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65" r:id="rId3"/>
    <p:sldId id="375" r:id="rId4"/>
    <p:sldId id="317" r:id="rId5"/>
    <p:sldId id="318" r:id="rId6"/>
    <p:sldId id="349" r:id="rId7"/>
    <p:sldId id="325" r:id="rId8"/>
    <p:sldId id="326" r:id="rId9"/>
    <p:sldId id="380" r:id="rId10"/>
    <p:sldId id="367" r:id="rId11"/>
    <p:sldId id="368" r:id="rId12"/>
    <p:sldId id="369" r:id="rId13"/>
    <p:sldId id="371" r:id="rId14"/>
    <p:sldId id="377" r:id="rId15"/>
    <p:sldId id="338" r:id="rId16"/>
    <p:sldId id="339" r:id="rId17"/>
    <p:sldId id="378" r:id="rId18"/>
    <p:sldId id="327" r:id="rId19"/>
    <p:sldId id="328" r:id="rId20"/>
    <p:sldId id="329" r:id="rId21"/>
    <p:sldId id="387" r:id="rId22"/>
    <p:sldId id="386" r:id="rId23"/>
    <p:sldId id="330" r:id="rId24"/>
    <p:sldId id="331" r:id="rId25"/>
    <p:sldId id="379" r:id="rId26"/>
    <p:sldId id="335" r:id="rId27"/>
    <p:sldId id="336" r:id="rId28"/>
    <p:sldId id="337" r:id="rId29"/>
    <p:sldId id="359" r:id="rId30"/>
    <p:sldId id="360" r:id="rId31"/>
    <p:sldId id="361" r:id="rId32"/>
    <p:sldId id="390" r:id="rId33"/>
    <p:sldId id="348" r:id="rId34"/>
    <p:sldId id="391" r:id="rId35"/>
    <p:sldId id="332" r:id="rId36"/>
    <p:sldId id="392" r:id="rId37"/>
    <p:sldId id="401" r:id="rId38"/>
    <p:sldId id="402" r:id="rId39"/>
    <p:sldId id="403" r:id="rId40"/>
    <p:sldId id="404" r:id="rId41"/>
    <p:sldId id="366" r:id="rId42"/>
    <p:sldId id="405" r:id="rId43"/>
    <p:sldId id="406" r:id="rId44"/>
    <p:sldId id="362" r:id="rId45"/>
    <p:sldId id="395" r:id="rId46"/>
    <p:sldId id="407" r:id="rId47"/>
    <p:sldId id="408" r:id="rId48"/>
    <p:sldId id="320" r:id="rId4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AA1"/>
    <a:srgbClr val="235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94684" autoAdjust="0"/>
  </p:normalViewPr>
  <p:slideViewPr>
    <p:cSldViewPr>
      <p:cViewPr varScale="1">
        <p:scale>
          <a:sx n="154" d="100"/>
          <a:sy n="154" d="100"/>
        </p:scale>
        <p:origin x="19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8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Gerber" userId="4b4bf5bd-8ce7-4916-bfe5-749a6213292b" providerId="ADAL" clId="{252C7F4D-3472-4A82-BDEF-C40FAEF7B043}"/>
    <pc:docChg chg="undo custSel modSld">
      <pc:chgData name="Michael Gerber" userId="4b4bf5bd-8ce7-4916-bfe5-749a6213292b" providerId="ADAL" clId="{252C7F4D-3472-4A82-BDEF-C40FAEF7B043}" dt="2021-02-18T10:50:17.648" v="2" actId="20577"/>
      <pc:docMkLst>
        <pc:docMk/>
      </pc:docMkLst>
      <pc:sldChg chg="modSp mod">
        <pc:chgData name="Michael Gerber" userId="4b4bf5bd-8ce7-4916-bfe5-749a6213292b" providerId="ADAL" clId="{252C7F4D-3472-4A82-BDEF-C40FAEF7B043}" dt="2021-02-18T10:50:17.648" v="2" actId="20577"/>
        <pc:sldMkLst>
          <pc:docMk/>
          <pc:sldMk cId="4023645207" sldId="256"/>
        </pc:sldMkLst>
        <pc:spChg chg="mod">
          <ac:chgData name="Michael Gerber" userId="4b4bf5bd-8ce7-4916-bfe5-749a6213292b" providerId="ADAL" clId="{252C7F4D-3472-4A82-BDEF-C40FAEF7B043}" dt="2021-02-18T10:50:17.648" v="2" actId="20577"/>
          <ac:spMkLst>
            <pc:docMk/>
            <pc:sldMk cId="4023645207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21F1AEA-882F-4D70-82EA-D9F5A9CD0E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BB1DDF-5B67-4B3A-B885-81E90D3930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E2990-7E66-4578-B4E2-34DAB33A26CF}" type="datetimeFigureOut">
              <a:rPr lang="fr-CH" smtClean="0"/>
              <a:t>18.02.2021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AA70EA-72CB-4185-B307-A47FEC953B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5CF59B-192C-4848-8A0B-56434022DB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4811E-894C-4BD8-AA54-2082640793E0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2535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AF117-683C-D549-8EFB-5AEB9D71C721}" type="datetimeFigureOut">
              <a:rPr lang="de-CH" smtClean="0"/>
              <a:pPr/>
              <a:t>18.02.2021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50355-1612-9D46-830D-C78119E048D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1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50355-1612-9D46-830D-C78119E048D4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50355-1612-9D46-830D-C78119E048D4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270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50355-1612-9D46-830D-C78119E048D4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798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50355-1612-9D46-830D-C78119E048D4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520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50355-1612-9D46-830D-C78119E048D4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403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5EECF-7029-3B4B-9D49-BC9A056A87C9}" type="slidenum">
              <a:rPr lang="de-CH"/>
              <a:pPr/>
              <a:t>37</a:t>
            </a:fld>
            <a:endParaRPr lang="de-CH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512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50355-1612-9D46-830D-C78119E048D4}" type="slidenum">
              <a:rPr lang="de-CH" smtClean="0"/>
              <a:pPr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041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50355-1612-9D46-830D-C78119E048D4}" type="slidenum">
              <a:rPr lang="de-CH" smtClean="0"/>
              <a:pPr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207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320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37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39200" cy="378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4176000"/>
            <a:ext cx="4039200" cy="22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457200" y="4176000"/>
            <a:ext cx="4039200" cy="226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57200" y="1809072"/>
            <a:ext cx="4039200" cy="2268000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43438" y="1809072"/>
            <a:ext cx="4039200" cy="2268000"/>
          </a:xfrm>
        </p:spPr>
        <p:txBody>
          <a:bodyPr/>
          <a:lstStyle/>
          <a:p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2887884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5"/>
          </p:nvPr>
        </p:nvSpPr>
        <p:spPr>
          <a:xfrm rot="16200000">
            <a:off x="-720816" y="2887885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/>
              <a:t>Stunde der Gartenvögel</a:t>
            </a:r>
          </a:p>
        </p:txBody>
      </p:sp>
    </p:spTree>
    <p:extLst>
      <p:ext uri="{BB962C8B-B14F-4D97-AF65-F5344CB8AC3E}">
        <p14:creationId xmlns:p14="http://schemas.microsoft.com/office/powerpoint/2010/main" val="155054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ss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  <a:lvl2pPr>
              <a:defRPr>
                <a:solidFill>
                  <a:srgbClr val="1F497D"/>
                </a:solidFill>
              </a:defRPr>
            </a:lvl2pPr>
            <a:lvl3pPr>
              <a:defRPr>
                <a:solidFill>
                  <a:srgbClr val="1F497D"/>
                </a:solidFill>
              </a:defRPr>
            </a:lvl3pPr>
            <a:lvl4pPr>
              <a:defRPr>
                <a:solidFill>
                  <a:srgbClr val="1F497D"/>
                </a:solidFill>
              </a:defRPr>
            </a:lvl4pPr>
            <a:lvl5pPr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>
                <a:solidFill>
                  <a:schemeClr val="bg2"/>
                </a:solidFill>
              </a:rPr>
              <a:t>Stunde der Gartenvögel</a:t>
            </a:r>
          </a:p>
        </p:txBody>
      </p:sp>
    </p:spTree>
    <p:extLst>
      <p:ext uri="{BB962C8B-B14F-4D97-AF65-F5344CB8AC3E}">
        <p14:creationId xmlns:p14="http://schemas.microsoft.com/office/powerpoint/2010/main" val="49788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6042814" y="260648"/>
            <a:ext cx="2661049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/>
              <a:t>Stunde der Gartenvögel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10BD93-D6B4-4656-A81A-270AE77809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1"/>
          <a:stretch/>
        </p:blipFill>
        <p:spPr bwMode="auto">
          <a:xfrm>
            <a:off x="281607" y="5877272"/>
            <a:ext cx="1094768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79598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25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47484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185545" y="260648"/>
            <a:ext cx="2518318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err="1"/>
              <a:t>Oiseaux</a:t>
            </a:r>
            <a:r>
              <a:rPr lang="de-DE" sz="2000"/>
              <a:t> de nos </a:t>
            </a:r>
            <a:r>
              <a:rPr lang="de-DE" sz="2000" err="1"/>
              <a:t>jardins</a:t>
            </a:r>
            <a:endParaRPr lang="de-DE" sz="200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5148000" y="1602000"/>
            <a:ext cx="3538800" cy="21888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148000" y="3933056"/>
            <a:ext cx="3538800" cy="2188800"/>
          </a:xfrm>
        </p:spPr>
        <p:txBody>
          <a:bodyPr/>
          <a:lstStyle/>
          <a:p>
            <a:endParaRPr lang="de-DE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 rot="16200000">
            <a:off x="7674033" y="2604576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latin typeface="+mn-lt"/>
                <a:cs typeface="Arial"/>
              </a:defRPr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4935479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88084EA-3368-4AF9-B9F7-A04D31718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1"/>
          <a:stretch/>
        </p:blipFill>
        <p:spPr bwMode="auto">
          <a:xfrm>
            <a:off x="281607" y="5877272"/>
            <a:ext cx="1094768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31246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47484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5148000" y="1602000"/>
            <a:ext cx="3538800" cy="4521600"/>
          </a:xfrm>
        </p:spPr>
        <p:txBody>
          <a:bodyPr/>
          <a:lstStyle/>
          <a:p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4935479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6185225" y="260648"/>
            <a:ext cx="2518638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err="1"/>
              <a:t>Oiseaux</a:t>
            </a:r>
            <a:r>
              <a:rPr lang="de-DE" sz="2000"/>
              <a:t> de nos </a:t>
            </a:r>
            <a:r>
              <a:rPr lang="de-DE" sz="2000" err="1"/>
              <a:t>jardins</a:t>
            </a:r>
            <a:endParaRPr lang="de-DE" sz="20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0C7B872-3497-4CC7-9DF3-6E7ECC183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1"/>
          <a:stretch/>
        </p:blipFill>
        <p:spPr bwMode="auto">
          <a:xfrm>
            <a:off x="281607" y="5877272"/>
            <a:ext cx="1094768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8945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4935479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6185225" y="260648"/>
            <a:ext cx="2518638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err="1"/>
              <a:t>Oiseaux</a:t>
            </a:r>
            <a:r>
              <a:rPr lang="de-DE" sz="2000"/>
              <a:t> de nos </a:t>
            </a:r>
            <a:r>
              <a:rPr lang="de-DE" sz="2000" err="1"/>
              <a:t>jardins</a:t>
            </a:r>
            <a:endParaRPr lang="de-DE" sz="20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F6CA57-87D5-40CF-B09C-EAF2AAE5D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1"/>
          <a:stretch/>
        </p:blipFill>
        <p:spPr bwMode="auto">
          <a:xfrm>
            <a:off x="281607" y="5877272"/>
            <a:ext cx="1094768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0550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936104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457200" y="1051200"/>
            <a:ext cx="8229600" cy="54720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674033" y="5336018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6343755" y="260648"/>
            <a:ext cx="2518638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err="1"/>
              <a:t>Oiseaux</a:t>
            </a:r>
            <a:r>
              <a:rPr lang="de-DE" sz="2000"/>
              <a:t> de nos </a:t>
            </a:r>
            <a:r>
              <a:rPr lang="de-DE" sz="2000" err="1"/>
              <a:t>jardins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54547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mit Stichwo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0"/>
          </p:nvPr>
        </p:nvSpPr>
        <p:spPr>
          <a:xfrm>
            <a:off x="454025" y="5877272"/>
            <a:ext cx="8245475" cy="72008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971999" y="1340768"/>
            <a:ext cx="7200000" cy="4500000"/>
          </a:xfrm>
        </p:spPr>
        <p:txBody>
          <a:bodyPr/>
          <a:lstStyle/>
          <a:p>
            <a:endParaRPr lang="de-DE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7169977" y="4652171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185160" y="260648"/>
            <a:ext cx="2518703" cy="70788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err="1"/>
              <a:t>Oiseaux</a:t>
            </a:r>
            <a:r>
              <a:rPr lang="de-DE" sz="2000"/>
              <a:t> de nos </a:t>
            </a:r>
            <a:r>
              <a:rPr lang="de-DE" sz="2000" err="1"/>
              <a:t>jardins</a:t>
            </a:r>
            <a:endParaRPr lang="de-DE" sz="2000"/>
          </a:p>
          <a:p>
            <a:pPr algn="r"/>
            <a:endParaRPr lang="de-DE" sz="2000" err="1"/>
          </a:p>
        </p:txBody>
      </p:sp>
    </p:spTree>
    <p:extLst>
      <p:ext uri="{BB962C8B-B14F-4D97-AF65-F5344CB8AC3E}">
        <p14:creationId xmlns:p14="http://schemas.microsoft.com/office/powerpoint/2010/main" val="422288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reit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0"/>
          </p:nvPr>
        </p:nvSpPr>
        <p:spPr>
          <a:xfrm>
            <a:off x="454025" y="1340768"/>
            <a:ext cx="8245475" cy="2088232"/>
          </a:xfrm>
        </p:spPr>
        <p:txBody>
          <a:bodyPr anchor="t" anchorCtr="0"/>
          <a:lstStyle>
            <a:lvl1pPr marL="457200" indent="-457200">
              <a:buFont typeface="Arial"/>
              <a:buChar char="•"/>
              <a:defRPr lang="de-DE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1157615" y="3645024"/>
            <a:ext cx="6840000" cy="2880000"/>
          </a:xfrm>
        </p:spPr>
        <p:txBody>
          <a:bodyPr/>
          <a:lstStyle/>
          <a:p>
            <a:endParaRPr lang="de-DE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6995234" y="5338220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6011124" y="260648"/>
            <a:ext cx="2692739" cy="70788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/>
              <a:t>Teil 1</a:t>
            </a:r>
          </a:p>
          <a:p>
            <a:r>
              <a:rPr lang="de-DE" sz="2000"/>
              <a:t>Vögel im Siedlungsraum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91E2133-FA17-4002-95D7-C8ECF75C8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1"/>
          <a:stretch/>
        </p:blipFill>
        <p:spPr bwMode="auto">
          <a:xfrm>
            <a:off x="281607" y="5877272"/>
            <a:ext cx="1094768" cy="7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09480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chformat-Bilder mit Stichwo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0"/>
          </p:nvPr>
        </p:nvSpPr>
        <p:spPr>
          <a:xfrm>
            <a:off x="454025" y="5877272"/>
            <a:ext cx="8245475" cy="72008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49385" y="1340768"/>
            <a:ext cx="3906591" cy="4500000"/>
          </a:xfrm>
        </p:spPr>
        <p:txBody>
          <a:bodyPr/>
          <a:lstStyle/>
          <a:p>
            <a:endParaRPr lang="de-DE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 rot="16200000">
            <a:off x="3353553" y="4652171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796693" y="1340768"/>
            <a:ext cx="3906591" cy="450000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6"/>
          </p:nvPr>
        </p:nvSpPr>
        <p:spPr>
          <a:xfrm rot="16200000">
            <a:off x="7691092" y="4652172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185225" y="260648"/>
            <a:ext cx="2518638" cy="40011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 err="1"/>
              <a:t>Oiseaux</a:t>
            </a:r>
            <a:r>
              <a:rPr lang="de-DE" sz="2000"/>
              <a:t> de nos </a:t>
            </a:r>
            <a:r>
              <a:rPr lang="de-DE" sz="2000" err="1"/>
              <a:t>jardins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45464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Stichwo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5"/>
          <p:cNvSpPr>
            <a:spLocks noGrp="1"/>
          </p:cNvSpPr>
          <p:nvPr>
            <p:ph sz="quarter" idx="10"/>
          </p:nvPr>
        </p:nvSpPr>
        <p:spPr>
          <a:xfrm>
            <a:off x="4663168" y="3501048"/>
            <a:ext cx="4032000" cy="360000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457200" y="1250400"/>
            <a:ext cx="4032000" cy="2250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7"/>
          <p:cNvSpPr>
            <a:spLocks noGrp="1"/>
          </p:cNvSpPr>
          <p:nvPr>
            <p:ph type="pic" sz="quarter" idx="12"/>
          </p:nvPr>
        </p:nvSpPr>
        <p:spPr>
          <a:xfrm>
            <a:off x="4662000" y="1250400"/>
            <a:ext cx="4032000" cy="22500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3501048"/>
            <a:ext cx="4032000" cy="360000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4"/>
          </p:nvPr>
        </p:nvSpPr>
        <p:spPr>
          <a:xfrm>
            <a:off x="4663168" y="6309360"/>
            <a:ext cx="4032000" cy="360000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57200" y="4058712"/>
            <a:ext cx="4032000" cy="225000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6"/>
          </p:nvPr>
        </p:nvSpPr>
        <p:spPr>
          <a:xfrm>
            <a:off x="4662000" y="4058712"/>
            <a:ext cx="4032000" cy="22500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Inhaltsplatzhalter 5"/>
          <p:cNvSpPr>
            <a:spLocks noGrp="1"/>
          </p:cNvSpPr>
          <p:nvPr>
            <p:ph sz="quarter" idx="17"/>
          </p:nvPr>
        </p:nvSpPr>
        <p:spPr>
          <a:xfrm>
            <a:off x="457200" y="6309360"/>
            <a:ext cx="4032000" cy="360000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457200" y="1112634"/>
            <a:ext cx="8227646" cy="1211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338936" cy="1008112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/>
          </p:nvPr>
        </p:nvSpPr>
        <p:spPr>
          <a:xfrm rot="16200000">
            <a:off x="7674033" y="5121095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/>
          </p:nvPr>
        </p:nvSpPr>
        <p:spPr>
          <a:xfrm rot="16200000">
            <a:off x="7674033" y="2307557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0"/>
          </p:nvPr>
        </p:nvSpPr>
        <p:spPr>
          <a:xfrm rot="16200000">
            <a:off x="-720816" y="5121095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1"/>
          </p:nvPr>
        </p:nvSpPr>
        <p:spPr>
          <a:xfrm rot="16200000">
            <a:off x="-720816" y="2307557"/>
            <a:ext cx="2190783" cy="1859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21" name="Textfeld 20"/>
          <p:cNvSpPr txBox="1"/>
          <p:nvPr userDrawn="1"/>
        </p:nvSpPr>
        <p:spPr>
          <a:xfrm>
            <a:off x="6011124" y="260648"/>
            <a:ext cx="2692739" cy="70788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de-DE" sz="2000"/>
              <a:t>Teil 1</a:t>
            </a:r>
          </a:p>
          <a:p>
            <a:r>
              <a:rPr lang="de-DE" sz="2000"/>
              <a:t>Vögel im Siedlungsraum</a:t>
            </a:r>
          </a:p>
        </p:txBody>
      </p:sp>
    </p:spTree>
    <p:extLst>
      <p:ext uri="{BB962C8B-B14F-4D97-AF65-F5344CB8AC3E}">
        <p14:creationId xmlns:p14="http://schemas.microsoft.com/office/powerpoint/2010/main" val="23539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9941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897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0" r:id="rId4"/>
    <p:sldLayoutId id="2147483657" r:id="rId5"/>
    <p:sldLayoutId id="2147483659" r:id="rId6"/>
    <p:sldLayoutId id="2147483662" r:id="rId7"/>
    <p:sldLayoutId id="2147483661" r:id="rId8"/>
    <p:sldLayoutId id="2147483660" r:id="rId9"/>
    <p:sldLayoutId id="2147483653" r:id="rId10"/>
    <p:sldLayoutId id="2147483658" r:id="rId11"/>
    <p:sldLayoutId id="2147483654" r:id="rId12"/>
    <p:sldLayoutId id="2147483655" r:id="rId13"/>
    <p:sldLayoutId id="2147483663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fr-CH" sz="4800" b="1" dirty="0"/>
              <a:t>Oiseaux de nos jardins</a:t>
            </a:r>
            <a:br>
              <a:rPr lang="fr-CH" sz="4800" b="1" dirty="0"/>
            </a:br>
            <a:br>
              <a:rPr lang="fr-CH" sz="4800" b="1" dirty="0"/>
            </a:br>
            <a:br>
              <a:rPr lang="fr-CH" sz="4800" b="1" dirty="0"/>
            </a:br>
            <a:r>
              <a:rPr lang="fr-CH" b="1" dirty="0"/>
              <a:t>www.birdlife.ch/oiseaux-de-nos-jardins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2521496" y="5661248"/>
            <a:ext cx="662250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de-CH" sz="2400" dirty="0"/>
              <a:t>BirdLife Suisse        www.birdlife.ch</a:t>
            </a:r>
          </a:p>
          <a:p>
            <a:pPr algn="l">
              <a:spcBef>
                <a:spcPts val="0"/>
              </a:spcBef>
            </a:pPr>
            <a:r>
              <a:rPr lang="de-CH" sz="2000" dirty="0"/>
              <a:t>La Sauge, 1588 </a:t>
            </a:r>
            <a:r>
              <a:rPr lang="de-CH" sz="2000" dirty="0" err="1"/>
              <a:t>Cudrefin</a:t>
            </a:r>
            <a:endParaRPr lang="de-CH" sz="2000" dirty="0">
              <a:solidFill>
                <a:srgbClr val="FFFFFF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DB9E13-6A8B-4BB9-8FAE-47A27BD07DB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1"/>
          <a:stretch/>
        </p:blipFill>
        <p:spPr bwMode="auto">
          <a:xfrm>
            <a:off x="755576" y="5445224"/>
            <a:ext cx="1365250" cy="897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02364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MÉSANGE CHARBONNIÈRE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/>
              <a:t>La plus grande </a:t>
            </a:r>
            <a:r>
              <a:rPr lang="fr-CA" dirty="0" err="1"/>
              <a:t>espèce</a:t>
            </a:r>
            <a:r>
              <a:rPr lang="fr-CA" dirty="0"/>
              <a:t> de </a:t>
            </a:r>
            <a:r>
              <a:rPr lang="fr-CA" dirty="0" err="1"/>
              <a:t>mésange</a:t>
            </a:r>
            <a:r>
              <a:rPr lang="fr-CA" dirty="0"/>
              <a:t>, ventre jaune fendu d‘une bande noire, </a:t>
            </a:r>
            <a:r>
              <a:rPr lang="fr-CA" dirty="0" err="1"/>
              <a:t>tête</a:t>
            </a:r>
            <a:r>
              <a:rPr lang="fr-CA" dirty="0"/>
              <a:t> noire aux joues blanches, dos </a:t>
            </a:r>
            <a:r>
              <a:rPr lang="fr-CA" dirty="0" err="1"/>
              <a:t>verdâtre</a:t>
            </a:r>
            <a:endParaRPr lang="fr-CA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90870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MÉSANGE CHARBONNIÈRE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Distribution</a:t>
            </a:r>
          </a:p>
          <a:p>
            <a:pPr lvl="1">
              <a:buFont typeface="Symbol" pitchFamily="2" charset="2"/>
              <a:buChar char="-"/>
            </a:pPr>
            <a:r>
              <a:rPr lang="fr-CA" dirty="0"/>
              <a:t>colonise les milieux riches en arbres et buissons </a:t>
            </a:r>
          </a:p>
          <a:p>
            <a:pPr lvl="1">
              <a:buFont typeface="Symbol" pitchFamily="2" charset="2"/>
              <a:buChar char="-"/>
            </a:pPr>
            <a:r>
              <a:rPr lang="fr-CA" dirty="0"/>
              <a:t>la plus </a:t>
            </a:r>
            <a:r>
              <a:rPr lang="fr-CA" dirty="0" err="1"/>
              <a:t>fréquente</a:t>
            </a:r>
            <a:r>
              <a:rPr lang="fr-CA" dirty="0"/>
              <a:t> des </a:t>
            </a:r>
            <a:r>
              <a:rPr lang="fr-CA" dirty="0" err="1"/>
              <a:t>mésanges</a:t>
            </a:r>
            <a:r>
              <a:rPr lang="fr-CA" dirty="0"/>
              <a:t> chez nous</a:t>
            </a:r>
          </a:p>
          <a:p>
            <a:r>
              <a:rPr lang="fr-CA" dirty="0"/>
              <a:t>Nidification</a:t>
            </a:r>
          </a:p>
          <a:p>
            <a:pPr lvl="1"/>
            <a:r>
              <a:rPr lang="fr-CA" dirty="0"/>
              <a:t>niche dans des </a:t>
            </a:r>
            <a:r>
              <a:rPr lang="fr-CA" dirty="0" err="1"/>
              <a:t>cavités</a:t>
            </a:r>
            <a:r>
              <a:rPr lang="fr-CA" dirty="0"/>
              <a:t> et dans les nichoirs </a:t>
            </a:r>
          </a:p>
          <a:p>
            <a:pPr lvl="1"/>
            <a:r>
              <a:rPr lang="fr-CA" dirty="0"/>
              <a:t>nid fait de mousse et de poils 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18451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MÉSANGE BLEUE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/>
              <a:t>Un peu plus petite que la mésange charbonnière; ventre </a:t>
            </a:r>
            <a:r>
              <a:rPr lang="fr-CA" dirty="0" err="1"/>
              <a:t>uniformément</a:t>
            </a:r>
            <a:r>
              <a:rPr lang="fr-CA" dirty="0"/>
              <a:t> jaune; ailes, sommet de la </a:t>
            </a:r>
            <a:r>
              <a:rPr lang="fr-CA" dirty="0" err="1"/>
              <a:t>tête</a:t>
            </a:r>
            <a:r>
              <a:rPr lang="fr-CA" dirty="0"/>
              <a:t> et queue bleus</a:t>
            </a:r>
          </a:p>
          <a:p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36493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MÉSANGE BLEUE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r-CA" dirty="0"/>
              <a:t>NOURRITURE</a:t>
            </a:r>
          </a:p>
          <a:p>
            <a:pPr lvl="1"/>
            <a:r>
              <a:rPr lang="fr-CA" dirty="0"/>
              <a:t>au printemps et en été des insectes, autrement des baies et des graines</a:t>
            </a:r>
          </a:p>
          <a:p>
            <a:pPr lvl="1"/>
            <a:r>
              <a:rPr lang="fr-CA" dirty="0"/>
              <a:t>visite souvent les mangeoires en hiver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9359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MÉSANGE BLEUE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r-CA" dirty="0"/>
              <a:t>Distribution</a:t>
            </a:r>
          </a:p>
          <a:p>
            <a:pPr lvl="1"/>
            <a:r>
              <a:rPr lang="fr-CA" dirty="0"/>
              <a:t>colonise les </a:t>
            </a:r>
            <a:r>
              <a:rPr lang="fr-CA" dirty="0" err="1"/>
              <a:t>mêmes</a:t>
            </a:r>
            <a:r>
              <a:rPr lang="fr-CA" dirty="0"/>
              <a:t> milieux que la </a:t>
            </a:r>
            <a:r>
              <a:rPr lang="fr-CA" dirty="0" err="1"/>
              <a:t>mésange</a:t>
            </a:r>
            <a:r>
              <a:rPr lang="fr-CA" dirty="0"/>
              <a:t> </a:t>
            </a:r>
            <a:r>
              <a:rPr lang="fr-CA" dirty="0" err="1"/>
              <a:t>charbonnière</a:t>
            </a:r>
            <a:r>
              <a:rPr lang="fr-CA" dirty="0"/>
              <a:t>, mais est moins </a:t>
            </a:r>
            <a:r>
              <a:rPr lang="fr-CA" dirty="0" err="1"/>
              <a:t>fréquente</a:t>
            </a:r>
            <a:endParaRPr lang="fr-CA" dirty="0"/>
          </a:p>
          <a:p>
            <a:pPr lvl="1"/>
            <a:r>
              <a:rPr lang="fr-CA" dirty="0"/>
              <a:t>en hiver, cherche souvent de la nourriture autour des roseaux</a:t>
            </a:r>
          </a:p>
          <a:p>
            <a:pPr lvl="1"/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6503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MOINEAU DOMESTIQUE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Mâle</a:t>
            </a:r>
            <a:r>
              <a:rPr lang="fr-CA" dirty="0"/>
              <a:t> : calotte grise, </a:t>
            </a:r>
            <a:r>
              <a:rPr lang="fr-CA" dirty="0" err="1"/>
              <a:t>côtés</a:t>
            </a:r>
            <a:r>
              <a:rPr lang="fr-CA" dirty="0"/>
              <a:t> de la </a:t>
            </a:r>
            <a:r>
              <a:rPr lang="fr-CA" dirty="0" err="1"/>
              <a:t>tête</a:t>
            </a:r>
            <a:r>
              <a:rPr lang="fr-CA" dirty="0"/>
              <a:t> marron et plastron noir s‘</a:t>
            </a:r>
            <a:r>
              <a:rPr lang="fr-CA" dirty="0" err="1"/>
              <a:t>étendant</a:t>
            </a:r>
            <a:r>
              <a:rPr lang="fr-CA" dirty="0"/>
              <a:t> sur le ventre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40052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MOINEAU DOMESTIQUE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/>
              <a:t>Femelle</a:t>
            </a:r>
            <a:r>
              <a:rPr lang="de-DE" dirty="0"/>
              <a:t> : </a:t>
            </a:r>
            <a:r>
              <a:rPr lang="de-DE" dirty="0" err="1"/>
              <a:t>plumage</a:t>
            </a:r>
            <a:r>
              <a:rPr lang="de-DE" dirty="0"/>
              <a:t> </a:t>
            </a:r>
            <a:r>
              <a:rPr lang="de-CH" dirty="0" err="1"/>
              <a:t>brun-gris</a:t>
            </a:r>
            <a:r>
              <a:rPr lang="de-CH" dirty="0"/>
              <a:t> </a:t>
            </a:r>
            <a:r>
              <a:rPr lang="de-CH" dirty="0" err="1"/>
              <a:t>sale</a:t>
            </a:r>
            <a:endParaRPr lang="de-CH" dirty="0"/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21967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MOINEAU DOMESTIQUE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Nidification</a:t>
            </a:r>
          </a:p>
          <a:p>
            <a:pPr lvl="1"/>
            <a:r>
              <a:rPr lang="fr-FR" dirty="0"/>
              <a:t>nid fait de brindilles et de plumes dans des cavités et des recoins</a:t>
            </a:r>
          </a:p>
          <a:p>
            <a:pPr lvl="1"/>
            <a:r>
              <a:rPr lang="fr-FR" dirty="0"/>
              <a:t>diminution des populations due à une raréfaction des sites de nidification (en raison des rénovations des bâtiments)</a:t>
            </a:r>
          </a:p>
          <a:p>
            <a:r>
              <a:rPr lang="fr-FR" dirty="0"/>
              <a:t>Nourriture</a:t>
            </a:r>
          </a:p>
          <a:p>
            <a:pPr lvl="1"/>
            <a:r>
              <a:rPr lang="fr-FR" dirty="0"/>
              <a:t>dans un milieu naturel : des graines </a:t>
            </a:r>
          </a:p>
          <a:p>
            <a:pPr lvl="1"/>
            <a:r>
              <a:rPr lang="fr-FR" dirty="0"/>
              <a:t>dans les agglomérations : majoritairement des miettes et autres restes</a:t>
            </a:r>
          </a:p>
          <a:p>
            <a:pPr lvl="1"/>
            <a:r>
              <a:rPr lang="fr-FR" dirty="0"/>
              <a:t>nourrit ses petits avec des insectes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1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MERLE NOIR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 err="1"/>
              <a:t>Mâle</a:t>
            </a:r>
            <a:r>
              <a:rPr lang="fr-FR" dirty="0"/>
              <a:t> : plumage noir, bec jaune orangé, pourtour de l’</a:t>
            </a:r>
            <a:r>
              <a:rPr lang="fr-FR" dirty="0" err="1"/>
              <a:t>oeil</a:t>
            </a:r>
            <a:r>
              <a:rPr lang="fr-FR" dirty="0"/>
              <a:t> jaune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3764001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MERLE NOIR</a:t>
            </a:r>
            <a:br>
              <a:rPr lang="de-DE" dirty="0"/>
            </a:br>
            <a:r>
              <a:rPr lang="fr-CA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Femelle</a:t>
            </a:r>
            <a:r>
              <a:rPr lang="de-CH" dirty="0"/>
              <a:t> : </a:t>
            </a:r>
            <a:r>
              <a:rPr lang="de-CH" dirty="0" err="1"/>
              <a:t>plumage</a:t>
            </a:r>
            <a:r>
              <a:rPr lang="de-CH" dirty="0"/>
              <a:t> </a:t>
            </a:r>
            <a:r>
              <a:rPr lang="de-CH" dirty="0" err="1"/>
              <a:t>brun</a:t>
            </a:r>
            <a:r>
              <a:rPr lang="de-CH" dirty="0"/>
              <a:t> </a:t>
            </a:r>
            <a:r>
              <a:rPr lang="de-CH" dirty="0" err="1"/>
              <a:t>fonce</a:t>
            </a:r>
            <a:r>
              <a:rPr lang="de-CH" dirty="0"/>
              <a:t>́, ventre </a:t>
            </a:r>
            <a:r>
              <a:rPr lang="de-CH" dirty="0" err="1"/>
              <a:t>légèrement</a:t>
            </a:r>
            <a:r>
              <a:rPr lang="de-CH" dirty="0"/>
              <a:t> </a:t>
            </a:r>
            <a:r>
              <a:rPr lang="de-CH" dirty="0" err="1"/>
              <a:t>tachete</a:t>
            </a:r>
            <a:r>
              <a:rPr lang="de-CH" dirty="0"/>
              <a:t>́ de beige, </a:t>
            </a:r>
            <a:r>
              <a:rPr lang="de-CH" dirty="0" err="1"/>
              <a:t>bec</a:t>
            </a:r>
            <a:r>
              <a:rPr lang="de-CH" dirty="0"/>
              <a:t> </a:t>
            </a:r>
            <a:r>
              <a:rPr lang="de-CH" dirty="0" err="1"/>
              <a:t>brun</a:t>
            </a:r>
            <a:r>
              <a:rPr lang="de-CH" dirty="0"/>
              <a:t> </a:t>
            </a:r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5220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TOURTERELLE TURQUE</a:t>
            </a:r>
            <a:br>
              <a:rPr lang="fr-CH" dirty="0"/>
            </a:br>
            <a:r>
              <a:rPr lang="fr-CH" dirty="0"/>
              <a:t>Caractéristiques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H" dirty="0"/>
              <a:t>Plumage gris-brun clair, demi-collier noir bordé de blanc sur l‘arrière du cou, plus petite et élégante que le pigeon domestique 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 rot="16200000">
            <a:off x="7614590" y="5066930"/>
            <a:ext cx="1331647" cy="216025"/>
          </a:xfrm>
        </p:spPr>
        <p:txBody>
          <a:bodyPr/>
          <a:lstStyle/>
          <a:p>
            <a:r>
              <a:rPr lang="de-DE" dirty="0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876005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MERLE NOIR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Distribution</a:t>
            </a:r>
          </a:p>
          <a:p>
            <a:pPr lvl="1"/>
            <a:r>
              <a:rPr lang="fr-FR" dirty="0"/>
              <a:t>autrefois dans la forêt</a:t>
            </a:r>
          </a:p>
          <a:p>
            <a:pPr lvl="1"/>
            <a:r>
              <a:rPr lang="fr-FR" dirty="0"/>
              <a:t>aujourd‘hui souvent dans les villages et villes</a:t>
            </a:r>
          </a:p>
          <a:p>
            <a:r>
              <a:rPr lang="fr-FR" dirty="0"/>
              <a:t>Nidification</a:t>
            </a:r>
          </a:p>
          <a:p>
            <a:pPr lvl="1"/>
            <a:r>
              <a:rPr lang="fr-FR" dirty="0"/>
              <a:t>nid de mousse et de brindilles renforcé par de la terre</a:t>
            </a:r>
          </a:p>
          <a:p>
            <a:pPr lvl="1"/>
            <a:r>
              <a:rPr lang="fr-FR" dirty="0"/>
              <a:t>sur les arbres, les arbustes et les haies, </a:t>
            </a:r>
            <a:r>
              <a:rPr lang="fr-FR" dirty="0" err="1"/>
              <a:t>même</a:t>
            </a:r>
            <a:r>
              <a:rPr lang="fr-FR" dirty="0"/>
              <a:t> de temps à autre dans les jardins</a:t>
            </a:r>
          </a:p>
        </p:txBody>
      </p:sp>
    </p:spTree>
    <p:extLst>
      <p:ext uri="{BB962C8B-B14F-4D97-AF65-F5344CB8AC3E}">
        <p14:creationId xmlns:p14="http://schemas.microsoft.com/office/powerpoint/2010/main" val="1541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MERLE NOIR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Le sorbier des oiseleurs et les autres arbres et buissons à baies sont une source de nourriture importante pour le merle.</a:t>
            </a:r>
          </a:p>
        </p:txBody>
      </p:sp>
      <p:pic>
        <p:nvPicPr>
          <p:cNvPr id="6" name="Inhaltsplatzhalter 5" descr="DSC0604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6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MERLE NOIR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/>
              <a:t>Les merles aiment nicher dans les murs végétalisés.</a:t>
            </a:r>
          </a:p>
        </p:txBody>
      </p:sp>
      <p:pic>
        <p:nvPicPr>
          <p:cNvPr id="12" name="Inhaltsplatzhalter 5" descr="DSC08363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16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760640" cy="1008112"/>
          </a:xfrm>
        </p:spPr>
        <p:txBody>
          <a:bodyPr/>
          <a:lstStyle/>
          <a:p>
            <a:r>
              <a:rPr lang="de-DE" dirty="0"/>
              <a:t>ROUGEQUEUE NOIR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Mâle</a:t>
            </a:r>
            <a:r>
              <a:rPr lang="fr-CA" dirty="0"/>
              <a:t> : gris ardoise à noir avec une queue orange, taches blanches sur les ailes</a:t>
            </a:r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274273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04656" cy="1008112"/>
          </a:xfrm>
        </p:spPr>
        <p:txBody>
          <a:bodyPr/>
          <a:lstStyle/>
          <a:p>
            <a:r>
              <a:rPr lang="fr-CA" dirty="0"/>
              <a:t>ROUGEQUEUE NOIR</a:t>
            </a:r>
            <a:br>
              <a:rPr lang="fr-CA" dirty="0"/>
            </a:br>
            <a:r>
              <a:rPr lang="fr-CA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/>
              <a:t>Femelle : plumage uniformément gris foncé, queue orange</a:t>
            </a: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11527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698976" cy="1008112"/>
          </a:xfrm>
        </p:spPr>
        <p:txBody>
          <a:bodyPr/>
          <a:lstStyle/>
          <a:p>
            <a:r>
              <a:rPr lang="de-DE"/>
              <a:t>ROUGEQUEUE NOIR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474840" cy="4824536"/>
          </a:xfrm>
        </p:spPr>
        <p:txBody>
          <a:bodyPr>
            <a:normAutofit/>
          </a:bodyPr>
          <a:lstStyle/>
          <a:p>
            <a:r>
              <a:rPr lang="fr-CH" dirty="0"/>
              <a:t>Distribution</a:t>
            </a:r>
          </a:p>
          <a:p>
            <a:pPr lvl="1"/>
            <a:r>
              <a:rPr lang="fr-CH" dirty="0"/>
              <a:t>paysages semi-ouverts, vergers ou parcs</a:t>
            </a:r>
          </a:p>
          <a:p>
            <a:pPr lvl="1"/>
            <a:r>
              <a:rPr lang="fr-CH" dirty="0"/>
              <a:t>se tient volontiers sur les poteaux ou les branches </a:t>
            </a:r>
          </a:p>
          <a:p>
            <a:pPr lvl="1"/>
            <a:r>
              <a:rPr lang="fr-CH" dirty="0"/>
              <a:t>nichait à l’origine dans les formations rocheuses en montagne</a:t>
            </a:r>
          </a:p>
          <a:p>
            <a:r>
              <a:rPr lang="fr-CH" dirty="0"/>
              <a:t>Nidification</a:t>
            </a:r>
          </a:p>
          <a:p>
            <a:pPr lvl="1"/>
            <a:r>
              <a:rPr lang="fr-CH" dirty="0"/>
              <a:t>nid installé dans des cavités rocheuses ou des bâtiments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1709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PINSON DES ARBRES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/>
              <a:t>Mâle : deux barres alaires blanches, calotte et nuque bleu-gris, poitrine couleur rouille</a:t>
            </a:r>
          </a:p>
          <a:p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604399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PINSON DES ARBRES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Femelle : deux barres alaires blanches, plumage brun-gris sale peu remarquable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682091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PINSON DES ARBRES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Distribution</a:t>
            </a:r>
          </a:p>
          <a:p>
            <a:pPr lvl="1"/>
            <a:r>
              <a:rPr lang="fr-CA" dirty="0"/>
              <a:t>presque partout où il y a des arbres</a:t>
            </a:r>
          </a:p>
          <a:p>
            <a:pPr lvl="1"/>
            <a:r>
              <a:rPr lang="fr-CA" dirty="0"/>
              <a:t>espèce la plus commune en Suisse</a:t>
            </a:r>
          </a:p>
          <a:p>
            <a:r>
              <a:rPr lang="fr-CA" dirty="0"/>
              <a:t>Nidification</a:t>
            </a:r>
          </a:p>
          <a:p>
            <a:pPr lvl="1"/>
            <a:r>
              <a:rPr lang="fr-CA" dirty="0"/>
              <a:t>nid fait de mousse et de radicelles, rembourré de poils</a:t>
            </a:r>
          </a:p>
          <a:p>
            <a:pPr lvl="1"/>
            <a:r>
              <a:rPr lang="fr-CA" dirty="0" err="1"/>
              <a:t>revêtu</a:t>
            </a:r>
            <a:r>
              <a:rPr lang="fr-CA" dirty="0"/>
              <a:t> d’un «camouflage» </a:t>
            </a:r>
            <a:r>
              <a:rPr lang="fr-CA" dirty="0" err="1"/>
              <a:t>extérieur</a:t>
            </a:r>
            <a:r>
              <a:rPr lang="fr-CA" dirty="0"/>
              <a:t> de lichen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36645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VERDIER D‘EUROPE</a:t>
            </a:r>
            <a:br>
              <a:rPr lang="fr-CA" dirty="0"/>
            </a:br>
            <a:r>
              <a:rPr lang="fr-CA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Mâle : plumage vert olive, barres alaires jaunes et queue </a:t>
            </a:r>
            <a:r>
              <a:rPr lang="fr-FR" dirty="0" err="1"/>
              <a:t>bordée</a:t>
            </a:r>
            <a:r>
              <a:rPr lang="fr-FR" dirty="0"/>
              <a:t> de jaune également</a:t>
            </a:r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392276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TOURTERELLE TURQUE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Distribution</a:t>
            </a:r>
          </a:p>
          <a:p>
            <a:pPr lvl="1"/>
            <a:r>
              <a:rPr lang="fr-CH" dirty="0"/>
              <a:t>niche depuis 1950 en Suisse</a:t>
            </a:r>
          </a:p>
          <a:p>
            <a:pPr lvl="1"/>
            <a:r>
              <a:rPr lang="fr-CH" dirty="0"/>
              <a:t>vit dans les environs des villages, des villes et des fermes</a:t>
            </a:r>
          </a:p>
          <a:p>
            <a:r>
              <a:rPr lang="fr-CH" dirty="0"/>
              <a:t>Nidification</a:t>
            </a:r>
          </a:p>
          <a:p>
            <a:pPr lvl="1"/>
            <a:r>
              <a:rPr lang="fr-CH" dirty="0"/>
              <a:t>nid simple fait de brindilles</a:t>
            </a:r>
          </a:p>
          <a:p>
            <a:pPr lvl="1"/>
            <a:r>
              <a:rPr lang="fr-CH" dirty="0"/>
              <a:t>de </a:t>
            </a:r>
            <a:r>
              <a:rPr lang="fr-CH" dirty="0" err="1"/>
              <a:t>préférence</a:t>
            </a:r>
            <a:r>
              <a:rPr lang="fr-CH" dirty="0"/>
              <a:t> sur les </a:t>
            </a:r>
            <a:r>
              <a:rPr lang="fr-CH" dirty="0" err="1"/>
              <a:t>conifères</a:t>
            </a:r>
            <a:r>
              <a:rPr lang="fr-CH" dirty="0"/>
              <a:t>, à </a:t>
            </a:r>
            <a:r>
              <a:rPr lang="fr-CH" dirty="0" err="1"/>
              <a:t>proximite</a:t>
            </a:r>
            <a:r>
              <a:rPr lang="fr-CH" dirty="0"/>
              <a:t>́ du tronc </a:t>
            </a:r>
          </a:p>
          <a:p>
            <a:pPr lvl="1"/>
            <a:r>
              <a:rPr lang="fr-CH" dirty="0"/>
              <a:t>jusqu’à 6 tentatives de </a:t>
            </a:r>
            <a:r>
              <a:rPr lang="fr-CH" dirty="0" err="1"/>
              <a:t>couvée</a:t>
            </a:r>
            <a:r>
              <a:rPr lang="fr-CH" dirty="0"/>
              <a:t> par </a:t>
            </a:r>
            <a:r>
              <a:rPr lang="fr-CH" dirty="0" err="1"/>
              <a:t>année</a:t>
            </a:r>
            <a:r>
              <a:rPr lang="fr-CH" dirty="0"/>
              <a:t> car les </a:t>
            </a:r>
            <a:r>
              <a:rPr lang="fr-CH" dirty="0" err="1"/>
              <a:t>oeufs</a:t>
            </a:r>
            <a:r>
              <a:rPr lang="fr-CH" dirty="0"/>
              <a:t> sont </a:t>
            </a:r>
            <a:r>
              <a:rPr lang="fr-CH" dirty="0" err="1"/>
              <a:t>très</a:t>
            </a:r>
            <a:r>
              <a:rPr lang="fr-CH" dirty="0"/>
              <a:t> souvent </a:t>
            </a:r>
            <a:r>
              <a:rPr lang="fr-CH" dirty="0" err="1"/>
              <a:t>prédatés</a:t>
            </a:r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7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VERDIER D‘EUROPE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Femelle</a:t>
            </a:r>
            <a:r>
              <a:rPr lang="de-CH" dirty="0"/>
              <a:t> : </a:t>
            </a:r>
            <a:r>
              <a:rPr lang="de-CH" dirty="0" err="1"/>
              <a:t>gris-vert</a:t>
            </a:r>
            <a:r>
              <a:rPr lang="de-CH" dirty="0"/>
              <a:t>, </a:t>
            </a:r>
            <a:r>
              <a:rPr lang="de-CH" dirty="0" err="1"/>
              <a:t>barres</a:t>
            </a:r>
            <a:r>
              <a:rPr lang="de-CH" dirty="0"/>
              <a:t> </a:t>
            </a:r>
            <a:r>
              <a:rPr lang="de-CH" dirty="0" err="1"/>
              <a:t>alaires</a:t>
            </a:r>
            <a:r>
              <a:rPr lang="de-CH" dirty="0"/>
              <a:t> </a:t>
            </a:r>
            <a:r>
              <a:rPr lang="de-CH" dirty="0" err="1"/>
              <a:t>jaunes</a:t>
            </a:r>
            <a:r>
              <a:rPr lang="de-CH" dirty="0"/>
              <a:t> et </a:t>
            </a:r>
            <a:r>
              <a:rPr lang="de-CH" dirty="0" err="1"/>
              <a:t>queue</a:t>
            </a:r>
            <a:r>
              <a:rPr lang="de-CH" dirty="0"/>
              <a:t> </a:t>
            </a:r>
            <a:r>
              <a:rPr lang="de-CH" dirty="0" err="1"/>
              <a:t>bordée</a:t>
            </a:r>
            <a:r>
              <a:rPr lang="de-CH" dirty="0"/>
              <a:t> de </a:t>
            </a:r>
            <a:r>
              <a:rPr lang="de-CH" dirty="0" err="1"/>
              <a:t>jaune</a:t>
            </a:r>
            <a:r>
              <a:rPr lang="de-CH" dirty="0"/>
              <a:t> </a:t>
            </a:r>
            <a:r>
              <a:rPr lang="de-CH" dirty="0" err="1"/>
              <a:t>pâle</a:t>
            </a:r>
            <a:endParaRPr lang="de-CH" dirty="0"/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3001419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VERDIER D‘EUROPE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Nourriture</a:t>
            </a:r>
          </a:p>
          <a:p>
            <a:pPr lvl="1"/>
            <a:r>
              <a:rPr lang="fr-CA" dirty="0"/>
              <a:t>diverses sortes de graines qu’il casse </a:t>
            </a:r>
            <a:r>
              <a:rPr lang="fr-CA" dirty="0" err="1"/>
              <a:t>grâce</a:t>
            </a:r>
            <a:r>
              <a:rPr lang="fr-CA" dirty="0"/>
              <a:t> à son bec puissant </a:t>
            </a:r>
          </a:p>
          <a:p>
            <a:pPr lvl="1"/>
            <a:r>
              <a:rPr lang="fr-CA" dirty="0"/>
              <a:t>également des insectes durant la période de reproduction</a:t>
            </a:r>
          </a:p>
          <a:p>
            <a:r>
              <a:rPr lang="fr-CA" dirty="0"/>
              <a:t>Distribution</a:t>
            </a:r>
          </a:p>
          <a:p>
            <a:pPr lvl="1"/>
            <a:r>
              <a:rPr lang="fr-CA" dirty="0"/>
              <a:t>parcs, jardins, </a:t>
            </a:r>
            <a:r>
              <a:rPr lang="fr-CA" dirty="0" err="1"/>
              <a:t>forêts</a:t>
            </a:r>
            <a:r>
              <a:rPr lang="fr-CA" dirty="0"/>
              <a:t> mixtes clairsemées </a:t>
            </a:r>
          </a:p>
          <a:p>
            <a:pPr lvl="1"/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37676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PIC ÉPEICHE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/>
              <a:t>Plumage noir, blanc et rouge, grandes taches blanches sur le dos, sous-caudales rouges </a:t>
            </a:r>
          </a:p>
          <a:p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296235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PIC ÉPEICHE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Mâle</a:t>
            </a:r>
            <a:r>
              <a:rPr lang="de-DE" dirty="0"/>
              <a:t> : </a:t>
            </a:r>
            <a:r>
              <a:rPr lang="de-DE" dirty="0" err="1"/>
              <a:t>rouge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</a:t>
            </a:r>
            <a:r>
              <a:rPr lang="de-DE" dirty="0" err="1"/>
              <a:t>nuque</a:t>
            </a:r>
            <a:r>
              <a:rPr lang="de-DE" dirty="0"/>
              <a:t>    	           </a:t>
            </a:r>
            <a:r>
              <a:rPr lang="de-DE" dirty="0" err="1"/>
              <a:t>Femelle</a:t>
            </a:r>
            <a:r>
              <a:rPr lang="de-DE" dirty="0"/>
              <a:t> : </a:t>
            </a:r>
            <a:r>
              <a:rPr lang="de-DE" dirty="0" err="1"/>
              <a:t>noire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la </a:t>
            </a:r>
            <a:r>
              <a:rPr lang="de-DE" dirty="0" err="1"/>
              <a:t>nuque</a:t>
            </a:r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729812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PIC ÉPEICHE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fr-FR" dirty="0"/>
              <a:t>Locomotion</a:t>
            </a:r>
          </a:p>
          <a:p>
            <a:pPr lvl="1">
              <a:spcBef>
                <a:spcPts val="600"/>
              </a:spcBef>
              <a:buFont typeface="Symbol" pitchFamily="2" charset="2"/>
              <a:buChar char="-"/>
            </a:pPr>
            <a:r>
              <a:rPr lang="fr-FR" dirty="0"/>
              <a:t>excellent grimpeur</a:t>
            </a:r>
          </a:p>
          <a:p>
            <a:pPr lvl="1">
              <a:spcBef>
                <a:spcPts val="600"/>
              </a:spcBef>
              <a:buFont typeface="Symbol" pitchFamily="2" charset="2"/>
              <a:buChar char="-"/>
            </a:pPr>
            <a:r>
              <a:rPr lang="fr-FR"/>
              <a:t>pattes spécialisées : deux </a:t>
            </a:r>
            <a:r>
              <a:rPr lang="fr-FR" dirty="0"/>
              <a:t>de doigts </a:t>
            </a:r>
            <a:r>
              <a:rPr lang="fr-FR" dirty="0" err="1"/>
              <a:t>tournés</a:t>
            </a:r>
            <a:r>
              <a:rPr lang="fr-FR" dirty="0"/>
              <a:t> vers l’</a:t>
            </a:r>
            <a:r>
              <a:rPr lang="fr-FR" dirty="0" err="1"/>
              <a:t>arrière</a:t>
            </a:r>
            <a:r>
              <a:rPr lang="fr-FR" dirty="0"/>
              <a:t> </a:t>
            </a:r>
          </a:p>
          <a:p>
            <a:pPr lvl="1">
              <a:buFont typeface="Symbol" pitchFamily="2" charset="2"/>
              <a:buChar char="-"/>
            </a:pPr>
            <a:r>
              <a:rPr lang="fr-FR" dirty="0"/>
              <a:t>queue rigide</a:t>
            </a:r>
          </a:p>
          <a:p>
            <a:r>
              <a:rPr lang="fr-FR" dirty="0"/>
              <a:t>Nourriture</a:t>
            </a:r>
          </a:p>
          <a:p>
            <a:pPr lvl="1"/>
            <a:r>
              <a:rPr lang="fr-FR" dirty="0"/>
              <a:t>insectes et larves</a:t>
            </a:r>
          </a:p>
          <a:p>
            <a:pPr lvl="1"/>
            <a:r>
              <a:rPr lang="fr-FR" dirty="0"/>
              <a:t>en automne et en hiver des noix, des baies et des graines</a:t>
            </a:r>
          </a:p>
          <a:p>
            <a:pPr lvl="1"/>
            <a:r>
              <a:rPr lang="fr-FR" dirty="0"/>
              <a:t>coince les noix et les </a:t>
            </a:r>
            <a:r>
              <a:rPr lang="fr-FR" dirty="0" err="1"/>
              <a:t>cônes</a:t>
            </a:r>
            <a:r>
              <a:rPr lang="fr-FR" dirty="0"/>
              <a:t> dans l’</a:t>
            </a:r>
            <a:r>
              <a:rPr lang="fr-FR" dirty="0" err="1"/>
              <a:t>écorce</a:t>
            </a:r>
            <a:r>
              <a:rPr lang="fr-FR" dirty="0"/>
              <a:t> pour les ouvrir</a:t>
            </a:r>
          </a:p>
          <a:p>
            <a:pPr lvl="1"/>
            <a:endParaRPr lang="de-DE" dirty="0"/>
          </a:p>
        </p:txBody>
      </p:sp>
      <p:pic>
        <p:nvPicPr>
          <p:cNvPr id="17" name="Bildplatzhalter 1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Bildplatzhalter 1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22405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CHARDONNERET ÉLÉGANT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Face rouge, dessus de la </a:t>
            </a:r>
            <a:r>
              <a:rPr lang="fr-FR" dirty="0" err="1"/>
              <a:t>tête</a:t>
            </a:r>
            <a:r>
              <a:rPr lang="fr-FR" dirty="0"/>
              <a:t> noir et blanc, ailes noires parées d’une bande jaune </a:t>
            </a:r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4263245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CHARDONNERET ÉLÉGANT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NOURRITURE</a:t>
            </a:r>
          </a:p>
          <a:p>
            <a:pPr lvl="1"/>
            <a:r>
              <a:rPr lang="fr-CA" dirty="0"/>
              <a:t>graines, par exemple de chardon ou de tournesol </a:t>
            </a:r>
          </a:p>
          <a:p>
            <a:pPr lvl="1"/>
            <a:r>
              <a:rPr lang="fr-CA" dirty="0"/>
              <a:t>A besoin d’espaces verts proches de l’</a:t>
            </a:r>
            <a:r>
              <a:rPr lang="fr-CA" dirty="0" err="1"/>
              <a:t>état</a:t>
            </a:r>
            <a:r>
              <a:rPr lang="fr-CA" dirty="0"/>
              <a:t> naturel pour trouver sa nourriture </a:t>
            </a:r>
          </a:p>
          <a:p>
            <a:r>
              <a:rPr lang="fr-CA" dirty="0"/>
              <a:t>Nidification</a:t>
            </a:r>
          </a:p>
          <a:p>
            <a:pPr lvl="1"/>
            <a:r>
              <a:rPr lang="fr-CA" dirty="0"/>
              <a:t>petit nid de radicelles et de mousse </a:t>
            </a:r>
          </a:p>
          <a:p>
            <a:pPr lvl="1"/>
            <a:r>
              <a:rPr lang="fr-CA" dirty="0"/>
              <a:t>souvent posé sur les branches </a:t>
            </a:r>
            <a:r>
              <a:rPr lang="fr-CA" dirty="0" err="1"/>
              <a:t>extérieures</a:t>
            </a:r>
            <a:r>
              <a:rPr lang="fr-CA" dirty="0"/>
              <a:t> des arbres </a:t>
            </a:r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7644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CHARDONNERET ÉLÉGANT</a:t>
            </a:r>
          </a:p>
        </p:txBody>
      </p:sp>
      <p:pic>
        <p:nvPicPr>
          <p:cNvPr id="9" name="Espace réservé pour une image  8" descr="Une image contenant fleur, plante, herbe, très coloré&#10;&#10;Description générée automatiquement">
            <a:extLst>
              <a:ext uri="{FF2B5EF4-FFF2-40B4-BE49-F238E27FC236}">
                <a16:creationId xmlns:a16="http://schemas.microsoft.com/office/drawing/2014/main" id="{6A7AC00A-88AA-44DF-AC20-9267077FEA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" b="2983"/>
          <a:stretch>
            <a:fillRect/>
          </a:stretch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1DA02C-4D10-4015-9FE1-CF48C35BEB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BirdLife Suisse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E706C1C-1468-4853-B007-1D794CCA7F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5861889"/>
            <a:ext cx="8245475" cy="720080"/>
          </a:xfrm>
        </p:spPr>
        <p:txBody>
          <a:bodyPr/>
          <a:lstStyle/>
          <a:p>
            <a:r>
              <a:rPr lang="fr-CH" dirty="0"/>
              <a:t>Le chardonneret aime les graines sauvages.</a:t>
            </a:r>
          </a:p>
        </p:txBody>
      </p:sp>
    </p:spTree>
    <p:extLst>
      <p:ext uri="{BB962C8B-B14F-4D97-AF65-F5344CB8AC3E}">
        <p14:creationId xmlns:p14="http://schemas.microsoft.com/office/powerpoint/2010/main" val="4268406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ETOURNEAU SANSONNET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Plumage nuptial : </a:t>
            </a:r>
            <a:r>
              <a:rPr lang="fr-FR" dirty="0" err="1"/>
              <a:t>noirâtre</a:t>
            </a:r>
            <a:r>
              <a:rPr lang="fr-FR" dirty="0"/>
              <a:t> avec des reflets </a:t>
            </a:r>
            <a:r>
              <a:rPr lang="fr-FR" dirty="0" err="1"/>
              <a:t>métallisés</a:t>
            </a:r>
            <a:r>
              <a:rPr lang="fr-FR" dirty="0"/>
              <a:t> bleu-vert ou violets, bec jaune</a:t>
            </a:r>
          </a:p>
          <a:p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1343221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ETOURNEAU SANSONNET</a:t>
            </a:r>
            <a:br>
              <a:rPr lang="fr-FR" dirty="0"/>
            </a:br>
            <a:r>
              <a:rPr lang="fr-FR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/>
              <a:t>Plumage d’automne : une multitude de points blancs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25647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MARTINET NOIR</a:t>
            </a:r>
            <a:br>
              <a:rPr lang="fr-CH"/>
            </a:br>
            <a:r>
              <a:rPr lang="fr-CH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H" dirty="0"/>
              <a:t>Plumage brun-noir, longues et fines ailes falciformes (en forme de faux), queue courte et </a:t>
            </a:r>
            <a:r>
              <a:rPr lang="fr-CH" dirty="0" err="1"/>
              <a:t>échancrée</a:t>
            </a:r>
            <a:endParaRPr lang="fr-CH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124737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ETOURNEAU SANSONNET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Nidification</a:t>
            </a:r>
          </a:p>
          <a:p>
            <a:pPr lvl="1"/>
            <a:r>
              <a:rPr lang="fr-FR" dirty="0"/>
              <a:t>nid installé dans des </a:t>
            </a:r>
            <a:r>
              <a:rPr lang="fr-FR" dirty="0" err="1"/>
              <a:t>cavités</a:t>
            </a:r>
            <a:r>
              <a:rPr lang="fr-FR" dirty="0"/>
              <a:t> ou des nichoirs</a:t>
            </a:r>
          </a:p>
          <a:p>
            <a:r>
              <a:rPr lang="fr-FR" dirty="0"/>
              <a:t>Migration</a:t>
            </a:r>
          </a:p>
          <a:p>
            <a:pPr lvl="1"/>
            <a:r>
              <a:rPr lang="fr-FR" dirty="0"/>
              <a:t>migrateur à courte distance</a:t>
            </a:r>
          </a:p>
          <a:p>
            <a:pPr lvl="1"/>
            <a:r>
              <a:rPr lang="fr-FR" dirty="0"/>
              <a:t>se </a:t>
            </a:r>
            <a:r>
              <a:rPr lang="fr-FR" dirty="0" err="1"/>
              <a:t>réunit</a:t>
            </a:r>
            <a:r>
              <a:rPr lang="fr-FR" dirty="0"/>
              <a:t> en immenses </a:t>
            </a:r>
            <a:r>
              <a:rPr lang="fr-FR" dirty="0" err="1"/>
              <a:t>nuées</a:t>
            </a:r>
            <a:r>
              <a:rPr lang="fr-FR" dirty="0"/>
              <a:t> en période de migration</a:t>
            </a:r>
            <a:br>
              <a:rPr lang="de-CH" dirty="0"/>
            </a:br>
            <a:endParaRPr lang="de-CH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5144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ROUGEGORGE FAMILIER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Dessus du corps brun-vert olive,  dessous blanc </a:t>
            </a:r>
            <a:r>
              <a:rPr lang="fr-FR" dirty="0" err="1"/>
              <a:t>grisâtre</a:t>
            </a:r>
            <a:r>
              <a:rPr lang="fr-FR" dirty="0"/>
              <a:t>, poitrine et masque facial orange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720949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ROUGEGORGE FAMILIER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Chante même en hiver!</a:t>
            </a:r>
          </a:p>
          <a:p>
            <a:r>
              <a:rPr lang="fr-FR" dirty="0"/>
              <a:t>Nidification</a:t>
            </a:r>
          </a:p>
          <a:p>
            <a:pPr lvl="1"/>
            <a:r>
              <a:rPr lang="fr-FR" dirty="0"/>
              <a:t>nid </a:t>
            </a:r>
            <a:r>
              <a:rPr lang="fr-FR" dirty="0" err="1"/>
              <a:t>près</a:t>
            </a:r>
            <a:r>
              <a:rPr lang="fr-FR" dirty="0"/>
              <a:t> du sol dans des trous, des buissons ou des tas de branches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35792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FAUVETTE À TÊTE NOIRE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Mâle</a:t>
            </a:r>
            <a:r>
              <a:rPr lang="de-DE" dirty="0"/>
              <a:t> : </a:t>
            </a:r>
            <a:r>
              <a:rPr lang="de-CH" dirty="0" err="1"/>
              <a:t>calotte</a:t>
            </a:r>
            <a:r>
              <a:rPr lang="de-CH" dirty="0"/>
              <a:t> </a:t>
            </a:r>
            <a:r>
              <a:rPr lang="de-CH" dirty="0" err="1"/>
              <a:t>noire</a:t>
            </a:r>
            <a:r>
              <a:rPr lang="de-CH" dirty="0"/>
              <a:t>, </a:t>
            </a:r>
            <a:r>
              <a:rPr lang="de-CH" dirty="0" err="1"/>
              <a:t>corps</a:t>
            </a:r>
            <a:r>
              <a:rPr lang="de-CH" dirty="0"/>
              <a:t> </a:t>
            </a:r>
            <a:r>
              <a:rPr lang="de-CH" dirty="0" err="1"/>
              <a:t>gris-brun</a:t>
            </a:r>
            <a:r>
              <a:rPr lang="de-CH" dirty="0"/>
              <a:t> uniforme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1314420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FAUVETTE À TÊTE NOIRE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/>
              <a:t>Femelle</a:t>
            </a:r>
            <a:r>
              <a:rPr lang="de-DE" dirty="0"/>
              <a:t> : </a:t>
            </a:r>
            <a:r>
              <a:rPr lang="de-CH" dirty="0" err="1"/>
              <a:t>calotte</a:t>
            </a:r>
            <a:r>
              <a:rPr lang="de-CH" dirty="0"/>
              <a:t> </a:t>
            </a:r>
            <a:r>
              <a:rPr lang="de-CH" dirty="0" err="1"/>
              <a:t>brune</a:t>
            </a:r>
            <a:r>
              <a:rPr lang="de-CH" dirty="0"/>
              <a:t>, </a:t>
            </a:r>
            <a:r>
              <a:rPr lang="de-CH" dirty="0" err="1"/>
              <a:t>corps</a:t>
            </a:r>
            <a:r>
              <a:rPr lang="de-CH" dirty="0"/>
              <a:t> </a:t>
            </a:r>
            <a:r>
              <a:rPr lang="de-CH" dirty="0" err="1"/>
              <a:t>gris-brun</a:t>
            </a:r>
            <a:r>
              <a:rPr lang="de-CH" dirty="0"/>
              <a:t> uniforme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2933581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FAUVETTE À TÊTE NOIRE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Distribution</a:t>
            </a:r>
          </a:p>
          <a:p>
            <a:pPr lvl="1"/>
            <a:r>
              <a:rPr lang="fr-FR" dirty="0" err="1"/>
              <a:t>forêts</a:t>
            </a:r>
            <a:r>
              <a:rPr lang="fr-FR" dirty="0"/>
              <a:t> riches en sous-bois</a:t>
            </a:r>
          </a:p>
          <a:p>
            <a:pPr lvl="1"/>
            <a:r>
              <a:rPr lang="fr-FR" dirty="0"/>
              <a:t>jardins et parcs </a:t>
            </a:r>
            <a:r>
              <a:rPr lang="fr-FR" dirty="0" err="1"/>
              <a:t>possédant</a:t>
            </a:r>
            <a:r>
              <a:rPr lang="fr-FR" dirty="0"/>
              <a:t> des arbres et des buissons indigènes </a:t>
            </a:r>
          </a:p>
          <a:p>
            <a:r>
              <a:rPr lang="fr-FR" dirty="0"/>
              <a:t>Nidification</a:t>
            </a:r>
          </a:p>
          <a:p>
            <a:pPr lvl="1"/>
            <a:r>
              <a:rPr lang="fr-FR" dirty="0"/>
              <a:t>nid fait de paille, tiges, radicelles et mousse</a:t>
            </a:r>
          </a:p>
          <a:p>
            <a:pPr lvl="1"/>
            <a:r>
              <a:rPr lang="fr-FR" dirty="0"/>
              <a:t>en </a:t>
            </a:r>
            <a:r>
              <a:rPr lang="fr-FR" dirty="0" err="1"/>
              <a:t>général</a:t>
            </a:r>
            <a:r>
              <a:rPr lang="fr-FR" dirty="0"/>
              <a:t> placé au </a:t>
            </a:r>
            <a:r>
              <a:rPr lang="fr-FR" dirty="0" err="1"/>
              <a:t>coeur</a:t>
            </a:r>
            <a:r>
              <a:rPr lang="fr-FR" dirty="0"/>
              <a:t> d’une </a:t>
            </a:r>
            <a:r>
              <a:rPr lang="fr-FR" dirty="0" err="1"/>
              <a:t>végétation</a:t>
            </a:r>
            <a:r>
              <a:rPr lang="fr-FR" dirty="0"/>
              <a:t> dense 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58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PIE BAVARDE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/>
              <a:t>Plumage contrasté blanc et noir, longue queue, presque impossible à confondre 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Michael Gerber</a:t>
            </a:r>
          </a:p>
        </p:txBody>
      </p:sp>
    </p:spTree>
    <p:extLst>
      <p:ext uri="{BB962C8B-B14F-4D97-AF65-F5344CB8AC3E}">
        <p14:creationId xmlns:p14="http://schemas.microsoft.com/office/powerpoint/2010/main" val="1309953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PIE BAVARDE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Nourriture</a:t>
            </a:r>
          </a:p>
          <a:p>
            <a:pPr lvl="1"/>
            <a:r>
              <a:rPr lang="fr-FR" dirty="0"/>
              <a:t>omnivore; se nourrit aussi bien de </a:t>
            </a:r>
            <a:r>
              <a:rPr lang="fr-FR" dirty="0" err="1"/>
              <a:t>végétaux</a:t>
            </a:r>
            <a:r>
              <a:rPr lang="fr-FR" dirty="0"/>
              <a:t> que d’animaux, de charognes et de </a:t>
            </a:r>
            <a:r>
              <a:rPr lang="fr-FR" dirty="0" err="1"/>
              <a:t>déchets</a:t>
            </a:r>
            <a:endParaRPr lang="fr-FR" dirty="0"/>
          </a:p>
          <a:p>
            <a:r>
              <a:rPr lang="fr-FR" dirty="0"/>
              <a:t>Nidification</a:t>
            </a:r>
          </a:p>
          <a:p>
            <a:pPr lvl="1"/>
            <a:r>
              <a:rPr lang="fr-FR" dirty="0"/>
              <a:t>volumineux nid fait de branches, souvent avec des rameaux épineux</a:t>
            </a:r>
          </a:p>
          <a:p>
            <a:pPr lvl="1"/>
            <a:r>
              <a:rPr lang="fr-FR" dirty="0"/>
              <a:t>placé haut dans un arbuste ou un arbre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8347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PIE BAVARDE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Distribution</a:t>
            </a:r>
          </a:p>
          <a:p>
            <a:pPr lvl="1"/>
            <a:r>
              <a:rPr lang="fr-CA" dirty="0"/>
              <a:t>paysages avec beaucoup d’arbres et de haies </a:t>
            </a:r>
          </a:p>
          <a:p>
            <a:pPr lvl="1"/>
            <a:r>
              <a:rPr lang="fr-CA" dirty="0"/>
              <a:t>Ne migre pas, oiseau </a:t>
            </a:r>
            <a:r>
              <a:rPr lang="fr-CA" dirty="0" err="1"/>
              <a:t>sédentaire</a:t>
            </a:r>
            <a:endParaRPr lang="fr-CA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122577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MARTINET NOIR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Nidification</a:t>
            </a:r>
          </a:p>
          <a:p>
            <a:pPr lvl="1"/>
            <a:r>
              <a:rPr lang="fr-CH" dirty="0"/>
              <a:t>niche dans des anfractuosités des bâtiments </a:t>
            </a:r>
          </a:p>
          <a:p>
            <a:pPr lvl="1"/>
            <a:r>
              <a:rPr lang="fr-CH" dirty="0"/>
              <a:t>profite des nichoirs artificiels</a:t>
            </a:r>
          </a:p>
          <a:p>
            <a:pPr lvl="1"/>
            <a:r>
              <a:rPr lang="fr-CH" dirty="0"/>
              <a:t>nichait à l’origine dans les falaises et les creux des arbres </a:t>
            </a: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37981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MARTINET NOIR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Migration</a:t>
            </a:r>
          </a:p>
          <a:p>
            <a:pPr lvl="1"/>
            <a:r>
              <a:rPr lang="fr-CH" dirty="0"/>
              <a:t>passe l‘hiver en Afrique du Sud </a:t>
            </a:r>
          </a:p>
          <a:p>
            <a:pPr lvl="1"/>
            <a:r>
              <a:rPr lang="fr-CH" dirty="0"/>
              <a:t>présent en Suisse uniquement durant l’été, pour la reproduction (environ 3 mois)</a:t>
            </a:r>
            <a:br>
              <a:rPr lang="fr-CH" dirty="0"/>
            </a:br>
            <a:r>
              <a:rPr lang="fr-CH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CH" dirty="0">
                <a:sym typeface="Wingdings"/>
              </a:rPr>
              <a:t> </a:t>
            </a:r>
            <a:r>
              <a:rPr lang="fr-CH" b="1" dirty="0">
                <a:sym typeface="Wingdings"/>
              </a:rPr>
              <a:t>oiseau d‘été</a:t>
            </a:r>
          </a:p>
          <a:p>
            <a:pPr lvl="1"/>
            <a:r>
              <a:rPr lang="fr-CH" dirty="0"/>
              <a:t>passe la majorité de sa vie dans les airs, dort même en volant</a:t>
            </a:r>
          </a:p>
        </p:txBody>
      </p:sp>
    </p:spTree>
    <p:extLst>
      <p:ext uri="{BB962C8B-B14F-4D97-AF65-F5344CB8AC3E}">
        <p14:creationId xmlns:p14="http://schemas.microsoft.com/office/powerpoint/2010/main" val="21177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HIRONDELLE DE FENÊTRE</a:t>
            </a:r>
            <a:br>
              <a:rPr lang="de-DE" dirty="0"/>
            </a:br>
            <a:r>
              <a:rPr lang="de-DE" dirty="0"/>
              <a:t>Caractéristiques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454025" y="5877272"/>
            <a:ext cx="8245475" cy="792088"/>
          </a:xfrm>
        </p:spPr>
        <p:txBody>
          <a:bodyPr>
            <a:normAutofit/>
          </a:bodyPr>
          <a:lstStyle/>
          <a:p>
            <a:r>
              <a:rPr lang="fr-CA" dirty="0"/>
              <a:t>Dessus bleu-noir brillant, dessous du corps blanc, se distingue de l‘hirondelle rustique par sa queue courte</a:t>
            </a:r>
          </a:p>
          <a:p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Marcel Ruppen</a:t>
            </a:r>
          </a:p>
        </p:txBody>
      </p:sp>
    </p:spTree>
    <p:extLst>
      <p:ext uri="{BB962C8B-B14F-4D97-AF65-F5344CB8AC3E}">
        <p14:creationId xmlns:p14="http://schemas.microsoft.com/office/powerpoint/2010/main" val="23654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HIRONDELLE DE FENÊTRE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r-CA" dirty="0"/>
              <a:t>Nidification</a:t>
            </a:r>
          </a:p>
          <a:p>
            <a:pPr lvl="1"/>
            <a:r>
              <a:rPr lang="fr-CA" dirty="0"/>
              <a:t>nid construit à base de boue, petite ouverture en haut</a:t>
            </a:r>
          </a:p>
          <a:p>
            <a:pPr lvl="1"/>
            <a:r>
              <a:rPr lang="fr-CA" dirty="0"/>
              <a:t>nid collé sous les toits ou dans les falaises</a:t>
            </a:r>
          </a:p>
          <a:p>
            <a:r>
              <a:rPr lang="fr-CA" dirty="0"/>
              <a:t>Migration</a:t>
            </a:r>
          </a:p>
          <a:p>
            <a:pPr lvl="1"/>
            <a:r>
              <a:rPr lang="fr-CA" dirty="0"/>
              <a:t>migratrice à longue distance, passe l‘hiver en Afrique</a:t>
            </a:r>
          </a:p>
          <a:p>
            <a:pPr lvl="1"/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Stefan Wassmer</a:t>
            </a:r>
          </a:p>
        </p:txBody>
      </p:sp>
    </p:spTree>
    <p:extLst>
      <p:ext uri="{BB962C8B-B14F-4D97-AF65-F5344CB8AC3E}">
        <p14:creationId xmlns:p14="http://schemas.microsoft.com/office/powerpoint/2010/main" val="9640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HIRONDELLE DE FENÊTRE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899592" y="5877272"/>
            <a:ext cx="7799908" cy="720080"/>
          </a:xfrm>
        </p:spPr>
        <p:txBody>
          <a:bodyPr>
            <a:noAutofit/>
          </a:bodyPr>
          <a:lstStyle/>
          <a:p>
            <a:r>
              <a:rPr lang="fr-CA" dirty="0"/>
              <a:t>Adopte volontiers les nids artificiels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404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1339</Words>
  <Application>Microsoft Office PowerPoint</Application>
  <PresentationFormat>Bildschirmpräsentation (4:3)</PresentationFormat>
  <Paragraphs>226</Paragraphs>
  <Slides>48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3" baseType="lpstr">
      <vt:lpstr>Arial</vt:lpstr>
      <vt:lpstr>Calibri</vt:lpstr>
      <vt:lpstr>Symbol</vt:lpstr>
      <vt:lpstr>Wingdings</vt:lpstr>
      <vt:lpstr>Larissa</vt:lpstr>
      <vt:lpstr>Oiseaux de nos jardins   www.birdlife.ch/oiseaux-de-nos-jardins</vt:lpstr>
      <vt:lpstr>TOURTERELLE TURQUE Caractéristiques</vt:lpstr>
      <vt:lpstr>TOURTERELLE TURQUE</vt:lpstr>
      <vt:lpstr>MARTINET NOIR Caractéristiques</vt:lpstr>
      <vt:lpstr>MARTINET NOIR</vt:lpstr>
      <vt:lpstr>MARTINET NOIR</vt:lpstr>
      <vt:lpstr>HIRONDELLE DE FENÊTRE Caractéristiques</vt:lpstr>
      <vt:lpstr>HIRONDELLE DE FENÊTRE</vt:lpstr>
      <vt:lpstr>HIRONDELLE DE FENÊTRE</vt:lpstr>
      <vt:lpstr>MÉSANGE CHARBONNIÈRE Caractéristiques</vt:lpstr>
      <vt:lpstr>MÉSANGE CHARBONNIÈRE</vt:lpstr>
      <vt:lpstr>MÉSANGE BLEUE Caractéristiques</vt:lpstr>
      <vt:lpstr>MÉSANGE BLEUE</vt:lpstr>
      <vt:lpstr>MÉSANGE BLEUE</vt:lpstr>
      <vt:lpstr>MOINEAU DOMESTIQUE Caractéristiques</vt:lpstr>
      <vt:lpstr>MOINEAU DOMESTIQUE Caractéristiques</vt:lpstr>
      <vt:lpstr>MOINEAU DOMESTIQUE</vt:lpstr>
      <vt:lpstr>MERLE NOIR Caractéristiques</vt:lpstr>
      <vt:lpstr>MERLE NOIR Caractéristiques</vt:lpstr>
      <vt:lpstr>MERLE NOIR</vt:lpstr>
      <vt:lpstr>MERLE NOIR</vt:lpstr>
      <vt:lpstr>MERLE NOIR</vt:lpstr>
      <vt:lpstr>ROUGEQUEUE NOIR Caractéristiques</vt:lpstr>
      <vt:lpstr>ROUGEQUEUE NOIR Caractéristiques</vt:lpstr>
      <vt:lpstr>ROUGEQUEUE NOIR</vt:lpstr>
      <vt:lpstr>PINSON DES ARBRES Caractéristiques</vt:lpstr>
      <vt:lpstr>PINSON DES ARBRES Caractéristiques</vt:lpstr>
      <vt:lpstr>PINSON DES ARBRES</vt:lpstr>
      <vt:lpstr>VERDIER D‘EUROPE Caractéristiques</vt:lpstr>
      <vt:lpstr>VERDIER D‘EUROPE Caractéristiques</vt:lpstr>
      <vt:lpstr>VERDIER D‘EUROPE</vt:lpstr>
      <vt:lpstr>PIC ÉPEICHE Caractéristiques</vt:lpstr>
      <vt:lpstr>PIC ÉPEICHE Caractéristiques</vt:lpstr>
      <vt:lpstr>PIC ÉPEICHE</vt:lpstr>
      <vt:lpstr>CHARDONNERET ÉLÉGANT Caractéristiques</vt:lpstr>
      <vt:lpstr>CHARDONNERET ÉLÉGANT</vt:lpstr>
      <vt:lpstr>CHARDONNERET ÉLÉGANT</vt:lpstr>
      <vt:lpstr>ETOURNEAU SANSONNET Caractéristiques</vt:lpstr>
      <vt:lpstr>ETOURNEAU SANSONNET Caractéristiques</vt:lpstr>
      <vt:lpstr>ETOURNEAU SANSONNET</vt:lpstr>
      <vt:lpstr>ROUGEGORGE FAMILIER Caractéristiques</vt:lpstr>
      <vt:lpstr>ROUGEGORGE FAMILIER</vt:lpstr>
      <vt:lpstr>FAUVETTE À TÊTE NOIRE Caractéristiques</vt:lpstr>
      <vt:lpstr>FAUVETTE À TÊTE NOIRE Caractéristiques</vt:lpstr>
      <vt:lpstr>FAUVETTE À TÊTE NOIRE</vt:lpstr>
      <vt:lpstr>PIE BAVARDE Caractéristiques</vt:lpstr>
      <vt:lpstr>PIE BAVARDE</vt:lpstr>
      <vt:lpstr>PIE BAVARDE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Gerber</dc:creator>
  <cp:lastModifiedBy>Michael Gerber</cp:lastModifiedBy>
  <cp:revision>536</cp:revision>
  <dcterms:created xsi:type="dcterms:W3CDTF">2013-12-09T07:17:05Z</dcterms:created>
  <dcterms:modified xsi:type="dcterms:W3CDTF">2021-02-18T10:50:19Z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2220492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