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88" r:id="rId4"/>
    <p:sldId id="258" r:id="rId5"/>
    <p:sldId id="259" r:id="rId6"/>
    <p:sldId id="262" r:id="rId7"/>
    <p:sldId id="263" r:id="rId8"/>
    <p:sldId id="305" r:id="rId9"/>
    <p:sldId id="296" r:id="rId10"/>
    <p:sldId id="264" r:id="rId11"/>
    <p:sldId id="265" r:id="rId12"/>
    <p:sldId id="289" r:id="rId13"/>
    <p:sldId id="269" r:id="rId14"/>
    <p:sldId id="300" r:id="rId15"/>
    <p:sldId id="266" r:id="rId16"/>
    <p:sldId id="268" r:id="rId17"/>
    <p:sldId id="290" r:id="rId18"/>
    <p:sldId id="297" r:id="rId19"/>
    <p:sldId id="271" r:id="rId20"/>
    <p:sldId id="291" r:id="rId21"/>
    <p:sldId id="304" r:id="rId22"/>
    <p:sldId id="272" r:id="rId23"/>
    <p:sldId id="273" r:id="rId24"/>
    <p:sldId id="299" r:id="rId25"/>
    <p:sldId id="274" r:id="rId26"/>
    <p:sldId id="298" r:id="rId27"/>
    <p:sldId id="275" r:id="rId28"/>
    <p:sldId id="292" r:id="rId29"/>
    <p:sldId id="302" r:id="rId30"/>
    <p:sldId id="301" r:id="rId31"/>
    <p:sldId id="306" r:id="rId32"/>
    <p:sldId id="307" r:id="rId33"/>
    <p:sldId id="293" r:id="rId34"/>
    <p:sldId id="278" r:id="rId35"/>
    <p:sldId id="310" r:id="rId36"/>
    <p:sldId id="281" r:id="rId37"/>
    <p:sldId id="294" r:id="rId38"/>
    <p:sldId id="279" r:id="rId39"/>
    <p:sldId id="276" r:id="rId40"/>
    <p:sldId id="309" r:id="rId41"/>
    <p:sldId id="308" r:id="rId42"/>
    <p:sldId id="283" r:id="rId43"/>
    <p:sldId id="287" r:id="rId44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ntax LT Black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3" autoAdjust="0"/>
    <p:restoredTop sz="92288" autoAdjust="0"/>
  </p:normalViewPr>
  <p:slideViewPr>
    <p:cSldViewPr>
      <p:cViewPr varScale="1">
        <p:scale>
          <a:sx n="150" d="100"/>
          <a:sy n="150" d="100"/>
        </p:scale>
        <p:origin x="168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73261A5F-FE09-9247-9B0C-C250CC9B46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2648C487-16A1-804A-93FA-BB12270EB52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129028" name="Rectangle 4">
            <a:extLst>
              <a:ext uri="{FF2B5EF4-FFF2-40B4-BE49-F238E27FC236}">
                <a16:creationId xmlns:a16="http://schemas.microsoft.com/office/drawing/2014/main" id="{ECF5CF81-9DB6-CF49-821F-1CE6311EA41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29029" name="Rectangle 5">
            <a:extLst>
              <a:ext uri="{FF2B5EF4-FFF2-40B4-BE49-F238E27FC236}">
                <a16:creationId xmlns:a16="http://schemas.microsoft.com/office/drawing/2014/main" id="{35D495A8-72B9-8244-AD70-D8FCB8F2B0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00835B-308D-3F40-A660-BA9A27180600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8974C18-2E90-9A40-A857-7C1C458DE0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96DF161-4B41-7445-B404-E16BFCB0911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26490B2B-1A48-7748-A2BA-0AEF83ADF6C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C9048B5B-353C-5044-BF87-2B1BF907A3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0201B3C1-B65C-EA40-8F36-9DC824078E4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BE72221D-EB23-7D45-97C8-AC6BDD9B03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5F85FC4-6658-4045-ABC5-BA4AA2E74C9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07F1E0-DF20-6C45-8EC2-D3FC16D5C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4348F-DDA7-B941-9F6D-ABB38231F053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5A1EFC09-3422-8642-94EA-D2FA77676A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4FC16C8-03C7-2A45-BD60-CC06D65D5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D240B4-502B-564D-971A-4617AE55D2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ADF198-D456-BD4D-A785-A097928C646C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C65B274-335C-B14A-ADA9-BF0ED52872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76D1E27-83D1-3F4D-8F74-2720930D7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A35733-6C86-434E-971C-67F28CE4F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9220A3-3200-7E42-97B5-3C329F2B718A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9FF865A-C1E7-F24E-BCAA-D0878487D4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49905C0-257D-7240-9F61-316099932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B78FC9-7E93-0247-BCFD-C6D8BBD8F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76701-DC99-3F48-82C0-4D6416B95D7C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C63DD28C-4D63-7A4C-9BCB-DD82CFDEAA9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EFEF65C-B019-624E-83A1-A7FC2BA4A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D16981-5BD5-D144-A1E2-7C794A9754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994D7-1AAC-4C44-B77A-6B50E01BD3E6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C483FBE-38D4-4149-9FF3-CB0860AB83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66739DD-B03D-634E-A8F3-AD7AA716E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A64DC8-0691-6247-9583-B1A0BD2C29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2BCBFE-D65B-9644-936C-D0AD3429806F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F1B90628-1A6B-6242-9EC2-2BB2F14486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54062BEA-A8F4-4746-AD58-8CD7229CF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E33EA8-B6E6-1247-9AE4-98D2B440B7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9095C5-A7CC-524E-B13B-B1138ACE36CC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DDD75AED-B437-BA4A-BFC8-0698A30D62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388C3F1-9948-CC42-9580-CDBC5D0D4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0BC532-BD20-0C44-B76F-715D3F91BB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E8B70-BC97-5446-8670-23CFEB7CF623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4C9F771-C9D2-3441-92DB-4076B41C3A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F55F657-586E-F246-B253-D6FD5743F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E7DF32-076A-8746-8DD5-B24D42D3B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9BB93-5060-754F-BBAB-4E18B303E0BA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DCA8538-9F10-C54E-8472-4983764C4D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562528B7-E0E2-CA4D-A5EC-2157F2376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61E276-8B31-6A4E-8155-5423CEA7CB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9882C9-51DE-4347-AC27-256E74A7F675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3D542C4-E3F2-4042-A3D9-68D2D8E169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B2682680-553D-3F42-8698-69E6A29F7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A99599F-5E57-D941-9F00-631B143CA5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66B80A-7F9F-A94B-82B9-A57BE9179D44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83799323-ECF5-F848-AAFA-5470D6A25C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CB2D14E-A7FE-4C4E-84C6-25B18B2EF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2753FD-5894-A94D-A230-02A3640B1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F922F3-7C55-0748-9E91-9C014A3869B8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B1E8EFD-5AE8-7A4C-8CCB-4C408E04AC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9F544AA-1828-F041-A3D2-5122CE915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5D9A6B-4FE0-E745-8DEA-A750B04E4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3913D-C128-CC44-A17C-AF54D2B7509E}" type="slidenum">
              <a:rPr lang="de-DE" altLang="de-DE"/>
              <a:pPr/>
              <a:t>20</a:t>
            </a:fld>
            <a:endParaRPr lang="de-DE" altLang="de-DE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FAF1F00E-CB15-9049-B970-BAC0C96160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A6F9590B-8E71-3B40-B5FE-A14D3CFE7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71DCA3-E98B-BF4B-A5AA-E65EB212ED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1E7F5-21F3-264E-8D5A-880FCB8C58E7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947A1199-743A-6C40-B32B-89600F6CF9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31BDFDA-E46A-BA49-86C6-4DD33D06F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de-DE" altLang="de-DE" sz="2000">
                <a:latin typeface="Syntax LT" pitchFamily="2" charset="0"/>
              </a:rPr>
              <a:t>Balz Männchen: Es besetzt im Frühjahr ein Territorium, das es heftig verteidigt. Es zeigt dem Weibchen die Nisthöhle. Das Männchen imponiert durch hoch gestellte Flügel und gefächertem Schwanz (Begattungseinleitung).</a:t>
            </a:r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6F7BF5-F439-8745-90BD-83E5D10006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4355B-1706-DA49-89E2-6D68F141897A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54E14093-BDBE-4142-96C5-F2F5333ADC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B56BE2E-2B16-8B44-B36D-804648A26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de-DE" altLang="de-DE" sz="2000" b="1">
                <a:latin typeface="Syntax LT" pitchFamily="2" charset="0"/>
              </a:rPr>
              <a:t>Weibchen:</a:t>
            </a:r>
          </a:p>
          <a:p>
            <a:pPr eaLnBrk="0" hangingPunct="0">
              <a:spcBef>
                <a:spcPct val="0"/>
              </a:spcBef>
            </a:pPr>
            <a:r>
              <a:rPr lang="de-DE" altLang="de-DE" sz="2000">
                <a:latin typeface="Syntax LT" pitchFamily="2" charset="0"/>
              </a:rPr>
              <a:t>Lassen sich die Nisthöhlen zeigen und entscheiden sich für eine. Balz und Paarbildung findet beim Brutplatz statt.</a:t>
            </a:r>
          </a:p>
          <a:p>
            <a:pPr eaLnBrk="0" hangingPunct="0">
              <a:spcBef>
                <a:spcPct val="0"/>
              </a:spcBef>
            </a:pPr>
            <a:endParaRPr lang="de-DE" altLang="de-DE" sz="2000">
              <a:latin typeface="Syntax LT" pitchFamily="2" charset="0"/>
            </a:endParaRPr>
          </a:p>
          <a:p>
            <a:pPr eaLnBrk="0" hangingPunct="0">
              <a:spcBef>
                <a:spcPct val="0"/>
              </a:spcBef>
            </a:pPr>
            <a:r>
              <a:rPr lang="de-DE" altLang="de-DE" sz="2000" b="1">
                <a:latin typeface="Syntax LT" pitchFamily="2" charset="0"/>
              </a:rPr>
              <a:t>Allgemein:</a:t>
            </a:r>
          </a:p>
          <a:p>
            <a:pPr eaLnBrk="0" hangingPunct="0">
              <a:spcBef>
                <a:spcPct val="0"/>
              </a:spcBef>
            </a:pPr>
            <a:r>
              <a:rPr lang="de-DE" altLang="de-DE" sz="2000">
                <a:latin typeface="Syntax LT" pitchFamily="2" charset="0"/>
              </a:rPr>
              <a:t>Zum Balzritual gehören auch Verfolgungsflüge, Balzfüttern und Begattungsversuche. Die Gartenrotschwanzpärchen leben in zumeist monogamen Saisonehen.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6180DC0-9ACD-1341-B210-8480D5F3E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E545E-BE33-2042-9A01-5116A982F72B}" type="slidenum">
              <a:rPr lang="de-DE" altLang="de-DE"/>
              <a:pPr/>
              <a:t>23</a:t>
            </a:fld>
            <a:endParaRPr lang="de-DE" altLang="de-DE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F2BC8FF-4175-3B4A-B68E-8A49D3D8E8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ACB71AE6-F073-794F-ADD9-349E04029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de-DE" altLang="de-DE" sz="2000">
                <a:latin typeface="Syntax LT" pitchFamily="2" charset="0"/>
              </a:rPr>
              <a:t>Der Gartenrotschwanz ist ein anpassungsfähiger Höhlen-, Nischen- und Freibrüter (selten). Höhlen mit grossem Eingang werden bevorzugt benützt. Er nistet aber auch in:</a:t>
            </a:r>
          </a:p>
          <a:p>
            <a:pPr eaLnBrk="0" hangingPunct="0"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>
                <a:latin typeface="Syntax LT" pitchFamily="2" charset="0"/>
              </a:rPr>
              <a:t>künstlichen Nistgelegenheiten,</a:t>
            </a:r>
          </a:p>
          <a:p>
            <a:pPr eaLnBrk="0" hangingPunct="0"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>
                <a:latin typeface="Syntax LT" pitchFamily="2" charset="0"/>
              </a:rPr>
              <a:t>auf Dachbalken, unter Ziegeln,</a:t>
            </a:r>
          </a:p>
          <a:p>
            <a:pPr eaLnBrk="0" hangingPunct="0"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>
                <a:latin typeface="Syntax LT" pitchFamily="2" charset="0"/>
              </a:rPr>
              <a:t>in Mauerlöchern, in Felsspalten,</a:t>
            </a:r>
          </a:p>
          <a:p>
            <a:pPr eaLnBrk="0" hangingPunct="0"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>
                <a:latin typeface="Syntax LT" pitchFamily="2" charset="0"/>
              </a:rPr>
              <a:t>unter Wurzeln, am Boden,</a:t>
            </a:r>
          </a:p>
          <a:p>
            <a:pPr eaLnBrk="0" hangingPunct="0"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>
                <a:latin typeface="Syntax LT" pitchFamily="2" charset="0"/>
              </a:rPr>
              <a:t>sowie in Freinestern auf Bäumen, Sträuchern und Kletterpflanzen</a:t>
            </a:r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8018EE-1AE9-E54B-8C56-CD05868E6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05689D-C365-D248-8F18-B58908F3F8F0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B311EE81-33C7-EC4A-B75A-B27315AB60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C18A92DB-219A-B848-8ECC-1786D0F61C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de-DE" altLang="de-DE" sz="2000">
                <a:latin typeface="Syntax LT" pitchFamily="2" charset="0"/>
              </a:rPr>
              <a:t>Der Unterbau des Nestes setzt sich aus losem angehäuftem Pflanzenmaterial (Stängeln, Halmen, Moos, Laubblättern, Wurzeln und Flechten) zusammen und wird mit Federn und Haaren ausgekleidet.</a:t>
            </a:r>
          </a:p>
          <a:p>
            <a:pPr eaLnBrk="0" hangingPunct="0">
              <a:spcBef>
                <a:spcPct val="0"/>
              </a:spcBef>
            </a:pPr>
            <a:endParaRPr lang="de-DE" altLang="de-DE" sz="2000">
              <a:latin typeface="Syntax LT" pitchFamily="2" charset="0"/>
            </a:endParaRPr>
          </a:p>
          <a:p>
            <a:pPr eaLnBrk="0" hangingPunct="0">
              <a:spcBef>
                <a:spcPct val="0"/>
              </a:spcBef>
            </a:pPr>
            <a:r>
              <a:rPr lang="de-DE" altLang="de-DE" sz="2000">
                <a:latin typeface="Syntax LT" pitchFamily="2" charset="0"/>
              </a:rPr>
              <a:t>Bau durch das Weibchen, Männchen beteiligen sich selten.</a:t>
            </a:r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CEEE34-595B-7147-B2C8-1ED573E996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23D845-48FF-8D44-AA07-6F09724A63E0}" type="slidenum">
              <a:rPr lang="de-DE" altLang="de-DE"/>
              <a:pPr/>
              <a:t>25</a:t>
            </a:fld>
            <a:endParaRPr lang="de-DE" altLang="de-DE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D93576B-CDAB-0843-83AA-3492A1EFB0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AE267AE-C49C-4044-A48E-0D44DDD6B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0E6B7B-64B4-CC4A-97CF-3492D6CAB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D0F0A-A0FA-5F46-A3D3-4DDC3B0E870F}" type="slidenum">
              <a:rPr lang="de-DE" altLang="de-DE"/>
              <a:pPr/>
              <a:t>26</a:t>
            </a:fld>
            <a:endParaRPr lang="de-DE" altLang="de-DE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21FB5F8A-F644-FB49-A2CB-4805CD5633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9E047232-2233-3E49-84D1-CCA637BE2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A124A3-6DC4-104D-9BE4-D41242761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5CF283-95E8-E441-BE9A-204038FD0C2B}" type="slidenum">
              <a:rPr lang="de-DE" altLang="de-DE"/>
              <a:pPr/>
              <a:t>27</a:t>
            </a:fld>
            <a:endParaRPr lang="de-DE" altLang="de-DE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3D9AA8E-761D-544D-BBEA-17B6FB86148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8D04126-ECA5-084E-ACF8-B849CB8AC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902B8B-D3A0-F04E-B84E-381739FAF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64EE7-BB7C-CB4C-959E-A3B1BB1F73E4}" type="slidenum">
              <a:rPr lang="de-DE" altLang="de-DE"/>
              <a:pPr/>
              <a:t>28</a:t>
            </a:fld>
            <a:endParaRPr lang="de-DE" altLang="de-DE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16FD4402-73E8-E14C-A7C5-9815696628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E821F7FC-12E2-6244-BB5B-956DCE925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6F0EF0-5EE8-F446-98CF-C32B210330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D2CA2-6A2E-4743-90DE-BAC10FDFF075}" type="slidenum">
              <a:rPr lang="de-DE" altLang="de-DE"/>
              <a:pPr/>
              <a:t>29</a:t>
            </a:fld>
            <a:endParaRPr lang="de-DE" altLang="de-DE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76E23350-175F-8746-AFCC-B41E4D9E72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7330D69-60D3-9D46-BD7F-44E07D699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82F802-C1D2-AA49-A081-223D9EB0A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D330A-11BB-DF4A-9D4F-DE70E1870877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B9E52C84-B792-2D45-88C4-B392B0EE41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2806BB01-D97D-7846-B87E-8569FE6C5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0AA5F8-A1AC-3D41-A327-7FAAD55FAE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AF8407-D6B4-AD41-A5E5-B9B53BB20125}" type="slidenum">
              <a:rPr lang="de-DE" altLang="de-DE"/>
              <a:pPr/>
              <a:t>30</a:t>
            </a:fld>
            <a:endParaRPr lang="de-DE" altLang="de-DE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B6B49B7E-5624-EE4B-B127-C23E9ED61B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4940FE3-959A-F94F-B83C-E6064FDEB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A8B8F2-ECDD-F040-ABF3-A92897833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41B23-55F4-174B-927A-74779DC75F1F}" type="slidenum">
              <a:rPr lang="de-DE" altLang="de-DE"/>
              <a:pPr/>
              <a:t>31</a:t>
            </a:fld>
            <a:endParaRPr lang="de-DE" altLang="de-DE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FCF128BC-4CA0-BC4B-83A5-B37DA7CE3D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D9F55C76-FD24-B24A-84BC-A2BE4C1C8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2D3BC7-D400-BD47-A5D2-A315AD7437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1AC747-91CF-5C40-BB8C-5747028D68C3}" type="slidenum">
              <a:rPr lang="de-DE" altLang="de-DE"/>
              <a:pPr/>
              <a:t>32</a:t>
            </a:fld>
            <a:endParaRPr lang="de-DE" altLang="de-DE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294DD5C8-D613-1441-BA91-4C1523AA6C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926DA233-37FB-0F47-8E3B-8714BD190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66278B-8E53-6A43-BE01-1F24D082B5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9FE6C4-29F9-844F-80C0-37A5DE9F3FD8}" type="slidenum">
              <a:rPr lang="de-DE" altLang="de-DE"/>
              <a:pPr/>
              <a:t>33</a:t>
            </a:fld>
            <a:endParaRPr lang="de-DE" altLang="de-DE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C30D2B91-14C0-9343-8DC4-9F4FC8164B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ADF0755F-6D55-844F-8810-BBE483D6E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6E8EED-D91D-0D4E-A8AA-6C0442CECD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C9312C-B51B-2243-8061-59B9420AD508}" type="slidenum">
              <a:rPr lang="de-DE" altLang="de-DE"/>
              <a:pPr/>
              <a:t>34</a:t>
            </a:fld>
            <a:endParaRPr lang="de-DE" altLang="de-DE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FAE4D063-E41D-7242-BA29-C07C2563DB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90840C6-CF41-0E48-A916-CAF33C262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Beseitigung von Altholzbeständen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Beseitigung von alten Korbweiden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Verlust von Hochstammbäumen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Verlust von Parkbäumen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Verlust von Hecken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Intensive Nutzung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584487-98B9-9A40-8308-1F396F0103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EA44CB-F75B-0749-B4C6-10930A2F2F74}" type="slidenum">
              <a:rPr lang="de-DE" altLang="de-DE"/>
              <a:pPr/>
              <a:t>35</a:t>
            </a:fld>
            <a:endParaRPr lang="de-DE" altLang="de-DE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3BDD0135-67A8-464E-8BA9-B51CAB943C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67AAEE6-F213-4847-88CC-2688E11CB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Beseitigung von Altholzbeständen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Beseitigung von alten Korbweiden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Verlust von Hochstammbäumen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Verlust von Parkbäumen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Verlust von Hecken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Intensive Nutzung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CB441B-CC1F-334A-83CF-C28416D4A6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7E518-8189-4246-A920-D42B41B8CF14}" type="slidenum">
              <a:rPr lang="de-DE" altLang="de-DE"/>
              <a:pPr/>
              <a:t>36</a:t>
            </a:fld>
            <a:endParaRPr lang="de-DE" altLang="de-DE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72014F68-CDD1-A049-91DD-1C0EA22BFA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6712C41-06FD-0045-A143-2E8093543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2D461D-D0C2-D949-88EF-8C082B83B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FFA725-1E80-A648-817C-3F74750D3E2F}" type="slidenum">
              <a:rPr lang="de-DE" altLang="de-DE"/>
              <a:pPr/>
              <a:t>37</a:t>
            </a:fld>
            <a:endParaRPr lang="de-DE" altLang="de-DE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E36F9BC7-FA9C-E847-9F59-8DC94C951D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006268BB-6AF4-DA44-8118-626670E12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966851-621C-804C-99A4-68DD77E9E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1A14E-1BE6-8244-ACD8-BCAE944CE397}" type="slidenum">
              <a:rPr lang="de-DE" altLang="de-DE"/>
              <a:pPr/>
              <a:t>38</a:t>
            </a:fld>
            <a:endParaRPr lang="de-DE" altLang="de-DE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829FFF61-61DF-BD44-81D1-7FFE912490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5260957-7BF6-064F-B6E9-10718BA25F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Grosse, zusammenhängende und strukturreiche Baumbestände mit extensivem Unternutzen fördern:</a:t>
            </a:r>
          </a:p>
          <a:p>
            <a:pPr lvl="1" eaLnBrk="0" hangingPunct="0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Gestaffelter Schnitt, vielfältiges Schnittregime</a:t>
            </a:r>
          </a:p>
          <a:p>
            <a:pPr lvl="1" eaLnBrk="0" hangingPunct="0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Extensivweiden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1A011B-2E09-3B44-BDF8-56CFE14FEE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508B0-9126-D049-B41D-C7A2638953D2}" type="slidenum">
              <a:rPr lang="de-DE" altLang="de-DE"/>
              <a:pPr/>
              <a:t>39</a:t>
            </a:fld>
            <a:endParaRPr lang="de-DE" altLang="de-DE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B5952FF-F808-4644-BCAD-96927D03105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43A4803-3706-A64A-B35B-BCBF84B77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5BDF7E-4C8D-5649-9207-F9E21274E1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C2F2B-4C62-784A-BEF9-E2990AA80341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66F578E-A247-AD44-89DC-467FC93DC69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1764F5C-7C4C-634A-9AEB-809B10A25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8E541B-9F49-3A4B-B5CB-B540BEE47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FCCA04-2BF6-B749-A071-A58465F5E680}" type="slidenum">
              <a:rPr lang="de-DE" altLang="de-DE"/>
              <a:pPr/>
              <a:t>40</a:t>
            </a:fld>
            <a:endParaRPr lang="de-DE" altLang="de-DE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AEF02378-ECF4-B34B-AFDA-1592C3C56A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E90CB272-0E8F-0040-8B5B-569E60641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17E108-9CB9-E04D-A613-CEBBC2540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2B78C-5D75-D34D-A3FB-D14FA13F7CC0}" type="slidenum">
              <a:rPr lang="de-DE" altLang="de-DE"/>
              <a:pPr/>
              <a:t>41</a:t>
            </a:fld>
            <a:endParaRPr lang="de-DE" altLang="de-DE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7C1AAFE2-3336-DC4B-A420-FA24912F70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02E4DC76-3AE1-3849-B76A-7ACA2A828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10000"/>
              </a:lnSpc>
              <a:spcBef>
                <a:spcPct val="0"/>
              </a:spcBef>
            </a:pPr>
            <a:r>
              <a:rPr lang="de-DE" altLang="de-DE" sz="2000"/>
              <a:t>Strukturreiche Landschaften errichten:</a:t>
            </a:r>
          </a:p>
          <a:p>
            <a:pPr eaLnBrk="0" hangingPunct="0">
              <a:lnSpc>
                <a:spcPct val="110000"/>
              </a:lnSpc>
              <a:spcBef>
                <a:spcPct val="0"/>
              </a:spcBef>
            </a:pPr>
            <a:r>
              <a:rPr lang="de-DE" altLang="de-DE" sz="2000"/>
              <a:t>Grosse, zusammenhängende und strukturreiche Baumbestände mit extensivem Unternutzen fördern:</a:t>
            </a:r>
          </a:p>
          <a:p>
            <a:pPr lvl="1" eaLnBrk="0" hangingPunct="0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Gestaffelter Schnitt, vielfältiges Schnittregime</a:t>
            </a:r>
          </a:p>
          <a:p>
            <a:pPr lvl="1" eaLnBrk="0" hangingPunct="0">
              <a:lnSpc>
                <a:spcPct val="11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de-DE" altLang="de-DE" sz="2000"/>
              <a:t>Extensivweiden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15E98B-89B6-4340-B53E-63FB21C657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7BD674-421B-F64F-AB36-A4AC1A9B303A}" type="slidenum">
              <a:rPr lang="de-DE" altLang="de-DE"/>
              <a:pPr/>
              <a:t>42</a:t>
            </a:fld>
            <a:endParaRPr lang="de-DE" altLang="de-DE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CA6AC6A-BA91-BB4D-96EC-6C19B55298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AC368A1-C157-A94D-891F-28C364618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7C98CD-8EAE-9A43-9603-7952AA6445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139CE-C313-6B4F-A46F-E771DEDC9F96}" type="slidenum">
              <a:rPr lang="de-DE" altLang="de-DE"/>
              <a:pPr/>
              <a:t>43</a:t>
            </a:fld>
            <a:endParaRPr lang="de-DE" altLang="de-DE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C09E9EFC-154D-9549-9731-AB754CE1AC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7D510B91-02EC-D746-9CD2-C6E8E76704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9E6445-2A07-3C41-81DA-FCD6425F68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758CA-FB67-CE46-B2AC-2C4B61647FEF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A7EF862-5B3C-CB4D-A2B2-7457D3A174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6089FC2-7B19-9B49-8F15-BF8C40CF0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41FB54-A8FB-634F-98E9-6D2DA9B08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538EB-C6E3-154D-AAAC-412541A7522F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D7B53F68-0136-3C44-A31E-BB7D511A695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8FD7B7E-1DA3-9A49-8DA7-EBEFF2973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5673148-59DC-2D46-8D35-BF7CA3A35F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349B3-50F1-524E-8EE1-21EBEA2D2C5A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CF3BD206-C72C-9440-AAF4-C6823CC170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5D2151E-3DA4-E84B-BFA2-182403A29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C06DF5-E7D5-1D44-A83E-36BF69275A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B18E7-6C71-1B4C-9911-6DF6575A2A5A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272E17CD-35EA-EE46-87AD-3298CDF874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3A37B8CA-76B3-5046-9A76-1C7F74A23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A33919-76ED-DF4A-B4E2-3CCB7D1CF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DCFB8-B5C3-9146-91C4-89D155AA0D8D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48EE58EC-EBED-A246-89B0-20C79F6E39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1BA7F729-22DE-9042-8B44-02D42D8E3B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7D16A-08F3-F347-B255-2AD7DC9A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FABD46-0962-7C4C-A8E4-E203F4D61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86B54B-1170-444E-A7CB-EEA6062C68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0558AE-3FD0-744B-875F-45A9FE2F082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84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A09CC2E-BED6-0447-8164-874819D58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76200"/>
            <a:ext cx="1971675" cy="610076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8956422-C3B3-C546-AD4B-3BA27D5E0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76200"/>
            <a:ext cx="5762625" cy="6100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ABFD55-5A3B-E04B-8516-9E659F069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F2137-D2B5-0940-9459-5C225B94AA8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224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722C2-18C2-F548-8167-EAC5708EC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649C4B-3746-2A48-BF64-36BAD2509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52A880-D247-4245-94EB-DB810CC7C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62F81F-5C45-BF45-9390-1F45C3688C5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746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5FB9-AFAD-3F4D-8B7C-C8D37C47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141957-CC03-FD44-A271-BBC56C381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61627D-C3F5-364F-9B63-DF3D2F1739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C8F5E9-8512-C541-81CA-8EA0FC2E3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602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30E5C-CB50-7940-9A3F-4D2F8E01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A16993-4745-BC4A-80CC-67CAEEC0F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D807AC-CECA-3742-89E0-90BC4EA4A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C55944-89A1-D04B-9ABE-1B4ABD3F0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E98DA3-3486-2C4D-A788-89ED9FF8319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035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057C5-EB4C-1C45-8585-1B91698A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5F5DD5-3AC0-4C49-8C7F-0D703E93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DF16A81-835B-7A40-865E-860103BCC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18EFE0-D088-7E4A-8D77-3B34E2D7F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D10F223-E52B-3C41-B46C-BD34A939C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FAFE8F-DD5A-B241-9A9C-52683E9B4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132184-0FE2-6F49-B529-B9BADFB988F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4468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B884C-AE1E-FF4E-92AF-59253CFB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ACC9FC6-C447-F948-97BD-AB9A3E1C60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ED85B2-D050-3147-A657-E26BD98594A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929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119B971-E8FA-4E45-8603-9606EBEAB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AF98AD-D533-8F43-89A3-761A9E3D81D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050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C3E96-D286-994C-ACF8-1DC7C985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49C41D-A15A-0B42-BEFE-0CC34207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AC7D6E-8105-FC47-9CA6-53105B19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A7F55A-987E-3C46-9FA0-3666643886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6B7E06-7A94-A745-A9DD-B1E695CCD8B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66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1218C-0206-5E43-B9C5-B158AB63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03423BE-3651-AD4A-9602-211E29F1A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06837B-56D4-C647-B560-1E882E8F8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C3F784-3FC1-DF45-9FBA-174BE7CB4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637DE2-3661-EA45-9D0E-BB3DFA02111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960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>
            <a:extLst>
              <a:ext uri="{FF2B5EF4-FFF2-40B4-BE49-F238E27FC236}">
                <a16:creationId xmlns:a16="http://schemas.microsoft.com/office/drawing/2014/main" id="{C60F3BDD-2C10-CB40-AD3F-A943FCA266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4543" r="122" b="1518"/>
          <a:stretch>
            <a:fillRect/>
          </a:stretch>
        </p:blipFill>
        <p:spPr bwMode="auto">
          <a:xfrm rot="16200000">
            <a:off x="1041696" y="-1249607"/>
            <a:ext cx="7060609" cy="93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7D6525A3-FF21-074E-BEFF-2681D6C8DC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32538"/>
            <a:ext cx="533400" cy="4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9">
            <a:extLst>
              <a:ext uri="{FF2B5EF4-FFF2-40B4-BE49-F238E27FC236}">
                <a16:creationId xmlns:a16="http://schemas.microsoft.com/office/drawing/2014/main" id="{165D92C9-79D4-EF4C-9662-BF47CB017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38" name="Line 14">
            <a:extLst>
              <a:ext uri="{FF2B5EF4-FFF2-40B4-BE49-F238E27FC236}">
                <a16:creationId xmlns:a16="http://schemas.microsoft.com/office/drawing/2014/main" id="{BB8861B9-7651-DC4A-AC09-E996A2CEA6C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371600" y="6400800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40" name="Rectangle 16">
            <a:extLst>
              <a:ext uri="{FF2B5EF4-FFF2-40B4-BE49-F238E27FC236}">
                <a16:creationId xmlns:a16="http://schemas.microsoft.com/office/drawing/2014/main" id="{E52C63B0-3038-2A4A-B9D4-DA7BA0BDFC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61125"/>
            <a:ext cx="501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287C0AC8-086D-5C40-B713-F7ECD0B45F7C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3A3DEE18-86D4-444E-B400-9BEB243009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916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28">
            <a:extLst>
              <a:ext uri="{FF2B5EF4-FFF2-40B4-BE49-F238E27FC236}">
                <a16:creationId xmlns:a16="http://schemas.microsoft.com/office/drawing/2014/main" id="{9908FF70-8AEF-194A-9EF4-EC0DC24AE0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46463" y="6467475"/>
            <a:ext cx="217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solidFill>
                  <a:srgbClr val="EE370D"/>
                </a:solidFill>
                <a:latin typeface="Arial" panose="020B0604020202020204" pitchFamily="34" charset="0"/>
              </a:rPr>
              <a:t>Gartenrotschwanz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8EE777-AB68-6249-BBB7-E54CBFED7BD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6897" y="5925680"/>
            <a:ext cx="997663" cy="752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21%20Redstart%202.mp3" TargetMode="External"/><Relationship Id="rId7" Type="http://schemas.openxmlformats.org/officeDocument/2006/relationships/image" Target="../media/image9.png"/><Relationship Id="rId2" Type="http://schemas.openxmlformats.org/officeDocument/2006/relationships/audio" Target="20%20Redstart%201.mp3" TargetMode="External"/><Relationship Id="rId1" Type="http://schemas.microsoft.com/office/2007/relationships/media" Target="20%20Redstart%201.mp3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21%20Redstart%202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>
            <a:extLst>
              <a:ext uri="{FF2B5EF4-FFF2-40B4-BE49-F238E27FC236}">
                <a16:creationId xmlns:a16="http://schemas.microsoft.com/office/drawing/2014/main" id="{7E3786CF-5707-2F4B-AE52-CFCB060B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/>
          <a:stretch>
            <a:fillRect/>
          </a:stretch>
        </p:blipFill>
        <p:spPr bwMode="auto">
          <a:xfrm>
            <a:off x="0" y="0"/>
            <a:ext cx="6496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8ECDB33-CBBB-C94E-AD0C-23DDD7667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t="-69" r="13980" b="69"/>
          <a:stretch>
            <a:fillRect/>
          </a:stretch>
        </p:blipFill>
        <p:spPr bwMode="auto">
          <a:xfrm>
            <a:off x="4573588" y="0"/>
            <a:ext cx="45704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Rectangle 8">
            <a:extLst>
              <a:ext uri="{FF2B5EF4-FFF2-40B4-BE49-F238E27FC236}">
                <a16:creationId xmlns:a16="http://schemas.microsoft.com/office/drawing/2014/main" id="{852D328B-93FE-E048-8A80-ECE529ED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344488"/>
            <a:ext cx="6832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6000" b="1">
                <a:solidFill>
                  <a:srgbClr val="EE370D"/>
                </a:solidFill>
                <a:latin typeface="Arial" panose="020B0604020202020204" pitchFamily="34" charset="0"/>
              </a:rPr>
              <a:t>Gartenrotschwanz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C77733E3-7F68-B746-B54F-F16AD69AD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74613"/>
            <a:ext cx="38211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>
                <a:solidFill>
                  <a:schemeClr val="bg1"/>
                </a:solidFill>
                <a:latin typeface="Arial" panose="020B0604020202020204" pitchFamily="34" charset="0"/>
              </a:rPr>
              <a:t>Vogel des Jahres 2009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41CEFD-68CA-6349-B973-9D68C4E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113" y="5179020"/>
            <a:ext cx="1498600" cy="1130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7AF38E-CC2B-C04F-992C-D112C54013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4857A-0ED6-7249-9AB5-9CFFC0C65158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002FE6C6-42D9-7A49-A4DD-85D6AC9E2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Brutgebiete in Europa</a:t>
            </a:r>
          </a:p>
        </p:txBody>
      </p:sp>
      <p:pic>
        <p:nvPicPr>
          <p:cNvPr id="33830" name="Picture 38">
            <a:extLst>
              <a:ext uri="{FF2B5EF4-FFF2-40B4-BE49-F238E27FC236}">
                <a16:creationId xmlns:a16="http://schemas.microsoft.com/office/drawing/2014/main" id="{2EC55D13-82E0-3C4F-83F4-A254FD10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"/>
          <a:stretch>
            <a:fillRect/>
          </a:stretch>
        </p:blipFill>
        <p:spPr bwMode="auto">
          <a:xfrm>
            <a:off x="1219200" y="990600"/>
            <a:ext cx="670560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ADD0DEEF-8258-5B45-B518-AC43F3BCA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AD7B2-F583-344B-89DE-763A063A5494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329782F-534A-CE48-849E-9E43990F29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/>
              <a:t>Überwinterung in der Sahelzone</a:t>
            </a:r>
            <a:endParaRPr lang="de-DE" altLang="de-DE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21E93CD1-9B1C-8740-80D3-3D4016DD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638800"/>
            <a:ext cx="3810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26ADF0BC-A8CA-8243-99AA-3FF815C16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00" y="56388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49" name="Rectangle 9">
            <a:extLst>
              <a:ext uri="{FF2B5EF4-FFF2-40B4-BE49-F238E27FC236}">
                <a16:creationId xmlns:a16="http://schemas.microsoft.com/office/drawing/2014/main" id="{2C3E7EE7-B57C-C54D-A033-EC481550A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3" y="5629275"/>
            <a:ext cx="23955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Arial" panose="020B0604020202020204" pitchFamily="34" charset="0"/>
              </a:rPr>
              <a:t>Brutgebiete in Europa</a:t>
            </a:r>
          </a:p>
        </p:txBody>
      </p:sp>
      <p:sp>
        <p:nvSpPr>
          <p:cNvPr id="35850" name="Rectangle 10">
            <a:extLst>
              <a:ext uri="{FF2B5EF4-FFF2-40B4-BE49-F238E27FC236}">
                <a16:creationId xmlns:a16="http://schemas.microsoft.com/office/drawing/2014/main" id="{2E262A11-A0C0-0543-835C-D954E9336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050" y="5629275"/>
            <a:ext cx="2598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ja-JP">
                <a:latin typeface="Arial" panose="020B0604020202020204" pitchFamily="34" charset="0"/>
              </a:rPr>
              <a:t>Überwinterungsgebiete </a:t>
            </a:r>
          </a:p>
          <a:p>
            <a:r>
              <a:rPr lang="de-DE" altLang="ja-JP">
                <a:latin typeface="Arial" panose="020B0604020202020204" pitchFamily="34" charset="0"/>
              </a:rPr>
              <a:t>in der Sahel-Zone</a:t>
            </a:r>
            <a:endParaRPr lang="de-DE" altLang="de-DE">
              <a:latin typeface="Arial" panose="020B0604020202020204" pitchFamily="34" charset="0"/>
            </a:endParaRPr>
          </a:p>
        </p:txBody>
      </p:sp>
      <p:pic>
        <p:nvPicPr>
          <p:cNvPr id="35851" name="Picture 11">
            <a:extLst>
              <a:ext uri="{FF2B5EF4-FFF2-40B4-BE49-F238E27FC236}">
                <a16:creationId xmlns:a16="http://schemas.microsoft.com/office/drawing/2014/main" id="{CB7F7890-E004-6F4A-B7EF-A48C68FB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4192" r="862" b="2448"/>
          <a:stretch>
            <a:fillRect/>
          </a:stretch>
        </p:blipFill>
        <p:spPr bwMode="auto">
          <a:xfrm>
            <a:off x="304800" y="1066800"/>
            <a:ext cx="8534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7B2F8C5C-CA23-074D-A37E-3BF83F1AAC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95600" y="990600"/>
            <a:ext cx="33528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de-DE" altLang="de-DE" sz="3200">
                <a:solidFill>
                  <a:srgbClr val="FF5D00"/>
                </a:solidFill>
              </a:rPr>
              <a:t>BESTÄNDE &amp;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71DD8AE3-10FB-4F48-A237-CD33BE2783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33545"/>
          <a:stretch>
            <a:fillRect/>
          </a:stretch>
        </p:blipFill>
        <p:spPr bwMode="auto">
          <a:xfrm>
            <a:off x="0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11122F45-D701-0F46-AE42-7B3C0A69B7C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-69" r="22594" b="69"/>
          <a:stretch>
            <a:fillRect/>
          </a:stretch>
        </p:blipFill>
        <p:spPr bwMode="auto">
          <a:xfrm>
            <a:off x="6265863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2C204C4E-9014-8248-A884-551878749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990600"/>
            <a:ext cx="335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de-DE" sz="3200">
                <a:solidFill>
                  <a:srgbClr val="FF5D00"/>
                </a:solidFill>
              </a:rPr>
              <a:t> </a:t>
            </a:r>
            <a:br>
              <a:rPr lang="de-DE" altLang="de-DE" sz="3200">
                <a:solidFill>
                  <a:srgbClr val="FF5D00"/>
                </a:solidFill>
              </a:rPr>
            </a:br>
            <a:r>
              <a:rPr lang="de-DE" altLang="de-DE" sz="3200">
                <a:solidFill>
                  <a:srgbClr val="FF5D00"/>
                </a:solidFill>
              </a:rPr>
              <a:t>ENTWICKLUNG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FEA23AF0-6594-3941-BB30-2336A4F6F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533650"/>
            <a:ext cx="2578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IN DER SCHWEIZ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IN EUROPA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3D2AB0E-84E5-7947-AE4D-255C7ED50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E9B1A-BD55-5648-AF3A-C691E5E7741B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F97E92D1-BAF0-7344-9A3F-7D57F5B78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Brutbestände in der Schweiz</a:t>
            </a:r>
          </a:p>
        </p:txBody>
      </p:sp>
      <p:pic>
        <p:nvPicPr>
          <p:cNvPr id="44041" name="Picture 9">
            <a:extLst>
              <a:ext uri="{FF2B5EF4-FFF2-40B4-BE49-F238E27FC236}">
                <a16:creationId xmlns:a16="http://schemas.microsoft.com/office/drawing/2014/main" id="{368B4A7F-1EFE-4849-8FE2-7AF00128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06488"/>
            <a:ext cx="674052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>
            <a:extLst>
              <a:ext uri="{FF2B5EF4-FFF2-40B4-BE49-F238E27FC236}">
                <a16:creationId xmlns:a16="http://schemas.microsoft.com/office/drawing/2014/main" id="{1386FE77-9020-2341-A65B-857117751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3"/>
          <a:stretch>
            <a:fillRect/>
          </a:stretch>
        </p:blipFill>
        <p:spPr bwMode="auto">
          <a:xfrm>
            <a:off x="6827838" y="914400"/>
            <a:ext cx="2163762" cy="537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4FE1E6-D7CC-A64A-9195-A4921EDDC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F322-BB72-2147-BF3E-B2BA9C2EAC1C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8EACE14B-2B80-DC4A-837F-B6634B131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Brutdichte Schweiz</a:t>
            </a:r>
          </a:p>
        </p:txBody>
      </p:sp>
      <p:pic>
        <p:nvPicPr>
          <p:cNvPr id="109573" name="Picture 5">
            <a:extLst>
              <a:ext uri="{FF2B5EF4-FFF2-40B4-BE49-F238E27FC236}">
                <a16:creationId xmlns:a16="http://schemas.microsoft.com/office/drawing/2014/main" id="{5D4A3766-625C-AD45-A0E0-E3A3774AE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9188"/>
            <a:ext cx="7315200" cy="490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33C2E4-6266-5D44-8D3C-A6075DAD3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F07AA-A031-B349-9405-CFD23D4C30F0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521D47C-5E88-D14F-98E1-E4BBDEFD04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Entwicklung der Brutbestände in der Schweiz</a:t>
            </a:r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27BF15F3-8DC2-C343-B3BA-BDCA99742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041400"/>
            <a:ext cx="7777162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oliennummernplatzhalter 3">
            <a:extLst>
              <a:ext uri="{FF2B5EF4-FFF2-40B4-BE49-F238E27FC236}">
                <a16:creationId xmlns:a16="http://schemas.microsoft.com/office/drawing/2014/main" id="{5F617696-D67D-E940-9BB7-53392E9BD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62F52-0584-CE48-943C-DECFAA5CBBE6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2D83087D-6A29-A34F-87DA-F4195DF78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Entwicklung der Brutbestände in Europa</a:t>
            </a:r>
          </a:p>
        </p:txBody>
      </p:sp>
      <p:graphicFrame>
        <p:nvGraphicFramePr>
          <p:cNvPr id="42069" name="Group 85">
            <a:extLst>
              <a:ext uri="{FF2B5EF4-FFF2-40B4-BE49-F238E27FC236}">
                <a16:creationId xmlns:a16="http://schemas.microsoft.com/office/drawing/2014/main" id="{4AA171B8-6E41-DE4E-A550-1EB33871434A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990600"/>
          <a:ext cx="7010400" cy="4545968"/>
        </p:xfrm>
        <a:graphic>
          <a:graphicData uri="http://schemas.openxmlformats.org/drawingml/2006/table">
            <a:tbl>
              <a:tblPr/>
              <a:tblGrid>
                <a:gridCol w="1354138">
                  <a:extLst>
                    <a:ext uri="{9D8B030D-6E8A-4147-A177-3AD203B41FA5}">
                      <a16:colId xmlns:a16="http://schemas.microsoft.com/office/drawing/2014/main" val="10786768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1374218883"/>
                    </a:ext>
                  </a:extLst>
                </a:gridCol>
                <a:gridCol w="1249363">
                  <a:extLst>
                    <a:ext uri="{9D8B030D-6E8A-4147-A177-3AD203B41FA5}">
                      <a16:colId xmlns:a16="http://schemas.microsoft.com/office/drawing/2014/main" val="3177830100"/>
                    </a:ext>
                  </a:extLst>
                </a:gridCol>
                <a:gridCol w="1831975">
                  <a:extLst>
                    <a:ext uri="{9D8B030D-6E8A-4147-A177-3AD203B41FA5}">
                      <a16:colId xmlns:a16="http://schemas.microsoft.com/office/drawing/2014/main" val="1171914792"/>
                    </a:ext>
                  </a:extLst>
                </a:gridCol>
                <a:gridCol w="1433512">
                  <a:extLst>
                    <a:ext uri="{9D8B030D-6E8A-4147-A177-3AD203B41FA5}">
                      <a16:colId xmlns:a16="http://schemas.microsoft.com/office/drawing/2014/main" val="4283281897"/>
                    </a:ext>
                  </a:extLst>
                </a:gridCol>
              </a:tblGrid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Land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Bestand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Areal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Brutbestand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Zeitperiode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1162080"/>
                  </a:ext>
                </a:extLst>
              </a:tr>
              <a:tr h="339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Österreich</a:t>
                      </a:r>
                      <a:endParaRPr kumimoji="0" lang="de-DE" altLang="de-D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+/-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=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6‘000 - 12‘000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1998 - 2002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417865"/>
                  </a:ext>
                </a:extLst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Belgien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=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3‘600 - 6‘300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2001 - 2002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910563"/>
                  </a:ext>
                </a:extLst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Schweiz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&gt; - 40%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10‘000 - 15‘000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1993 - 1996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416131"/>
                  </a:ext>
                </a:extLst>
              </a:tr>
              <a:tr h="339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Tschechei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+ 20-40%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+ 20-40%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40‘000 - 80‘000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2000 - 2002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329284"/>
                  </a:ext>
                </a:extLst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Deutschland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=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94‘000 - 185‘000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1995 - 1999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587889"/>
                  </a:ext>
                </a:extLst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Lichtenstein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10 - 20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1998 - 2000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037968"/>
                  </a:ext>
                </a:extLst>
              </a:tr>
              <a:tr h="339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Holland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6‘000 - 19‘000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1999 - 2002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715105"/>
                  </a:ext>
                </a:extLst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Luxemburg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&gt; - 40%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ca. 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2001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902439"/>
                  </a:ext>
                </a:extLst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Niederlande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&gt; - 40%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23‘000 - 30‘000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1998 - 2000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103768"/>
                  </a:ext>
                </a:extLst>
              </a:tr>
              <a:tr h="339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Polen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+/-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=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80‘000 - 150‘000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2000 - 2002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60948"/>
                  </a:ext>
                </a:extLst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Slowakei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- 20-40%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10‘000 - 15‘000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1990 - 1999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604474"/>
                  </a:ext>
                </a:extLst>
              </a:tr>
            </a:tbl>
          </a:graphicData>
        </a:graphic>
      </p:graphicFrame>
      <p:sp>
        <p:nvSpPr>
          <p:cNvPr id="42067" name="Rectangle 83">
            <a:extLst>
              <a:ext uri="{FF2B5EF4-FFF2-40B4-BE49-F238E27FC236}">
                <a16:creationId xmlns:a16="http://schemas.microsoft.com/office/drawing/2014/main" id="{11E748B3-D1AD-BF44-983D-1EAF4496F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518150"/>
            <a:ext cx="6705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de-DE" sz="1400">
                <a:latin typeface="Arial" panose="020B0604020202020204" pitchFamily="34" charset="0"/>
              </a:rPr>
              <a:t>Quelle: BirdLife International (2004): Birds in Europe. Population estimates, trends and conservation status. BirdLife Conservation Series No. 12. Wageningen NL (BirdLife International)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0B143B7F-7D07-6749-ADDB-FD2B05359A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95600" y="990600"/>
            <a:ext cx="33528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de-DE" altLang="de-DE" sz="3200">
                <a:solidFill>
                  <a:srgbClr val="FF5D00"/>
                </a:solidFill>
              </a:rPr>
              <a:t>WANDER-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0A58A925-A3AD-D345-9A18-5809131B643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33545"/>
          <a:stretch>
            <a:fillRect/>
          </a:stretch>
        </p:blipFill>
        <p:spPr bwMode="auto">
          <a:xfrm>
            <a:off x="0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>
            <a:extLst>
              <a:ext uri="{FF2B5EF4-FFF2-40B4-BE49-F238E27FC236}">
                <a16:creationId xmlns:a16="http://schemas.microsoft.com/office/drawing/2014/main" id="{D4B03C90-0930-834A-A0D5-5B00FFF6294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-69" r="22594" b="69"/>
          <a:stretch>
            <a:fillRect/>
          </a:stretch>
        </p:blipFill>
        <p:spPr bwMode="auto">
          <a:xfrm>
            <a:off x="6265863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Rectangle 5">
            <a:extLst>
              <a:ext uri="{FF2B5EF4-FFF2-40B4-BE49-F238E27FC236}">
                <a16:creationId xmlns:a16="http://schemas.microsoft.com/office/drawing/2014/main" id="{C6FD50C2-FD5F-F149-9BE4-8D116B92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990600"/>
            <a:ext cx="335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de-DE" sz="3200">
                <a:solidFill>
                  <a:srgbClr val="FF5D00"/>
                </a:solidFill>
              </a:rPr>
              <a:t> </a:t>
            </a:r>
            <a:br>
              <a:rPr lang="de-DE" altLang="de-DE" sz="3200">
                <a:solidFill>
                  <a:srgbClr val="FF5D00"/>
                </a:solidFill>
              </a:rPr>
            </a:br>
            <a:r>
              <a:rPr lang="de-DE" altLang="de-DE" sz="3200">
                <a:solidFill>
                  <a:srgbClr val="FF5D00"/>
                </a:solidFill>
              </a:rPr>
              <a:t>ROUTEN</a:t>
            </a:r>
          </a:p>
        </p:txBody>
      </p:sp>
      <p:sp>
        <p:nvSpPr>
          <p:cNvPr id="87046" name="Rectangle 6">
            <a:extLst>
              <a:ext uri="{FF2B5EF4-FFF2-40B4-BE49-F238E27FC236}">
                <a16:creationId xmlns:a16="http://schemas.microsoft.com/office/drawing/2014/main" id="{C06DEEFA-DC95-9641-BBC8-9F1CCFFF2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2746375"/>
            <a:ext cx="2282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ROUTEN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RASTGEBIETE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BD0795E6-5B78-4149-BAFE-DC5A2BEAD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B2D2-CC91-3A41-9394-FBF6F3C8178E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D5983644-E9FE-E841-ABED-2041C8140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Wanderrouten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01B4627-8203-7444-878D-FAD88541F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1371600"/>
            <a:ext cx="375443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>
                <a:latin typeface="Arial" panose="020B0604020202020204" pitchFamily="34" charset="0"/>
              </a:rPr>
              <a:t>Zug:</a:t>
            </a:r>
          </a:p>
          <a:p>
            <a:r>
              <a:rPr lang="de-DE" altLang="de-DE" sz="2000">
                <a:latin typeface="Arial" panose="020B0604020202020204" pitchFamily="34" charset="0"/>
              </a:rPr>
              <a:t>Individueller Zug nur bei Nacht (im Gegensatz zum Hausrotschwanz).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Zug Nordwärts:</a:t>
            </a:r>
          </a:p>
          <a:p>
            <a:r>
              <a:rPr lang="de-DE" altLang="de-DE" sz="2000">
                <a:latin typeface="Arial" panose="020B0604020202020204" pitchFamily="34" charset="0"/>
              </a:rPr>
              <a:t>Mitte September bis mitte Oktober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Zug Südwärts:</a:t>
            </a:r>
          </a:p>
          <a:p>
            <a:r>
              <a:rPr lang="de-DE" altLang="de-DE" sz="2000">
                <a:latin typeface="Arial" panose="020B0604020202020204" pitchFamily="34" charset="0"/>
              </a:rPr>
              <a:t>Anfangs März bis mitte Mai</a:t>
            </a:r>
          </a:p>
        </p:txBody>
      </p:sp>
      <p:pic>
        <p:nvPicPr>
          <p:cNvPr id="103429" name="Picture 5">
            <a:extLst>
              <a:ext uri="{FF2B5EF4-FFF2-40B4-BE49-F238E27FC236}">
                <a16:creationId xmlns:a16="http://schemas.microsoft.com/office/drawing/2014/main" id="{EF31C268-C80C-A64E-BF16-A8944356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3798" r="14005" b="2505"/>
          <a:stretch>
            <a:fillRect/>
          </a:stretch>
        </p:blipFill>
        <p:spPr bwMode="auto">
          <a:xfrm>
            <a:off x="4724400" y="990600"/>
            <a:ext cx="41814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>
            <a:extLst>
              <a:ext uri="{FF2B5EF4-FFF2-40B4-BE49-F238E27FC236}">
                <a16:creationId xmlns:a16="http://schemas.microsoft.com/office/drawing/2014/main" id="{A8BE6424-9911-EF48-B502-8E5B6C0A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7">
            <a:extLst>
              <a:ext uri="{FF2B5EF4-FFF2-40B4-BE49-F238E27FC236}">
                <a16:creationId xmlns:a16="http://schemas.microsoft.com/office/drawing/2014/main" id="{10AE5A15-C7A0-5D42-9959-4024C19D9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>
            <a:extLst>
              <a:ext uri="{FF2B5EF4-FFF2-40B4-BE49-F238E27FC236}">
                <a16:creationId xmlns:a16="http://schemas.microsoft.com/office/drawing/2014/main" id="{AD02EC56-C854-284E-9FB4-A06C98D9F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983DC99B-9D33-D143-9651-E472E2CCFD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F8D5-566C-B942-8C61-2EC1FF14DB11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B5B0CC2F-C112-2F46-B5BF-F6803ED64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Rastgebiete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B54C6D2E-F75E-E042-8C82-13B511C0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0"/>
          <a:stretch>
            <a:fillRect/>
          </a:stretch>
        </p:blipFill>
        <p:spPr bwMode="auto">
          <a:xfrm>
            <a:off x="4267200" y="914400"/>
            <a:ext cx="348456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Oval 4">
            <a:extLst>
              <a:ext uri="{FF2B5EF4-FFF2-40B4-BE49-F238E27FC236}">
                <a16:creationId xmlns:a16="http://schemas.microsoft.com/office/drawing/2014/main" id="{135F7BC4-A4C7-A546-85CA-23EF2C2E1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743200"/>
            <a:ext cx="533400" cy="533400"/>
          </a:xfrm>
          <a:prstGeom prst="ellipse">
            <a:avLst/>
          </a:prstGeom>
          <a:noFill/>
          <a:ln w="38100">
            <a:solidFill>
              <a:srgbClr val="EE37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B5E29DDB-CB76-6F43-82F8-714357E34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00200"/>
            <a:ext cx="3221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de-DE" altLang="de-DE" sz="2000">
                <a:latin typeface="Arial" panose="020B0604020202020204" pitchFamily="34" charset="0"/>
              </a:rPr>
              <a:t>Ringfunde in Rastgebieten in der Wüste Sahara (oranger Ring).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936F7136-789D-8343-9124-3AB491E3B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2269-916E-694E-95AE-5CAD70B5704F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6FC0BCD5-C228-204E-A936-CFE2557BE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de-DE" altLang="de-DE"/>
              <a:t>GARTENROTSCHWANZ</a:t>
            </a:r>
          </a:p>
        </p:txBody>
      </p:sp>
      <p:pic>
        <p:nvPicPr>
          <p:cNvPr id="15372" name="Picture 12">
            <a:extLst>
              <a:ext uri="{FF2B5EF4-FFF2-40B4-BE49-F238E27FC236}">
                <a16:creationId xmlns:a16="http://schemas.microsoft.com/office/drawing/2014/main" id="{8425C0D4-C842-0348-ACE7-86920BB76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81063"/>
            <a:ext cx="7467600" cy="54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7" name="Freeform 17">
            <a:extLst>
              <a:ext uri="{FF2B5EF4-FFF2-40B4-BE49-F238E27FC236}">
                <a16:creationId xmlns:a16="http://schemas.microsoft.com/office/drawing/2014/main" id="{3C28CDEB-828E-1F43-AEEA-F0DAD591244C}"/>
              </a:ext>
            </a:extLst>
          </p:cNvPr>
          <p:cNvSpPr>
            <a:spLocks/>
          </p:cNvSpPr>
          <p:nvPr/>
        </p:nvSpPr>
        <p:spPr bwMode="auto">
          <a:xfrm>
            <a:off x="3429000" y="838200"/>
            <a:ext cx="5105400" cy="5507038"/>
          </a:xfrm>
          <a:custGeom>
            <a:avLst/>
            <a:gdLst>
              <a:gd name="T0" fmla="*/ 0 w 3216"/>
              <a:gd name="T1" fmla="*/ 0 h 3456"/>
              <a:gd name="T2" fmla="*/ 2640 w 3216"/>
              <a:gd name="T3" fmla="*/ 3456 h 3456"/>
              <a:gd name="T4" fmla="*/ 3216 w 3216"/>
              <a:gd name="T5" fmla="*/ 3456 h 3456"/>
              <a:gd name="T6" fmla="*/ 3216 w 3216"/>
              <a:gd name="T7" fmla="*/ 0 h 3456"/>
              <a:gd name="T8" fmla="*/ 0 w 3216"/>
              <a:gd name="T9" fmla="*/ 0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16" h="3456">
                <a:moveTo>
                  <a:pt x="0" y="0"/>
                </a:moveTo>
                <a:lnTo>
                  <a:pt x="2640" y="3456"/>
                </a:lnTo>
                <a:lnTo>
                  <a:pt x="3216" y="3456"/>
                </a:lnTo>
                <a:lnTo>
                  <a:pt x="32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373" name="Rectangle 13">
            <a:extLst>
              <a:ext uri="{FF2B5EF4-FFF2-40B4-BE49-F238E27FC236}">
                <a16:creationId xmlns:a16="http://schemas.microsoft.com/office/drawing/2014/main" id="{3E2234F2-83B0-4045-B7C5-F6FAB38C5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919163"/>
            <a:ext cx="159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latin typeface="Arial" panose="020B0604020202020204" pitchFamily="34" charset="0"/>
              </a:rPr>
              <a:t>Kennzeichen</a:t>
            </a:r>
          </a:p>
        </p:txBody>
      </p:sp>
      <p:sp>
        <p:nvSpPr>
          <p:cNvPr id="15375" name="Rectangle 15">
            <a:extLst>
              <a:ext uri="{FF2B5EF4-FFF2-40B4-BE49-F238E27FC236}">
                <a16:creationId xmlns:a16="http://schemas.microsoft.com/office/drawing/2014/main" id="{D1E550E0-9E8F-4948-B625-7AA60BE49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376363"/>
            <a:ext cx="146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>
                <a:latin typeface="Arial" panose="020B0604020202020204" pitchFamily="34" charset="0"/>
              </a:rPr>
              <a:t>Verbreitung</a:t>
            </a:r>
          </a:p>
        </p:txBody>
      </p:sp>
      <p:sp>
        <p:nvSpPr>
          <p:cNvPr id="15376" name="Rectangle 16">
            <a:extLst>
              <a:ext uri="{FF2B5EF4-FFF2-40B4-BE49-F238E27FC236}">
                <a16:creationId xmlns:a16="http://schemas.microsoft.com/office/drawing/2014/main" id="{31E0E65A-15CF-4D48-9294-10BB6DC92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1895475"/>
            <a:ext cx="358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latin typeface="Arial" panose="020B0604020202020204" pitchFamily="34" charset="0"/>
              </a:rPr>
              <a:t>Bestände und ihre Entwicklung</a:t>
            </a:r>
          </a:p>
        </p:txBody>
      </p:sp>
      <p:sp>
        <p:nvSpPr>
          <p:cNvPr id="15378" name="Rectangle 18">
            <a:extLst>
              <a:ext uri="{FF2B5EF4-FFF2-40B4-BE49-F238E27FC236}">
                <a16:creationId xmlns:a16="http://schemas.microsoft.com/office/drawing/2014/main" id="{FAD132DD-CA14-F74D-9AC4-CE9226EBB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2428875"/>
            <a:ext cx="173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latin typeface="Arial" panose="020B0604020202020204" pitchFamily="34" charset="0"/>
              </a:rPr>
              <a:t>Wanderrouten</a:t>
            </a:r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919F9EE2-1C0F-B947-BA23-A91A9F097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971800"/>
            <a:ext cx="2909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800" b="1"/>
              <a:t>Fortpflanzung und Brutbiologie</a:t>
            </a:r>
          </a:p>
        </p:txBody>
      </p:sp>
      <p:sp>
        <p:nvSpPr>
          <p:cNvPr id="15380" name="Rectangle 20">
            <a:extLst>
              <a:ext uri="{FF2B5EF4-FFF2-40B4-BE49-F238E27FC236}">
                <a16:creationId xmlns:a16="http://schemas.microsoft.com/office/drawing/2014/main" id="{240BE81F-4917-8A4D-8A75-0C4674053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724275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latin typeface="Arial" panose="020B0604020202020204" pitchFamily="34" charset="0"/>
              </a:rPr>
              <a:t>Lebensraum</a:t>
            </a:r>
          </a:p>
        </p:txBody>
      </p:sp>
      <p:sp>
        <p:nvSpPr>
          <p:cNvPr id="15381" name="Rectangle 21">
            <a:extLst>
              <a:ext uri="{FF2B5EF4-FFF2-40B4-BE49-F238E27FC236}">
                <a16:creationId xmlns:a16="http://schemas.microsoft.com/office/drawing/2014/main" id="{491A4FE0-D9D1-2240-87D9-C7AC59E25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23545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800" b="1"/>
              <a:t>Gefährdungs-ursachen</a:t>
            </a:r>
          </a:p>
        </p:txBody>
      </p:sp>
      <p:sp>
        <p:nvSpPr>
          <p:cNvPr id="15382" name="Rectangle 22">
            <a:extLst>
              <a:ext uri="{FF2B5EF4-FFF2-40B4-BE49-F238E27FC236}">
                <a16:creationId xmlns:a16="http://schemas.microsoft.com/office/drawing/2014/main" id="{A431C3FD-6C40-3443-8EFB-2D1B760DA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9530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800" b="1"/>
              <a:t>Schutzmass-nahmen</a:t>
            </a:r>
          </a:p>
        </p:txBody>
      </p:sp>
      <p:sp>
        <p:nvSpPr>
          <p:cNvPr id="15383" name="Rectangle 23">
            <a:extLst>
              <a:ext uri="{FF2B5EF4-FFF2-40B4-BE49-F238E27FC236}">
                <a16:creationId xmlns:a16="http://schemas.microsoft.com/office/drawing/2014/main" id="{6F73C7A0-596E-124C-A6A7-9725AE187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729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800" b="1"/>
              <a:t>Literatur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1872BE6-A6F4-A74F-A97A-B12472B47F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95600" y="1143000"/>
            <a:ext cx="3352800" cy="533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3200">
                <a:solidFill>
                  <a:srgbClr val="FF5D00"/>
                </a:solidFill>
              </a:rPr>
              <a:t>BALZ &amp; BRUT</a:t>
            </a:r>
          </a:p>
        </p:txBody>
      </p:sp>
      <p:pic>
        <p:nvPicPr>
          <p:cNvPr id="89091" name="Picture 3">
            <a:extLst>
              <a:ext uri="{FF2B5EF4-FFF2-40B4-BE49-F238E27FC236}">
                <a16:creationId xmlns:a16="http://schemas.microsoft.com/office/drawing/2014/main" id="{DCECBAD4-3B68-244E-80F9-DB1031709C0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33545"/>
          <a:stretch>
            <a:fillRect/>
          </a:stretch>
        </p:blipFill>
        <p:spPr bwMode="auto">
          <a:xfrm>
            <a:off x="0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>
            <a:extLst>
              <a:ext uri="{FF2B5EF4-FFF2-40B4-BE49-F238E27FC236}">
                <a16:creationId xmlns:a16="http://schemas.microsoft.com/office/drawing/2014/main" id="{341AD1C5-A859-4C42-8C2B-1CA116C3E4C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-69" r="22594" b="69"/>
          <a:stretch>
            <a:fillRect/>
          </a:stretch>
        </p:blipFill>
        <p:spPr bwMode="auto">
          <a:xfrm>
            <a:off x="6265863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Rectangle 5">
            <a:extLst>
              <a:ext uri="{FF2B5EF4-FFF2-40B4-BE49-F238E27FC236}">
                <a16:creationId xmlns:a16="http://schemas.microsoft.com/office/drawing/2014/main" id="{9D708BEE-9CDE-964F-90A2-5FB2353C0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2228850"/>
            <a:ext cx="11811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BALZ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NEST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BRUT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02A2F95A-D917-8946-9926-A0BD42C1E7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F2D70-0872-AE42-810E-EC0022A0DCF4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29274274-10BB-5948-AEED-84A5141A2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Männchen zeigt Weibchen seine Nisthöhle</a:t>
            </a:r>
          </a:p>
        </p:txBody>
      </p:sp>
      <p:grpSp>
        <p:nvGrpSpPr>
          <p:cNvPr id="118797" name="Group 13">
            <a:extLst>
              <a:ext uri="{FF2B5EF4-FFF2-40B4-BE49-F238E27FC236}">
                <a16:creationId xmlns:a16="http://schemas.microsoft.com/office/drawing/2014/main" id="{4279CEA1-6C5C-164C-849E-4C05A241AA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0600" y="990600"/>
            <a:ext cx="7772400" cy="5297488"/>
            <a:chOff x="2318" y="1392"/>
            <a:chExt cx="3346" cy="2280"/>
          </a:xfrm>
        </p:grpSpPr>
        <p:pic>
          <p:nvPicPr>
            <p:cNvPr id="118791" name="Picture 7">
              <a:extLst>
                <a:ext uri="{FF2B5EF4-FFF2-40B4-BE49-F238E27FC236}">
                  <a16:creationId xmlns:a16="http://schemas.microsoft.com/office/drawing/2014/main" id="{43082D6C-50BB-8644-B03D-86A1E1B25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" y="1392"/>
              <a:ext cx="3346" cy="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92" name="Rectangle 8">
              <a:extLst>
                <a:ext uri="{FF2B5EF4-FFF2-40B4-BE49-F238E27FC236}">
                  <a16:creationId xmlns:a16="http://schemas.microsoft.com/office/drawing/2014/main" id="{C71EAD85-3240-B84F-B524-3BA398C2C1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4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793" name="Rectangle 9">
              <a:extLst>
                <a:ext uri="{FF2B5EF4-FFF2-40B4-BE49-F238E27FC236}">
                  <a16:creationId xmlns:a16="http://schemas.microsoft.com/office/drawing/2014/main" id="{1B482FD8-47C7-D040-95B4-E42676128CE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6" y="326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794" name="Rectangle 10">
              <a:extLst>
                <a:ext uri="{FF2B5EF4-FFF2-40B4-BE49-F238E27FC236}">
                  <a16:creationId xmlns:a16="http://schemas.microsoft.com/office/drawing/2014/main" id="{86C7F95F-960D-CE4B-A6E9-C567D12FA6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32" y="326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795" name="Rectangle 11">
              <a:extLst>
                <a:ext uri="{FF2B5EF4-FFF2-40B4-BE49-F238E27FC236}">
                  <a16:creationId xmlns:a16="http://schemas.microsoft.com/office/drawing/2014/main" id="{0760D937-4D77-6A40-B3C3-48A569412E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16" y="326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18799" name="Rectangle 15">
            <a:extLst>
              <a:ext uri="{FF2B5EF4-FFF2-40B4-BE49-F238E27FC236}">
                <a16:creationId xmlns:a16="http://schemas.microsoft.com/office/drawing/2014/main" id="{D2789113-034A-0F4C-9922-B640CDF88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032" y="5399088"/>
            <a:ext cx="23133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dirty="0">
                <a:latin typeface="Arial" panose="020B0604020202020204" pitchFamily="34" charset="0"/>
              </a:rPr>
              <a:t>Fächerung des Schwanzes</a:t>
            </a:r>
          </a:p>
        </p:txBody>
      </p:sp>
      <p:sp>
        <p:nvSpPr>
          <p:cNvPr id="118800" name="Rectangle 16">
            <a:extLst>
              <a:ext uri="{FF2B5EF4-FFF2-40B4-BE49-F238E27FC236}">
                <a16:creationId xmlns:a16="http://schemas.microsoft.com/office/drawing/2014/main" id="{54F359BE-409C-D544-9B38-276BD89A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79488"/>
            <a:ext cx="427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>
                <a:latin typeface="Arial" panose="020B0604020202020204" pitchFamily="34" charset="0"/>
              </a:rPr>
              <a:t>Spreizen und Hochstellen der Flügel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CBA99114-01F9-8143-9332-09C8622B3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C335-760E-7C4A-8BDD-133B3712EC75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6DA10DE1-4888-ED4B-88C9-BB0A936D4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Balz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76DF63D-78EC-4144-B646-FDDF82702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193925"/>
            <a:ext cx="28956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/>
              <a:t>Balzritual:</a:t>
            </a:r>
          </a:p>
          <a:p>
            <a:endParaRPr lang="de-DE" altLang="de-DE" sz="2000"/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Weibchen lassen sich Nisthöhle zeigen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Paarbildung am Brutplatz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Monogame Saisonehen</a:t>
            </a:r>
          </a:p>
        </p:txBody>
      </p:sp>
      <p:pic>
        <p:nvPicPr>
          <p:cNvPr id="50184" name="Picture 8">
            <a:extLst>
              <a:ext uri="{FF2B5EF4-FFF2-40B4-BE49-F238E27FC236}">
                <a16:creationId xmlns:a16="http://schemas.microsoft.com/office/drawing/2014/main" id="{4F104AAC-962E-9541-9900-AD053410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914400"/>
            <a:ext cx="5119687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827D766B-6443-A043-BC25-C521DE068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D073D-7093-CA43-8FFD-1DFD26860D03}" type="slidenum">
              <a:rPr lang="de-DE" altLang="de-DE"/>
              <a:pPr/>
              <a:t>23</a:t>
            </a:fld>
            <a:endParaRPr lang="de-DE" altLang="de-DE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11CDE4D8-BCED-9D41-B634-EBD422A10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Nest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26D5854F-F8D4-7941-9AF1-59A2651E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12700" r="12701" b="12666"/>
          <a:stretch>
            <a:fillRect/>
          </a:stretch>
        </p:blipFill>
        <p:spPr bwMode="auto">
          <a:xfrm>
            <a:off x="152400" y="1073150"/>
            <a:ext cx="4953000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CF3FCE6C-C7B3-4949-9244-7AD487BE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828800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>
                <a:latin typeface="Arial" panose="020B0604020202020204" pitchFamily="34" charset="0"/>
              </a:rPr>
              <a:t>Der Gartenrotschwanz nistet in: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35F119E5-B39C-E74F-A534-AF1F3F323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725" y="2362200"/>
            <a:ext cx="39782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de-DE" altLang="de-DE" sz="2000"/>
              <a:t>Natürlichen Höhlen und Nischen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de-DE" altLang="de-DE" sz="2000"/>
              <a:t>künstlichen Nistgelegenheiten,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de-DE" altLang="de-DE" sz="2000"/>
              <a:t>auf Dachbalken,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de-DE" altLang="de-DE" sz="2000"/>
              <a:t>unter Wurzeln, </a:t>
            </a:r>
          </a:p>
          <a:p>
            <a:pPr>
              <a:lnSpc>
                <a:spcPct val="110000"/>
              </a:lnSpc>
              <a:buFontTx/>
              <a:buBlip>
                <a:blip r:embed="rId4"/>
              </a:buBlip>
            </a:pPr>
            <a:r>
              <a:rPr lang="de-DE" altLang="de-DE" sz="2000"/>
              <a:t>sowie in Freinestern auf Bäumen, Sträuchern und Kletterpflanzen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48FC28AB-543C-BB44-8BA4-9CC132261D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58EE0-56DF-E24E-A3FF-59B07AE4C20E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0D0D8190-F605-B24E-A9D9-2C5AC3D3A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Nestaufbau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BCD3FD74-7EB0-7542-903D-AEDED84F2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09800"/>
            <a:ext cx="32004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>
                <a:latin typeface="Arial" panose="020B0604020202020204" pitchFamily="34" charset="0"/>
              </a:rPr>
              <a:t>Nestbau:</a:t>
            </a:r>
            <a:endParaRPr lang="de-DE" altLang="de-DE" sz="2000">
              <a:latin typeface="Arial" panose="020B0604020202020204" pitchFamily="34" charset="0"/>
            </a:endParaRP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Das Weibchen baut ein Nest aus losem Pflanzenmaterial, ausgekleidet mit Haaren und Federn.</a:t>
            </a:r>
          </a:p>
        </p:txBody>
      </p:sp>
      <p:pic>
        <p:nvPicPr>
          <p:cNvPr id="107528" name="Picture 8">
            <a:extLst>
              <a:ext uri="{FF2B5EF4-FFF2-40B4-BE49-F238E27FC236}">
                <a16:creationId xmlns:a16="http://schemas.microsoft.com/office/drawing/2014/main" id="{8C681089-CEB3-9843-BD89-3FEC56AA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3416" r="4918" b="6050"/>
          <a:stretch>
            <a:fillRect/>
          </a:stretch>
        </p:blipFill>
        <p:spPr bwMode="auto">
          <a:xfrm>
            <a:off x="3581400" y="990600"/>
            <a:ext cx="5486400" cy="51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89CFDCD0-EE04-8A4D-922A-445DF0F28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CBE3-CD02-464B-86AD-F4828BCA683B}" type="slidenum">
              <a:rPr lang="de-DE" altLang="de-DE"/>
              <a:pPr/>
              <a:t>25</a:t>
            </a:fld>
            <a:endParaRPr lang="de-DE" altLang="de-DE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BAC84782-F26D-7343-A158-C2A4DE8585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Brut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DB8C0DE-BF06-8B4C-BF45-C89FF0AE5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9200"/>
            <a:ext cx="5562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>
                <a:latin typeface="Arial" panose="020B0604020202020204" pitchFamily="34" charset="0"/>
              </a:rPr>
              <a:t>Legebeginn:</a:t>
            </a:r>
            <a:r>
              <a:rPr lang="de-DE" altLang="de-DE" sz="2000">
                <a:latin typeface="Arial" panose="020B0604020202020204" pitchFamily="34" charset="0"/>
              </a:rPr>
              <a:t> </a:t>
            </a:r>
          </a:p>
          <a:p>
            <a:r>
              <a:rPr lang="de-DE" altLang="de-DE" sz="2000">
                <a:latin typeface="Arial" panose="020B0604020202020204" pitchFamily="34" charset="0"/>
              </a:rPr>
              <a:t>Mitte April bis ende Mai, Hauptlegezeit ende April.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Eier: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Sind elliptisch, einfarbig grünblau, glatt-glänzend.</a:t>
            </a:r>
          </a:p>
        </p:txBody>
      </p:sp>
      <p:pic>
        <p:nvPicPr>
          <p:cNvPr id="54279" name="Picture 7">
            <a:extLst>
              <a:ext uri="{FF2B5EF4-FFF2-40B4-BE49-F238E27FC236}">
                <a16:creationId xmlns:a16="http://schemas.microsoft.com/office/drawing/2014/main" id="{66FA7AB3-E740-3140-9D83-BF437A42F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77913"/>
            <a:ext cx="2819400" cy="2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0" name="Rectangle 8">
            <a:extLst>
              <a:ext uri="{FF2B5EF4-FFF2-40B4-BE49-F238E27FC236}">
                <a16:creationId xmlns:a16="http://schemas.microsoft.com/office/drawing/2014/main" id="{84B6AE80-C022-174E-8117-6E5D07329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657600"/>
            <a:ext cx="8305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>
                <a:latin typeface="Arial" panose="020B0604020202020204" pitchFamily="34" charset="0"/>
              </a:rPr>
              <a:t>Brutdauer: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Zwischen 12-14 Tagen. Im Norden dauert die Brutdauer etwas länger. Das brütende Weibchen wird (selten) vom Männchen gefüttert.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Verlustursachen: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Durch Eichhörnchen, Siebenschläfer, Marder, Hauskatzen, Buntspecht oder Rabenvögel.</a:t>
            </a:r>
          </a:p>
        </p:txBody>
      </p:sp>
      <p:pic>
        <p:nvPicPr>
          <p:cNvPr id="54281" name="Picture 9">
            <a:extLst>
              <a:ext uri="{FF2B5EF4-FFF2-40B4-BE49-F238E27FC236}">
                <a16:creationId xmlns:a16="http://schemas.microsoft.com/office/drawing/2014/main" id="{DEF2BD54-C7E3-F641-9983-D728820EF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>
            <a:extLst>
              <a:ext uri="{FF2B5EF4-FFF2-40B4-BE49-F238E27FC236}">
                <a16:creationId xmlns:a16="http://schemas.microsoft.com/office/drawing/2014/main" id="{49E738B0-6333-AA45-B868-95AEB5E2F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3" name="Picture 11">
            <a:extLst>
              <a:ext uri="{FF2B5EF4-FFF2-40B4-BE49-F238E27FC236}">
                <a16:creationId xmlns:a16="http://schemas.microsoft.com/office/drawing/2014/main" id="{09CB9E01-2784-FF41-A6EB-DDF612712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4" name="Picture 12">
            <a:extLst>
              <a:ext uri="{FF2B5EF4-FFF2-40B4-BE49-F238E27FC236}">
                <a16:creationId xmlns:a16="http://schemas.microsoft.com/office/drawing/2014/main" id="{5A64909B-7036-D94F-B8DE-B4B53780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E589C309-A5D9-B840-B939-C43C914CA7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950E-EB49-2B4C-BD06-98D6E0C7BAE6}" type="slidenum">
              <a:rPr lang="de-DE" altLang="de-DE"/>
              <a:pPr/>
              <a:t>26</a:t>
            </a:fld>
            <a:endParaRPr lang="de-DE" altLang="de-DE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90E008D9-4EA1-B145-97B9-D4A500FF0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Nestlings-/Führungszeit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B531D0C6-AD0C-7949-AB1F-242A3BDB2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03325"/>
            <a:ext cx="8610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de-DE" altLang="de-DE" sz="2000"/>
              <a:t>Das Weibchen hudert und übernachtet 5-7 Tage im Nest.</a:t>
            </a:r>
          </a:p>
          <a:p>
            <a:pPr>
              <a:buFontTx/>
              <a:buBlip>
                <a:blip r:embed="rId3"/>
              </a:buBlip>
            </a:pPr>
            <a:endParaRPr lang="de-DE" altLang="de-DE" sz="2000"/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Nestlingszeit dauert zwischen 12 und 20 Tagen.</a:t>
            </a:r>
          </a:p>
          <a:p>
            <a:pPr>
              <a:buFontTx/>
              <a:buBlip>
                <a:blip r:embed="rId3"/>
              </a:buBlip>
            </a:pPr>
            <a:endParaRPr lang="de-DE" altLang="de-DE" sz="2000"/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Generell werden die Jungen noch bis 12-13 Tage nach dem Ausfliegen gefüttert.</a:t>
            </a:r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0CA94DA3-6528-0040-AC47-26D112F4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590800"/>
            <a:ext cx="5638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Rectangle 5">
            <a:extLst>
              <a:ext uri="{FF2B5EF4-FFF2-40B4-BE49-F238E27FC236}">
                <a16:creationId xmlns:a16="http://schemas.microsoft.com/office/drawing/2014/main" id="{E2CC78EA-4303-B647-8201-CD1D2C2D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260725"/>
            <a:ext cx="3733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de-DE" altLang="de-DE" sz="2000" dirty="0"/>
              <a:t>Der Kot wird aus dem Nest getragen, Nest bleibt daher sauber.</a:t>
            </a:r>
          </a:p>
          <a:p>
            <a:pPr>
              <a:buFontTx/>
              <a:buBlip>
                <a:blip r:embed="rId3"/>
              </a:buBlip>
            </a:pPr>
            <a:endParaRPr lang="de-DE" altLang="de-DE" sz="2000" dirty="0"/>
          </a:p>
          <a:p>
            <a:pPr>
              <a:buFontTx/>
              <a:buBlip>
                <a:blip r:embed="rId3"/>
              </a:buBlip>
            </a:pPr>
            <a:r>
              <a:rPr lang="de-DE" altLang="de-DE" sz="2000" dirty="0"/>
              <a:t>Auflösung der Familie nach 7-8 Tagen bis hin zu einem Monat.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41310582-9389-2944-B5D1-26CF23A66A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186D9-8D0C-4446-A380-5E1CBF85ADC5}" type="slidenum">
              <a:rPr lang="de-DE" altLang="de-DE"/>
              <a:pPr/>
              <a:t>27</a:t>
            </a:fld>
            <a:endParaRPr lang="de-DE" altLang="de-DE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708BE761-21A0-7E4E-9D7A-C205EB180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Bruterfolg, Alter und Sterblichkeit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335B26D-FC29-7F4C-A258-02458E526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08125"/>
            <a:ext cx="7945438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>
                <a:latin typeface="Arial" panose="020B0604020202020204" pitchFamily="34" charset="0"/>
              </a:rPr>
              <a:t>Bruterfolg je nach Region stark schwankend:</a:t>
            </a:r>
          </a:p>
          <a:p>
            <a:r>
              <a:rPr lang="de-DE" altLang="de-DE" sz="2000">
                <a:latin typeface="Arial" panose="020B0604020202020204" pitchFamily="34" charset="0"/>
              </a:rPr>
              <a:t>Der Bruterfolg ist abhängig von der Qualität des Reviers.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Die Nachwuchsrate: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Liegt zwischen 3.0 - 5.5 Jungvögel pro Paar und Jahr.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Brut-/Nachwuchsverlust: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Witterungs- und störungsbedingte Aufgabe, Prädatoren.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Alter: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1-9 Jahre, Sterblichkeit im 1. Lebensjahr wird auf ca. 80%, im zweiten auf ca. 60% geschätzt.</a:t>
            </a:r>
          </a:p>
          <a:p>
            <a:r>
              <a:rPr lang="de-DE" altLang="de-DE" sz="2000">
                <a:latin typeface="Arial" panose="020B0604020202020204" pitchFamily="34" charset="0"/>
              </a:rPr>
              <a:t>Generationslänge dauert ca. 3.3 Jahre.</a:t>
            </a:r>
          </a:p>
        </p:txBody>
      </p:sp>
      <p:pic>
        <p:nvPicPr>
          <p:cNvPr id="56331" name="Picture 11">
            <a:extLst>
              <a:ext uri="{FF2B5EF4-FFF2-40B4-BE49-F238E27FC236}">
                <a16:creationId xmlns:a16="http://schemas.microsoft.com/office/drawing/2014/main" id="{F5F5C50B-CC63-7B4A-A995-4C9A47249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Picture 12">
            <a:extLst>
              <a:ext uri="{FF2B5EF4-FFF2-40B4-BE49-F238E27FC236}">
                <a16:creationId xmlns:a16="http://schemas.microsoft.com/office/drawing/2014/main" id="{09D492BA-FEC2-E745-8A11-4B27C0F5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3" name="Picture 13">
            <a:extLst>
              <a:ext uri="{FF2B5EF4-FFF2-40B4-BE49-F238E27FC236}">
                <a16:creationId xmlns:a16="http://schemas.microsoft.com/office/drawing/2014/main" id="{83101C8A-FEB8-204F-A572-D9C6C8C2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4" name="Picture 14">
            <a:extLst>
              <a:ext uri="{FF2B5EF4-FFF2-40B4-BE49-F238E27FC236}">
                <a16:creationId xmlns:a16="http://schemas.microsoft.com/office/drawing/2014/main" id="{59E41B63-7BE7-E04A-AAEE-22F5DF01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9A80B8AC-2F5F-DE43-8797-D64BCBAFE9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95600" y="1219200"/>
            <a:ext cx="3352800" cy="533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3200">
                <a:solidFill>
                  <a:srgbClr val="FF5D00"/>
                </a:solidFill>
              </a:rPr>
              <a:t>LEBENSRAUM</a:t>
            </a:r>
          </a:p>
        </p:txBody>
      </p:sp>
      <p:pic>
        <p:nvPicPr>
          <p:cNvPr id="91139" name="Picture 3">
            <a:extLst>
              <a:ext uri="{FF2B5EF4-FFF2-40B4-BE49-F238E27FC236}">
                <a16:creationId xmlns:a16="http://schemas.microsoft.com/office/drawing/2014/main" id="{50643DB5-F80B-6B43-9795-8D6E020EF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33545"/>
          <a:stretch>
            <a:fillRect/>
          </a:stretch>
        </p:blipFill>
        <p:spPr bwMode="auto">
          <a:xfrm>
            <a:off x="0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>
            <a:extLst>
              <a:ext uri="{FF2B5EF4-FFF2-40B4-BE49-F238E27FC236}">
                <a16:creationId xmlns:a16="http://schemas.microsoft.com/office/drawing/2014/main" id="{8C81D20A-FEFC-9140-84B9-AC93B02D528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-69" r="22594" b="69"/>
          <a:stretch>
            <a:fillRect/>
          </a:stretch>
        </p:blipFill>
        <p:spPr bwMode="auto">
          <a:xfrm>
            <a:off x="6265863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5FE81332-1B88-B24B-8D4D-BEF7B241D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21B30-3FB1-FD4F-B7F2-0E37DE112FAC}" type="slidenum">
              <a:rPr lang="de-DE" altLang="de-DE"/>
              <a:pPr/>
              <a:t>29</a:t>
            </a:fld>
            <a:endParaRPr lang="de-DE" altLang="de-DE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2C6B3383-825E-BD45-ADE0-38150140E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Landschaftstypen I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0467F65-4104-8A41-9B17-C9C4BEE61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4267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de-DE" altLang="de-DE" sz="2000"/>
              <a:t>Hochstamm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Obstgärten </a:t>
            </a:r>
          </a:p>
          <a:p>
            <a:pPr>
              <a:buFontTx/>
              <a:buChar char="•"/>
            </a:pPr>
            <a:endParaRPr lang="de-DE" altLang="de-DE" sz="2000"/>
          </a:p>
          <a:p>
            <a:r>
              <a:rPr lang="de-DE" altLang="de-DE" sz="2000"/>
              <a:t>mit extensiv genutzter Grünfläche</a:t>
            </a:r>
          </a:p>
        </p:txBody>
      </p:sp>
      <p:pic>
        <p:nvPicPr>
          <p:cNvPr id="113669" name="Picture 5">
            <a:extLst>
              <a:ext uri="{FF2B5EF4-FFF2-40B4-BE49-F238E27FC236}">
                <a16:creationId xmlns:a16="http://schemas.microsoft.com/office/drawing/2014/main" id="{1A1A4B40-E7FF-7C4B-B2F8-B0FCD1FD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648200" cy="3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1" name="Picture 7">
            <a:extLst>
              <a:ext uri="{FF2B5EF4-FFF2-40B4-BE49-F238E27FC236}">
                <a16:creationId xmlns:a16="http://schemas.microsoft.com/office/drawing/2014/main" id="{849B450E-3F50-B744-8C02-65E63E36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10167" r="64" b="28053"/>
          <a:stretch>
            <a:fillRect/>
          </a:stretch>
        </p:blipFill>
        <p:spPr bwMode="auto">
          <a:xfrm rot="16200000">
            <a:off x="4612482" y="1239043"/>
            <a:ext cx="4495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6069A997-FC2B-0248-B8D6-3BCC62529F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95600" y="1295400"/>
            <a:ext cx="3352800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3200">
                <a:solidFill>
                  <a:srgbClr val="FF5D00"/>
                </a:solidFill>
              </a:rPr>
              <a:t>KENNZEICHEN</a:t>
            </a:r>
          </a:p>
        </p:txBody>
      </p:sp>
      <p:pic>
        <p:nvPicPr>
          <p:cNvPr id="82947" name="Picture 3">
            <a:extLst>
              <a:ext uri="{FF2B5EF4-FFF2-40B4-BE49-F238E27FC236}">
                <a16:creationId xmlns:a16="http://schemas.microsoft.com/office/drawing/2014/main" id="{DF2C153F-E20B-9F4D-8C64-8DCDC2F2805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33545"/>
          <a:stretch>
            <a:fillRect/>
          </a:stretch>
        </p:blipFill>
        <p:spPr bwMode="auto">
          <a:xfrm>
            <a:off x="-1588" y="0"/>
            <a:ext cx="2879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>
            <a:extLst>
              <a:ext uri="{FF2B5EF4-FFF2-40B4-BE49-F238E27FC236}">
                <a16:creationId xmlns:a16="http://schemas.microsoft.com/office/drawing/2014/main" id="{3F0A4E2E-1FAD-8A4F-A611-B48A585CA31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-69" r="22594" b="69"/>
          <a:stretch>
            <a:fillRect/>
          </a:stretch>
        </p:blipFill>
        <p:spPr bwMode="auto">
          <a:xfrm>
            <a:off x="6264275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>
            <a:extLst>
              <a:ext uri="{FF2B5EF4-FFF2-40B4-BE49-F238E27FC236}">
                <a16:creationId xmlns:a16="http://schemas.microsoft.com/office/drawing/2014/main" id="{89AFCD3C-9643-3E49-8609-A6D41CF65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2228850"/>
            <a:ext cx="18875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AUSSEHEN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STIMME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NAHRUNG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633C554A-D847-C347-B5B4-DF7DB5C74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F0F7F-63F0-3A46-880F-FF4CB66E3D89}" type="slidenum">
              <a:rPr lang="de-DE" altLang="de-DE"/>
              <a:pPr/>
              <a:t>30</a:t>
            </a:fld>
            <a:endParaRPr lang="de-DE" altLang="de-DE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E4CCD976-1DA6-E54B-BD86-B6DEB59C2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Landschaftstypen II 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349C7977-0752-0A4F-B873-4044591AD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914400"/>
            <a:ext cx="2133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endParaRPr lang="de-DE" altLang="de-DE" sz="2000"/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Dörfer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Einzelhäuser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Kulturland</a:t>
            </a:r>
          </a:p>
        </p:txBody>
      </p:sp>
      <p:pic>
        <p:nvPicPr>
          <p:cNvPr id="111623" name="Picture 7">
            <a:extLst>
              <a:ext uri="{FF2B5EF4-FFF2-40B4-BE49-F238E27FC236}">
                <a16:creationId xmlns:a16="http://schemas.microsoft.com/office/drawing/2014/main" id="{42A66C71-B0CD-AB43-9BEE-91E716C5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3783" r="64" b="8067"/>
          <a:stretch>
            <a:fillRect/>
          </a:stretch>
        </p:blipFill>
        <p:spPr bwMode="auto">
          <a:xfrm rot="16200000">
            <a:off x="675481" y="315119"/>
            <a:ext cx="375443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>
            <a:extLst>
              <a:ext uri="{FF2B5EF4-FFF2-40B4-BE49-F238E27FC236}">
                <a16:creationId xmlns:a16="http://schemas.microsoft.com/office/drawing/2014/main" id="{88431373-C10D-0D42-BD46-2BCD6745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3313" r="107" b="17195"/>
          <a:stretch>
            <a:fillRect/>
          </a:stretch>
        </p:blipFill>
        <p:spPr bwMode="auto">
          <a:xfrm rot="16200000">
            <a:off x="4964906" y="2182019"/>
            <a:ext cx="370998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FB24276-9E7C-3D41-B37B-3316CAA3E6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8B75A-4D70-6043-887A-FCCCF99D5932}" type="slidenum">
              <a:rPr lang="de-DE" altLang="de-DE"/>
              <a:pPr/>
              <a:t>31</a:t>
            </a:fld>
            <a:endParaRPr lang="de-DE" altLang="de-DE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9AD1EF18-AA34-B74E-9240-D83F8972E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Landschaftstypen III </a:t>
            </a:r>
          </a:p>
        </p:txBody>
      </p:sp>
      <p:pic>
        <p:nvPicPr>
          <p:cNvPr id="122884" name="Picture 4">
            <a:extLst>
              <a:ext uri="{FF2B5EF4-FFF2-40B4-BE49-F238E27FC236}">
                <a16:creationId xmlns:a16="http://schemas.microsoft.com/office/drawing/2014/main" id="{EDEE0FDC-DE3D-2246-8320-43CC634AB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5206" y="-380206"/>
            <a:ext cx="5335588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Rectangle 3">
            <a:extLst>
              <a:ext uri="{FF2B5EF4-FFF2-40B4-BE49-F238E27FC236}">
                <a16:creationId xmlns:a16="http://schemas.microsoft.com/office/drawing/2014/main" id="{3F1217FF-9876-5540-B071-43EBF58FA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144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>
                <a:solidFill>
                  <a:schemeClr val="bg1"/>
                </a:solidFill>
              </a:rPr>
              <a:t>Einzelhäuser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BBB33B6D-05D8-0446-B50E-858B30A74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A59F6-554E-0440-96E4-C9C739064AA1}" type="slidenum">
              <a:rPr lang="de-DE" altLang="de-DE"/>
              <a:pPr/>
              <a:t>32</a:t>
            </a:fld>
            <a:endParaRPr lang="de-DE" altLang="de-DE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D5CFE58-83FD-AE47-8DAA-EDA131623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Landschaftstypen IV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574011A-E738-5842-8852-AE5385FDC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09600"/>
            <a:ext cx="5410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 sz="2000"/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Waldränder und -lichtungen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Feldern, </a:t>
            </a:r>
            <a:r>
              <a:rPr lang="de-DE" altLang="ja-JP" sz="2000"/>
              <a:t>Äcker, Wiesen mit Baumbestand</a:t>
            </a:r>
            <a:endParaRPr lang="de-DE" altLang="de-DE" sz="2000"/>
          </a:p>
        </p:txBody>
      </p:sp>
      <p:pic>
        <p:nvPicPr>
          <p:cNvPr id="124932" name="Picture 4">
            <a:extLst>
              <a:ext uri="{FF2B5EF4-FFF2-40B4-BE49-F238E27FC236}">
                <a16:creationId xmlns:a16="http://schemas.microsoft.com/office/drawing/2014/main" id="{E0F5D8BF-E1E7-A04B-9A2B-338D123B8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30368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5">
            <a:extLst>
              <a:ext uri="{FF2B5EF4-FFF2-40B4-BE49-F238E27FC236}">
                <a16:creationId xmlns:a16="http://schemas.microsoft.com/office/drawing/2014/main" id="{58DC1C63-7B54-144E-8786-234A54386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676400"/>
            <a:ext cx="30368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785BF410-D55C-D945-B953-2E42BEA520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95600" y="1066800"/>
            <a:ext cx="3352800" cy="99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de-DE" altLang="de-DE" sz="3000">
                <a:solidFill>
                  <a:srgbClr val="FF5D00"/>
                </a:solidFill>
              </a:rPr>
              <a:t>GEFÄHRDUNGS-URSACHEN</a:t>
            </a:r>
            <a:endParaRPr lang="de-DE" altLang="de-DE" sz="3200">
              <a:solidFill>
                <a:srgbClr val="FF5D00"/>
              </a:solidFill>
            </a:endParaRPr>
          </a:p>
        </p:txBody>
      </p:sp>
      <p:pic>
        <p:nvPicPr>
          <p:cNvPr id="93187" name="Picture 3">
            <a:extLst>
              <a:ext uri="{FF2B5EF4-FFF2-40B4-BE49-F238E27FC236}">
                <a16:creationId xmlns:a16="http://schemas.microsoft.com/office/drawing/2014/main" id="{DE369F49-43B7-A442-AB10-B8230697F0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33545"/>
          <a:stretch>
            <a:fillRect/>
          </a:stretch>
        </p:blipFill>
        <p:spPr bwMode="auto">
          <a:xfrm>
            <a:off x="0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>
            <a:extLst>
              <a:ext uri="{FF2B5EF4-FFF2-40B4-BE49-F238E27FC236}">
                <a16:creationId xmlns:a16="http://schemas.microsoft.com/office/drawing/2014/main" id="{45D5EDEB-45B5-EA40-B752-9D7116EDE7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-69" r="22594" b="69"/>
          <a:stretch>
            <a:fillRect/>
          </a:stretch>
        </p:blipFill>
        <p:spPr bwMode="auto">
          <a:xfrm>
            <a:off x="6265863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Rectangle 5">
            <a:extLst>
              <a:ext uri="{FF2B5EF4-FFF2-40B4-BE49-F238E27FC236}">
                <a16:creationId xmlns:a16="http://schemas.microsoft.com/office/drawing/2014/main" id="{7DD390E0-1629-5842-847D-23868DD2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686050"/>
            <a:ext cx="27765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IM BRUTGEBIET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IM RASTGEBIET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IM WINTERGEBIET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CF1CD61-78F1-2140-BBED-3E19767BB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9ADC6-EA44-6F45-A586-C1D187ED923C}" type="slidenum">
              <a:rPr lang="de-DE" altLang="de-DE"/>
              <a:pPr/>
              <a:t>34</a:t>
            </a:fld>
            <a:endParaRPr lang="de-DE" altLang="de-DE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D642962E-A09F-4449-AE8F-B198ABBEB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Gefährdungsursachen im Brutgebiet: Lebensraum I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1B0EBE5-74F3-894F-8970-70181898B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de-DE" altLang="de-DE" sz="2000"/>
              <a:t>Intensive Nutzung</a:t>
            </a:r>
          </a:p>
        </p:txBody>
      </p:sp>
      <p:pic>
        <p:nvPicPr>
          <p:cNvPr id="62470" name="Picture 6">
            <a:extLst>
              <a:ext uri="{FF2B5EF4-FFF2-40B4-BE49-F238E27FC236}">
                <a16:creationId xmlns:a16="http://schemas.microsoft.com/office/drawing/2014/main" id="{9D680251-DF2D-E549-8DFA-F990E0A21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4"/>
          <a:stretch>
            <a:fillRect/>
          </a:stretch>
        </p:blipFill>
        <p:spPr bwMode="auto">
          <a:xfrm>
            <a:off x="152400" y="1828800"/>
            <a:ext cx="8763000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C7687DBC-9176-BD49-ADAD-2A1AC6A25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0A77F-F5B7-8C40-99D3-4A8AC32F05D4}" type="slidenum">
              <a:rPr lang="de-DE" altLang="de-DE"/>
              <a:pPr/>
              <a:t>35</a:t>
            </a:fld>
            <a:endParaRPr lang="de-DE" altLang="de-DE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87493712-74CC-7047-AA43-B5BF8BA73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Gefährdungsursachen im Brutgebiet: Lebensraum II</a:t>
            </a:r>
          </a:p>
        </p:txBody>
      </p:sp>
      <p:pic>
        <p:nvPicPr>
          <p:cNvPr id="173062" name="Picture 6">
            <a:extLst>
              <a:ext uri="{FF2B5EF4-FFF2-40B4-BE49-F238E27FC236}">
                <a16:creationId xmlns:a16="http://schemas.microsoft.com/office/drawing/2014/main" id="{111BAAA3-6ED4-8140-A0C7-7D2B57F1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 b="19464"/>
          <a:stretch>
            <a:fillRect/>
          </a:stretch>
        </p:blipFill>
        <p:spPr bwMode="auto">
          <a:xfrm>
            <a:off x="3810000" y="3036888"/>
            <a:ext cx="51816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0" name="Picture 4">
            <a:extLst>
              <a:ext uri="{FF2B5EF4-FFF2-40B4-BE49-F238E27FC236}">
                <a16:creationId xmlns:a16="http://schemas.microsoft.com/office/drawing/2014/main" id="{2AC19D45-5931-4347-99B0-43B511D0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990600"/>
            <a:ext cx="4725987" cy="30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Rectangle 3">
            <a:extLst>
              <a:ext uri="{FF2B5EF4-FFF2-40B4-BE49-F238E27FC236}">
                <a16:creationId xmlns:a16="http://schemas.microsoft.com/office/drawing/2014/main" id="{29B92FB4-B848-1B47-85FA-4B2D8C78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1430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de-DE" altLang="de-DE" sz="2000"/>
              <a:t>Verlust von Hochstammbäumen</a:t>
            </a:r>
          </a:p>
        </p:txBody>
      </p:sp>
      <p:sp>
        <p:nvSpPr>
          <p:cNvPr id="173063" name="Rectangle 7">
            <a:extLst>
              <a:ext uri="{FF2B5EF4-FFF2-40B4-BE49-F238E27FC236}">
                <a16:creationId xmlns:a16="http://schemas.microsoft.com/office/drawing/2014/main" id="{3BC224F6-8560-2141-8C21-F45F324FC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410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de-DE" altLang="de-DE" sz="2000"/>
              <a:t>Verlust von Hecken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E2CFB489-812D-5D4B-A125-E1A7F020F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EC139-2DFB-BE41-B357-6368AFB20E8B}" type="slidenum">
              <a:rPr lang="de-DE" altLang="de-DE"/>
              <a:pPr/>
              <a:t>36</a:t>
            </a:fld>
            <a:endParaRPr lang="de-DE" altLang="de-DE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D8D4108-B6EF-834F-AC8C-72FE47346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Gefährdungsursachen im Rast- &amp; Wintergebiet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35B7F7D-47E3-E64E-875D-0CE36E5F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1997075"/>
            <a:ext cx="390683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de-DE" altLang="de-DE" sz="2000"/>
              <a:t>Desertifikation (siehe Bild)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Verschlechterung der </a:t>
            </a:r>
            <a:r>
              <a:rPr lang="de-DE" altLang="ja-JP" sz="2000"/>
              <a:t>Überwinterungsbedingungen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de-DE" altLang="ja-JP" sz="2000"/>
              <a:t>Hohe Belastung durch Insektizideinsatz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de-DE" altLang="de-DE" sz="2000"/>
              <a:t>Dürren in den Rastgebieten (z.B. Dürre in der Sahelzone 1968)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de-DE" altLang="de-DE" sz="2000"/>
              <a:t>Vogeljagd/-fang</a:t>
            </a:r>
          </a:p>
        </p:txBody>
      </p:sp>
      <p:pic>
        <p:nvPicPr>
          <p:cNvPr id="68614" name="Picture 6">
            <a:extLst>
              <a:ext uri="{FF2B5EF4-FFF2-40B4-BE49-F238E27FC236}">
                <a16:creationId xmlns:a16="http://schemas.microsoft.com/office/drawing/2014/main" id="{950696DF-EDFA-2745-82E0-C4E1FBD6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r="56541" b="10280"/>
          <a:stretch>
            <a:fillRect/>
          </a:stretch>
        </p:blipFill>
        <p:spPr bwMode="auto">
          <a:xfrm>
            <a:off x="4876800" y="1143000"/>
            <a:ext cx="34893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113E2D10-0862-4544-AB77-E1E6E7D37F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95600" y="990600"/>
            <a:ext cx="3352800" cy="533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de-DE" altLang="de-DE" sz="3200">
                <a:solidFill>
                  <a:srgbClr val="FF5D00"/>
                </a:solidFill>
              </a:rPr>
              <a:t>SCHUTZ &amp;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384426B6-1D05-DD4B-B04D-8DC48AE2D2F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33545"/>
          <a:stretch>
            <a:fillRect/>
          </a:stretch>
        </p:blipFill>
        <p:spPr bwMode="auto">
          <a:xfrm>
            <a:off x="0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5F7FE5D5-EF39-7647-81C7-A72582AD870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-69" r="22594" b="69"/>
          <a:stretch>
            <a:fillRect/>
          </a:stretch>
        </p:blipFill>
        <p:spPr bwMode="auto">
          <a:xfrm>
            <a:off x="6265863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F98095-8B5A-A54A-B004-9C0BC73B9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524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de-DE" sz="3200">
                <a:solidFill>
                  <a:srgbClr val="FF5D00"/>
                </a:solidFill>
              </a:rPr>
              <a:t>FÖRDERUNG</a:t>
            </a:r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F605EC08-0B8C-1D44-B005-A4322064A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686050"/>
            <a:ext cx="27765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IM BRUTGEBIET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IM RASTGEBIET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IM WINTERGEBIET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38BFD84E-3CB5-174C-805C-3CDA52D49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09A1B-2E0C-314A-84EC-41C7851D99C6}" type="slidenum">
              <a:rPr lang="de-DE" altLang="de-DE"/>
              <a:pPr/>
              <a:t>38</a:t>
            </a:fld>
            <a:endParaRPr lang="de-DE" altLang="de-DE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8C50FD5D-B3D3-CC4D-9255-2B1FF8DC5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Förderungsmassnahmen im Brutgebiet I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A2F05A8-4B8C-E54C-8664-C8CE94A42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5268913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2000" indent="-2794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</a:pPr>
            <a:endParaRPr lang="de-DE" altLang="de-DE" sz="2000" b="1"/>
          </a:p>
          <a:p>
            <a:pPr>
              <a:lnSpc>
                <a:spcPct val="110000"/>
              </a:lnSpc>
            </a:pPr>
            <a:endParaRPr lang="de-DE" altLang="de-DE" sz="2000"/>
          </a:p>
          <a:p>
            <a:pPr>
              <a:lnSpc>
                <a:spcPct val="110000"/>
              </a:lnSpc>
            </a:pPr>
            <a:endParaRPr lang="de-DE" altLang="de-DE" sz="2000"/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de-DE" altLang="de-DE" sz="2000"/>
              <a:t>Grössere, wartenfreie Flächen mit Bäumen bepflanzen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de-DE" altLang="de-DE" sz="2000"/>
              <a:t>Sitz- und Jagdwarten schaffen!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de-DE" altLang="de-DE" sz="2000"/>
              <a:t>Verringerung der Spritzmittel (Insektizide)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de-DE" altLang="de-DE" sz="2000"/>
              <a:t>Weitgehender Verzicht auf Düngung, wenn, dann mit Mist</a:t>
            </a:r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C0159532-F3D0-5142-AAEF-C63E8E085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01838"/>
            <a:ext cx="3352800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Rectangle 5">
            <a:extLst>
              <a:ext uri="{FF2B5EF4-FFF2-40B4-BE49-F238E27FC236}">
                <a16:creationId xmlns:a16="http://schemas.microsoft.com/office/drawing/2014/main" id="{23E61CC8-DA54-E34E-95D0-3640FB084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5268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2000" indent="-2794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de-DE" altLang="de-DE" sz="2000" b="1"/>
              <a:t>Erhaltungs- und Förderungsmassnahmen:</a:t>
            </a:r>
            <a:endParaRPr lang="de-DE" altLang="de-DE" sz="2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2EC76FD3-1193-7347-8F20-1984E253C9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1D79-5215-E34A-A63F-4DBC251B78E6}" type="slidenum">
              <a:rPr lang="de-DE" altLang="de-DE"/>
              <a:pPr/>
              <a:t>39</a:t>
            </a:fld>
            <a:endParaRPr lang="de-DE" altLang="de-DE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C9440D0-3F0D-1F49-8CA8-654EDB2A3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Förderungsmassnahmen im Brutgebiet II</a:t>
            </a:r>
          </a:p>
        </p:txBody>
      </p:sp>
      <p:pic>
        <p:nvPicPr>
          <p:cNvPr id="58379" name="Picture 11">
            <a:extLst>
              <a:ext uri="{FF2B5EF4-FFF2-40B4-BE49-F238E27FC236}">
                <a16:creationId xmlns:a16="http://schemas.microsoft.com/office/drawing/2014/main" id="{FAC8E1E1-1B2B-B645-BC10-6D64440A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1325"/>
            <a:ext cx="7924800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>
            <a:extLst>
              <a:ext uri="{FF2B5EF4-FFF2-40B4-BE49-F238E27FC236}">
                <a16:creationId xmlns:a16="http://schemas.microsoft.com/office/drawing/2014/main" id="{C9F51D36-E82C-2E4E-B2F9-C8082AE95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502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Förderung von Hochstammkulturen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69BBA3B0-F186-824C-B91E-339825AB16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C1244-F1F5-6745-94E7-43DA4852712F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493FDDB8-27B7-F849-B059-34D294EAD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Gartenrotschwanz Weibchen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BF4732B0-6DC0-3E49-A077-5064FC749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13142" r="37201" b="5072"/>
          <a:stretch>
            <a:fillRect/>
          </a:stretch>
        </p:blipFill>
        <p:spPr bwMode="auto">
          <a:xfrm>
            <a:off x="3566864" y="1321271"/>
            <a:ext cx="51816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EC51EE6F-8F45-C347-A5CF-A4DFB03C1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447800"/>
            <a:ext cx="29718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 dirty="0">
                <a:latin typeface="Arial" panose="020B0604020202020204" pitchFamily="34" charset="0"/>
              </a:rPr>
              <a:t>Federkleid:</a:t>
            </a:r>
            <a:endParaRPr lang="de-DE" altLang="de-DE" sz="2000" dirty="0">
              <a:latin typeface="Arial" panose="020B0604020202020204" pitchFamily="34" charset="0"/>
            </a:endParaRPr>
          </a:p>
          <a:p>
            <a:r>
              <a:rPr lang="de-CH" altLang="de-DE" sz="2000" dirty="0">
                <a:latin typeface="Arial" panose="020B0604020202020204" pitchFamily="34" charset="0"/>
              </a:rPr>
              <a:t>graubraun, heller und weniger grau als Hausrotschwanz</a:t>
            </a:r>
            <a:endParaRPr lang="de-DE" altLang="de-DE" sz="2000" dirty="0">
              <a:latin typeface="Arial" panose="020B0604020202020204" pitchFamily="34" charset="0"/>
            </a:endParaRPr>
          </a:p>
          <a:p>
            <a:endParaRPr lang="de-DE" altLang="de-DE" sz="2000" dirty="0">
              <a:latin typeface="Arial" panose="020B0604020202020204" pitchFamily="34" charset="0"/>
            </a:endParaRPr>
          </a:p>
          <a:p>
            <a:r>
              <a:rPr lang="de-DE" altLang="de-DE" sz="2000" b="1" dirty="0" err="1">
                <a:latin typeface="Arial" panose="020B0604020202020204" pitchFamily="34" charset="0"/>
              </a:rPr>
              <a:t>Grösse</a:t>
            </a:r>
            <a:r>
              <a:rPr lang="de-DE" altLang="de-DE" sz="2000" b="1" dirty="0">
                <a:latin typeface="Arial" panose="020B0604020202020204" pitchFamily="34" charset="0"/>
              </a:rPr>
              <a:t>:</a:t>
            </a:r>
            <a:endParaRPr lang="de-DE" altLang="de-DE" sz="2000" dirty="0">
              <a:latin typeface="Arial" panose="020B0604020202020204" pitchFamily="34" charset="0"/>
            </a:endParaRPr>
          </a:p>
          <a:p>
            <a:r>
              <a:rPr lang="de-DE" altLang="de-DE" sz="2000" dirty="0">
                <a:latin typeface="Arial" panose="020B0604020202020204" pitchFamily="34" charset="0"/>
              </a:rPr>
              <a:t>ca. 14 cm</a:t>
            </a:r>
          </a:p>
          <a:p>
            <a:r>
              <a:rPr lang="de-DE" altLang="de-DE" sz="2000" b="1" dirty="0">
                <a:latin typeface="Arial" panose="020B0604020202020204" pitchFamily="34" charset="0"/>
              </a:rPr>
              <a:t>Flügelspannweite:</a:t>
            </a:r>
            <a:endParaRPr lang="de-DE" altLang="de-DE" sz="2000" dirty="0">
              <a:latin typeface="Arial" panose="020B0604020202020204" pitchFamily="34" charset="0"/>
            </a:endParaRPr>
          </a:p>
          <a:p>
            <a:r>
              <a:rPr lang="de-DE" altLang="de-DE" sz="2000" dirty="0">
                <a:latin typeface="Arial" panose="020B0604020202020204" pitchFamily="34" charset="0"/>
              </a:rPr>
              <a:t>20-25 cm</a:t>
            </a:r>
          </a:p>
          <a:p>
            <a:r>
              <a:rPr lang="de-DE" altLang="de-DE" sz="2000" b="1" dirty="0">
                <a:latin typeface="Arial" panose="020B0604020202020204" pitchFamily="34" charset="0"/>
              </a:rPr>
              <a:t>Flügellänge:</a:t>
            </a:r>
            <a:endParaRPr lang="de-DE" altLang="de-DE" sz="2000" dirty="0">
              <a:latin typeface="Arial" panose="020B0604020202020204" pitchFamily="34" charset="0"/>
            </a:endParaRPr>
          </a:p>
          <a:p>
            <a:r>
              <a:rPr lang="de-DE" altLang="de-DE" sz="2000" dirty="0">
                <a:latin typeface="Arial" panose="020B0604020202020204" pitchFamily="34" charset="0"/>
              </a:rPr>
              <a:t>7.5-8.2 cm</a:t>
            </a:r>
          </a:p>
          <a:p>
            <a:r>
              <a:rPr lang="de-DE" altLang="de-DE" sz="2000" b="1" dirty="0">
                <a:latin typeface="Arial" panose="020B0604020202020204" pitchFamily="34" charset="0"/>
              </a:rPr>
              <a:t>Gewicht:</a:t>
            </a:r>
            <a:endParaRPr lang="de-DE" altLang="de-DE" sz="2000" dirty="0">
              <a:latin typeface="Arial" panose="020B0604020202020204" pitchFamily="34" charset="0"/>
            </a:endParaRPr>
          </a:p>
          <a:p>
            <a:r>
              <a:rPr lang="de-DE" altLang="de-DE" sz="2000" dirty="0">
                <a:latin typeface="Arial" panose="020B0604020202020204" pitchFamily="34" charset="0"/>
              </a:rPr>
              <a:t>ca. 14-17 </a:t>
            </a:r>
            <a:r>
              <a:rPr lang="de-DE" altLang="de-DE" sz="2000" dirty="0" err="1">
                <a:latin typeface="Arial" panose="020B0604020202020204" pitchFamily="34" charset="0"/>
              </a:rPr>
              <a:t>g</a:t>
            </a:r>
            <a:endParaRPr lang="de-DE" altLang="de-DE" sz="2000" dirty="0">
              <a:latin typeface="Arial" panose="020B0604020202020204" pitchFamily="34" charset="0"/>
            </a:endParaRP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F6137414-037B-DF4D-9E3A-5143228B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743BFE55-411A-A044-BF37-2E969E75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5953D3C7-6E1E-0441-A8A3-BDB92271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0041841C-0F01-D348-8AEC-10CA7E3E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29B0860-970B-BA41-93C1-0F2F2EC01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9B216218-AE0D-8F48-8B65-9BBE865765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6B160-FE4C-F64F-8532-6CB9B2C8D40A}" type="slidenum">
              <a:rPr lang="de-DE" altLang="de-DE"/>
              <a:pPr/>
              <a:t>40</a:t>
            </a:fld>
            <a:endParaRPr lang="de-DE" altLang="de-DE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86303399-E72A-5D43-B283-0532F84E1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Förderungsmassnahmen im Brutgebiet III</a:t>
            </a: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CEE5276B-A78D-E543-8C00-CD32118EF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98725"/>
            <a:ext cx="2743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/>
              <a:t>Förderung durch:</a:t>
            </a:r>
          </a:p>
          <a:p>
            <a:endParaRPr lang="de-DE" altLang="de-DE" sz="2000" b="1"/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Anlegen von mageren Bodenstellen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Fräsen von Böden</a:t>
            </a:r>
          </a:p>
        </p:txBody>
      </p:sp>
      <p:pic>
        <p:nvPicPr>
          <p:cNvPr id="171013" name="Picture 5">
            <a:extLst>
              <a:ext uri="{FF2B5EF4-FFF2-40B4-BE49-F238E27FC236}">
                <a16:creationId xmlns:a16="http://schemas.microsoft.com/office/drawing/2014/main" id="{B88076F1-4A2A-AF4E-BABA-C8EDF2B03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6116638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5C8ECF43-CDFD-E04F-9001-BC74FD9F82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4D85B-AC78-6E4A-9F2C-BA1BBB40F168}" type="slidenum">
              <a:rPr lang="de-DE" altLang="de-DE"/>
              <a:pPr/>
              <a:t>41</a:t>
            </a:fld>
            <a:endParaRPr lang="de-DE" altLang="de-DE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D245BD44-476C-544F-8DF9-35B52D82E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Förderung strukturreicher Landschaften</a:t>
            </a:r>
          </a:p>
        </p:txBody>
      </p:sp>
      <p:pic>
        <p:nvPicPr>
          <p:cNvPr id="126982" name="Picture 6">
            <a:extLst>
              <a:ext uri="{FF2B5EF4-FFF2-40B4-BE49-F238E27FC236}">
                <a16:creationId xmlns:a16="http://schemas.microsoft.com/office/drawing/2014/main" id="{2CB89C8E-0B26-9248-AB2C-B73EE916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3648"/>
          <a:stretch>
            <a:fillRect/>
          </a:stretch>
        </p:blipFill>
        <p:spPr bwMode="auto">
          <a:xfrm>
            <a:off x="114300" y="952500"/>
            <a:ext cx="8915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Rectangle 3">
            <a:extLst>
              <a:ext uri="{FF2B5EF4-FFF2-40B4-BE49-F238E27FC236}">
                <a16:creationId xmlns:a16="http://schemas.microsoft.com/office/drawing/2014/main" id="{FF857976-FFFF-FB4E-9D8E-107E902F7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9050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/>
              <a:t>Bäume</a:t>
            </a:r>
          </a:p>
        </p:txBody>
      </p:sp>
      <p:sp>
        <p:nvSpPr>
          <p:cNvPr id="126986" name="Rectangle 10">
            <a:extLst>
              <a:ext uri="{FF2B5EF4-FFF2-40B4-BE49-F238E27FC236}">
                <a16:creationId xmlns:a16="http://schemas.microsoft.com/office/drawing/2014/main" id="{DDD6EFE5-4301-8541-9DFB-1F5631746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962400"/>
            <a:ext cx="2057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>
                <a:solidFill>
                  <a:schemeClr val="bg1"/>
                </a:solidFill>
              </a:rPr>
              <a:t>Wiese: gestaffelter Schnitt</a:t>
            </a:r>
          </a:p>
        </p:txBody>
      </p:sp>
      <p:sp>
        <p:nvSpPr>
          <p:cNvPr id="126987" name="Rectangle 11">
            <a:extLst>
              <a:ext uri="{FF2B5EF4-FFF2-40B4-BE49-F238E27FC236}">
                <a16:creationId xmlns:a16="http://schemas.microsoft.com/office/drawing/2014/main" id="{678E4BC2-C667-B848-8CA9-F993682F5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6482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>
                <a:solidFill>
                  <a:schemeClr val="bg1"/>
                </a:solidFill>
              </a:rPr>
              <a:t>offener Boden</a:t>
            </a:r>
          </a:p>
        </p:txBody>
      </p:sp>
      <p:sp>
        <p:nvSpPr>
          <p:cNvPr id="126988" name="Rectangle 12">
            <a:extLst>
              <a:ext uri="{FF2B5EF4-FFF2-40B4-BE49-F238E27FC236}">
                <a16:creationId xmlns:a16="http://schemas.microsoft.com/office/drawing/2014/main" id="{CBC13E15-6236-1E44-9BD2-6268DD6CF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3181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>
                <a:solidFill>
                  <a:schemeClr val="bg1"/>
                </a:solidFill>
              </a:rPr>
              <a:t>offener Boden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C0D448-B757-BF4D-A7F3-D1962FDF0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E1BC0-ADB5-E848-9526-97337C1B058F}" type="slidenum">
              <a:rPr lang="de-DE" altLang="de-DE"/>
              <a:pPr/>
              <a:t>42</a:t>
            </a:fld>
            <a:endParaRPr lang="de-DE" altLang="de-DE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BE91989-EC5B-8F41-825D-E80FBA66C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Schutzmassnahmen im Rast- &amp; Wintergebiet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897E9B7-8470-D74E-8ECE-6ECE56C9A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2209800"/>
            <a:ext cx="77930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2000" indent="-2794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de-DE" altLang="de-DE" sz="2000" b="1"/>
              <a:t>Erhaltungs- und Förderungsmassnahmen:</a:t>
            </a:r>
            <a:endParaRPr lang="de-DE" altLang="de-DE" sz="2000"/>
          </a:p>
          <a:p>
            <a:pPr>
              <a:lnSpc>
                <a:spcPct val="120000"/>
              </a:lnSpc>
            </a:pPr>
            <a:endParaRPr lang="de-DE" altLang="de-DE" sz="2000"/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de-DE" altLang="de-DE" sz="2000"/>
              <a:t>Verringerung der Spritzmittel (Insektizide)</a:t>
            </a:r>
          </a:p>
          <a:p>
            <a:pPr>
              <a:lnSpc>
                <a:spcPct val="120000"/>
              </a:lnSpc>
              <a:buFontTx/>
              <a:buBlip>
                <a:blip r:embed="rId3"/>
              </a:buBlip>
            </a:pPr>
            <a:r>
              <a:rPr lang="de-DE" altLang="de-DE" sz="2000"/>
              <a:t>Verhinderung der Desertifikation in Folge von </a:t>
            </a:r>
            <a:r>
              <a:rPr lang="de-DE" altLang="ja-JP" sz="2000"/>
              <a:t>Überweidung</a:t>
            </a:r>
            <a:endParaRPr lang="de-DE" altLang="de-DE" sz="2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1053D096-ED7D-E349-B53A-376A9DA8FD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058DD-AB4A-4A40-8E74-8D75E7408294}" type="slidenum">
              <a:rPr lang="de-DE" altLang="de-DE"/>
              <a:pPr/>
              <a:t>43</a:t>
            </a:fld>
            <a:endParaRPr lang="de-DE" altLang="de-DE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BCBD9A99-0BAA-614B-977F-DFC0AFD80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Bücher, Hefte, Journale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CC4F2178-4524-774E-946E-1C8FD2EDA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16075"/>
            <a:ext cx="746760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 dirty="0" err="1"/>
              <a:t>BirdLife</a:t>
            </a:r>
            <a:r>
              <a:rPr lang="de-DE" altLang="de-DE" sz="2000" b="1" dirty="0"/>
              <a:t>-Material:</a:t>
            </a:r>
            <a:endParaRPr lang="de-DE" altLang="de-DE" sz="2000" dirty="0"/>
          </a:p>
          <a:p>
            <a:pPr>
              <a:buFontTx/>
              <a:buBlip>
                <a:blip r:embed="rId3"/>
              </a:buBlip>
            </a:pPr>
            <a:r>
              <a:rPr lang="de-DE" altLang="de-DE" sz="2000" dirty="0" err="1"/>
              <a:t>www.birdlife.ch</a:t>
            </a:r>
            <a:endParaRPr lang="de-DE" altLang="de-DE" sz="2000" dirty="0"/>
          </a:p>
          <a:p>
            <a:pPr>
              <a:buFontTx/>
              <a:buBlip>
                <a:blip r:embed="rId3"/>
              </a:buBlip>
            </a:pPr>
            <a:r>
              <a:rPr lang="de-DE" altLang="de-DE" sz="2000" dirty="0"/>
              <a:t>Lebensräume für den Gartenrotschwanz (Artenförderungs-Merkblatt 7)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 dirty="0"/>
              <a:t>Poster Gartenrotschwanz</a:t>
            </a:r>
          </a:p>
          <a:p>
            <a:endParaRPr lang="de-DE" altLang="de-DE" sz="2000" dirty="0"/>
          </a:p>
          <a:p>
            <a:r>
              <a:rPr lang="de-DE" altLang="de-DE" sz="2000" b="1" dirty="0" err="1"/>
              <a:t>de.wikipedia.org</a:t>
            </a:r>
            <a:r>
              <a:rPr lang="de-DE" altLang="de-DE" sz="2000" b="1" dirty="0"/>
              <a:t>/</a:t>
            </a:r>
            <a:r>
              <a:rPr lang="de-DE" altLang="de-DE" sz="2000" b="1" dirty="0" err="1"/>
              <a:t>wiki</a:t>
            </a:r>
            <a:r>
              <a:rPr lang="de-DE" altLang="de-DE" sz="2000" b="1" dirty="0"/>
              <a:t>/Gartenrotschwanz</a:t>
            </a:r>
            <a:endParaRPr lang="de-DE" altLang="de-DE" sz="2000" dirty="0"/>
          </a:p>
          <a:p>
            <a:endParaRPr lang="de-DE" altLang="de-DE" sz="2000" dirty="0"/>
          </a:p>
          <a:p>
            <a:r>
              <a:rPr lang="de-DE" altLang="de-DE" sz="2000" b="1" dirty="0" err="1"/>
              <a:t>www.vogelwarte.ch</a:t>
            </a:r>
            <a:endParaRPr lang="de-DE" altLang="de-DE" sz="2000" dirty="0"/>
          </a:p>
          <a:p>
            <a:endParaRPr lang="de-DE" altLang="de-DE" sz="2000" dirty="0"/>
          </a:p>
          <a:p>
            <a:r>
              <a:rPr lang="de-DE" altLang="de-DE" sz="2000" b="1" dirty="0" err="1"/>
              <a:t>www.natur-lexikon.com</a:t>
            </a:r>
            <a:endParaRPr lang="de-DE" altLang="de-DE" sz="2000" dirty="0"/>
          </a:p>
          <a:p>
            <a:endParaRPr lang="de-DE" altLang="de-DE" dirty="0"/>
          </a:p>
          <a:p>
            <a:endParaRPr lang="de-DE" altLang="de-DE" dirty="0"/>
          </a:p>
        </p:txBody>
      </p:sp>
      <p:pic>
        <p:nvPicPr>
          <p:cNvPr id="80900" name="Picture 4">
            <a:extLst>
              <a:ext uri="{FF2B5EF4-FFF2-40B4-BE49-F238E27FC236}">
                <a16:creationId xmlns:a16="http://schemas.microsoft.com/office/drawing/2014/main" id="{D91D9E57-F9F0-464F-BA5C-1DD59E6F6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>
            <a:extLst>
              <a:ext uri="{FF2B5EF4-FFF2-40B4-BE49-F238E27FC236}">
                <a16:creationId xmlns:a16="http://schemas.microsoft.com/office/drawing/2014/main" id="{9610BEA5-4AA4-0B43-AA52-8B85E7EA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>
            <a:extLst>
              <a:ext uri="{FF2B5EF4-FFF2-40B4-BE49-F238E27FC236}">
                <a16:creationId xmlns:a16="http://schemas.microsoft.com/office/drawing/2014/main" id="{978EF8C0-721A-A34A-AD5B-CB4F8E98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7">
            <a:extLst>
              <a:ext uri="{FF2B5EF4-FFF2-40B4-BE49-F238E27FC236}">
                <a16:creationId xmlns:a16="http://schemas.microsoft.com/office/drawing/2014/main" id="{EEC1EE3B-4CD4-5C4A-AC26-DB69DFC7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244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1ABB42F9-484B-5845-BF68-3AD64E258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12C4-5FF8-CD47-92FB-A046533E8B46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0CD9E1C-8B91-844C-A94D-39296A088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Gartenrotschwanz Männchen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0BA875AF-7C25-AB43-AE60-A4D3B9B4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11368" r="4404" b="4930"/>
          <a:stretch>
            <a:fillRect/>
          </a:stretch>
        </p:blipFill>
        <p:spPr bwMode="auto">
          <a:xfrm>
            <a:off x="3177480" y="1497219"/>
            <a:ext cx="5715000" cy="42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Rectangle 6">
            <a:extLst>
              <a:ext uri="{FF2B5EF4-FFF2-40B4-BE49-F238E27FC236}">
                <a16:creationId xmlns:a16="http://schemas.microsoft.com/office/drawing/2014/main" id="{C1A90847-14F2-4C4C-96CB-889D3588F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19200"/>
            <a:ext cx="25908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 dirty="0"/>
              <a:t>Federkleid:</a:t>
            </a:r>
            <a:endParaRPr lang="de-DE" altLang="de-DE" sz="2000" dirty="0"/>
          </a:p>
          <a:p>
            <a:r>
              <a:rPr lang="de-DE" altLang="de-DE" sz="2000" dirty="0"/>
              <a:t>schwarze Kehle, orangerote Brust, </a:t>
            </a:r>
            <a:r>
              <a:rPr lang="de-DE" altLang="de-DE" sz="2000" dirty="0" err="1"/>
              <a:t>weisse</a:t>
            </a:r>
            <a:r>
              <a:rPr lang="de-DE" altLang="de-DE" sz="2000" dirty="0"/>
              <a:t> Stirn, aschgrauer Scheitel und Mantel</a:t>
            </a:r>
          </a:p>
          <a:p>
            <a:endParaRPr lang="de-DE" altLang="de-DE" sz="2000" dirty="0"/>
          </a:p>
          <a:p>
            <a:r>
              <a:rPr lang="de-DE" altLang="de-DE" sz="2000" b="1" dirty="0" err="1"/>
              <a:t>Grösse</a:t>
            </a:r>
            <a:r>
              <a:rPr lang="de-DE" altLang="de-DE" sz="2000" b="1" dirty="0"/>
              <a:t>:</a:t>
            </a:r>
            <a:endParaRPr lang="de-DE" altLang="de-DE" sz="2000" dirty="0"/>
          </a:p>
          <a:p>
            <a:r>
              <a:rPr lang="de-DE" altLang="de-DE" sz="2000" dirty="0"/>
              <a:t>ca. 14 cm</a:t>
            </a:r>
          </a:p>
          <a:p>
            <a:r>
              <a:rPr lang="de-DE" altLang="de-DE" sz="2000" b="1" dirty="0"/>
              <a:t>Flügelspannweite:</a:t>
            </a:r>
            <a:r>
              <a:rPr lang="de-DE" altLang="de-DE" sz="2000" dirty="0"/>
              <a:t> 20-25 cm</a:t>
            </a:r>
          </a:p>
          <a:p>
            <a:r>
              <a:rPr lang="de-DE" altLang="de-DE" sz="2000" b="1" dirty="0"/>
              <a:t>Flügellänge:</a:t>
            </a:r>
            <a:endParaRPr lang="de-DE" altLang="de-DE" sz="2000" dirty="0"/>
          </a:p>
          <a:p>
            <a:r>
              <a:rPr lang="de-DE" altLang="de-DE" sz="2000" dirty="0"/>
              <a:t>7.8-8.5 cm</a:t>
            </a:r>
          </a:p>
          <a:p>
            <a:r>
              <a:rPr lang="de-DE" altLang="de-DE" sz="2000" b="1" dirty="0"/>
              <a:t>Gewicht:</a:t>
            </a:r>
            <a:endParaRPr lang="de-DE" altLang="de-DE" sz="2000" dirty="0"/>
          </a:p>
          <a:p>
            <a:r>
              <a:rPr lang="de-DE" altLang="de-DE" sz="2000" dirty="0"/>
              <a:t>ca. 15-19 </a:t>
            </a:r>
            <a:r>
              <a:rPr lang="de-DE" altLang="de-DE" sz="2000" dirty="0" err="1"/>
              <a:t>g</a:t>
            </a:r>
            <a:endParaRPr lang="de-DE" altLang="de-DE" sz="2000" dirty="0"/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3CA01DEA-A373-D44B-B5D7-CD5742DC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1316A228-B83E-174C-AAB5-1D07A7BB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>
            <a:extLst>
              <a:ext uri="{FF2B5EF4-FFF2-40B4-BE49-F238E27FC236}">
                <a16:creationId xmlns:a16="http://schemas.microsoft.com/office/drawing/2014/main" id="{8CFAC68E-F656-8C46-9B9D-A0758BFD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9F5529A0-17BC-B94E-BBA5-15553226D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>
            <a:extLst>
              <a:ext uri="{FF2B5EF4-FFF2-40B4-BE49-F238E27FC236}">
                <a16:creationId xmlns:a16="http://schemas.microsoft.com/office/drawing/2014/main" id="{0F257E28-68D9-BF4C-BCD3-9AB648BFE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57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DECC3A5D-C6FE-7B4E-9E7A-7464950BC5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5270D-4881-9E44-BA60-E8DCD664531B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AAEB5FC6-306A-E245-B127-8A1160221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Verschiedene Rufe des Gartenrotschwanzes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189F3F5-5021-B34A-B761-F06F20AA5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63" y="1055688"/>
            <a:ext cx="77930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>
                <a:latin typeface="Arial" panose="020B0604020202020204" pitchFamily="34" charset="0"/>
              </a:rPr>
              <a:t>Allgemein:</a:t>
            </a:r>
          </a:p>
          <a:p>
            <a:r>
              <a:rPr lang="de-DE" altLang="de-DE" sz="2000">
                <a:latin typeface="Arial" panose="020B0604020202020204" pitchFamily="34" charset="0"/>
              </a:rPr>
              <a:t>Gesang des Männchens nur im Territorium im Frühjahr und zur Brutzeit, kaum Herbstgesang. Der Gartenrotschwanz singt vorwiegend von Warten wie Baumspitzen, Antennen, Hausdächern und Leitungsdräht</a:t>
            </a:r>
            <a:r>
              <a:rPr lang="de-DE" altLang="de-DE" sz="2000">
                <a:latin typeface="ヒラギノ角ゴ Pro W3" panose="020B0300000000000000" pitchFamily="34" charset="-128"/>
              </a:rPr>
              <a:t/>
            </a:r>
            <a:r>
              <a:rPr lang="de-DE" altLang="de-DE" sz="2000">
                <a:latin typeface="Arial" panose="020B0604020202020204" pitchFamily="34" charset="0"/>
              </a:rPr>
              <a:t>en herab.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Lockruf: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Fitisähnliches „huid“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Warnruf: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Tek-tek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 b="1">
                <a:latin typeface="Arial" panose="020B0604020202020204" pitchFamily="34" charset="0"/>
              </a:rPr>
              <a:t>Reviergesang:</a:t>
            </a:r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Erster Teil ist artspezifisch „hüit“ gefolgt von mindestens 2 kurzen Silben „dedede“. Der dritte Teil ist sehr variabel und individuell, häufig mit Imitationen anderer Vogelarten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296740CF-05CB-D04D-99A6-E2F4F03A4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069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E347C174-F9C5-974D-A083-62290E47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925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36A64EA9-E9FB-C943-B700-B8D7B245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81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72906712-838B-0043-85C0-461C7881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93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20 Redstart 1.mp3">
            <a:hlinkClick r:id="" action="ppaction://media"/>
            <a:extLst>
              <a:ext uri="{FF2B5EF4-FFF2-40B4-BE49-F238E27FC236}">
                <a16:creationId xmlns:a16="http://schemas.microsoft.com/office/drawing/2014/main" id="{81232C11-212A-5347-B002-5BBCDFE632F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21 Redstart 2.mp3">
            <a:hlinkClick r:id="" action="ppaction://media"/>
            <a:extLst>
              <a:ext uri="{FF2B5EF4-FFF2-40B4-BE49-F238E27FC236}">
                <a16:creationId xmlns:a16="http://schemas.microsoft.com/office/drawing/2014/main" id="{210D8C7A-3291-CF4F-BB5C-B6188384E80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576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9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2A0E1A9D-3320-4F45-ABE3-1056E6594D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2DA50-DD81-5047-B111-BD98AD028823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2BDD57EC-1271-C64E-A55A-5754F3F18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Nahrung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BBBFA47-2726-B045-A7E0-5E7BF18F7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268413"/>
            <a:ext cx="19018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/>
              <a:t>bevorzugt:</a:t>
            </a:r>
          </a:p>
          <a:p>
            <a:endParaRPr lang="de-DE" altLang="de-DE" sz="2000" i="1"/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Insekten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Spinnentiere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Käfer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Hautflügler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Zweiflügler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Raupen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49903598-2788-1D49-BAEA-19935E623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240213"/>
            <a:ext cx="20193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/>
              <a:t>sporadisch:</a:t>
            </a:r>
          </a:p>
          <a:p>
            <a:r>
              <a:rPr lang="de-DE" altLang="de-DE" sz="2000"/>
              <a:t>(eher im Herbst)</a:t>
            </a:r>
            <a:endParaRPr lang="de-DE" altLang="de-DE" sz="2000" i="1"/>
          </a:p>
          <a:p>
            <a:endParaRPr lang="de-DE" altLang="de-DE" sz="2000" i="1"/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Beeren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sz="2000"/>
              <a:t>Früchte</a:t>
            </a:r>
          </a:p>
        </p:txBody>
      </p:sp>
      <p:pic>
        <p:nvPicPr>
          <p:cNvPr id="31754" name="Picture 10">
            <a:extLst>
              <a:ext uri="{FF2B5EF4-FFF2-40B4-BE49-F238E27FC236}">
                <a16:creationId xmlns:a16="http://schemas.microsoft.com/office/drawing/2014/main" id="{FC705CD8-228D-B347-AD10-7E518CDD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id="{6AB430D0-69FE-C84E-BF5B-9EE0CD84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>
            <a:extLst>
              <a:ext uri="{FF2B5EF4-FFF2-40B4-BE49-F238E27FC236}">
                <a16:creationId xmlns:a16="http://schemas.microsoft.com/office/drawing/2014/main" id="{F4301700-88C7-3749-A8F0-A6CDACB70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312102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>
            <a:extLst>
              <a:ext uri="{FF2B5EF4-FFF2-40B4-BE49-F238E27FC236}">
                <a16:creationId xmlns:a16="http://schemas.microsoft.com/office/drawing/2014/main" id="{8B8EE514-7577-3A41-88C0-7F20EFA6E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68413"/>
            <a:ext cx="3110035" cy="30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>
            <a:extLst>
              <a:ext uri="{FF2B5EF4-FFF2-40B4-BE49-F238E27FC236}">
                <a16:creationId xmlns:a16="http://schemas.microsoft.com/office/drawing/2014/main" id="{CFCEC0CA-A713-964E-A666-E89C1AFD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276600" cy="28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E8CF1972-7305-184A-8ECB-DA755A511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4F1BB-506F-4746-835F-AAF638D56FDC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16DBB402-A43F-2A48-B881-B9ECAEC0C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Nahrungsaufnahme</a:t>
            </a: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C59E630F-76DF-D740-ACFA-0F7B5086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19200"/>
            <a:ext cx="54213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de-DE" sz="2000" b="1">
                <a:latin typeface="Arial" panose="020B0604020202020204" pitchFamily="34" charset="0"/>
              </a:rPr>
              <a:t>Nahrungsaufnahme:</a:t>
            </a:r>
          </a:p>
          <a:p>
            <a:endParaRPr lang="de-DE" altLang="de-DE" sz="2000">
              <a:latin typeface="Arial" panose="020B0604020202020204" pitchFamily="34" charset="0"/>
            </a:endParaRPr>
          </a:p>
          <a:p>
            <a:r>
              <a:rPr lang="de-DE" altLang="de-DE" sz="2000">
                <a:latin typeface="Arial" panose="020B0604020202020204" pitchFamily="34" charset="0"/>
              </a:rPr>
              <a:t>Am Boden oder in der Krautschicht - meist im Flug von niedriger Sitzwarte aus. Weibchen jagen tendenziell mehr auf dem Boden.</a:t>
            </a:r>
          </a:p>
        </p:txBody>
      </p:sp>
      <p:pic>
        <p:nvPicPr>
          <p:cNvPr id="120839" name="Picture 7">
            <a:extLst>
              <a:ext uri="{FF2B5EF4-FFF2-40B4-BE49-F238E27FC236}">
                <a16:creationId xmlns:a16="http://schemas.microsoft.com/office/drawing/2014/main" id="{BC250705-CF58-2443-9954-299C59B36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1" t="14500" b="13499"/>
          <a:stretch>
            <a:fillRect/>
          </a:stretch>
        </p:blipFill>
        <p:spPr bwMode="auto">
          <a:xfrm>
            <a:off x="6084168" y="1066800"/>
            <a:ext cx="278606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0" name="Picture 8">
            <a:extLst>
              <a:ext uri="{FF2B5EF4-FFF2-40B4-BE49-F238E27FC236}">
                <a16:creationId xmlns:a16="http://schemas.microsoft.com/office/drawing/2014/main" id="{DF750524-D099-0E48-8C5B-760B5263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95613"/>
            <a:ext cx="4343400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1" name="Picture 9">
            <a:extLst>
              <a:ext uri="{FF2B5EF4-FFF2-40B4-BE49-F238E27FC236}">
                <a16:creationId xmlns:a16="http://schemas.microsoft.com/office/drawing/2014/main" id="{204E2F79-7C84-EB40-9BBD-99A9542FE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1127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extLst>
              <a:ext uri="{FF2B5EF4-FFF2-40B4-BE49-F238E27FC236}">
                <a16:creationId xmlns:a16="http://schemas.microsoft.com/office/drawing/2014/main" id="{F1DEA41D-048D-6545-AF5D-24707C22F42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33545"/>
          <a:stretch>
            <a:fillRect/>
          </a:stretch>
        </p:blipFill>
        <p:spPr bwMode="auto">
          <a:xfrm>
            <a:off x="0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>
            <a:extLst>
              <a:ext uri="{FF2B5EF4-FFF2-40B4-BE49-F238E27FC236}">
                <a16:creationId xmlns:a16="http://schemas.microsoft.com/office/drawing/2014/main" id="{90FCCE9F-BED7-824B-86B4-7718495DE37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t="-69" r="22594" b="69"/>
          <a:stretch>
            <a:fillRect/>
          </a:stretch>
        </p:blipFill>
        <p:spPr bwMode="auto">
          <a:xfrm>
            <a:off x="6265863" y="0"/>
            <a:ext cx="287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Rectangle 8">
            <a:extLst>
              <a:ext uri="{FF2B5EF4-FFF2-40B4-BE49-F238E27FC236}">
                <a16:creationId xmlns:a16="http://schemas.microsoft.com/office/drawing/2014/main" id="{76B2972A-589F-5E44-9446-21703DD76F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95600" y="1219200"/>
            <a:ext cx="3352800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3200">
                <a:solidFill>
                  <a:srgbClr val="FF5D00"/>
                </a:solidFill>
              </a:rPr>
              <a:t>VERBREITUNG</a:t>
            </a: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79FB8C88-5223-C345-99AE-D3DB07FD8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241550"/>
            <a:ext cx="3200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82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de-DE" sz="2000" b="1"/>
              <a:t>BRUTGEBIETE</a:t>
            </a:r>
          </a:p>
          <a:p>
            <a:pPr>
              <a:lnSpc>
                <a:spcPct val="120000"/>
              </a:lnSpc>
              <a:buFontTx/>
              <a:buBlip>
                <a:blip r:embed="rId5"/>
              </a:buBlip>
            </a:pPr>
            <a:r>
              <a:rPr lang="de-DE" altLang="ja-JP" sz="2000" b="1"/>
              <a:t>ÜBERWINTERUNG</a:t>
            </a:r>
            <a:r>
              <a:rPr lang="de-DE" altLang="de-DE" sz="2000" b="1"/>
              <a:t>S-GEBIETE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ntax LT Black" pitchFamily="2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ntax LT Black" pitchFamily="2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SVS 27:Applications:Microsoft Office 2004:Vorlagen:Präsentationen:Designs:Büroklammer</Template>
  <TotalTime>0</TotalTime>
  <Words>1316</Words>
  <Application>Microsoft Macintosh PowerPoint</Application>
  <PresentationFormat>Bildschirmpräsentation (4:3)</PresentationFormat>
  <Paragraphs>405</Paragraphs>
  <Slides>43</Slides>
  <Notes>43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9" baseType="lpstr">
      <vt:lpstr>Arial</vt:lpstr>
      <vt:lpstr>ＭＳ Ｐゴシック</vt:lpstr>
      <vt:lpstr>Syntax LT Black</vt:lpstr>
      <vt:lpstr>ヒラギノ角ゴ Pro W3</vt:lpstr>
      <vt:lpstr>Syntax LT</vt:lpstr>
      <vt:lpstr>Leere Präsentation</vt:lpstr>
      <vt:lpstr>PowerPoint-Präsentation</vt:lpstr>
      <vt:lpstr>GARTENROTSCHWANZ</vt:lpstr>
      <vt:lpstr>KENNZEICHEN</vt:lpstr>
      <vt:lpstr>Gartenrotschwanz Weibchen</vt:lpstr>
      <vt:lpstr>Gartenrotschwanz Männchen</vt:lpstr>
      <vt:lpstr>Verschiedene Rufe des Gartenrotschwanzes</vt:lpstr>
      <vt:lpstr>Nahrung</vt:lpstr>
      <vt:lpstr>Nahrungsaufnahme</vt:lpstr>
      <vt:lpstr>VERBREITUNG</vt:lpstr>
      <vt:lpstr>Brutgebiete in Europa</vt:lpstr>
      <vt:lpstr>Überwinterung in der Sahelzone</vt:lpstr>
      <vt:lpstr>BESTÄNDE &amp;</vt:lpstr>
      <vt:lpstr>Brutbestände in der Schweiz</vt:lpstr>
      <vt:lpstr>Brutdichte Schweiz</vt:lpstr>
      <vt:lpstr>Entwicklung der Brutbestände in der Schweiz</vt:lpstr>
      <vt:lpstr>Entwicklung der Brutbestände in Europa</vt:lpstr>
      <vt:lpstr>WANDER-</vt:lpstr>
      <vt:lpstr>Wanderrouten</vt:lpstr>
      <vt:lpstr>Rastgebiete</vt:lpstr>
      <vt:lpstr>BALZ &amp; BRUT</vt:lpstr>
      <vt:lpstr>Männchen zeigt Weibchen seine Nisthöhle</vt:lpstr>
      <vt:lpstr>Balz</vt:lpstr>
      <vt:lpstr>Nest</vt:lpstr>
      <vt:lpstr>Nestaufbau</vt:lpstr>
      <vt:lpstr>Brut</vt:lpstr>
      <vt:lpstr>Nestlings-/Führungszeit</vt:lpstr>
      <vt:lpstr>Bruterfolg, Alter und Sterblichkeit</vt:lpstr>
      <vt:lpstr>LEBENSRAUM</vt:lpstr>
      <vt:lpstr>Landschaftstypen I</vt:lpstr>
      <vt:lpstr>Landschaftstypen II </vt:lpstr>
      <vt:lpstr>Landschaftstypen III </vt:lpstr>
      <vt:lpstr>Landschaftstypen IV</vt:lpstr>
      <vt:lpstr>GEFÄHRDUNGS-URSACHEN</vt:lpstr>
      <vt:lpstr>Gefährdungsursachen im Brutgebiet: Lebensraum I</vt:lpstr>
      <vt:lpstr>Gefährdungsursachen im Brutgebiet: Lebensraum II</vt:lpstr>
      <vt:lpstr>Gefährdungsursachen im Rast- &amp; Wintergebiet</vt:lpstr>
      <vt:lpstr>SCHUTZ &amp;</vt:lpstr>
      <vt:lpstr>Förderungsmassnahmen im Brutgebiet I</vt:lpstr>
      <vt:lpstr>Förderungsmassnahmen im Brutgebiet II</vt:lpstr>
      <vt:lpstr>Förderungsmassnahmen im Brutgebiet III</vt:lpstr>
      <vt:lpstr>Förderung strukturreicher Landschaften</vt:lpstr>
      <vt:lpstr>Schutzmassnahmen im Rast- &amp; Wintergebiet</vt:lpstr>
      <vt:lpstr>Bücher, Hefte, Journale</vt:lpstr>
    </vt:vector>
  </TitlesOfParts>
  <Manager/>
  <Company>SVS 27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SVS 27</dc:creator>
  <cp:keywords/>
  <dc:description/>
  <cp:lastModifiedBy>Stefan Bachmann</cp:lastModifiedBy>
  <cp:revision>137</cp:revision>
  <cp:lastPrinted>2008-06-25T07:03:53Z</cp:lastPrinted>
  <dcterms:created xsi:type="dcterms:W3CDTF">2008-03-27T07:33:49Z</dcterms:created>
  <dcterms:modified xsi:type="dcterms:W3CDTF">2020-11-05T12:58:16Z</dcterms:modified>
  <cp:category/>
</cp:coreProperties>
</file>