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handoutMasterIdLst>
    <p:handoutMasterId r:id="rId64"/>
  </p:handoutMasterIdLst>
  <p:sldIdLst>
    <p:sldId id="287" r:id="rId2"/>
    <p:sldId id="257" r:id="rId3"/>
    <p:sldId id="336" r:id="rId4"/>
    <p:sldId id="285" r:id="rId5"/>
    <p:sldId id="286" r:id="rId6"/>
    <p:sldId id="327" r:id="rId7"/>
    <p:sldId id="260" r:id="rId8"/>
    <p:sldId id="354" r:id="rId9"/>
    <p:sldId id="356" r:id="rId10"/>
    <p:sldId id="261" r:id="rId11"/>
    <p:sldId id="299" r:id="rId12"/>
    <p:sldId id="263" r:id="rId13"/>
    <p:sldId id="288" r:id="rId14"/>
    <p:sldId id="290" r:id="rId15"/>
    <p:sldId id="322" r:id="rId16"/>
    <p:sldId id="323" r:id="rId17"/>
    <p:sldId id="324" r:id="rId18"/>
    <p:sldId id="273" r:id="rId19"/>
    <p:sldId id="316" r:id="rId20"/>
    <p:sldId id="317" r:id="rId21"/>
    <p:sldId id="262" r:id="rId22"/>
    <p:sldId id="292" r:id="rId23"/>
    <p:sldId id="267" r:id="rId24"/>
    <p:sldId id="296" r:id="rId25"/>
    <p:sldId id="269" r:id="rId26"/>
    <p:sldId id="321" r:id="rId27"/>
    <p:sldId id="311" r:id="rId28"/>
    <p:sldId id="303" r:id="rId29"/>
    <p:sldId id="339" r:id="rId30"/>
    <p:sldId id="330" r:id="rId31"/>
    <p:sldId id="305" r:id="rId32"/>
    <p:sldId id="333" r:id="rId33"/>
    <p:sldId id="342" r:id="rId34"/>
    <p:sldId id="308" r:id="rId35"/>
    <p:sldId id="300" r:id="rId36"/>
    <p:sldId id="340" r:id="rId37"/>
    <p:sldId id="319" r:id="rId38"/>
    <p:sldId id="329" r:id="rId39"/>
    <p:sldId id="304" r:id="rId40"/>
    <p:sldId id="314" r:id="rId41"/>
    <p:sldId id="318" r:id="rId42"/>
    <p:sldId id="320" r:id="rId43"/>
    <p:sldId id="359" r:id="rId44"/>
    <p:sldId id="341" r:id="rId45"/>
    <p:sldId id="335" r:id="rId46"/>
    <p:sldId id="312" r:id="rId47"/>
    <p:sldId id="283" r:id="rId48"/>
    <p:sldId id="344" r:id="rId49"/>
    <p:sldId id="358" r:id="rId50"/>
    <p:sldId id="349" r:id="rId51"/>
    <p:sldId id="350" r:id="rId52"/>
    <p:sldId id="346" r:id="rId53"/>
    <p:sldId id="353" r:id="rId54"/>
    <p:sldId id="348" r:id="rId55"/>
    <p:sldId id="343" r:id="rId56"/>
    <p:sldId id="351" r:id="rId57"/>
    <p:sldId id="352" r:id="rId58"/>
    <p:sldId id="357" r:id="rId59"/>
    <p:sldId id="355" r:id="rId60"/>
    <p:sldId id="361" r:id="rId61"/>
    <p:sldId id="284" r:id="rId62"/>
  </p:sldIdLst>
  <p:sldSz cx="9144000" cy="6858000" type="screen4x3"/>
  <p:notesSz cx="6858000" cy="9144000"/>
  <p:defaultTextStyle>
    <a:defPPr>
      <a:defRPr lang="de-DE"/>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clrMru>
    <a:srgbClr val="DBE87C"/>
    <a:srgbClr val="AEFFA3"/>
    <a:srgbClr val="0000F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121" d="100"/>
          <a:sy n="121" d="100"/>
        </p:scale>
        <p:origin x="190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5" d="100"/>
        <a:sy n="145" d="100"/>
      </p:scale>
      <p:origin x="0" y="0"/>
    </p:cViewPr>
  </p:sorterViewPr>
  <p:notesViewPr>
    <p:cSldViewPr snapToGrid="0" snapToObjects="1">
      <p:cViewPr varScale="1">
        <p:scale>
          <a:sx n="149" d="100"/>
          <a:sy n="149" d="100"/>
        </p:scale>
        <p:origin x="-3848"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211FB4-4460-B544-9934-A485091323E8}" type="doc">
      <dgm:prSet loTypeId="urn:microsoft.com/office/officeart/2005/8/layout/hierarchy1" loCatId="" qsTypeId="urn:microsoft.com/office/officeart/2005/8/quickstyle/simple4#1" qsCatId="simple" csTypeId="urn:microsoft.com/office/officeart/2005/8/colors/accent1_2#1" csCatId="accent1" phldr="1"/>
      <dgm:spPr/>
      <dgm:t>
        <a:bodyPr/>
        <a:lstStyle/>
        <a:p>
          <a:endParaRPr lang="de-DE"/>
        </a:p>
      </dgm:t>
    </dgm:pt>
    <dgm:pt modelId="{DB6CDA0C-3A85-0D47-BB9E-54AC95216A4D}">
      <dgm:prSet phldrT="[Text]"/>
      <dgm:spPr/>
      <dgm:t>
        <a:bodyPr/>
        <a:lstStyle/>
        <a:p>
          <a:r>
            <a:rPr lang="de-DE" dirty="0"/>
            <a:t>Sperlingsvögel</a:t>
          </a:r>
        </a:p>
        <a:p>
          <a:r>
            <a:rPr lang="de-DE" dirty="0"/>
            <a:t>(</a:t>
          </a:r>
          <a:r>
            <a:rPr lang="de-DE" dirty="0" err="1"/>
            <a:t>Passeriformes</a:t>
          </a:r>
          <a:r>
            <a:rPr lang="de-DE" dirty="0"/>
            <a:t>)</a:t>
          </a:r>
        </a:p>
      </dgm:t>
    </dgm:pt>
    <dgm:pt modelId="{D8A57C2E-4226-B545-884C-95C01A1EFB09}" type="parTrans" cxnId="{8B227A8B-1E5D-1E45-B1E5-B23391B3CC31}">
      <dgm:prSet/>
      <dgm:spPr/>
      <dgm:t>
        <a:bodyPr/>
        <a:lstStyle/>
        <a:p>
          <a:endParaRPr lang="de-DE"/>
        </a:p>
      </dgm:t>
    </dgm:pt>
    <dgm:pt modelId="{431F9880-F48B-D74C-83AF-63A352B688A8}" type="sibTrans" cxnId="{8B227A8B-1E5D-1E45-B1E5-B23391B3CC31}">
      <dgm:prSet/>
      <dgm:spPr/>
      <dgm:t>
        <a:bodyPr/>
        <a:lstStyle/>
        <a:p>
          <a:endParaRPr lang="de-DE"/>
        </a:p>
      </dgm:t>
    </dgm:pt>
    <dgm:pt modelId="{13CB0494-500F-3549-91CE-3C6381BC9199}">
      <dgm:prSet phldrT="[Text]"/>
      <dgm:spPr/>
      <dgm:t>
        <a:bodyPr/>
        <a:lstStyle/>
        <a:p>
          <a:r>
            <a:rPr lang="de-DE" dirty="0"/>
            <a:t>Maorischlüpfer</a:t>
          </a:r>
        </a:p>
        <a:p>
          <a:r>
            <a:rPr lang="de-DE" dirty="0"/>
            <a:t>(</a:t>
          </a:r>
          <a:r>
            <a:rPr lang="de-DE" dirty="0" err="1"/>
            <a:t>Acanthisitti</a:t>
          </a:r>
          <a:r>
            <a:rPr lang="de-DE" dirty="0"/>
            <a:t>)</a:t>
          </a:r>
        </a:p>
      </dgm:t>
    </dgm:pt>
    <dgm:pt modelId="{4E501BCD-55A3-6942-ABB5-D3733B066F7A}" type="parTrans" cxnId="{4EF7C5FE-C367-D842-9DC6-818EC5896FA0}">
      <dgm:prSet/>
      <dgm:spPr/>
      <dgm:t>
        <a:bodyPr/>
        <a:lstStyle/>
        <a:p>
          <a:endParaRPr lang="de-DE"/>
        </a:p>
      </dgm:t>
    </dgm:pt>
    <dgm:pt modelId="{6849A4D8-415E-DE47-A4A6-7817B3D3759F}" type="sibTrans" cxnId="{4EF7C5FE-C367-D842-9DC6-818EC5896FA0}">
      <dgm:prSet/>
      <dgm:spPr/>
      <dgm:t>
        <a:bodyPr/>
        <a:lstStyle/>
        <a:p>
          <a:endParaRPr lang="de-DE"/>
        </a:p>
      </dgm:t>
    </dgm:pt>
    <dgm:pt modelId="{D9BAF428-7FC3-EC46-9FAA-10A29C757B30}">
      <dgm:prSet phldrT="[Text]"/>
      <dgm:spPr/>
      <dgm:t>
        <a:bodyPr/>
        <a:lstStyle/>
        <a:p>
          <a:r>
            <a:rPr lang="de-DE" dirty="0"/>
            <a:t>Sperlinge</a:t>
          </a:r>
          <a:br>
            <a:rPr lang="de-DE" dirty="0"/>
          </a:br>
          <a:r>
            <a:rPr lang="de-DE" dirty="0"/>
            <a:t>(</a:t>
          </a:r>
          <a:r>
            <a:rPr lang="de-DE" dirty="0" err="1"/>
            <a:t>Passeridae</a:t>
          </a:r>
          <a:r>
            <a:rPr lang="de-DE" dirty="0"/>
            <a:t>)</a:t>
          </a:r>
        </a:p>
      </dgm:t>
    </dgm:pt>
    <dgm:pt modelId="{2D9EE78B-082E-3E4C-863A-B9852C9A19E9}" type="parTrans" cxnId="{F0F56560-8C57-D941-BA52-3EE4EEFD9357}">
      <dgm:prSet/>
      <dgm:spPr/>
      <dgm:t>
        <a:bodyPr/>
        <a:lstStyle/>
        <a:p>
          <a:endParaRPr lang="de-DE"/>
        </a:p>
      </dgm:t>
    </dgm:pt>
    <dgm:pt modelId="{A0451A5F-56D9-024B-A573-60078117A35C}" type="sibTrans" cxnId="{F0F56560-8C57-D941-BA52-3EE4EEFD9357}">
      <dgm:prSet/>
      <dgm:spPr/>
      <dgm:t>
        <a:bodyPr/>
        <a:lstStyle/>
        <a:p>
          <a:endParaRPr lang="de-DE"/>
        </a:p>
      </dgm:t>
    </dgm:pt>
    <dgm:pt modelId="{2294EFD0-EB21-174C-BB7A-15EF188F8F71}">
      <dgm:prSet phldrT="[Text]"/>
      <dgm:spPr/>
      <dgm:t>
        <a:bodyPr/>
        <a:lstStyle/>
        <a:p>
          <a:r>
            <a:rPr lang="de-DE" dirty="0"/>
            <a:t>Schreivögel</a:t>
          </a:r>
          <a:br>
            <a:rPr lang="de-DE" dirty="0"/>
          </a:br>
          <a:r>
            <a:rPr lang="de-DE" dirty="0"/>
            <a:t>(</a:t>
          </a:r>
          <a:r>
            <a:rPr lang="de-DE" dirty="0" err="1"/>
            <a:t>Tyranni</a:t>
          </a:r>
          <a:r>
            <a:rPr lang="de-DE" dirty="0"/>
            <a:t>)</a:t>
          </a:r>
        </a:p>
      </dgm:t>
    </dgm:pt>
    <dgm:pt modelId="{BFB19033-E578-014D-BACE-6BA201D65C41}" type="parTrans" cxnId="{10D0D719-00B2-CD44-AE64-065EFD6C8EB8}">
      <dgm:prSet/>
      <dgm:spPr/>
      <dgm:t>
        <a:bodyPr/>
        <a:lstStyle/>
        <a:p>
          <a:endParaRPr lang="de-DE"/>
        </a:p>
      </dgm:t>
    </dgm:pt>
    <dgm:pt modelId="{3FB92D46-BF1C-E047-B2C4-03A0815F85F8}" type="sibTrans" cxnId="{10D0D719-00B2-CD44-AE64-065EFD6C8EB8}">
      <dgm:prSet/>
      <dgm:spPr/>
      <dgm:t>
        <a:bodyPr/>
        <a:lstStyle/>
        <a:p>
          <a:endParaRPr lang="de-DE"/>
        </a:p>
      </dgm:t>
    </dgm:pt>
    <dgm:pt modelId="{4A6483BC-001E-B149-8E6E-4A4EA88DE729}">
      <dgm:prSet phldrT="[Text]"/>
      <dgm:spPr/>
      <dgm:t>
        <a:bodyPr/>
        <a:lstStyle/>
        <a:p>
          <a:r>
            <a:rPr lang="de-DE" dirty="0"/>
            <a:t>Singvögel</a:t>
          </a:r>
          <a:br>
            <a:rPr lang="de-DE" dirty="0"/>
          </a:br>
          <a:r>
            <a:rPr lang="de-DE" dirty="0"/>
            <a:t>(</a:t>
          </a:r>
          <a:r>
            <a:rPr lang="de-DE" dirty="0" err="1"/>
            <a:t>Passeri</a:t>
          </a:r>
          <a:r>
            <a:rPr lang="de-DE" dirty="0"/>
            <a:t>)</a:t>
          </a:r>
        </a:p>
      </dgm:t>
    </dgm:pt>
    <dgm:pt modelId="{E9BE60F5-5677-A345-9811-814D994CDF4E}" type="parTrans" cxnId="{B2E568DC-039B-FF4A-94CF-B2875E0E73DE}">
      <dgm:prSet/>
      <dgm:spPr/>
      <dgm:t>
        <a:bodyPr/>
        <a:lstStyle/>
        <a:p>
          <a:endParaRPr lang="de-DE"/>
        </a:p>
      </dgm:t>
    </dgm:pt>
    <dgm:pt modelId="{30FBB030-C3CD-5C42-B573-4FA784A0F24E}" type="sibTrans" cxnId="{B2E568DC-039B-FF4A-94CF-B2875E0E73DE}">
      <dgm:prSet/>
      <dgm:spPr/>
      <dgm:t>
        <a:bodyPr/>
        <a:lstStyle/>
        <a:p>
          <a:endParaRPr lang="de-DE"/>
        </a:p>
      </dgm:t>
    </dgm:pt>
    <dgm:pt modelId="{50D9B369-3E64-6941-B0F6-A039073F8E8B}">
      <dgm:prSet/>
      <dgm:spPr/>
      <dgm:t>
        <a:bodyPr/>
        <a:lstStyle/>
        <a:p>
          <a:r>
            <a:rPr lang="de-DE" dirty="0"/>
            <a:t>Haussperling</a:t>
          </a:r>
        </a:p>
        <a:p>
          <a:r>
            <a:rPr lang="de-DE" dirty="0"/>
            <a:t>(</a:t>
          </a:r>
          <a:r>
            <a:rPr lang="de-DE" dirty="0" err="1"/>
            <a:t>Passer</a:t>
          </a:r>
          <a:r>
            <a:rPr lang="de-DE" dirty="0"/>
            <a:t> </a:t>
          </a:r>
          <a:r>
            <a:rPr lang="de-DE" dirty="0" err="1"/>
            <a:t>domesticus</a:t>
          </a:r>
          <a:r>
            <a:rPr lang="de-DE" dirty="0"/>
            <a:t>)</a:t>
          </a:r>
        </a:p>
      </dgm:t>
    </dgm:pt>
    <dgm:pt modelId="{93541408-04FA-9840-8A53-EFE4C0BA555E}" type="parTrans" cxnId="{DE9D7A82-EFA1-DE40-B0E8-C34C29AEBA29}">
      <dgm:prSet/>
      <dgm:spPr/>
      <dgm:t>
        <a:bodyPr/>
        <a:lstStyle/>
        <a:p>
          <a:endParaRPr lang="de-DE"/>
        </a:p>
      </dgm:t>
    </dgm:pt>
    <dgm:pt modelId="{5414747F-6565-A34B-89F8-9EBC80BF8350}" type="sibTrans" cxnId="{DE9D7A82-EFA1-DE40-B0E8-C34C29AEBA29}">
      <dgm:prSet/>
      <dgm:spPr/>
      <dgm:t>
        <a:bodyPr/>
        <a:lstStyle/>
        <a:p>
          <a:endParaRPr lang="de-DE"/>
        </a:p>
      </dgm:t>
    </dgm:pt>
    <dgm:pt modelId="{5C02F39C-30DD-EF41-B3AA-F889BB8E26E4}">
      <dgm:prSet/>
      <dgm:spPr/>
      <dgm:t>
        <a:bodyPr/>
        <a:lstStyle/>
        <a:p>
          <a:r>
            <a:rPr lang="de-DE" dirty="0"/>
            <a:t>Steinsperlinge (</a:t>
          </a:r>
          <a:r>
            <a:rPr lang="de-DE" dirty="0" err="1"/>
            <a:t>Petronia</a:t>
          </a:r>
          <a:r>
            <a:rPr lang="de-DE"/>
            <a:t>)</a:t>
          </a:r>
          <a:endParaRPr lang="de-DE" dirty="0"/>
        </a:p>
      </dgm:t>
    </dgm:pt>
    <dgm:pt modelId="{6FF59CC2-1CF6-2845-8E82-E77764DF3A8D}" type="parTrans" cxnId="{4A4B3B19-F24B-1C45-A9AF-EBB82E1E2A10}">
      <dgm:prSet/>
      <dgm:spPr/>
      <dgm:t>
        <a:bodyPr/>
        <a:lstStyle/>
        <a:p>
          <a:endParaRPr lang="de-DE"/>
        </a:p>
      </dgm:t>
    </dgm:pt>
    <dgm:pt modelId="{135812A3-1FF1-3140-AF09-6E314B3A324E}" type="sibTrans" cxnId="{4A4B3B19-F24B-1C45-A9AF-EBB82E1E2A10}">
      <dgm:prSet/>
      <dgm:spPr/>
      <dgm:t>
        <a:bodyPr/>
        <a:lstStyle/>
        <a:p>
          <a:endParaRPr lang="de-DE"/>
        </a:p>
      </dgm:t>
    </dgm:pt>
    <dgm:pt modelId="{BA085ABD-CCBF-0C4E-968C-AC21AC1852B4}">
      <dgm:prSet/>
      <dgm:spPr/>
      <dgm:t>
        <a:bodyPr/>
        <a:lstStyle/>
        <a:p>
          <a:r>
            <a:rPr lang="de-DE" dirty="0"/>
            <a:t>14 andere Arten</a:t>
          </a:r>
        </a:p>
      </dgm:t>
    </dgm:pt>
    <dgm:pt modelId="{298B27CF-E3F1-4149-BB5F-44C416B45A9D}" type="parTrans" cxnId="{E072E6C1-3BC7-4741-AB1E-A95141DD40A0}">
      <dgm:prSet/>
      <dgm:spPr/>
      <dgm:t>
        <a:bodyPr/>
        <a:lstStyle/>
        <a:p>
          <a:endParaRPr lang="de-DE"/>
        </a:p>
      </dgm:t>
    </dgm:pt>
    <dgm:pt modelId="{008E876A-2EEB-2F4A-8530-D1B2891DF2E4}" type="sibTrans" cxnId="{E072E6C1-3BC7-4741-AB1E-A95141DD40A0}">
      <dgm:prSet/>
      <dgm:spPr/>
      <dgm:t>
        <a:bodyPr/>
        <a:lstStyle/>
        <a:p>
          <a:endParaRPr lang="de-DE"/>
        </a:p>
      </dgm:t>
    </dgm:pt>
    <dgm:pt modelId="{FC262F6B-4E6F-314B-A801-EBB01C7BFF83}">
      <dgm:prSet/>
      <dgm:spPr/>
      <dgm:t>
        <a:bodyPr/>
        <a:lstStyle/>
        <a:p>
          <a:r>
            <a:rPr lang="de-DE"/>
            <a:t>Schneefinken (Montifringilla)</a:t>
          </a:r>
        </a:p>
      </dgm:t>
    </dgm:pt>
    <dgm:pt modelId="{06BAD932-CA24-A849-9359-ECA5353EB150}" type="parTrans" cxnId="{E8A78088-3830-8641-9012-37C5D384C4B3}">
      <dgm:prSet/>
      <dgm:spPr/>
      <dgm:t>
        <a:bodyPr/>
        <a:lstStyle/>
        <a:p>
          <a:endParaRPr lang="de-DE"/>
        </a:p>
      </dgm:t>
    </dgm:pt>
    <dgm:pt modelId="{1FE29866-4540-4449-A347-B6E9C42E2508}" type="sibTrans" cxnId="{E8A78088-3830-8641-9012-37C5D384C4B3}">
      <dgm:prSet/>
      <dgm:spPr/>
      <dgm:t>
        <a:bodyPr/>
        <a:lstStyle/>
        <a:p>
          <a:endParaRPr lang="de-DE"/>
        </a:p>
      </dgm:t>
    </dgm:pt>
    <dgm:pt modelId="{2E959380-D8EB-4348-94AE-E145EC2BEE18}" type="pres">
      <dgm:prSet presAssocID="{8F211FB4-4460-B544-9934-A485091323E8}" presName="hierChild1" presStyleCnt="0">
        <dgm:presLayoutVars>
          <dgm:chPref val="1"/>
          <dgm:dir/>
          <dgm:animOne val="branch"/>
          <dgm:animLvl val="lvl"/>
          <dgm:resizeHandles/>
        </dgm:presLayoutVars>
      </dgm:prSet>
      <dgm:spPr/>
    </dgm:pt>
    <dgm:pt modelId="{754BC8E0-374E-F845-9A44-3AB239672ACB}" type="pres">
      <dgm:prSet presAssocID="{DB6CDA0C-3A85-0D47-BB9E-54AC95216A4D}" presName="hierRoot1" presStyleCnt="0"/>
      <dgm:spPr/>
    </dgm:pt>
    <dgm:pt modelId="{7D5F9382-5746-B649-BE33-7687C659031D}" type="pres">
      <dgm:prSet presAssocID="{DB6CDA0C-3A85-0D47-BB9E-54AC95216A4D}" presName="composite" presStyleCnt="0"/>
      <dgm:spPr/>
    </dgm:pt>
    <dgm:pt modelId="{D5620A00-9A6F-A442-B4DE-5DF731F98AB7}" type="pres">
      <dgm:prSet presAssocID="{DB6CDA0C-3A85-0D47-BB9E-54AC95216A4D}" presName="background" presStyleLbl="node0" presStyleIdx="0" presStyleCnt="1"/>
      <dgm:spPr>
        <a:solidFill>
          <a:schemeClr val="tx2">
            <a:lumMod val="40000"/>
            <a:lumOff val="60000"/>
            <a:alpha val="25000"/>
          </a:schemeClr>
        </a:solidFill>
      </dgm:spPr>
    </dgm:pt>
    <dgm:pt modelId="{A627E28F-FBD8-0C46-A217-113DF3F1B46E}" type="pres">
      <dgm:prSet presAssocID="{DB6CDA0C-3A85-0D47-BB9E-54AC95216A4D}" presName="text" presStyleLbl="fgAcc0" presStyleIdx="0" presStyleCnt="1">
        <dgm:presLayoutVars>
          <dgm:chPref val="3"/>
        </dgm:presLayoutVars>
      </dgm:prSet>
      <dgm:spPr/>
    </dgm:pt>
    <dgm:pt modelId="{7C454307-2C28-904D-9B33-189FDC8C3FBB}" type="pres">
      <dgm:prSet presAssocID="{DB6CDA0C-3A85-0D47-BB9E-54AC95216A4D}" presName="hierChild2" presStyleCnt="0"/>
      <dgm:spPr/>
    </dgm:pt>
    <dgm:pt modelId="{E35885AF-3CC2-5640-897B-72463E256375}" type="pres">
      <dgm:prSet presAssocID="{4E501BCD-55A3-6942-ABB5-D3733B066F7A}" presName="Name10" presStyleLbl="parChTrans1D2" presStyleIdx="0" presStyleCnt="3"/>
      <dgm:spPr/>
    </dgm:pt>
    <dgm:pt modelId="{A2FD6D53-528C-2446-8732-2E0BD0413F97}" type="pres">
      <dgm:prSet presAssocID="{13CB0494-500F-3549-91CE-3C6381BC9199}" presName="hierRoot2" presStyleCnt="0"/>
      <dgm:spPr/>
    </dgm:pt>
    <dgm:pt modelId="{EF587120-A3E5-0D43-A352-079B0BC346BD}" type="pres">
      <dgm:prSet presAssocID="{13CB0494-500F-3549-91CE-3C6381BC9199}" presName="composite2" presStyleCnt="0"/>
      <dgm:spPr/>
    </dgm:pt>
    <dgm:pt modelId="{8ECA9D23-2DB8-A64F-8297-FABAFE618E49}" type="pres">
      <dgm:prSet presAssocID="{13CB0494-500F-3549-91CE-3C6381BC9199}" presName="background2" presStyleLbl="node2" presStyleIdx="0" presStyleCnt="3"/>
      <dgm:spPr>
        <a:solidFill>
          <a:schemeClr val="tx2">
            <a:lumMod val="40000"/>
            <a:lumOff val="60000"/>
            <a:alpha val="25000"/>
          </a:schemeClr>
        </a:solidFill>
      </dgm:spPr>
    </dgm:pt>
    <dgm:pt modelId="{2FB9010D-4E47-2D42-B132-B914640F1228}" type="pres">
      <dgm:prSet presAssocID="{13CB0494-500F-3549-91CE-3C6381BC9199}" presName="text2" presStyleLbl="fgAcc2" presStyleIdx="0" presStyleCnt="3">
        <dgm:presLayoutVars>
          <dgm:chPref val="3"/>
        </dgm:presLayoutVars>
      </dgm:prSet>
      <dgm:spPr/>
    </dgm:pt>
    <dgm:pt modelId="{0A56E7D7-B047-3A4E-A364-9ECE3A01EF66}" type="pres">
      <dgm:prSet presAssocID="{13CB0494-500F-3549-91CE-3C6381BC9199}" presName="hierChild3" presStyleCnt="0"/>
      <dgm:spPr/>
    </dgm:pt>
    <dgm:pt modelId="{2D1691ED-1EF4-4B41-9FE1-5D0527214188}" type="pres">
      <dgm:prSet presAssocID="{E9BE60F5-5677-A345-9811-814D994CDF4E}" presName="Name10" presStyleLbl="parChTrans1D2" presStyleIdx="1" presStyleCnt="3"/>
      <dgm:spPr/>
    </dgm:pt>
    <dgm:pt modelId="{60F2B49D-F730-2F47-AE09-5BFAA864B797}" type="pres">
      <dgm:prSet presAssocID="{4A6483BC-001E-B149-8E6E-4A4EA88DE729}" presName="hierRoot2" presStyleCnt="0"/>
      <dgm:spPr/>
    </dgm:pt>
    <dgm:pt modelId="{6E7DC47A-B3EC-DA40-B7B9-992DF30A4DFF}" type="pres">
      <dgm:prSet presAssocID="{4A6483BC-001E-B149-8E6E-4A4EA88DE729}" presName="composite2" presStyleCnt="0"/>
      <dgm:spPr/>
    </dgm:pt>
    <dgm:pt modelId="{3135A764-A69A-7043-961A-FC5B49CBDFB2}" type="pres">
      <dgm:prSet presAssocID="{4A6483BC-001E-B149-8E6E-4A4EA88DE729}" presName="background2" presStyleLbl="node2" presStyleIdx="1" presStyleCnt="3"/>
      <dgm:spPr>
        <a:solidFill>
          <a:schemeClr val="tx2">
            <a:lumMod val="40000"/>
            <a:lumOff val="60000"/>
            <a:alpha val="25000"/>
          </a:schemeClr>
        </a:solidFill>
      </dgm:spPr>
    </dgm:pt>
    <dgm:pt modelId="{CB991BA9-9105-1945-A184-BB24D6637C9F}" type="pres">
      <dgm:prSet presAssocID="{4A6483BC-001E-B149-8E6E-4A4EA88DE729}" presName="text2" presStyleLbl="fgAcc2" presStyleIdx="1" presStyleCnt="3">
        <dgm:presLayoutVars>
          <dgm:chPref val="3"/>
        </dgm:presLayoutVars>
      </dgm:prSet>
      <dgm:spPr/>
    </dgm:pt>
    <dgm:pt modelId="{76BD8355-61EC-A54D-975C-B0F78B5087F9}" type="pres">
      <dgm:prSet presAssocID="{4A6483BC-001E-B149-8E6E-4A4EA88DE729}" presName="hierChild3" presStyleCnt="0"/>
      <dgm:spPr/>
    </dgm:pt>
    <dgm:pt modelId="{75714653-39FB-F045-9413-996A9911A193}" type="pres">
      <dgm:prSet presAssocID="{2D9EE78B-082E-3E4C-863A-B9852C9A19E9}" presName="Name17" presStyleLbl="parChTrans1D3" presStyleIdx="0" presStyleCnt="3"/>
      <dgm:spPr/>
    </dgm:pt>
    <dgm:pt modelId="{2D8E5AA6-3F98-3743-B191-9C8CD6854B51}" type="pres">
      <dgm:prSet presAssocID="{D9BAF428-7FC3-EC46-9FAA-10A29C757B30}" presName="hierRoot3" presStyleCnt="0"/>
      <dgm:spPr/>
    </dgm:pt>
    <dgm:pt modelId="{D7AED892-B357-CB4A-BFE6-EC7BC00BB732}" type="pres">
      <dgm:prSet presAssocID="{D9BAF428-7FC3-EC46-9FAA-10A29C757B30}" presName="composite3" presStyleCnt="0"/>
      <dgm:spPr/>
    </dgm:pt>
    <dgm:pt modelId="{55105A55-2E58-B242-A0DD-1422BFDA0B32}" type="pres">
      <dgm:prSet presAssocID="{D9BAF428-7FC3-EC46-9FAA-10A29C757B30}" presName="background3" presStyleLbl="node3" presStyleIdx="0" presStyleCnt="3"/>
      <dgm:spPr>
        <a:solidFill>
          <a:schemeClr val="tx2">
            <a:lumMod val="40000"/>
            <a:lumOff val="60000"/>
            <a:alpha val="25000"/>
          </a:schemeClr>
        </a:solidFill>
      </dgm:spPr>
    </dgm:pt>
    <dgm:pt modelId="{A978671E-AFE3-B04F-9983-4F1340B79A02}" type="pres">
      <dgm:prSet presAssocID="{D9BAF428-7FC3-EC46-9FAA-10A29C757B30}" presName="text3" presStyleLbl="fgAcc3" presStyleIdx="0" presStyleCnt="3">
        <dgm:presLayoutVars>
          <dgm:chPref val="3"/>
        </dgm:presLayoutVars>
      </dgm:prSet>
      <dgm:spPr/>
    </dgm:pt>
    <dgm:pt modelId="{FE6348DA-81A2-AE40-97FF-3DCFF479964C}" type="pres">
      <dgm:prSet presAssocID="{D9BAF428-7FC3-EC46-9FAA-10A29C757B30}" presName="hierChild4" presStyleCnt="0"/>
      <dgm:spPr/>
    </dgm:pt>
    <dgm:pt modelId="{47824D00-6EF5-2B4E-A8A9-49213C5EF58D}" type="pres">
      <dgm:prSet presAssocID="{93541408-04FA-9840-8A53-EFE4C0BA555E}" presName="Name23" presStyleLbl="parChTrans1D4" presStyleIdx="0" presStyleCnt="2"/>
      <dgm:spPr/>
    </dgm:pt>
    <dgm:pt modelId="{1748B7BF-0A66-7C45-B6E2-A8AC75DDE247}" type="pres">
      <dgm:prSet presAssocID="{50D9B369-3E64-6941-B0F6-A039073F8E8B}" presName="hierRoot4" presStyleCnt="0"/>
      <dgm:spPr/>
    </dgm:pt>
    <dgm:pt modelId="{55E9F83B-C250-A14B-BBCD-39A383D82D0B}" type="pres">
      <dgm:prSet presAssocID="{50D9B369-3E64-6941-B0F6-A039073F8E8B}" presName="composite4" presStyleCnt="0"/>
      <dgm:spPr/>
    </dgm:pt>
    <dgm:pt modelId="{81C2F0DF-51A6-4A4D-930A-C7F162BD15BF}" type="pres">
      <dgm:prSet presAssocID="{50D9B369-3E64-6941-B0F6-A039073F8E8B}" presName="background4" presStyleLbl="node4" presStyleIdx="0" presStyleCnt="2"/>
      <dgm:spPr>
        <a:solidFill>
          <a:schemeClr val="tx2">
            <a:lumMod val="40000"/>
            <a:lumOff val="60000"/>
            <a:alpha val="25000"/>
          </a:schemeClr>
        </a:solidFill>
      </dgm:spPr>
    </dgm:pt>
    <dgm:pt modelId="{45F61E8D-6BF5-C447-971F-A3C12BB5E3EF}" type="pres">
      <dgm:prSet presAssocID="{50D9B369-3E64-6941-B0F6-A039073F8E8B}" presName="text4" presStyleLbl="fgAcc4" presStyleIdx="0" presStyleCnt="2">
        <dgm:presLayoutVars>
          <dgm:chPref val="3"/>
        </dgm:presLayoutVars>
      </dgm:prSet>
      <dgm:spPr/>
    </dgm:pt>
    <dgm:pt modelId="{7A2B2719-AC46-3445-A064-411847952BEA}" type="pres">
      <dgm:prSet presAssocID="{50D9B369-3E64-6941-B0F6-A039073F8E8B}" presName="hierChild5" presStyleCnt="0"/>
      <dgm:spPr/>
    </dgm:pt>
    <dgm:pt modelId="{01E480D5-D697-484E-B22A-32BB187CF565}" type="pres">
      <dgm:prSet presAssocID="{298B27CF-E3F1-4149-BB5F-44C416B45A9D}" presName="Name23" presStyleLbl="parChTrans1D4" presStyleIdx="1" presStyleCnt="2"/>
      <dgm:spPr/>
    </dgm:pt>
    <dgm:pt modelId="{C3D0A677-54EA-FD46-AFAE-E8CDEC6BF392}" type="pres">
      <dgm:prSet presAssocID="{BA085ABD-CCBF-0C4E-968C-AC21AC1852B4}" presName="hierRoot4" presStyleCnt="0"/>
      <dgm:spPr/>
    </dgm:pt>
    <dgm:pt modelId="{4E5482F5-0EAE-C343-89AC-154EF2B865FF}" type="pres">
      <dgm:prSet presAssocID="{BA085ABD-CCBF-0C4E-968C-AC21AC1852B4}" presName="composite4" presStyleCnt="0"/>
      <dgm:spPr/>
    </dgm:pt>
    <dgm:pt modelId="{90C2E5FE-C859-A041-B157-80E153FA0673}" type="pres">
      <dgm:prSet presAssocID="{BA085ABD-CCBF-0C4E-968C-AC21AC1852B4}" presName="background4" presStyleLbl="node4" presStyleIdx="1" presStyleCnt="2"/>
      <dgm:spPr>
        <a:solidFill>
          <a:schemeClr val="tx2">
            <a:lumMod val="40000"/>
            <a:lumOff val="60000"/>
            <a:alpha val="25000"/>
          </a:schemeClr>
        </a:solidFill>
      </dgm:spPr>
    </dgm:pt>
    <dgm:pt modelId="{22FB10C5-B554-E44A-B5AB-DC021122E347}" type="pres">
      <dgm:prSet presAssocID="{BA085ABD-CCBF-0C4E-968C-AC21AC1852B4}" presName="text4" presStyleLbl="fgAcc4" presStyleIdx="1" presStyleCnt="2">
        <dgm:presLayoutVars>
          <dgm:chPref val="3"/>
        </dgm:presLayoutVars>
      </dgm:prSet>
      <dgm:spPr/>
    </dgm:pt>
    <dgm:pt modelId="{7F051179-52D3-3048-BE9D-FE74FA57E532}" type="pres">
      <dgm:prSet presAssocID="{BA085ABD-CCBF-0C4E-968C-AC21AC1852B4}" presName="hierChild5" presStyleCnt="0"/>
      <dgm:spPr/>
    </dgm:pt>
    <dgm:pt modelId="{4BD73C1E-B20E-B54B-A43C-A47609E02DE3}" type="pres">
      <dgm:prSet presAssocID="{6FF59CC2-1CF6-2845-8E82-E77764DF3A8D}" presName="Name17" presStyleLbl="parChTrans1D3" presStyleIdx="1" presStyleCnt="3"/>
      <dgm:spPr/>
    </dgm:pt>
    <dgm:pt modelId="{EEE24D1F-F5D7-7249-963A-02376AD90769}" type="pres">
      <dgm:prSet presAssocID="{5C02F39C-30DD-EF41-B3AA-F889BB8E26E4}" presName="hierRoot3" presStyleCnt="0"/>
      <dgm:spPr/>
    </dgm:pt>
    <dgm:pt modelId="{CE369172-ED09-B649-8AFC-651BBBE6331A}" type="pres">
      <dgm:prSet presAssocID="{5C02F39C-30DD-EF41-B3AA-F889BB8E26E4}" presName="composite3" presStyleCnt="0"/>
      <dgm:spPr/>
    </dgm:pt>
    <dgm:pt modelId="{58735C47-9AC3-CF41-801F-33825AE990F3}" type="pres">
      <dgm:prSet presAssocID="{5C02F39C-30DD-EF41-B3AA-F889BB8E26E4}" presName="background3" presStyleLbl="node3" presStyleIdx="1" presStyleCnt="3"/>
      <dgm:spPr>
        <a:solidFill>
          <a:schemeClr val="tx2">
            <a:lumMod val="40000"/>
            <a:lumOff val="60000"/>
            <a:alpha val="25000"/>
          </a:schemeClr>
        </a:solidFill>
      </dgm:spPr>
    </dgm:pt>
    <dgm:pt modelId="{1B6E648E-7CE3-9842-A49E-44EEA9F7811C}" type="pres">
      <dgm:prSet presAssocID="{5C02F39C-30DD-EF41-B3AA-F889BB8E26E4}" presName="text3" presStyleLbl="fgAcc3" presStyleIdx="1" presStyleCnt="3" custLinFactNeighborX="-568" custLinFactNeighborY="0">
        <dgm:presLayoutVars>
          <dgm:chPref val="3"/>
        </dgm:presLayoutVars>
      </dgm:prSet>
      <dgm:spPr/>
    </dgm:pt>
    <dgm:pt modelId="{89FB3C3E-01E2-BF4A-BEB4-29AF807F03C0}" type="pres">
      <dgm:prSet presAssocID="{5C02F39C-30DD-EF41-B3AA-F889BB8E26E4}" presName="hierChild4" presStyleCnt="0"/>
      <dgm:spPr/>
    </dgm:pt>
    <dgm:pt modelId="{792BE1A5-06EB-7C45-B75D-42F24E1AC969}" type="pres">
      <dgm:prSet presAssocID="{06BAD932-CA24-A849-9359-ECA5353EB150}" presName="Name17" presStyleLbl="parChTrans1D3" presStyleIdx="2" presStyleCnt="3"/>
      <dgm:spPr/>
    </dgm:pt>
    <dgm:pt modelId="{233D6B20-E5E5-0040-98DE-364F6F0CA5CA}" type="pres">
      <dgm:prSet presAssocID="{FC262F6B-4E6F-314B-A801-EBB01C7BFF83}" presName="hierRoot3" presStyleCnt="0"/>
      <dgm:spPr/>
    </dgm:pt>
    <dgm:pt modelId="{1DE990C3-0D07-CF42-8629-54D91CACEC0D}" type="pres">
      <dgm:prSet presAssocID="{FC262F6B-4E6F-314B-A801-EBB01C7BFF83}" presName="composite3" presStyleCnt="0"/>
      <dgm:spPr/>
    </dgm:pt>
    <dgm:pt modelId="{AD9AC0CF-154E-F745-B946-7E8B3EC25E69}" type="pres">
      <dgm:prSet presAssocID="{FC262F6B-4E6F-314B-A801-EBB01C7BFF83}" presName="background3" presStyleLbl="node3" presStyleIdx="2" presStyleCnt="3"/>
      <dgm:spPr>
        <a:solidFill>
          <a:schemeClr val="tx2">
            <a:lumMod val="40000"/>
            <a:lumOff val="60000"/>
            <a:alpha val="25000"/>
          </a:schemeClr>
        </a:solidFill>
      </dgm:spPr>
    </dgm:pt>
    <dgm:pt modelId="{D367D853-C73F-3F4F-B268-8FC325F6E060}" type="pres">
      <dgm:prSet presAssocID="{FC262F6B-4E6F-314B-A801-EBB01C7BFF83}" presName="text3" presStyleLbl="fgAcc3" presStyleIdx="2" presStyleCnt="3">
        <dgm:presLayoutVars>
          <dgm:chPref val="3"/>
        </dgm:presLayoutVars>
      </dgm:prSet>
      <dgm:spPr/>
    </dgm:pt>
    <dgm:pt modelId="{1DCADAEC-33A9-7746-AAAB-5F61778102A8}" type="pres">
      <dgm:prSet presAssocID="{FC262F6B-4E6F-314B-A801-EBB01C7BFF83}" presName="hierChild4" presStyleCnt="0"/>
      <dgm:spPr/>
    </dgm:pt>
    <dgm:pt modelId="{660E6352-9412-4A49-A66D-F62F057B774A}" type="pres">
      <dgm:prSet presAssocID="{BFB19033-E578-014D-BACE-6BA201D65C41}" presName="Name10" presStyleLbl="parChTrans1D2" presStyleIdx="2" presStyleCnt="3"/>
      <dgm:spPr/>
    </dgm:pt>
    <dgm:pt modelId="{B4FF82DF-6FCF-B34F-9B80-992F10C38E15}" type="pres">
      <dgm:prSet presAssocID="{2294EFD0-EB21-174C-BB7A-15EF188F8F71}" presName="hierRoot2" presStyleCnt="0"/>
      <dgm:spPr/>
    </dgm:pt>
    <dgm:pt modelId="{AE2906D8-1997-6D42-875D-AF9D8A7E5941}" type="pres">
      <dgm:prSet presAssocID="{2294EFD0-EB21-174C-BB7A-15EF188F8F71}" presName="composite2" presStyleCnt="0"/>
      <dgm:spPr/>
    </dgm:pt>
    <dgm:pt modelId="{3C9008A0-23ED-3041-B9E2-A86D19B5E4F5}" type="pres">
      <dgm:prSet presAssocID="{2294EFD0-EB21-174C-BB7A-15EF188F8F71}" presName="background2" presStyleLbl="node2" presStyleIdx="2" presStyleCnt="3"/>
      <dgm:spPr>
        <a:solidFill>
          <a:schemeClr val="tx2">
            <a:lumMod val="40000"/>
            <a:lumOff val="60000"/>
            <a:alpha val="25000"/>
          </a:schemeClr>
        </a:solidFill>
      </dgm:spPr>
    </dgm:pt>
    <dgm:pt modelId="{C26690E4-F106-654B-ABEF-5B70C9886023}" type="pres">
      <dgm:prSet presAssocID="{2294EFD0-EB21-174C-BB7A-15EF188F8F71}" presName="text2" presStyleLbl="fgAcc2" presStyleIdx="2" presStyleCnt="3">
        <dgm:presLayoutVars>
          <dgm:chPref val="3"/>
        </dgm:presLayoutVars>
      </dgm:prSet>
      <dgm:spPr/>
    </dgm:pt>
    <dgm:pt modelId="{F6CFE142-6D72-9441-B454-F32F26277CB4}" type="pres">
      <dgm:prSet presAssocID="{2294EFD0-EB21-174C-BB7A-15EF188F8F71}" presName="hierChild3" presStyleCnt="0"/>
      <dgm:spPr/>
    </dgm:pt>
  </dgm:ptLst>
  <dgm:cxnLst>
    <dgm:cxn modelId="{9F8AC90B-2459-4848-9AC7-C545F63C029C}" type="presOf" srcId="{50D9B369-3E64-6941-B0F6-A039073F8E8B}" destId="{45F61E8D-6BF5-C447-971F-A3C12BB5E3EF}" srcOrd="0" destOrd="0" presId="urn:microsoft.com/office/officeart/2005/8/layout/hierarchy1"/>
    <dgm:cxn modelId="{FAF92A0D-AB64-8349-9074-21056C7D9988}" type="presOf" srcId="{E9BE60F5-5677-A345-9811-814D994CDF4E}" destId="{2D1691ED-1EF4-4B41-9FE1-5D0527214188}" srcOrd="0" destOrd="0" presId="urn:microsoft.com/office/officeart/2005/8/layout/hierarchy1"/>
    <dgm:cxn modelId="{3C070B17-8FDA-B442-819E-57BFC9DB3AD3}" type="presOf" srcId="{D9BAF428-7FC3-EC46-9FAA-10A29C757B30}" destId="{A978671E-AFE3-B04F-9983-4F1340B79A02}" srcOrd="0" destOrd="0" presId="urn:microsoft.com/office/officeart/2005/8/layout/hierarchy1"/>
    <dgm:cxn modelId="{4A4B3B19-F24B-1C45-A9AF-EBB82E1E2A10}" srcId="{4A6483BC-001E-B149-8E6E-4A4EA88DE729}" destId="{5C02F39C-30DD-EF41-B3AA-F889BB8E26E4}" srcOrd="1" destOrd="0" parTransId="{6FF59CC2-1CF6-2845-8E82-E77764DF3A8D}" sibTransId="{135812A3-1FF1-3140-AF09-6E314B3A324E}"/>
    <dgm:cxn modelId="{10D0D719-00B2-CD44-AE64-065EFD6C8EB8}" srcId="{DB6CDA0C-3A85-0D47-BB9E-54AC95216A4D}" destId="{2294EFD0-EB21-174C-BB7A-15EF188F8F71}" srcOrd="2" destOrd="0" parTransId="{BFB19033-E578-014D-BACE-6BA201D65C41}" sibTransId="{3FB92D46-BF1C-E047-B2C4-03A0815F85F8}"/>
    <dgm:cxn modelId="{91EC6024-75C5-0145-B223-3CEECA1CACDF}" type="presOf" srcId="{2294EFD0-EB21-174C-BB7A-15EF188F8F71}" destId="{C26690E4-F106-654B-ABEF-5B70C9886023}" srcOrd="0" destOrd="0" presId="urn:microsoft.com/office/officeart/2005/8/layout/hierarchy1"/>
    <dgm:cxn modelId="{9C6DA024-F7B3-9148-9748-1A72E5979A59}" type="presOf" srcId="{2D9EE78B-082E-3E4C-863A-B9852C9A19E9}" destId="{75714653-39FB-F045-9413-996A9911A193}" srcOrd="0" destOrd="0" presId="urn:microsoft.com/office/officeart/2005/8/layout/hierarchy1"/>
    <dgm:cxn modelId="{7A21FD2B-2F7B-B94B-B189-B88442B2FB5E}" type="presOf" srcId="{BA085ABD-CCBF-0C4E-968C-AC21AC1852B4}" destId="{22FB10C5-B554-E44A-B5AB-DC021122E347}" srcOrd="0" destOrd="0" presId="urn:microsoft.com/office/officeart/2005/8/layout/hierarchy1"/>
    <dgm:cxn modelId="{B3605E46-CE44-4845-B1AB-20F96E1224FC}" type="presOf" srcId="{5C02F39C-30DD-EF41-B3AA-F889BB8E26E4}" destId="{1B6E648E-7CE3-9842-A49E-44EEA9F7811C}" srcOrd="0" destOrd="0" presId="urn:microsoft.com/office/officeart/2005/8/layout/hierarchy1"/>
    <dgm:cxn modelId="{16FF8352-CE48-2247-B1E8-AC00ACE88EE3}" type="presOf" srcId="{FC262F6B-4E6F-314B-A801-EBB01C7BFF83}" destId="{D367D853-C73F-3F4F-B268-8FC325F6E060}" srcOrd="0" destOrd="0" presId="urn:microsoft.com/office/officeart/2005/8/layout/hierarchy1"/>
    <dgm:cxn modelId="{3087525E-3275-FC4B-921C-D5F904329713}" type="presOf" srcId="{06BAD932-CA24-A849-9359-ECA5353EB150}" destId="{792BE1A5-06EB-7C45-B75D-42F24E1AC969}" srcOrd="0" destOrd="0" presId="urn:microsoft.com/office/officeart/2005/8/layout/hierarchy1"/>
    <dgm:cxn modelId="{F0F56560-8C57-D941-BA52-3EE4EEFD9357}" srcId="{4A6483BC-001E-B149-8E6E-4A4EA88DE729}" destId="{D9BAF428-7FC3-EC46-9FAA-10A29C757B30}" srcOrd="0" destOrd="0" parTransId="{2D9EE78B-082E-3E4C-863A-B9852C9A19E9}" sibTransId="{A0451A5F-56D9-024B-A573-60078117A35C}"/>
    <dgm:cxn modelId="{E8C92B64-B2D8-474E-BE06-A88626837C9A}" type="presOf" srcId="{298B27CF-E3F1-4149-BB5F-44C416B45A9D}" destId="{01E480D5-D697-484E-B22A-32BB187CF565}" srcOrd="0" destOrd="0" presId="urn:microsoft.com/office/officeart/2005/8/layout/hierarchy1"/>
    <dgm:cxn modelId="{589BFA71-11C5-234F-A7E0-6699CE372809}" type="presOf" srcId="{DB6CDA0C-3A85-0D47-BB9E-54AC95216A4D}" destId="{A627E28F-FBD8-0C46-A217-113DF3F1B46E}" srcOrd="0" destOrd="0" presId="urn:microsoft.com/office/officeart/2005/8/layout/hierarchy1"/>
    <dgm:cxn modelId="{DE9D7A82-EFA1-DE40-B0E8-C34C29AEBA29}" srcId="{D9BAF428-7FC3-EC46-9FAA-10A29C757B30}" destId="{50D9B369-3E64-6941-B0F6-A039073F8E8B}" srcOrd="0" destOrd="0" parTransId="{93541408-04FA-9840-8A53-EFE4C0BA555E}" sibTransId="{5414747F-6565-A34B-89F8-9EBC80BF8350}"/>
    <dgm:cxn modelId="{E8A78088-3830-8641-9012-37C5D384C4B3}" srcId="{4A6483BC-001E-B149-8E6E-4A4EA88DE729}" destId="{FC262F6B-4E6F-314B-A801-EBB01C7BFF83}" srcOrd="2" destOrd="0" parTransId="{06BAD932-CA24-A849-9359-ECA5353EB150}" sibTransId="{1FE29866-4540-4449-A347-B6E9C42E2508}"/>
    <dgm:cxn modelId="{8B227A8B-1E5D-1E45-B1E5-B23391B3CC31}" srcId="{8F211FB4-4460-B544-9934-A485091323E8}" destId="{DB6CDA0C-3A85-0D47-BB9E-54AC95216A4D}" srcOrd="0" destOrd="0" parTransId="{D8A57C2E-4226-B545-884C-95C01A1EFB09}" sibTransId="{431F9880-F48B-D74C-83AF-63A352B688A8}"/>
    <dgm:cxn modelId="{F2BE0192-C3CC-AE42-A797-77008449FC83}" type="presOf" srcId="{13CB0494-500F-3549-91CE-3C6381BC9199}" destId="{2FB9010D-4E47-2D42-B132-B914640F1228}" srcOrd="0" destOrd="0" presId="urn:microsoft.com/office/officeart/2005/8/layout/hierarchy1"/>
    <dgm:cxn modelId="{9D515797-5D70-EF4A-9BE8-34795906ECC5}" type="presOf" srcId="{8F211FB4-4460-B544-9934-A485091323E8}" destId="{2E959380-D8EB-4348-94AE-E145EC2BEE18}" srcOrd="0" destOrd="0" presId="urn:microsoft.com/office/officeart/2005/8/layout/hierarchy1"/>
    <dgm:cxn modelId="{9497529A-B74D-3E47-B942-224EADCD94A5}" type="presOf" srcId="{6FF59CC2-1CF6-2845-8E82-E77764DF3A8D}" destId="{4BD73C1E-B20E-B54B-A43C-A47609E02DE3}" srcOrd="0" destOrd="0" presId="urn:microsoft.com/office/officeart/2005/8/layout/hierarchy1"/>
    <dgm:cxn modelId="{9A90C1B5-B74E-2B47-9DD6-C1ED1BC6C12D}" type="presOf" srcId="{93541408-04FA-9840-8A53-EFE4C0BA555E}" destId="{47824D00-6EF5-2B4E-A8A9-49213C5EF58D}" srcOrd="0" destOrd="0" presId="urn:microsoft.com/office/officeart/2005/8/layout/hierarchy1"/>
    <dgm:cxn modelId="{E072E6C1-3BC7-4741-AB1E-A95141DD40A0}" srcId="{D9BAF428-7FC3-EC46-9FAA-10A29C757B30}" destId="{BA085ABD-CCBF-0C4E-968C-AC21AC1852B4}" srcOrd="1" destOrd="0" parTransId="{298B27CF-E3F1-4149-BB5F-44C416B45A9D}" sibTransId="{008E876A-2EEB-2F4A-8530-D1B2891DF2E4}"/>
    <dgm:cxn modelId="{BF0572D2-045A-254E-AFEA-52DBDD314FDC}" type="presOf" srcId="{BFB19033-E578-014D-BACE-6BA201D65C41}" destId="{660E6352-9412-4A49-A66D-F62F057B774A}" srcOrd="0" destOrd="0" presId="urn:microsoft.com/office/officeart/2005/8/layout/hierarchy1"/>
    <dgm:cxn modelId="{B7B30DD5-5D81-E14A-8173-23B0310695C5}" type="presOf" srcId="{4E501BCD-55A3-6942-ABB5-D3733B066F7A}" destId="{E35885AF-3CC2-5640-897B-72463E256375}" srcOrd="0" destOrd="0" presId="urn:microsoft.com/office/officeart/2005/8/layout/hierarchy1"/>
    <dgm:cxn modelId="{B2E568DC-039B-FF4A-94CF-B2875E0E73DE}" srcId="{DB6CDA0C-3A85-0D47-BB9E-54AC95216A4D}" destId="{4A6483BC-001E-B149-8E6E-4A4EA88DE729}" srcOrd="1" destOrd="0" parTransId="{E9BE60F5-5677-A345-9811-814D994CDF4E}" sibTransId="{30FBB030-C3CD-5C42-B573-4FA784A0F24E}"/>
    <dgm:cxn modelId="{805E63EC-5A65-854F-BD01-BE5299C445CB}" type="presOf" srcId="{4A6483BC-001E-B149-8E6E-4A4EA88DE729}" destId="{CB991BA9-9105-1945-A184-BB24D6637C9F}" srcOrd="0" destOrd="0" presId="urn:microsoft.com/office/officeart/2005/8/layout/hierarchy1"/>
    <dgm:cxn modelId="{4EF7C5FE-C367-D842-9DC6-818EC5896FA0}" srcId="{DB6CDA0C-3A85-0D47-BB9E-54AC95216A4D}" destId="{13CB0494-500F-3549-91CE-3C6381BC9199}" srcOrd="0" destOrd="0" parTransId="{4E501BCD-55A3-6942-ABB5-D3733B066F7A}" sibTransId="{6849A4D8-415E-DE47-A4A6-7817B3D3759F}"/>
    <dgm:cxn modelId="{DAB1F19C-FC5A-0343-BD3D-123A0731A138}" type="presParOf" srcId="{2E959380-D8EB-4348-94AE-E145EC2BEE18}" destId="{754BC8E0-374E-F845-9A44-3AB239672ACB}" srcOrd="0" destOrd="0" presId="urn:microsoft.com/office/officeart/2005/8/layout/hierarchy1"/>
    <dgm:cxn modelId="{0013A480-A650-CC41-89F6-0E9BB45696AE}" type="presParOf" srcId="{754BC8E0-374E-F845-9A44-3AB239672ACB}" destId="{7D5F9382-5746-B649-BE33-7687C659031D}" srcOrd="0" destOrd="0" presId="urn:microsoft.com/office/officeart/2005/8/layout/hierarchy1"/>
    <dgm:cxn modelId="{EFDEC96D-30B0-8B42-B320-0381D8049AE2}" type="presParOf" srcId="{7D5F9382-5746-B649-BE33-7687C659031D}" destId="{D5620A00-9A6F-A442-B4DE-5DF731F98AB7}" srcOrd="0" destOrd="0" presId="urn:microsoft.com/office/officeart/2005/8/layout/hierarchy1"/>
    <dgm:cxn modelId="{446E70C4-3DA3-9749-854F-4B7A2F0C2D30}" type="presParOf" srcId="{7D5F9382-5746-B649-BE33-7687C659031D}" destId="{A627E28F-FBD8-0C46-A217-113DF3F1B46E}" srcOrd="1" destOrd="0" presId="urn:microsoft.com/office/officeart/2005/8/layout/hierarchy1"/>
    <dgm:cxn modelId="{1AF3A4F1-382A-184F-88A3-E7FADF20DA9D}" type="presParOf" srcId="{754BC8E0-374E-F845-9A44-3AB239672ACB}" destId="{7C454307-2C28-904D-9B33-189FDC8C3FBB}" srcOrd="1" destOrd="0" presId="urn:microsoft.com/office/officeart/2005/8/layout/hierarchy1"/>
    <dgm:cxn modelId="{E31379BF-7067-5E48-AAA6-F2C6BCA478F8}" type="presParOf" srcId="{7C454307-2C28-904D-9B33-189FDC8C3FBB}" destId="{E35885AF-3CC2-5640-897B-72463E256375}" srcOrd="0" destOrd="0" presId="urn:microsoft.com/office/officeart/2005/8/layout/hierarchy1"/>
    <dgm:cxn modelId="{A0583F60-286B-E048-866C-CBEADA9F0519}" type="presParOf" srcId="{7C454307-2C28-904D-9B33-189FDC8C3FBB}" destId="{A2FD6D53-528C-2446-8732-2E0BD0413F97}" srcOrd="1" destOrd="0" presId="urn:microsoft.com/office/officeart/2005/8/layout/hierarchy1"/>
    <dgm:cxn modelId="{A045373E-E951-F340-87B3-E5C6C4B68030}" type="presParOf" srcId="{A2FD6D53-528C-2446-8732-2E0BD0413F97}" destId="{EF587120-A3E5-0D43-A352-079B0BC346BD}" srcOrd="0" destOrd="0" presId="urn:microsoft.com/office/officeart/2005/8/layout/hierarchy1"/>
    <dgm:cxn modelId="{102395D5-1E13-8F44-A7A7-F8EDF0F82DD1}" type="presParOf" srcId="{EF587120-A3E5-0D43-A352-079B0BC346BD}" destId="{8ECA9D23-2DB8-A64F-8297-FABAFE618E49}" srcOrd="0" destOrd="0" presId="urn:microsoft.com/office/officeart/2005/8/layout/hierarchy1"/>
    <dgm:cxn modelId="{0440DF00-750C-8641-959A-B75AD7A947AF}" type="presParOf" srcId="{EF587120-A3E5-0D43-A352-079B0BC346BD}" destId="{2FB9010D-4E47-2D42-B132-B914640F1228}" srcOrd="1" destOrd="0" presId="urn:microsoft.com/office/officeart/2005/8/layout/hierarchy1"/>
    <dgm:cxn modelId="{AE4A718E-F8C7-1A41-A6F6-552B5F5E46F7}" type="presParOf" srcId="{A2FD6D53-528C-2446-8732-2E0BD0413F97}" destId="{0A56E7D7-B047-3A4E-A364-9ECE3A01EF66}" srcOrd="1" destOrd="0" presId="urn:microsoft.com/office/officeart/2005/8/layout/hierarchy1"/>
    <dgm:cxn modelId="{AD3C037B-3D93-E448-BEE5-17609C9946A7}" type="presParOf" srcId="{7C454307-2C28-904D-9B33-189FDC8C3FBB}" destId="{2D1691ED-1EF4-4B41-9FE1-5D0527214188}" srcOrd="2" destOrd="0" presId="urn:microsoft.com/office/officeart/2005/8/layout/hierarchy1"/>
    <dgm:cxn modelId="{A64854CA-2C1B-E145-A363-62EA3F833D84}" type="presParOf" srcId="{7C454307-2C28-904D-9B33-189FDC8C3FBB}" destId="{60F2B49D-F730-2F47-AE09-5BFAA864B797}" srcOrd="3" destOrd="0" presId="urn:microsoft.com/office/officeart/2005/8/layout/hierarchy1"/>
    <dgm:cxn modelId="{72C70EA1-E1BE-EB41-BEAF-16F000321943}" type="presParOf" srcId="{60F2B49D-F730-2F47-AE09-5BFAA864B797}" destId="{6E7DC47A-B3EC-DA40-B7B9-992DF30A4DFF}" srcOrd="0" destOrd="0" presId="urn:microsoft.com/office/officeart/2005/8/layout/hierarchy1"/>
    <dgm:cxn modelId="{AADF476C-96CF-4E47-B9ED-2E868110C069}" type="presParOf" srcId="{6E7DC47A-B3EC-DA40-B7B9-992DF30A4DFF}" destId="{3135A764-A69A-7043-961A-FC5B49CBDFB2}" srcOrd="0" destOrd="0" presId="urn:microsoft.com/office/officeart/2005/8/layout/hierarchy1"/>
    <dgm:cxn modelId="{5E245F54-E678-694C-B4B5-300BE0D30038}" type="presParOf" srcId="{6E7DC47A-B3EC-DA40-B7B9-992DF30A4DFF}" destId="{CB991BA9-9105-1945-A184-BB24D6637C9F}" srcOrd="1" destOrd="0" presId="urn:microsoft.com/office/officeart/2005/8/layout/hierarchy1"/>
    <dgm:cxn modelId="{E484921C-4925-BD48-9CAE-120F41953DCD}" type="presParOf" srcId="{60F2B49D-F730-2F47-AE09-5BFAA864B797}" destId="{76BD8355-61EC-A54D-975C-B0F78B5087F9}" srcOrd="1" destOrd="0" presId="urn:microsoft.com/office/officeart/2005/8/layout/hierarchy1"/>
    <dgm:cxn modelId="{92709A94-7AFD-8E4E-A0C0-86B2FC57EBAD}" type="presParOf" srcId="{76BD8355-61EC-A54D-975C-B0F78B5087F9}" destId="{75714653-39FB-F045-9413-996A9911A193}" srcOrd="0" destOrd="0" presId="urn:microsoft.com/office/officeart/2005/8/layout/hierarchy1"/>
    <dgm:cxn modelId="{669BA9E1-5360-7548-BF8E-4F00B12C556E}" type="presParOf" srcId="{76BD8355-61EC-A54D-975C-B0F78B5087F9}" destId="{2D8E5AA6-3F98-3743-B191-9C8CD6854B51}" srcOrd="1" destOrd="0" presId="urn:microsoft.com/office/officeart/2005/8/layout/hierarchy1"/>
    <dgm:cxn modelId="{A197CB16-A869-BF46-BC54-CBD6FA3A9D11}" type="presParOf" srcId="{2D8E5AA6-3F98-3743-B191-9C8CD6854B51}" destId="{D7AED892-B357-CB4A-BFE6-EC7BC00BB732}" srcOrd="0" destOrd="0" presId="urn:microsoft.com/office/officeart/2005/8/layout/hierarchy1"/>
    <dgm:cxn modelId="{3A2BEFE0-48B3-7C40-9105-316D48766CD4}" type="presParOf" srcId="{D7AED892-B357-CB4A-BFE6-EC7BC00BB732}" destId="{55105A55-2E58-B242-A0DD-1422BFDA0B32}" srcOrd="0" destOrd="0" presId="urn:microsoft.com/office/officeart/2005/8/layout/hierarchy1"/>
    <dgm:cxn modelId="{0FFF00A4-128D-DB4E-91BF-2C8AFDBD25FD}" type="presParOf" srcId="{D7AED892-B357-CB4A-BFE6-EC7BC00BB732}" destId="{A978671E-AFE3-B04F-9983-4F1340B79A02}" srcOrd="1" destOrd="0" presId="urn:microsoft.com/office/officeart/2005/8/layout/hierarchy1"/>
    <dgm:cxn modelId="{3ED9C473-8F75-C140-8E21-794216F6BE9D}" type="presParOf" srcId="{2D8E5AA6-3F98-3743-B191-9C8CD6854B51}" destId="{FE6348DA-81A2-AE40-97FF-3DCFF479964C}" srcOrd="1" destOrd="0" presId="urn:microsoft.com/office/officeart/2005/8/layout/hierarchy1"/>
    <dgm:cxn modelId="{FB31A06E-4D23-034C-B40D-CFF93225B9DE}" type="presParOf" srcId="{FE6348DA-81A2-AE40-97FF-3DCFF479964C}" destId="{47824D00-6EF5-2B4E-A8A9-49213C5EF58D}" srcOrd="0" destOrd="0" presId="urn:microsoft.com/office/officeart/2005/8/layout/hierarchy1"/>
    <dgm:cxn modelId="{8CB68CE4-8FF3-7B40-9991-79EAAAE76384}" type="presParOf" srcId="{FE6348DA-81A2-AE40-97FF-3DCFF479964C}" destId="{1748B7BF-0A66-7C45-B6E2-A8AC75DDE247}" srcOrd="1" destOrd="0" presId="urn:microsoft.com/office/officeart/2005/8/layout/hierarchy1"/>
    <dgm:cxn modelId="{BD3F128D-8C3A-1448-85A7-2827B85786AC}" type="presParOf" srcId="{1748B7BF-0A66-7C45-B6E2-A8AC75DDE247}" destId="{55E9F83B-C250-A14B-BBCD-39A383D82D0B}" srcOrd="0" destOrd="0" presId="urn:microsoft.com/office/officeart/2005/8/layout/hierarchy1"/>
    <dgm:cxn modelId="{71B8BDB5-1853-1D46-9FA7-95E3C4618A48}" type="presParOf" srcId="{55E9F83B-C250-A14B-BBCD-39A383D82D0B}" destId="{81C2F0DF-51A6-4A4D-930A-C7F162BD15BF}" srcOrd="0" destOrd="0" presId="urn:microsoft.com/office/officeart/2005/8/layout/hierarchy1"/>
    <dgm:cxn modelId="{B651703C-5928-E04D-8FA5-4C32C38A9571}" type="presParOf" srcId="{55E9F83B-C250-A14B-BBCD-39A383D82D0B}" destId="{45F61E8D-6BF5-C447-971F-A3C12BB5E3EF}" srcOrd="1" destOrd="0" presId="urn:microsoft.com/office/officeart/2005/8/layout/hierarchy1"/>
    <dgm:cxn modelId="{0ABC2D92-D402-4445-9F5D-E27B9A943D61}" type="presParOf" srcId="{1748B7BF-0A66-7C45-B6E2-A8AC75DDE247}" destId="{7A2B2719-AC46-3445-A064-411847952BEA}" srcOrd="1" destOrd="0" presId="urn:microsoft.com/office/officeart/2005/8/layout/hierarchy1"/>
    <dgm:cxn modelId="{929CEDC3-C2EB-044F-9122-D5711C4587AF}" type="presParOf" srcId="{FE6348DA-81A2-AE40-97FF-3DCFF479964C}" destId="{01E480D5-D697-484E-B22A-32BB187CF565}" srcOrd="2" destOrd="0" presId="urn:microsoft.com/office/officeart/2005/8/layout/hierarchy1"/>
    <dgm:cxn modelId="{383552C0-ABF2-E042-B7ED-E97FE48CC8B6}" type="presParOf" srcId="{FE6348DA-81A2-AE40-97FF-3DCFF479964C}" destId="{C3D0A677-54EA-FD46-AFAE-E8CDEC6BF392}" srcOrd="3" destOrd="0" presId="urn:microsoft.com/office/officeart/2005/8/layout/hierarchy1"/>
    <dgm:cxn modelId="{4B899B19-DE48-3F41-BDA4-9BBF294199EF}" type="presParOf" srcId="{C3D0A677-54EA-FD46-AFAE-E8CDEC6BF392}" destId="{4E5482F5-0EAE-C343-89AC-154EF2B865FF}" srcOrd="0" destOrd="0" presId="urn:microsoft.com/office/officeart/2005/8/layout/hierarchy1"/>
    <dgm:cxn modelId="{5DF10AFA-65E3-8345-A30D-5B96008F8BF1}" type="presParOf" srcId="{4E5482F5-0EAE-C343-89AC-154EF2B865FF}" destId="{90C2E5FE-C859-A041-B157-80E153FA0673}" srcOrd="0" destOrd="0" presId="urn:microsoft.com/office/officeart/2005/8/layout/hierarchy1"/>
    <dgm:cxn modelId="{20D33CF0-7B5E-EB44-95D2-91D366F4E044}" type="presParOf" srcId="{4E5482F5-0EAE-C343-89AC-154EF2B865FF}" destId="{22FB10C5-B554-E44A-B5AB-DC021122E347}" srcOrd="1" destOrd="0" presId="urn:microsoft.com/office/officeart/2005/8/layout/hierarchy1"/>
    <dgm:cxn modelId="{B0873327-6CE8-7E44-962D-5806009E2AF1}" type="presParOf" srcId="{C3D0A677-54EA-FD46-AFAE-E8CDEC6BF392}" destId="{7F051179-52D3-3048-BE9D-FE74FA57E532}" srcOrd="1" destOrd="0" presId="urn:microsoft.com/office/officeart/2005/8/layout/hierarchy1"/>
    <dgm:cxn modelId="{73B26A39-629C-5641-9508-29B307D2C891}" type="presParOf" srcId="{76BD8355-61EC-A54D-975C-B0F78B5087F9}" destId="{4BD73C1E-B20E-B54B-A43C-A47609E02DE3}" srcOrd="2" destOrd="0" presId="urn:microsoft.com/office/officeart/2005/8/layout/hierarchy1"/>
    <dgm:cxn modelId="{DA17C2DC-1673-3A42-9224-66B2A0CD5E92}" type="presParOf" srcId="{76BD8355-61EC-A54D-975C-B0F78B5087F9}" destId="{EEE24D1F-F5D7-7249-963A-02376AD90769}" srcOrd="3" destOrd="0" presId="urn:microsoft.com/office/officeart/2005/8/layout/hierarchy1"/>
    <dgm:cxn modelId="{54699D9A-A2C1-764C-94BD-5D3A12009C5B}" type="presParOf" srcId="{EEE24D1F-F5D7-7249-963A-02376AD90769}" destId="{CE369172-ED09-B649-8AFC-651BBBE6331A}" srcOrd="0" destOrd="0" presId="urn:microsoft.com/office/officeart/2005/8/layout/hierarchy1"/>
    <dgm:cxn modelId="{C2AB4D84-C793-2E4C-B848-EF04D4F074D4}" type="presParOf" srcId="{CE369172-ED09-B649-8AFC-651BBBE6331A}" destId="{58735C47-9AC3-CF41-801F-33825AE990F3}" srcOrd="0" destOrd="0" presId="urn:microsoft.com/office/officeart/2005/8/layout/hierarchy1"/>
    <dgm:cxn modelId="{07DAA58F-81E1-9343-A792-669C5738146C}" type="presParOf" srcId="{CE369172-ED09-B649-8AFC-651BBBE6331A}" destId="{1B6E648E-7CE3-9842-A49E-44EEA9F7811C}" srcOrd="1" destOrd="0" presId="urn:microsoft.com/office/officeart/2005/8/layout/hierarchy1"/>
    <dgm:cxn modelId="{305982F5-6D35-7B4B-A8B7-1549097ED599}" type="presParOf" srcId="{EEE24D1F-F5D7-7249-963A-02376AD90769}" destId="{89FB3C3E-01E2-BF4A-BEB4-29AF807F03C0}" srcOrd="1" destOrd="0" presId="urn:microsoft.com/office/officeart/2005/8/layout/hierarchy1"/>
    <dgm:cxn modelId="{F597BD15-0FA9-9046-A32D-98900956CC3B}" type="presParOf" srcId="{76BD8355-61EC-A54D-975C-B0F78B5087F9}" destId="{792BE1A5-06EB-7C45-B75D-42F24E1AC969}" srcOrd="4" destOrd="0" presId="urn:microsoft.com/office/officeart/2005/8/layout/hierarchy1"/>
    <dgm:cxn modelId="{5DCD01FC-DEB5-D24D-9FE6-BED36284312C}" type="presParOf" srcId="{76BD8355-61EC-A54D-975C-B0F78B5087F9}" destId="{233D6B20-E5E5-0040-98DE-364F6F0CA5CA}" srcOrd="5" destOrd="0" presId="urn:microsoft.com/office/officeart/2005/8/layout/hierarchy1"/>
    <dgm:cxn modelId="{7A8BE7C1-00DF-214A-B937-F9BAF8CCC2B5}" type="presParOf" srcId="{233D6B20-E5E5-0040-98DE-364F6F0CA5CA}" destId="{1DE990C3-0D07-CF42-8629-54D91CACEC0D}" srcOrd="0" destOrd="0" presId="urn:microsoft.com/office/officeart/2005/8/layout/hierarchy1"/>
    <dgm:cxn modelId="{8ADE825E-9E10-894B-A4DF-17FBE4C0664D}" type="presParOf" srcId="{1DE990C3-0D07-CF42-8629-54D91CACEC0D}" destId="{AD9AC0CF-154E-F745-B946-7E8B3EC25E69}" srcOrd="0" destOrd="0" presId="urn:microsoft.com/office/officeart/2005/8/layout/hierarchy1"/>
    <dgm:cxn modelId="{27A9539C-A89C-4944-80E6-EA3920F32488}" type="presParOf" srcId="{1DE990C3-0D07-CF42-8629-54D91CACEC0D}" destId="{D367D853-C73F-3F4F-B268-8FC325F6E060}" srcOrd="1" destOrd="0" presId="urn:microsoft.com/office/officeart/2005/8/layout/hierarchy1"/>
    <dgm:cxn modelId="{6CB654B9-C07F-3847-8A45-D78CF8A4E5E5}" type="presParOf" srcId="{233D6B20-E5E5-0040-98DE-364F6F0CA5CA}" destId="{1DCADAEC-33A9-7746-AAAB-5F61778102A8}" srcOrd="1" destOrd="0" presId="urn:microsoft.com/office/officeart/2005/8/layout/hierarchy1"/>
    <dgm:cxn modelId="{B63ECC0C-A19C-DE42-922B-B925896F7E20}" type="presParOf" srcId="{7C454307-2C28-904D-9B33-189FDC8C3FBB}" destId="{660E6352-9412-4A49-A66D-F62F057B774A}" srcOrd="4" destOrd="0" presId="urn:microsoft.com/office/officeart/2005/8/layout/hierarchy1"/>
    <dgm:cxn modelId="{40248263-F836-F640-BC9E-00FE84773B67}" type="presParOf" srcId="{7C454307-2C28-904D-9B33-189FDC8C3FBB}" destId="{B4FF82DF-6FCF-B34F-9B80-992F10C38E15}" srcOrd="5" destOrd="0" presId="urn:microsoft.com/office/officeart/2005/8/layout/hierarchy1"/>
    <dgm:cxn modelId="{0A024C00-7D9D-C14E-B0FF-9A417FC877C5}" type="presParOf" srcId="{B4FF82DF-6FCF-B34F-9B80-992F10C38E15}" destId="{AE2906D8-1997-6D42-875D-AF9D8A7E5941}" srcOrd="0" destOrd="0" presId="urn:microsoft.com/office/officeart/2005/8/layout/hierarchy1"/>
    <dgm:cxn modelId="{7AE04FCE-BAE9-1D4A-85F8-6781F2A04CED}" type="presParOf" srcId="{AE2906D8-1997-6D42-875D-AF9D8A7E5941}" destId="{3C9008A0-23ED-3041-B9E2-A86D19B5E4F5}" srcOrd="0" destOrd="0" presId="urn:microsoft.com/office/officeart/2005/8/layout/hierarchy1"/>
    <dgm:cxn modelId="{455B1466-F4B3-914F-8583-546893EB0E4B}" type="presParOf" srcId="{AE2906D8-1997-6D42-875D-AF9D8A7E5941}" destId="{C26690E4-F106-654B-ABEF-5B70C9886023}" srcOrd="1" destOrd="0" presId="urn:microsoft.com/office/officeart/2005/8/layout/hierarchy1"/>
    <dgm:cxn modelId="{C2661C47-8823-8342-AF46-83668CA453D6}" type="presParOf" srcId="{B4FF82DF-6FCF-B34F-9B80-992F10C38E15}" destId="{F6CFE142-6D72-9441-B454-F32F26277CB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E6352-9412-4A49-A66D-F62F057B774A}">
      <dsp:nvSpPr>
        <dsp:cNvPr id="0" name=""/>
        <dsp:cNvSpPr/>
      </dsp:nvSpPr>
      <dsp:spPr>
        <a:xfrm>
          <a:off x="4436218" y="817848"/>
          <a:ext cx="1571379" cy="373916"/>
        </a:xfrm>
        <a:custGeom>
          <a:avLst/>
          <a:gdLst/>
          <a:ahLst/>
          <a:cxnLst/>
          <a:rect l="0" t="0" r="0" b="0"/>
          <a:pathLst>
            <a:path>
              <a:moveTo>
                <a:pt x="0" y="0"/>
              </a:moveTo>
              <a:lnTo>
                <a:pt x="0" y="254813"/>
              </a:lnTo>
              <a:lnTo>
                <a:pt x="1571379" y="254813"/>
              </a:lnTo>
              <a:lnTo>
                <a:pt x="1571379" y="37391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92BE1A5-06EB-7C45-B75D-42F24E1AC969}">
      <dsp:nvSpPr>
        <dsp:cNvPr id="0" name=""/>
        <dsp:cNvSpPr/>
      </dsp:nvSpPr>
      <dsp:spPr>
        <a:xfrm>
          <a:off x="4436218" y="2008168"/>
          <a:ext cx="1571379" cy="373916"/>
        </a:xfrm>
        <a:custGeom>
          <a:avLst/>
          <a:gdLst/>
          <a:ahLst/>
          <a:cxnLst/>
          <a:rect l="0" t="0" r="0" b="0"/>
          <a:pathLst>
            <a:path>
              <a:moveTo>
                <a:pt x="0" y="0"/>
              </a:moveTo>
              <a:lnTo>
                <a:pt x="0" y="254813"/>
              </a:lnTo>
              <a:lnTo>
                <a:pt x="1571379" y="254813"/>
              </a:lnTo>
              <a:lnTo>
                <a:pt x="1571379" y="373916"/>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BD73C1E-B20E-B54B-A43C-A47609E02DE3}">
      <dsp:nvSpPr>
        <dsp:cNvPr id="0" name=""/>
        <dsp:cNvSpPr/>
      </dsp:nvSpPr>
      <dsp:spPr>
        <a:xfrm>
          <a:off x="4383195" y="2008168"/>
          <a:ext cx="91440" cy="373916"/>
        </a:xfrm>
        <a:custGeom>
          <a:avLst/>
          <a:gdLst/>
          <a:ahLst/>
          <a:cxnLst/>
          <a:rect l="0" t="0" r="0" b="0"/>
          <a:pathLst>
            <a:path>
              <a:moveTo>
                <a:pt x="53022" y="0"/>
              </a:moveTo>
              <a:lnTo>
                <a:pt x="53022" y="254813"/>
              </a:lnTo>
              <a:lnTo>
                <a:pt x="45720" y="254813"/>
              </a:lnTo>
              <a:lnTo>
                <a:pt x="45720" y="373916"/>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1E480D5-D697-484E-B22A-32BB187CF565}">
      <dsp:nvSpPr>
        <dsp:cNvPr id="0" name=""/>
        <dsp:cNvSpPr/>
      </dsp:nvSpPr>
      <dsp:spPr>
        <a:xfrm>
          <a:off x="2864839" y="3198487"/>
          <a:ext cx="785689" cy="373916"/>
        </a:xfrm>
        <a:custGeom>
          <a:avLst/>
          <a:gdLst/>
          <a:ahLst/>
          <a:cxnLst/>
          <a:rect l="0" t="0" r="0" b="0"/>
          <a:pathLst>
            <a:path>
              <a:moveTo>
                <a:pt x="0" y="0"/>
              </a:moveTo>
              <a:lnTo>
                <a:pt x="0" y="254813"/>
              </a:lnTo>
              <a:lnTo>
                <a:pt x="785689" y="254813"/>
              </a:lnTo>
              <a:lnTo>
                <a:pt x="785689" y="373916"/>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824D00-6EF5-2B4E-A8A9-49213C5EF58D}">
      <dsp:nvSpPr>
        <dsp:cNvPr id="0" name=""/>
        <dsp:cNvSpPr/>
      </dsp:nvSpPr>
      <dsp:spPr>
        <a:xfrm>
          <a:off x="2079149" y="3198487"/>
          <a:ext cx="785689" cy="373916"/>
        </a:xfrm>
        <a:custGeom>
          <a:avLst/>
          <a:gdLst/>
          <a:ahLst/>
          <a:cxnLst/>
          <a:rect l="0" t="0" r="0" b="0"/>
          <a:pathLst>
            <a:path>
              <a:moveTo>
                <a:pt x="785689" y="0"/>
              </a:moveTo>
              <a:lnTo>
                <a:pt x="785689" y="254813"/>
              </a:lnTo>
              <a:lnTo>
                <a:pt x="0" y="254813"/>
              </a:lnTo>
              <a:lnTo>
                <a:pt x="0" y="373916"/>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5714653-39FB-F045-9413-996A9911A193}">
      <dsp:nvSpPr>
        <dsp:cNvPr id="0" name=""/>
        <dsp:cNvSpPr/>
      </dsp:nvSpPr>
      <dsp:spPr>
        <a:xfrm>
          <a:off x="2864839" y="2008168"/>
          <a:ext cx="1571379" cy="373916"/>
        </a:xfrm>
        <a:custGeom>
          <a:avLst/>
          <a:gdLst/>
          <a:ahLst/>
          <a:cxnLst/>
          <a:rect l="0" t="0" r="0" b="0"/>
          <a:pathLst>
            <a:path>
              <a:moveTo>
                <a:pt x="1571379" y="0"/>
              </a:moveTo>
              <a:lnTo>
                <a:pt x="1571379" y="254813"/>
              </a:lnTo>
              <a:lnTo>
                <a:pt x="0" y="254813"/>
              </a:lnTo>
              <a:lnTo>
                <a:pt x="0" y="373916"/>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D1691ED-1EF4-4B41-9FE1-5D0527214188}">
      <dsp:nvSpPr>
        <dsp:cNvPr id="0" name=""/>
        <dsp:cNvSpPr/>
      </dsp:nvSpPr>
      <dsp:spPr>
        <a:xfrm>
          <a:off x="4390498" y="817848"/>
          <a:ext cx="91440" cy="373916"/>
        </a:xfrm>
        <a:custGeom>
          <a:avLst/>
          <a:gdLst/>
          <a:ahLst/>
          <a:cxnLst/>
          <a:rect l="0" t="0" r="0" b="0"/>
          <a:pathLst>
            <a:path>
              <a:moveTo>
                <a:pt x="45720" y="0"/>
              </a:moveTo>
              <a:lnTo>
                <a:pt x="45720" y="37391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35885AF-3CC2-5640-897B-72463E256375}">
      <dsp:nvSpPr>
        <dsp:cNvPr id="0" name=""/>
        <dsp:cNvSpPr/>
      </dsp:nvSpPr>
      <dsp:spPr>
        <a:xfrm>
          <a:off x="2864839" y="817848"/>
          <a:ext cx="1571379" cy="373916"/>
        </a:xfrm>
        <a:custGeom>
          <a:avLst/>
          <a:gdLst/>
          <a:ahLst/>
          <a:cxnLst/>
          <a:rect l="0" t="0" r="0" b="0"/>
          <a:pathLst>
            <a:path>
              <a:moveTo>
                <a:pt x="1571379" y="0"/>
              </a:moveTo>
              <a:lnTo>
                <a:pt x="1571379" y="254813"/>
              </a:lnTo>
              <a:lnTo>
                <a:pt x="0" y="254813"/>
              </a:lnTo>
              <a:lnTo>
                <a:pt x="0" y="37391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5620A00-9A6F-A442-B4DE-5DF731F98AB7}">
      <dsp:nvSpPr>
        <dsp:cNvPr id="0" name=""/>
        <dsp:cNvSpPr/>
      </dsp:nvSpPr>
      <dsp:spPr>
        <a:xfrm>
          <a:off x="3793381" y="1445"/>
          <a:ext cx="1285674" cy="816403"/>
        </a:xfrm>
        <a:prstGeom prst="roundRect">
          <a:avLst>
            <a:gd name="adj" fmla="val 10000"/>
          </a:avLst>
        </a:prstGeom>
        <a:solidFill>
          <a:schemeClr val="tx2">
            <a:lumMod val="40000"/>
            <a:lumOff val="60000"/>
            <a:alpha val="2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627E28F-FBD8-0C46-A217-113DF3F1B46E}">
      <dsp:nvSpPr>
        <dsp:cNvPr id="0" name=""/>
        <dsp:cNvSpPr/>
      </dsp:nvSpPr>
      <dsp:spPr>
        <a:xfrm>
          <a:off x="3936234" y="137155"/>
          <a:ext cx="1285674" cy="81640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dirty="0"/>
            <a:t>Sperlingsvögel</a:t>
          </a:r>
        </a:p>
        <a:p>
          <a:pPr marL="0" lvl="0" indent="0" algn="ctr" defTabSz="533400">
            <a:lnSpc>
              <a:spcPct val="90000"/>
            </a:lnSpc>
            <a:spcBef>
              <a:spcPct val="0"/>
            </a:spcBef>
            <a:spcAft>
              <a:spcPct val="35000"/>
            </a:spcAft>
            <a:buNone/>
          </a:pPr>
          <a:r>
            <a:rPr lang="de-DE" sz="1200" kern="1200" dirty="0"/>
            <a:t>(</a:t>
          </a:r>
          <a:r>
            <a:rPr lang="de-DE" sz="1200" kern="1200" dirty="0" err="1"/>
            <a:t>Passeriformes</a:t>
          </a:r>
          <a:r>
            <a:rPr lang="de-DE" sz="1200" kern="1200" dirty="0"/>
            <a:t>)</a:t>
          </a:r>
        </a:p>
      </dsp:txBody>
      <dsp:txXfrm>
        <a:off x="3960146" y="161067"/>
        <a:ext cx="1237850" cy="768579"/>
      </dsp:txXfrm>
    </dsp:sp>
    <dsp:sp modelId="{8ECA9D23-2DB8-A64F-8297-FABAFE618E49}">
      <dsp:nvSpPr>
        <dsp:cNvPr id="0" name=""/>
        <dsp:cNvSpPr/>
      </dsp:nvSpPr>
      <dsp:spPr>
        <a:xfrm>
          <a:off x="2222002" y="1191764"/>
          <a:ext cx="1285674" cy="816403"/>
        </a:xfrm>
        <a:prstGeom prst="roundRect">
          <a:avLst>
            <a:gd name="adj" fmla="val 10000"/>
          </a:avLst>
        </a:prstGeom>
        <a:solidFill>
          <a:schemeClr val="tx2">
            <a:lumMod val="40000"/>
            <a:lumOff val="60000"/>
            <a:alpha val="2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FB9010D-4E47-2D42-B132-B914640F1228}">
      <dsp:nvSpPr>
        <dsp:cNvPr id="0" name=""/>
        <dsp:cNvSpPr/>
      </dsp:nvSpPr>
      <dsp:spPr>
        <a:xfrm>
          <a:off x="2364854" y="1327475"/>
          <a:ext cx="1285674" cy="81640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dirty="0"/>
            <a:t>Maorischlüpfer</a:t>
          </a:r>
        </a:p>
        <a:p>
          <a:pPr marL="0" lvl="0" indent="0" algn="ctr" defTabSz="533400">
            <a:lnSpc>
              <a:spcPct val="90000"/>
            </a:lnSpc>
            <a:spcBef>
              <a:spcPct val="0"/>
            </a:spcBef>
            <a:spcAft>
              <a:spcPct val="35000"/>
            </a:spcAft>
            <a:buNone/>
          </a:pPr>
          <a:r>
            <a:rPr lang="de-DE" sz="1200" kern="1200" dirty="0"/>
            <a:t>(</a:t>
          </a:r>
          <a:r>
            <a:rPr lang="de-DE" sz="1200" kern="1200" dirty="0" err="1"/>
            <a:t>Acanthisitti</a:t>
          </a:r>
          <a:r>
            <a:rPr lang="de-DE" sz="1200" kern="1200" dirty="0"/>
            <a:t>)</a:t>
          </a:r>
        </a:p>
      </dsp:txBody>
      <dsp:txXfrm>
        <a:off x="2388766" y="1351387"/>
        <a:ext cx="1237850" cy="768579"/>
      </dsp:txXfrm>
    </dsp:sp>
    <dsp:sp modelId="{3135A764-A69A-7043-961A-FC5B49CBDFB2}">
      <dsp:nvSpPr>
        <dsp:cNvPr id="0" name=""/>
        <dsp:cNvSpPr/>
      </dsp:nvSpPr>
      <dsp:spPr>
        <a:xfrm>
          <a:off x="3793381" y="1191764"/>
          <a:ext cx="1285674" cy="816403"/>
        </a:xfrm>
        <a:prstGeom prst="roundRect">
          <a:avLst>
            <a:gd name="adj" fmla="val 10000"/>
          </a:avLst>
        </a:prstGeom>
        <a:solidFill>
          <a:schemeClr val="tx2">
            <a:lumMod val="40000"/>
            <a:lumOff val="60000"/>
            <a:alpha val="2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B991BA9-9105-1945-A184-BB24D6637C9F}">
      <dsp:nvSpPr>
        <dsp:cNvPr id="0" name=""/>
        <dsp:cNvSpPr/>
      </dsp:nvSpPr>
      <dsp:spPr>
        <a:xfrm>
          <a:off x="3936234" y="1327475"/>
          <a:ext cx="1285674" cy="81640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dirty="0"/>
            <a:t>Singvögel</a:t>
          </a:r>
          <a:br>
            <a:rPr lang="de-DE" sz="1200" kern="1200" dirty="0"/>
          </a:br>
          <a:r>
            <a:rPr lang="de-DE" sz="1200" kern="1200" dirty="0"/>
            <a:t>(</a:t>
          </a:r>
          <a:r>
            <a:rPr lang="de-DE" sz="1200" kern="1200" dirty="0" err="1"/>
            <a:t>Passeri</a:t>
          </a:r>
          <a:r>
            <a:rPr lang="de-DE" sz="1200" kern="1200" dirty="0"/>
            <a:t>)</a:t>
          </a:r>
        </a:p>
      </dsp:txBody>
      <dsp:txXfrm>
        <a:off x="3960146" y="1351387"/>
        <a:ext cx="1237850" cy="768579"/>
      </dsp:txXfrm>
    </dsp:sp>
    <dsp:sp modelId="{55105A55-2E58-B242-A0DD-1422BFDA0B32}">
      <dsp:nvSpPr>
        <dsp:cNvPr id="0" name=""/>
        <dsp:cNvSpPr/>
      </dsp:nvSpPr>
      <dsp:spPr>
        <a:xfrm>
          <a:off x="2222002" y="2382084"/>
          <a:ext cx="1285674" cy="816403"/>
        </a:xfrm>
        <a:prstGeom prst="roundRect">
          <a:avLst>
            <a:gd name="adj" fmla="val 10000"/>
          </a:avLst>
        </a:prstGeom>
        <a:solidFill>
          <a:schemeClr val="tx2">
            <a:lumMod val="40000"/>
            <a:lumOff val="60000"/>
            <a:alpha val="2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978671E-AFE3-B04F-9983-4F1340B79A02}">
      <dsp:nvSpPr>
        <dsp:cNvPr id="0" name=""/>
        <dsp:cNvSpPr/>
      </dsp:nvSpPr>
      <dsp:spPr>
        <a:xfrm>
          <a:off x="2364854" y="2517794"/>
          <a:ext cx="1285674" cy="81640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dirty="0"/>
            <a:t>Sperlinge</a:t>
          </a:r>
          <a:br>
            <a:rPr lang="de-DE" sz="1200" kern="1200" dirty="0"/>
          </a:br>
          <a:r>
            <a:rPr lang="de-DE" sz="1200" kern="1200" dirty="0"/>
            <a:t>(</a:t>
          </a:r>
          <a:r>
            <a:rPr lang="de-DE" sz="1200" kern="1200" dirty="0" err="1"/>
            <a:t>Passeridae</a:t>
          </a:r>
          <a:r>
            <a:rPr lang="de-DE" sz="1200" kern="1200" dirty="0"/>
            <a:t>)</a:t>
          </a:r>
        </a:p>
      </dsp:txBody>
      <dsp:txXfrm>
        <a:off x="2388766" y="2541706"/>
        <a:ext cx="1237850" cy="768579"/>
      </dsp:txXfrm>
    </dsp:sp>
    <dsp:sp modelId="{81C2F0DF-51A6-4A4D-930A-C7F162BD15BF}">
      <dsp:nvSpPr>
        <dsp:cNvPr id="0" name=""/>
        <dsp:cNvSpPr/>
      </dsp:nvSpPr>
      <dsp:spPr>
        <a:xfrm>
          <a:off x="1436312" y="3572404"/>
          <a:ext cx="1285674" cy="816403"/>
        </a:xfrm>
        <a:prstGeom prst="roundRect">
          <a:avLst>
            <a:gd name="adj" fmla="val 10000"/>
          </a:avLst>
        </a:prstGeom>
        <a:solidFill>
          <a:schemeClr val="tx2">
            <a:lumMod val="40000"/>
            <a:lumOff val="60000"/>
            <a:alpha val="2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F61E8D-6BF5-C447-971F-A3C12BB5E3EF}">
      <dsp:nvSpPr>
        <dsp:cNvPr id="0" name=""/>
        <dsp:cNvSpPr/>
      </dsp:nvSpPr>
      <dsp:spPr>
        <a:xfrm>
          <a:off x="1579165" y="3708114"/>
          <a:ext cx="1285674" cy="81640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dirty="0"/>
            <a:t>Haussperling</a:t>
          </a:r>
        </a:p>
        <a:p>
          <a:pPr marL="0" lvl="0" indent="0" algn="ctr" defTabSz="533400">
            <a:lnSpc>
              <a:spcPct val="90000"/>
            </a:lnSpc>
            <a:spcBef>
              <a:spcPct val="0"/>
            </a:spcBef>
            <a:spcAft>
              <a:spcPct val="35000"/>
            </a:spcAft>
            <a:buNone/>
          </a:pPr>
          <a:r>
            <a:rPr lang="de-DE" sz="1200" kern="1200" dirty="0"/>
            <a:t>(</a:t>
          </a:r>
          <a:r>
            <a:rPr lang="de-DE" sz="1200" kern="1200" dirty="0" err="1"/>
            <a:t>Passer</a:t>
          </a:r>
          <a:r>
            <a:rPr lang="de-DE" sz="1200" kern="1200" dirty="0"/>
            <a:t> </a:t>
          </a:r>
          <a:r>
            <a:rPr lang="de-DE" sz="1200" kern="1200" dirty="0" err="1"/>
            <a:t>domesticus</a:t>
          </a:r>
          <a:r>
            <a:rPr lang="de-DE" sz="1200" kern="1200" dirty="0"/>
            <a:t>)</a:t>
          </a:r>
        </a:p>
      </dsp:txBody>
      <dsp:txXfrm>
        <a:off x="1603077" y="3732026"/>
        <a:ext cx="1237850" cy="768579"/>
      </dsp:txXfrm>
    </dsp:sp>
    <dsp:sp modelId="{90C2E5FE-C859-A041-B157-80E153FA0673}">
      <dsp:nvSpPr>
        <dsp:cNvPr id="0" name=""/>
        <dsp:cNvSpPr/>
      </dsp:nvSpPr>
      <dsp:spPr>
        <a:xfrm>
          <a:off x="3007691" y="3572404"/>
          <a:ext cx="1285674" cy="816403"/>
        </a:xfrm>
        <a:prstGeom prst="roundRect">
          <a:avLst>
            <a:gd name="adj" fmla="val 10000"/>
          </a:avLst>
        </a:prstGeom>
        <a:solidFill>
          <a:schemeClr val="tx2">
            <a:lumMod val="40000"/>
            <a:lumOff val="60000"/>
            <a:alpha val="2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2FB10C5-B554-E44A-B5AB-DC021122E347}">
      <dsp:nvSpPr>
        <dsp:cNvPr id="0" name=""/>
        <dsp:cNvSpPr/>
      </dsp:nvSpPr>
      <dsp:spPr>
        <a:xfrm>
          <a:off x="3150544" y="3708114"/>
          <a:ext cx="1285674" cy="81640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dirty="0"/>
            <a:t>14 andere Arten</a:t>
          </a:r>
        </a:p>
      </dsp:txBody>
      <dsp:txXfrm>
        <a:off x="3174456" y="3732026"/>
        <a:ext cx="1237850" cy="768579"/>
      </dsp:txXfrm>
    </dsp:sp>
    <dsp:sp modelId="{58735C47-9AC3-CF41-801F-33825AE990F3}">
      <dsp:nvSpPr>
        <dsp:cNvPr id="0" name=""/>
        <dsp:cNvSpPr/>
      </dsp:nvSpPr>
      <dsp:spPr>
        <a:xfrm>
          <a:off x="3786078" y="2382084"/>
          <a:ext cx="1285674" cy="816403"/>
        </a:xfrm>
        <a:prstGeom prst="roundRect">
          <a:avLst>
            <a:gd name="adj" fmla="val 10000"/>
          </a:avLst>
        </a:prstGeom>
        <a:solidFill>
          <a:schemeClr val="tx2">
            <a:lumMod val="40000"/>
            <a:lumOff val="60000"/>
            <a:alpha val="2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B6E648E-7CE3-9842-A49E-44EEA9F7811C}">
      <dsp:nvSpPr>
        <dsp:cNvPr id="0" name=""/>
        <dsp:cNvSpPr/>
      </dsp:nvSpPr>
      <dsp:spPr>
        <a:xfrm>
          <a:off x="3928931" y="2517794"/>
          <a:ext cx="1285674" cy="81640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dirty="0"/>
            <a:t>Steinsperlinge (</a:t>
          </a:r>
          <a:r>
            <a:rPr lang="de-DE" sz="1200" kern="1200" dirty="0" err="1"/>
            <a:t>Petronia</a:t>
          </a:r>
          <a:r>
            <a:rPr lang="de-DE" sz="1200" kern="1200"/>
            <a:t>)</a:t>
          </a:r>
          <a:endParaRPr lang="de-DE" sz="1200" kern="1200" dirty="0"/>
        </a:p>
      </dsp:txBody>
      <dsp:txXfrm>
        <a:off x="3952843" y="2541706"/>
        <a:ext cx="1237850" cy="768579"/>
      </dsp:txXfrm>
    </dsp:sp>
    <dsp:sp modelId="{AD9AC0CF-154E-F745-B946-7E8B3EC25E69}">
      <dsp:nvSpPr>
        <dsp:cNvPr id="0" name=""/>
        <dsp:cNvSpPr/>
      </dsp:nvSpPr>
      <dsp:spPr>
        <a:xfrm>
          <a:off x="5364760" y="2382084"/>
          <a:ext cx="1285674" cy="816403"/>
        </a:xfrm>
        <a:prstGeom prst="roundRect">
          <a:avLst>
            <a:gd name="adj" fmla="val 10000"/>
          </a:avLst>
        </a:prstGeom>
        <a:solidFill>
          <a:schemeClr val="tx2">
            <a:lumMod val="40000"/>
            <a:lumOff val="60000"/>
            <a:alpha val="2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367D853-C73F-3F4F-B268-8FC325F6E060}">
      <dsp:nvSpPr>
        <dsp:cNvPr id="0" name=""/>
        <dsp:cNvSpPr/>
      </dsp:nvSpPr>
      <dsp:spPr>
        <a:xfrm>
          <a:off x="5507613" y="2517794"/>
          <a:ext cx="1285674" cy="81640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Schneefinken (Montifringilla)</a:t>
          </a:r>
        </a:p>
      </dsp:txBody>
      <dsp:txXfrm>
        <a:off x="5531525" y="2541706"/>
        <a:ext cx="1237850" cy="768579"/>
      </dsp:txXfrm>
    </dsp:sp>
    <dsp:sp modelId="{3C9008A0-23ED-3041-B9E2-A86D19B5E4F5}">
      <dsp:nvSpPr>
        <dsp:cNvPr id="0" name=""/>
        <dsp:cNvSpPr/>
      </dsp:nvSpPr>
      <dsp:spPr>
        <a:xfrm>
          <a:off x="5364760" y="1191764"/>
          <a:ext cx="1285674" cy="816403"/>
        </a:xfrm>
        <a:prstGeom prst="roundRect">
          <a:avLst>
            <a:gd name="adj" fmla="val 10000"/>
          </a:avLst>
        </a:prstGeom>
        <a:solidFill>
          <a:schemeClr val="tx2">
            <a:lumMod val="40000"/>
            <a:lumOff val="60000"/>
            <a:alpha val="2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26690E4-F106-654B-ABEF-5B70C9886023}">
      <dsp:nvSpPr>
        <dsp:cNvPr id="0" name=""/>
        <dsp:cNvSpPr/>
      </dsp:nvSpPr>
      <dsp:spPr>
        <a:xfrm>
          <a:off x="5507613" y="1327475"/>
          <a:ext cx="1285674" cy="81640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dirty="0"/>
            <a:t>Schreivögel</a:t>
          </a:r>
          <a:br>
            <a:rPr lang="de-DE" sz="1200" kern="1200" dirty="0"/>
          </a:br>
          <a:r>
            <a:rPr lang="de-DE" sz="1200" kern="1200" dirty="0"/>
            <a:t>(</a:t>
          </a:r>
          <a:r>
            <a:rPr lang="de-DE" sz="1200" kern="1200" dirty="0" err="1"/>
            <a:t>Tyranni</a:t>
          </a:r>
          <a:r>
            <a:rPr lang="de-DE" sz="1200" kern="1200" dirty="0"/>
            <a:t>)</a:t>
          </a:r>
        </a:p>
      </dsp:txBody>
      <dsp:txXfrm>
        <a:off x="5531525" y="1351387"/>
        <a:ext cx="1237850" cy="7685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pPr>
              <a:defRPr/>
            </a:pPr>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8C5AF312-8690-8549-B0CC-E11051F0F75D}" type="datetimeFigureOut">
              <a:rPr lang="de-DE"/>
              <a:pPr>
                <a:defRPr/>
              </a:pPr>
              <a:t>05.11.20</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pPr>
              <a:defRPr/>
            </a:pPr>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4B127F96-ED49-E24D-9BE0-605F4C99971C}" type="slidenum">
              <a:rPr lang="de-DE"/>
              <a:pPr>
                <a:defRPr/>
              </a:pPr>
              <a:t>‹Nr.›</a:t>
            </a:fld>
            <a:endParaRPr lang="de-DE"/>
          </a:p>
        </p:txBody>
      </p:sp>
    </p:spTree>
    <p:extLst>
      <p:ext uri="{BB962C8B-B14F-4D97-AF65-F5344CB8AC3E}">
        <p14:creationId xmlns:p14="http://schemas.microsoft.com/office/powerpoint/2010/main" val="6684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5715E82D-43DC-7243-B65E-5882771CAE33}" type="datetimeFigureOut">
              <a:rPr lang="de-DE"/>
              <a:pPr>
                <a:defRPr/>
              </a:pPr>
              <a:t>05.11.20</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endParaRPr lang="de-DE" noProof="0"/>
          </a:p>
        </p:txBody>
      </p:sp>
      <p:sp>
        <p:nvSpPr>
          <p:cNvPr id="6" name="Fußzeilenplatzhalt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BC8DA3D4-F2B2-944A-A28B-82148C1F3973}" type="slidenum">
              <a:rPr lang="de-DE"/>
              <a:pPr>
                <a:defRPr/>
              </a:pPr>
              <a:t>‹Nr.›</a:t>
            </a:fld>
            <a:endParaRPr lang="de-DE"/>
          </a:p>
        </p:txBody>
      </p:sp>
    </p:spTree>
    <p:extLst>
      <p:ext uri="{BB962C8B-B14F-4D97-AF65-F5344CB8AC3E}">
        <p14:creationId xmlns:p14="http://schemas.microsoft.com/office/powerpoint/2010/main" val="46338521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23" charset="-128"/>
        <a:cs typeface="ＭＳ Ｐゴシック" pitchFamily="-123"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23" charset="-128"/>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23" charset="-128"/>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23" charset="-128"/>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23"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338"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indent="-171450" eaLnBrk="1" hangingPunct="1">
              <a:spcBef>
                <a:spcPct val="0"/>
              </a:spcBef>
              <a:buFontTx/>
              <a:buChar char="•"/>
            </a:pPr>
            <a:endParaRPr lang="de-DE">
              <a:latin typeface="Calibri" charset="0"/>
              <a:ea typeface="ＭＳ Ｐゴシック" charset="0"/>
              <a:cs typeface="ＭＳ Ｐゴシック" charset="0"/>
            </a:endParaRPr>
          </a:p>
        </p:txBody>
      </p:sp>
      <p:sp>
        <p:nvSpPr>
          <p:cNvPr id="14339"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3806D790-C466-684E-BC2A-24A14A3B1A87}" type="slidenum">
              <a:rPr lang="de-DE" sz="1200">
                <a:latin typeface="Calibri" charset="0"/>
              </a:rPr>
              <a:pPr eaLnBrk="1" hangingPunct="1"/>
              <a:t>1</a:t>
            </a:fld>
            <a:endParaRPr lang="de-DE"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770"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Der Haussperling hat Mitteleuropa mit der Ausdehnung des Ackerbaus aus dem Vorderen Orient besiedelt und seit diesem Zeitpunkt in der Nähe des Menschen gelebt.</a:t>
            </a:r>
          </a:p>
        </p:txBody>
      </p:sp>
      <p:sp>
        <p:nvSpPr>
          <p:cNvPr id="32771"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21C17187-C8B1-9E44-A43B-14185C16CF1F}" type="slidenum">
              <a:rPr lang="de-DE" sz="1200">
                <a:latin typeface="Calibri" charset="0"/>
              </a:rPr>
              <a:pPr eaLnBrk="1" hangingPunct="1"/>
              <a:t>10</a:t>
            </a:fld>
            <a:endParaRPr lang="de-DE"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818"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buFontTx/>
              <a:buChar char="•"/>
            </a:pPr>
            <a:r>
              <a:rPr lang="de-CH">
                <a:latin typeface="Calibri" charset="0"/>
                <a:ea typeface="ＭＳ Ｐゴシック" charset="0"/>
                <a:cs typeface="ＭＳ Ｐゴシック" charset="0"/>
              </a:rPr>
              <a:t>Haussperlinge scheuen die Nähe des Menschen nicht und teilen sich den Lebensraum mit ihm. Allerdings haben sie immer eine geringe Fluchtdistanz und verfolgen die Bewegungen der Menschen sehr aufmerksam.</a:t>
            </a:r>
          </a:p>
        </p:txBody>
      </p:sp>
      <p:sp>
        <p:nvSpPr>
          <p:cNvPr id="34819"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AFA32F37-39F7-2F4C-B135-67A16824B866}" type="slidenum">
              <a:rPr lang="de-DE" sz="1200">
                <a:latin typeface="Calibri" charset="0"/>
              </a:rPr>
              <a:pPr eaLnBrk="1" hangingPunct="1"/>
              <a:t>11</a:t>
            </a:fld>
            <a:endParaRPr lang="de-DE"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866"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Der Haussperling nahm im griechischen Altertum eine hervorragende Stellung ein, da er Asklepios, dem Gott der Heilkunst, als heilig galt. Über einen gewissen Atarbes wurde sogar die Todesstrafe verhängt, da er dem Asklepios heilige Sperlinge in einem Tempel erschlagen hatte.</a:t>
            </a:r>
            <a:r>
              <a:rPr lang="de-CH">
                <a:latin typeface="Calibri" charset="0"/>
                <a:ea typeface="ＭＳ Ｐゴシック" charset="0"/>
                <a:cs typeface="ＭＳ Ｐゴシック" charset="0"/>
              </a:rPr>
              <a:t> </a:t>
            </a:r>
            <a:endParaRPr lang="de-DE">
              <a:latin typeface="Calibri" charset="0"/>
              <a:ea typeface="ＭＳ Ｐゴシック" charset="0"/>
              <a:cs typeface="ＭＳ Ｐゴシック" charset="0"/>
            </a:endParaRPr>
          </a:p>
          <a:p>
            <a:pPr marL="171450" indent="-171450" eaLnBrk="1" hangingPunct="1">
              <a:spcBef>
                <a:spcPct val="0"/>
              </a:spcBef>
              <a:buFontTx/>
              <a:buChar char="•"/>
            </a:pP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Seinem unermüdlichen Liebesspiel während des Frühlings verdankte der Haussperling, dass er der Aphrodite zugeordnet wurde. Die Römer übernahmen diesen Glauben und verzehrten zur Steigerung der Manneskraft gerne Haussperlinge. </a:t>
            </a:r>
            <a:endParaRPr lang="de-CH">
              <a:latin typeface="Calibri" charset="0"/>
              <a:ea typeface="ＭＳ Ｐゴシック" charset="0"/>
              <a:cs typeface="ＭＳ Ｐゴシック" charset="0"/>
            </a:endParaRPr>
          </a:p>
        </p:txBody>
      </p:sp>
      <p:sp>
        <p:nvSpPr>
          <p:cNvPr id="36867"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4127D462-D684-3440-A648-732C5B18FFE5}" type="slidenum">
              <a:rPr lang="de-DE" sz="1200">
                <a:latin typeface="Calibri" charset="0"/>
              </a:rPr>
              <a:pPr eaLnBrk="1" hangingPunct="1"/>
              <a:t>12</a:t>
            </a:fld>
            <a:endParaRPr lang="de-DE"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4"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Der Haussperling wurde im Garten- und Getreidebau als Schädling angesehen.</a:t>
            </a: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CH">
                <a:latin typeface="Calibri" charset="0"/>
                <a:ea typeface="ＭＳ Ｐゴシック" charset="0"/>
                <a:cs typeface="ＭＳ Ｐゴシック" charset="0"/>
              </a:rPr>
              <a:t>Da im 19. Jahrhundert oftmals grosse Schwärme mit mehreren Hundert Sperlingen auf den Feldern anzutreffen waren, wurde er auch als Korndieb verschrien.</a:t>
            </a:r>
            <a:endParaRPr lang="de-CH" altLang="ja-JP">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In Leipzig wird er gar als „Dachscheisser</a:t>
            </a:r>
            <a:r>
              <a:rPr lang="ja-JP" altLang="de-DE">
                <a:latin typeface="Calibri" charset="0"/>
                <a:ea typeface="ＭＳ Ｐゴシック" charset="0"/>
                <a:cs typeface="ＭＳ Ｐゴシック" charset="0"/>
              </a:rPr>
              <a:t>“</a:t>
            </a:r>
            <a:r>
              <a:rPr lang="de-DE" altLang="ja-JP">
                <a:latin typeface="Calibri" charset="0"/>
                <a:ea typeface="ＭＳ Ｐゴシック" charset="0"/>
                <a:cs typeface="ＭＳ Ｐゴシック" charset="0"/>
              </a:rPr>
              <a:t> beschimpft, da er ein unordentliches Nest baut und die Kotspuren ausserhalb des Nestes oft gut sichtbar sind. </a:t>
            </a:r>
          </a:p>
          <a:p>
            <a:pPr marL="171450" indent="-171450" eaLnBrk="1" hangingPunct="1">
              <a:spcBef>
                <a:spcPct val="0"/>
              </a:spcBef>
              <a:buFontTx/>
              <a:buChar char="•"/>
            </a:pPr>
            <a:r>
              <a:rPr lang="de-DE">
                <a:latin typeface="Calibri" charset="0"/>
                <a:ea typeface="ＭＳ Ｐゴシック" charset="0"/>
                <a:cs typeface="ＭＳ Ｐゴシック" charset="0"/>
              </a:rPr>
              <a:t>Auch wird ihm nachgesagt, dass er in Ausübung physischer Liebe </a:t>
            </a:r>
            <a:r>
              <a:rPr lang="de-CH">
                <a:latin typeface="Calibri" charset="0"/>
                <a:ea typeface="ＭＳ Ｐゴシック" charset="0"/>
                <a:cs typeface="ＭＳ Ｐゴシック" charset="0"/>
              </a:rPr>
              <a:t>sehr ausdauernd sei. Ein Haussperlingspaar kann rund 15-20 Mal pro Stunde kopulieren.</a:t>
            </a:r>
          </a:p>
          <a:p>
            <a:pPr marL="171450" indent="-171450" eaLnBrk="1" hangingPunct="1">
              <a:spcBef>
                <a:spcPct val="0"/>
              </a:spcBef>
              <a:buFontTx/>
              <a:buChar char="•"/>
            </a:pPr>
            <a:endParaRPr lang="de-CH">
              <a:latin typeface="Calibri" charset="0"/>
              <a:ea typeface="ＭＳ Ｐゴシック" charset="0"/>
              <a:cs typeface="ＭＳ Ｐゴシック" charset="0"/>
            </a:endParaRPr>
          </a:p>
        </p:txBody>
      </p:sp>
      <p:sp>
        <p:nvSpPr>
          <p:cNvPr id="38915"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16F675DB-1A6E-0C46-8168-8E54CC87BAD4}" type="slidenum">
              <a:rPr lang="de-DE" sz="1200">
                <a:latin typeface="Calibri" charset="0"/>
              </a:rPr>
              <a:pPr eaLnBrk="1" hangingPunct="1"/>
              <a:t>13</a:t>
            </a:fld>
            <a:endParaRPr lang="de-DE"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0962"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Aufgrund seiner Häufigkeit  und seiner Nähe zum Menschen erscheint der Sperling bzw. der Spatz in zahlreichen Metaphern und metaphorischen Redensarten.</a:t>
            </a: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Die beliebte Mehlspeise „Spätzli</a:t>
            </a:r>
            <a:r>
              <a:rPr lang="ja-JP" altLang="de-DE">
                <a:latin typeface="Calibri" charset="0"/>
                <a:ea typeface="ＭＳ Ｐゴシック" charset="0"/>
                <a:cs typeface="ＭＳ Ｐゴシック" charset="0"/>
              </a:rPr>
              <a:t>“</a:t>
            </a:r>
            <a:r>
              <a:rPr lang="de-DE" altLang="ja-JP">
                <a:latin typeface="Calibri" charset="0"/>
                <a:ea typeface="ＭＳ Ｐゴシック" charset="0"/>
                <a:cs typeface="ＭＳ Ｐゴシック" charset="0"/>
              </a:rPr>
              <a:t> erhielt beispielsweise ihren Namen, weil deren Klösschen die Form eines Sperlings haben sollen.</a:t>
            </a:r>
            <a:endParaRPr lang="de-CH" altLang="ja-JP">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Die Redewendung „Er ist frech wie ein Spatz oder ein frecher Spatz</a:t>
            </a:r>
            <a:r>
              <a:rPr lang="ja-JP" altLang="de-DE">
                <a:latin typeface="Calibri" charset="0"/>
                <a:ea typeface="ＭＳ Ｐゴシック" charset="0"/>
                <a:cs typeface="ＭＳ Ｐゴシック" charset="0"/>
              </a:rPr>
              <a:t>“</a:t>
            </a:r>
            <a:r>
              <a:rPr lang="de-DE" altLang="ja-JP">
                <a:latin typeface="Calibri" charset="0"/>
                <a:ea typeface="ＭＳ Ｐゴシック" charset="0"/>
                <a:cs typeface="ＭＳ Ｐゴシック" charset="0"/>
              </a:rPr>
              <a:t> kommt daher, dass der Spatz ein unerträglicher Schwätzer sein soll, dessen Getschilpe jeglicher Melodie entbehrt und den Eindruck des Schimpfens erweckt.</a:t>
            </a:r>
            <a:endParaRPr lang="de-CH" altLang="ja-JP">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Der Ausdruck „Dreckspatz</a:t>
            </a:r>
            <a:r>
              <a:rPr lang="ja-JP" altLang="de-DE">
                <a:latin typeface="Calibri" charset="0"/>
                <a:ea typeface="ＭＳ Ｐゴシック" charset="0"/>
                <a:cs typeface="ＭＳ Ｐゴシック" charset="0"/>
              </a:rPr>
              <a:t>“</a:t>
            </a:r>
            <a:r>
              <a:rPr lang="de-DE" altLang="ja-JP">
                <a:latin typeface="Calibri" charset="0"/>
                <a:ea typeface="ＭＳ Ｐゴシック" charset="0"/>
                <a:cs typeface="ＭＳ Ｐゴシック" charset="0"/>
              </a:rPr>
              <a:t> entstand, weil sich der Spatz im Sand badet, um Parasiten zu entfernen.</a:t>
            </a:r>
          </a:p>
          <a:p>
            <a:pPr marL="171450" indent="-171450" eaLnBrk="1" hangingPunct="1">
              <a:spcBef>
                <a:spcPct val="0"/>
              </a:spcBef>
              <a:buFontTx/>
              <a:buChar char="•"/>
            </a:pPr>
            <a:r>
              <a:rPr lang="de-DE">
                <a:latin typeface="Calibri" charset="0"/>
                <a:ea typeface="ＭＳ Ｐゴシック" charset="0"/>
                <a:cs typeface="ＭＳ Ｐゴシック" charset="0"/>
              </a:rPr>
              <a:t>Positiver war dem Spatz wiederum die Antike gestimmt. Der Ausdruck „es lieb</a:t>
            </a:r>
            <a:r>
              <a:rPr lang="ja-JP" altLang="de-DE">
                <a:latin typeface="Calibri" charset="0"/>
                <a:ea typeface="ＭＳ Ｐゴシック" charset="0"/>
                <a:cs typeface="ＭＳ Ｐゴシック" charset="0"/>
              </a:rPr>
              <a:t>‘</a:t>
            </a:r>
            <a:r>
              <a:rPr lang="de-DE" altLang="ja-JP">
                <a:latin typeface="Calibri" charset="0"/>
                <a:ea typeface="ＭＳ Ｐゴシック" charset="0"/>
                <a:cs typeface="ＭＳ Ｐゴシック" charset="0"/>
              </a:rPr>
              <a:t>s Spätzli</a:t>
            </a:r>
            <a:r>
              <a:rPr lang="ja-JP" altLang="de-DE">
                <a:latin typeface="Calibri" charset="0"/>
                <a:ea typeface="ＭＳ Ｐゴシック" charset="0"/>
                <a:cs typeface="ＭＳ Ｐゴシック" charset="0"/>
              </a:rPr>
              <a:t>“</a:t>
            </a:r>
            <a:r>
              <a:rPr lang="de-DE" altLang="ja-JP">
                <a:latin typeface="Calibri" charset="0"/>
                <a:ea typeface="ＭＳ Ｐゴシック" charset="0"/>
                <a:cs typeface="ＭＳ Ｐゴシック" charset="0"/>
              </a:rPr>
              <a:t> anstelle von Schätzli stammt aus der Römerzeit. „Passercula</a:t>
            </a:r>
            <a:r>
              <a:rPr lang="ja-JP" altLang="de-DE">
                <a:latin typeface="Calibri" charset="0"/>
                <a:ea typeface="ＭＳ Ｐゴシック" charset="0"/>
                <a:cs typeface="ＭＳ Ｐゴシック" charset="0"/>
              </a:rPr>
              <a:t>“</a:t>
            </a:r>
            <a:r>
              <a:rPr lang="de-DE" altLang="ja-JP">
                <a:latin typeface="Calibri" charset="0"/>
                <a:ea typeface="ＭＳ Ｐゴシック" charset="0"/>
                <a:cs typeface="ＭＳ Ｐゴシック" charset="0"/>
              </a:rPr>
              <a:t> – der Diminutiv von Passer – wurden junge Mädchen genannt.</a:t>
            </a:r>
            <a:endParaRPr lang="de-CH" altLang="ja-JP">
              <a:latin typeface="Calibri" charset="0"/>
              <a:ea typeface="ＭＳ Ｐゴシック" charset="0"/>
              <a:cs typeface="ＭＳ Ｐゴシック" charset="0"/>
            </a:endParaRPr>
          </a:p>
          <a:p>
            <a:pPr marL="171450" indent="-171450" eaLnBrk="1" hangingPunct="1">
              <a:spcBef>
                <a:spcPct val="0"/>
              </a:spcBef>
              <a:buFontTx/>
              <a:buChar char="•"/>
            </a:pPr>
            <a:endParaRPr lang="de-DE">
              <a:latin typeface="Calibri" charset="0"/>
              <a:ea typeface="ＭＳ Ｐゴシック" charset="0"/>
              <a:cs typeface="ＭＳ Ｐゴシック" charset="0"/>
            </a:endParaRPr>
          </a:p>
        </p:txBody>
      </p:sp>
      <p:sp>
        <p:nvSpPr>
          <p:cNvPr id="40963"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B0C407A5-8BB8-D041-8DFC-1B8FB6C1699A}" type="slidenum">
              <a:rPr lang="de-DE" sz="1200">
                <a:latin typeface="Calibri" charset="0"/>
              </a:rPr>
              <a:pPr eaLnBrk="1" hangingPunct="1"/>
              <a:t>14</a:t>
            </a:fld>
            <a:endParaRPr lang="de-DE"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301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buFontTx/>
              <a:buChar char="•"/>
            </a:pPr>
            <a:r>
              <a:rPr lang="de-DE">
                <a:latin typeface="Calibri" charset="0"/>
                <a:ea typeface="ＭＳ Ｐゴシック" charset="0"/>
                <a:cs typeface="ＭＳ Ｐゴシック" charset="0"/>
              </a:rPr>
              <a:t>Feldsperlinge brüten eher in Einzelpaaren und weniger in Kolonien. Sie sind eher im Kulturland anzutreffen und weniger im Siedlungsraum.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505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buFontTx/>
              <a:buChar char="•"/>
            </a:pPr>
            <a:r>
              <a:rPr lang="de-DE">
                <a:latin typeface="Calibri" charset="0"/>
                <a:ea typeface="ＭＳ Ｐゴシック" charset="0"/>
                <a:cs typeface="ＭＳ Ｐゴシック" charset="0"/>
              </a:rPr>
              <a:t>Der Italiensperling kommt primär auf der Alpensüdseite vor.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10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de-DE">
              <a:latin typeface="Calibri"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9154"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Haussperlinge sind nach ihrer ersten Brutansiedlung extrem ortstreu.</a:t>
            </a: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In einer Stadtrandpopulation beträgt der Aktionsradius während der Brutzeit ca. 50m, in einer ländlichen Population bis 400m, ausserhalb der Brutzeit zwischen 200-600m</a:t>
            </a: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Die tägliche Aktivität beginnt während der bürgerlichen Dämmerung und endet vor Sonnenuntergang. Während der Zeit der Jungenfütterung sind die Vögel 14-16 Stunden aktiv.</a:t>
            </a:r>
          </a:p>
          <a:p>
            <a:pPr marL="171450" indent="-171450" eaLnBrk="1" hangingPunct="1">
              <a:spcBef>
                <a:spcPct val="0"/>
              </a:spcBef>
              <a:buFontTx/>
              <a:buChar char="•"/>
            </a:pPr>
            <a:r>
              <a:rPr lang="de-DE">
                <a:latin typeface="Calibri" charset="0"/>
                <a:ea typeface="ＭＳ Ｐゴシック" charset="0"/>
                <a:cs typeface="ＭＳ Ｐゴシック" charset="0"/>
              </a:rPr>
              <a:t>Ausserhalb der Brutzeit </a:t>
            </a:r>
            <a:r>
              <a:rPr lang="de-CH">
                <a:latin typeface="Calibri" charset="0"/>
                <a:ea typeface="ＭＳ Ｐゴシック" charset="0"/>
                <a:cs typeface="ＭＳ Ｐゴシック" charset="0"/>
              </a:rPr>
              <a:t>finden fast alle Aktivitäten im Schwarm statt, wie Fressen, Baden, Ruhen, Besuch der Brutkolonie auch ausserhalb der Brutzeit</a:t>
            </a:r>
          </a:p>
          <a:p>
            <a:pPr marL="171450" indent="-171450" eaLnBrk="1" hangingPunct="1">
              <a:spcBef>
                <a:spcPct val="0"/>
              </a:spcBef>
              <a:buFontTx/>
              <a:buChar char="•"/>
            </a:pPr>
            <a:r>
              <a:rPr lang="de-CH">
                <a:latin typeface="Calibri" charset="0"/>
                <a:ea typeface="ＭＳ Ｐゴシック" charset="0"/>
                <a:cs typeface="ＭＳ Ｐゴシック" charset="0"/>
              </a:rPr>
              <a:t>„soziales Singen“ an Ruheplätzen </a:t>
            </a:r>
            <a:r>
              <a:rPr lang="de-DE">
                <a:latin typeface="Calibri" charset="0"/>
                <a:ea typeface="ＭＳ Ｐゴシック" charset="0"/>
                <a:cs typeface="ＭＳ Ｐゴシック" charset="0"/>
              </a:rPr>
              <a:t>meist geschützt in dichtem Gebüsch, auf Bäumen oder im Bewuchs von Hauswänden. Die Funktion des gemeinsamen Tschilpens ist jedoch nicht genau bekannt. </a:t>
            </a:r>
          </a:p>
        </p:txBody>
      </p:sp>
      <p:sp>
        <p:nvSpPr>
          <p:cNvPr id="49155"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66E920-5D0E-8048-BE23-39A121FB4231}" type="slidenum">
              <a:rPr lang="de-DE" sz="1200">
                <a:latin typeface="Calibri" charset="0"/>
              </a:rPr>
              <a:pPr eaLnBrk="1" hangingPunct="1"/>
              <a:t>18</a:t>
            </a:fld>
            <a:endParaRPr lang="de-DE" sz="120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02"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Der Haussperling badet das ganze Jahr über, auch an frostfreien Tagen im Winter.</a:t>
            </a:r>
          </a:p>
          <a:p>
            <a:pPr marL="171450" indent="-171450" eaLnBrk="1" hangingPunct="1">
              <a:spcBef>
                <a:spcPct val="0"/>
              </a:spcBef>
              <a:buFontTx/>
              <a:buChar char="•"/>
            </a:pPr>
            <a:r>
              <a:rPr lang="de-DE">
                <a:latin typeface="Calibri" charset="0"/>
                <a:ea typeface="ＭＳ Ｐゴシック" charset="0"/>
                <a:cs typeface="ＭＳ Ｐゴシック" charset="0"/>
              </a:rPr>
              <a:t>Da Sonnenschein stark stimulierend wirkt, badet der Vogel am häufigsten in der Mittagszeit.</a:t>
            </a:r>
          </a:p>
          <a:p>
            <a:pPr marL="171450" indent="-171450" eaLnBrk="1" hangingPunct="1">
              <a:spcBef>
                <a:spcPct val="0"/>
              </a:spcBef>
              <a:buFontTx/>
              <a:buChar char="•"/>
            </a:pPr>
            <a:endParaRPr lang="de-DE">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Vorgehen:</a:t>
            </a:r>
          </a:p>
          <a:p>
            <a:pPr marL="628650" lvl="1" indent="-171450" eaLnBrk="1" hangingPunct="1">
              <a:spcBef>
                <a:spcPct val="0"/>
              </a:spcBef>
              <a:buFontTx/>
              <a:buChar char="•"/>
            </a:pPr>
            <a:r>
              <a:rPr lang="de-DE">
                <a:latin typeface="Calibri" charset="0"/>
                <a:ea typeface="ＭＳ Ｐゴシック" charset="0"/>
              </a:rPr>
              <a:t>Vorsichtig wird der Kopf ins Wasser getaucht und schnell hin und her gedreht</a:t>
            </a:r>
          </a:p>
          <a:p>
            <a:pPr marL="628650" lvl="1" indent="-171450" eaLnBrk="1" hangingPunct="1">
              <a:spcBef>
                <a:spcPct val="0"/>
              </a:spcBef>
              <a:buFontTx/>
              <a:buChar char="•"/>
            </a:pPr>
            <a:r>
              <a:rPr lang="de-DE">
                <a:latin typeface="Calibri" charset="0"/>
                <a:ea typeface="ＭＳ Ｐゴシック" charset="0"/>
              </a:rPr>
              <a:t>Brustgefieder und abwärts gerichteter Schwanz werden gleichzeitig auch benetzt</a:t>
            </a:r>
          </a:p>
          <a:p>
            <a:pPr marL="628650" lvl="1" indent="-171450" eaLnBrk="1" hangingPunct="1">
              <a:spcBef>
                <a:spcPct val="0"/>
              </a:spcBef>
              <a:buFontTx/>
              <a:buChar char="•"/>
            </a:pPr>
            <a:r>
              <a:rPr lang="de-DE">
                <a:latin typeface="Calibri" charset="0"/>
                <a:ea typeface="ＭＳ Ｐゴシック" charset="0"/>
              </a:rPr>
              <a:t>Intensitätssteigerung führt dazu, dass der Körper tiefer eintaucht</a:t>
            </a:r>
          </a:p>
          <a:p>
            <a:pPr marL="628650" lvl="1" indent="-171450" eaLnBrk="1" hangingPunct="1">
              <a:spcBef>
                <a:spcPct val="0"/>
              </a:spcBef>
              <a:buFontTx/>
              <a:buChar char="•"/>
            </a:pPr>
            <a:r>
              <a:rPr lang="de-DE">
                <a:latin typeface="Calibri" charset="0"/>
                <a:ea typeface="ＭＳ Ｐゴシック" charset="0"/>
              </a:rPr>
              <a:t>Durch Schlagen der Flügel werden selbige und das Rückengefieder durchnässt.</a:t>
            </a:r>
          </a:p>
          <a:p>
            <a:pPr marL="628650" lvl="1" indent="-171450" eaLnBrk="1" hangingPunct="1">
              <a:spcBef>
                <a:spcPct val="0"/>
              </a:spcBef>
              <a:buFontTx/>
              <a:buChar char="•"/>
            </a:pPr>
            <a:r>
              <a:rPr lang="de-DE">
                <a:latin typeface="Calibri" charset="0"/>
                <a:ea typeface="ＭＳ Ｐゴシック" charset="0"/>
              </a:rPr>
              <a:t>Das Bad kann bis zu 3 Minuten dauern.</a:t>
            </a:r>
          </a:p>
        </p:txBody>
      </p:sp>
      <p:sp>
        <p:nvSpPr>
          <p:cNvPr id="51203"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72565196-A270-5440-8A8A-98D4A470DB5C}" type="slidenum">
              <a:rPr lang="de-DE" sz="1200">
                <a:latin typeface="Calibri" charset="0"/>
              </a:rPr>
              <a:pPr eaLnBrk="1" hangingPunct="1"/>
              <a:t>19</a:t>
            </a:fld>
            <a:endParaRPr lang="de-DE"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Notizenplatzhalter 2"/>
          <p:cNvSpPr>
            <a:spLocks noGrp="1"/>
          </p:cNvSpPr>
          <p:nvPr>
            <p:ph type="body" idx="1"/>
          </p:nvPr>
        </p:nvSpPr>
        <p:spPr/>
        <p:txBody>
          <a:bodyPr/>
          <a:lstStyle/>
          <a:p>
            <a:pPr marL="0" lvl="1" eaLnBrk="1" hangingPunct="1">
              <a:spcBef>
                <a:spcPct val="0"/>
              </a:spcBef>
              <a:defRPr/>
            </a:pPr>
            <a:endParaRPr lang="de-DE" sz="2900" b="1">
              <a:solidFill>
                <a:schemeClr val="bg1"/>
              </a:solidFill>
              <a:effectLst>
                <a:outerShdw blurRad="38100" dist="38100" dir="2700000" algn="tl">
                  <a:srgbClr val="DDDDDD"/>
                </a:outerShdw>
              </a:effectLst>
              <a:latin typeface="Calibri" charset="0"/>
              <a:ea typeface="ＭＳ Ｐゴシック" charset="0"/>
              <a:cs typeface="+mn-cs"/>
            </a:endParaRPr>
          </a:p>
        </p:txBody>
      </p:sp>
      <p:sp>
        <p:nvSpPr>
          <p:cNvPr id="16387"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A30A957F-5C9C-644B-B24A-18BD0631C326}" type="slidenum">
              <a:rPr lang="de-DE" sz="1200">
                <a:latin typeface="Calibri" charset="0"/>
              </a:rPr>
              <a:pPr eaLnBrk="1" hangingPunct="1"/>
              <a:t>2</a:t>
            </a:fld>
            <a:endParaRPr lang="de-DE"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3250"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Durch das Sandbaden entfernt der Haussperling Parasiten aus dem Gefieder.</a:t>
            </a:r>
          </a:p>
          <a:p>
            <a:pPr marL="171450" indent="-171450" eaLnBrk="1" hangingPunct="1">
              <a:spcBef>
                <a:spcPct val="0"/>
              </a:spcBef>
              <a:buFontTx/>
              <a:buChar char="•"/>
            </a:pPr>
            <a:r>
              <a:rPr lang="de-DE">
                <a:latin typeface="Calibri" charset="0"/>
                <a:ea typeface="ＭＳ Ｐゴシック" charset="0"/>
                <a:cs typeface="ＭＳ Ｐゴシック" charset="0"/>
              </a:rPr>
              <a:t>Es erfolgt zumeist direkt nach dem Wasserbad oder wechselt mit diesem ab.</a:t>
            </a:r>
          </a:p>
          <a:p>
            <a:pPr marL="171450" indent="-171450" eaLnBrk="1" hangingPunct="1">
              <a:spcBef>
                <a:spcPct val="0"/>
              </a:spcBef>
              <a:buFontTx/>
              <a:buChar char="•"/>
            </a:pPr>
            <a:r>
              <a:rPr lang="de-DE">
                <a:latin typeface="Calibri" charset="0"/>
                <a:ea typeface="ＭＳ Ｐゴシック" charset="0"/>
                <a:cs typeface="ＭＳ Ｐゴシック" charset="0"/>
              </a:rPr>
              <a:t>In kleinen Mulden führt der Haussperling ähnliche Bewegungen wie beim Bad im Wasser aus.</a:t>
            </a:r>
          </a:p>
          <a:p>
            <a:pPr marL="171450" indent="-171450" eaLnBrk="1" hangingPunct="1">
              <a:spcBef>
                <a:spcPct val="0"/>
              </a:spcBef>
              <a:buFontTx/>
              <a:buChar char="•"/>
            </a:pPr>
            <a:r>
              <a:rPr lang="de-DE">
                <a:latin typeface="Calibri" charset="0"/>
                <a:ea typeface="ＭＳ Ｐゴシック" charset="0"/>
                <a:cs typeface="ＭＳ Ｐゴシック" charset="0"/>
              </a:rPr>
              <a:t>Verteidigung der Mulde gegen Artgenossen</a:t>
            </a:r>
          </a:p>
        </p:txBody>
      </p:sp>
      <p:sp>
        <p:nvSpPr>
          <p:cNvPr id="53251"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FB3F7C31-208C-2442-BE9A-DFF6D5DDD77E}" type="slidenum">
              <a:rPr lang="de-DE" sz="1200">
                <a:latin typeface="Calibri" charset="0"/>
              </a:rPr>
              <a:pPr eaLnBrk="1" hangingPunct="1"/>
              <a:t>20</a:t>
            </a:fld>
            <a:endParaRPr lang="de-DE" sz="120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5298"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Der Gesang des Haussperlings ist ein monoton und strukturarm wirkendes Tschilpen. Unverpaarte Männchen können täglich viele Stunden lang singen.</a:t>
            </a:r>
            <a:endParaRPr lang="de-CH">
              <a:latin typeface="Calibri" charset="0"/>
              <a:ea typeface="ＭＳ Ｐゴシック" charset="0"/>
              <a:cs typeface="ＭＳ Ｐゴシック" charset="0"/>
            </a:endParaRPr>
          </a:p>
        </p:txBody>
      </p:sp>
      <p:sp>
        <p:nvSpPr>
          <p:cNvPr id="55299"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D9E7B2D3-FA08-8241-9E97-ACB2F223C84E}" type="slidenum">
              <a:rPr lang="de-DE" sz="1200">
                <a:latin typeface="Calibri" charset="0"/>
              </a:rPr>
              <a:pPr eaLnBrk="1" hangingPunct="1"/>
              <a:t>21</a:t>
            </a:fld>
            <a:endParaRPr lang="de-DE" sz="120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7346"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Ursprünglich in Vorderasien beheimatet, natürliche Ausbreitung mit der Ackerbaukultur nach fast ganze Europa</a:t>
            </a:r>
          </a:p>
          <a:p>
            <a:pPr marL="171450" indent="-171450" eaLnBrk="1" hangingPunct="1">
              <a:spcBef>
                <a:spcPct val="0"/>
              </a:spcBef>
              <a:buFontTx/>
              <a:buChar char="•"/>
            </a:pPr>
            <a:endParaRPr lang="de-DE">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Ab 1800 Ausbreitung auch durch beabsichtigte Einfuhr oder unbeabsichtigten Transport mit Schiffen oder Landfahrzeugen.</a:t>
            </a: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Beabsichtigte Einfuhr beispielsweise in Nordamerika mit ca. 20 Importen à 1000 Vögeln und anschliessender Verfrachtung innerhalb des Landes.</a:t>
            </a: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Einfuhr entsprach dem Wunsch der Siedler, heimische Vögel um sich zu haben und dem Glauben diese könnten bei Insektenplagen von Nutzen sein.</a:t>
            </a: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Heute ist der Haussperling auf allen Kontinenten anzutreffen, sowohl in den Tropen als auch über die Polarkreise hinaus. An Meeresküsten genauso wie in Grossstädten oder auf kleinen Inseln.</a:t>
            </a: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Ausnahmen: Teile Nordsibiriens, Chinas, Japans, Süd-Ost-Asien, des tropischen Afrika und des nördlichsten Nordamerika. Wie bei vielen eingeschleppten Arten führte dies auch beim Haussperling zu Problemen, da er sich infolge mangelnder Feinde unkontrolliert vermehrte. </a:t>
            </a:r>
            <a:r>
              <a:rPr lang="de-CH">
                <a:latin typeface="Calibri" charset="0"/>
                <a:ea typeface="ＭＳ Ｐゴシック" charset="0"/>
                <a:cs typeface="ＭＳ Ｐゴシック" charset="0"/>
              </a:rPr>
              <a:t>Allein im Grossraum Boston soll der Haussperling rund 50 heimische Arten vertrieben haben. </a:t>
            </a:r>
          </a:p>
          <a:p>
            <a:pPr marL="171450" indent="-171450" eaLnBrk="1" hangingPunct="1">
              <a:spcBef>
                <a:spcPct val="0"/>
              </a:spcBef>
              <a:buFontTx/>
              <a:buChar char="•"/>
            </a:pPr>
            <a:endParaRPr lang="de-DE">
              <a:latin typeface="Calibri" charset="0"/>
              <a:ea typeface="ＭＳ Ｐゴシック" charset="0"/>
              <a:cs typeface="ＭＳ Ｐゴシック" charset="0"/>
            </a:endParaRPr>
          </a:p>
        </p:txBody>
      </p:sp>
      <p:sp>
        <p:nvSpPr>
          <p:cNvPr id="57347"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6CA148D1-453E-C744-91FA-7521FAC67C46}" type="slidenum">
              <a:rPr lang="de-DE" sz="1200">
                <a:latin typeface="Calibri" charset="0"/>
              </a:rPr>
              <a:pPr eaLnBrk="1" hangingPunct="1"/>
              <a:t>22</a:t>
            </a:fld>
            <a:endParaRPr lang="de-DE" sz="120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4"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In der Schweiz ist der Haussperling bis auf 1000 m ü.M. überall anzutreffen, stellenweise brütet er bis 2000 m ü.M.</a:t>
            </a:r>
            <a:endParaRPr lang="de-CH">
              <a:latin typeface="Calibri" charset="0"/>
              <a:ea typeface="ＭＳ Ｐゴシック" charset="0"/>
              <a:cs typeface="ＭＳ Ｐゴシック" charset="0"/>
            </a:endParaRPr>
          </a:p>
        </p:txBody>
      </p:sp>
      <p:sp>
        <p:nvSpPr>
          <p:cNvPr id="59395"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8F045BEA-FEC9-F946-8AD4-20DC8E562693}" type="slidenum">
              <a:rPr lang="de-DE" sz="1200">
                <a:latin typeface="Calibri" charset="0"/>
              </a:rPr>
              <a:pPr eaLnBrk="1" hangingPunct="1"/>
              <a:t>23</a:t>
            </a:fld>
            <a:endParaRPr lang="de-DE" sz="1200">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42"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In Ballungsräumen von West- und Mitteleuropa seit Anfang 20. Jh. erheblicher Rückgang, v.a. wegen raschem Verschwinden der Pferde und somit der Beeinträchtigung des Nahrungsangebotes. </a:t>
            </a: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Stark anwachsende Bestände in jüngster Zeit nur in Vorstädten und unsanierten Hochhausbereichen (vgl. die Förderung der Verbreitung). </a:t>
            </a:r>
            <a:endParaRPr lang="de-CH">
              <a:latin typeface="Calibri" charset="0"/>
              <a:ea typeface="ＭＳ Ｐゴシック" charset="0"/>
              <a:cs typeface="ＭＳ Ｐゴシック" charset="0"/>
            </a:endParaRPr>
          </a:p>
          <a:p>
            <a:pPr marL="171450" indent="-171450" eaLnBrk="1" hangingPunct="1">
              <a:spcBef>
                <a:spcPct val="0"/>
              </a:spcBef>
              <a:buFontTx/>
              <a:buChar char="•"/>
            </a:pPr>
            <a:endParaRPr lang="de-DE">
              <a:latin typeface="Calibri" charset="0"/>
              <a:ea typeface="ＭＳ Ｐゴシック" charset="0"/>
              <a:cs typeface="ＭＳ Ｐゴシック" charset="0"/>
            </a:endParaRPr>
          </a:p>
        </p:txBody>
      </p:sp>
      <p:sp>
        <p:nvSpPr>
          <p:cNvPr id="61443"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B6829A43-A22E-A34F-A1BA-A44854C6A175}" type="slidenum">
              <a:rPr lang="de-DE" sz="1200">
                <a:latin typeface="Calibri" charset="0"/>
              </a:rPr>
              <a:pPr eaLnBrk="1" hangingPunct="1"/>
              <a:t>24</a:t>
            </a:fld>
            <a:endParaRPr lang="de-DE" sz="1200">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3490"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CH">
                <a:latin typeface="Calibri" charset="0"/>
                <a:ea typeface="ＭＳ Ｐゴシック" charset="0"/>
                <a:cs typeface="ＭＳ Ｐゴシック" charset="0"/>
              </a:rPr>
              <a:t>Ehemals häufigste Vogelart am Bodensee, inzwischen nur noch auf drittem Rang.</a:t>
            </a:r>
          </a:p>
          <a:p>
            <a:pPr marL="171450" indent="-171450" eaLnBrk="1" hangingPunct="1">
              <a:spcBef>
                <a:spcPct val="0"/>
              </a:spcBef>
              <a:buFontTx/>
              <a:buChar char="•"/>
            </a:pPr>
            <a:r>
              <a:rPr lang="de-CH">
                <a:latin typeface="Calibri" charset="0"/>
                <a:ea typeface="ＭＳ Ｐゴシック" charset="0"/>
                <a:cs typeface="ＭＳ Ｐゴシック" charset="0"/>
              </a:rPr>
              <a:t>Für den Bestandesrückgang verantwortlich sind vor allem das schlechte Nahrungsangebot infolge erhöhter Versiegelung in den Städten, vermindertes Nistplatzangebot, geringe Ernteverluste in der Landwirtschaft und Aufgabe vieler gemischtwirtschaftlicher Höfe.</a:t>
            </a:r>
          </a:p>
        </p:txBody>
      </p:sp>
      <p:sp>
        <p:nvSpPr>
          <p:cNvPr id="63491"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2431CB29-1345-0C41-960F-51A3987DF74B}" type="slidenum">
              <a:rPr lang="de-DE" sz="1200">
                <a:latin typeface="Calibri" charset="0"/>
              </a:rPr>
              <a:pPr eaLnBrk="1" hangingPunct="1"/>
              <a:t>25</a:t>
            </a:fld>
            <a:endParaRPr lang="de-DE" sz="1200">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553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a:latin typeface="Calibri" charset="0"/>
                <a:ea typeface="ＭＳ Ｐゴシック" charset="0"/>
                <a:cs typeface="ＭＳ Ｐゴシック" charset="0"/>
              </a:rPr>
              <a:t>Zunahme in ländlichen Räumen, in Ballungszentren starke Abnahme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7586"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Der Haussperling ist grundsätzlich ein Standvogel mit ausgeprägter Brutortstreue.</a:t>
            </a: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Zug wird insbesondere bei Jungvögeln beobachtet. Beispielsweise auf Helgoland, an der Nord- und Ostseeküste oder den Alpenpässen der Schweiz ist fast alljährlich unregelmässiger, meist schwacher Zug zu beobachten.</a:t>
            </a: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Ebenso werden nicht dauernd von Menschen bewohnte Siedlungen in den Alpen im Spätherbst/Winter vom Haussperling verlassen</a:t>
            </a: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Im Norden von Fennoskandinavien (Skandinavien einschliesslich Dänemark und Finnland), überwintern Sperlinge auch innerhalb von Gebäuden.</a:t>
            </a:r>
            <a:endParaRPr lang="de-CH">
              <a:latin typeface="Calibri" charset="0"/>
              <a:ea typeface="ＭＳ Ｐゴシック" charset="0"/>
              <a:cs typeface="ＭＳ Ｐゴシック" charset="0"/>
            </a:endParaRPr>
          </a:p>
          <a:p>
            <a:pPr marL="171450" indent="-171450" eaLnBrk="1" hangingPunct="1">
              <a:spcBef>
                <a:spcPct val="0"/>
              </a:spcBef>
              <a:buFontTx/>
              <a:buChar char="•"/>
            </a:pPr>
            <a:endParaRPr lang="de-DE">
              <a:latin typeface="Calibri" charset="0"/>
              <a:ea typeface="ＭＳ Ｐゴシック" charset="0"/>
              <a:cs typeface="ＭＳ Ｐゴシック" charset="0"/>
            </a:endParaRPr>
          </a:p>
        </p:txBody>
      </p:sp>
      <p:sp>
        <p:nvSpPr>
          <p:cNvPr id="67587"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28AAFE56-DDEA-A240-9425-FAC176F8B044}" type="slidenum">
              <a:rPr lang="de-DE" sz="1200">
                <a:latin typeface="Calibri" charset="0"/>
              </a:rPr>
              <a:pPr eaLnBrk="1" hangingPunct="1"/>
              <a:t>27</a:t>
            </a:fld>
            <a:endParaRPr lang="de-DE" sz="1200">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9634"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Der Haussperling erreicht seine Geschlechtsreife normalerweise am Ende des 1. Lebensjahres.</a:t>
            </a: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Junge, welche aus einem späten Gelege stammen, brüten manchmal erst in ihrem 2. Lebensjahr.</a:t>
            </a:r>
          </a:p>
        </p:txBody>
      </p:sp>
      <p:sp>
        <p:nvSpPr>
          <p:cNvPr id="69635"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A1DDF31D-4549-6C42-A010-C2252C78C835}" type="slidenum">
              <a:rPr lang="de-DE" sz="1200">
                <a:latin typeface="Calibri" charset="0"/>
              </a:rPr>
              <a:pPr eaLnBrk="1" hangingPunct="1"/>
              <a:t>28</a:t>
            </a:fld>
            <a:endParaRPr lang="de-DE" sz="1200">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682"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Dominanzmerkmal:  Weibchen bevorzugen Männchen mit grossem Brustlatz, diese setzen sich auch gegenüber anderen Männchen eher durch und besetzen die besten Brutplätze.</a:t>
            </a:r>
          </a:p>
        </p:txBody>
      </p:sp>
      <p:sp>
        <p:nvSpPr>
          <p:cNvPr id="71683"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80C051C1-3994-1548-939D-19EED7001711}" type="slidenum">
              <a:rPr lang="de-DE" sz="1200">
                <a:latin typeface="Calibri" charset="0"/>
              </a:rPr>
              <a:pPr eaLnBrk="1" hangingPunct="1"/>
              <a:t>29</a:t>
            </a:fld>
            <a:endParaRPr lang="de-DE"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434"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Grösse: 14-15cm</a:t>
            </a: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Gewicht: durchschnittlich 30g</a:t>
            </a:r>
          </a:p>
          <a:p>
            <a:pPr marL="171450" indent="-171450" eaLnBrk="1" hangingPunct="1">
              <a:spcBef>
                <a:spcPct val="0"/>
              </a:spcBef>
              <a:buFontTx/>
              <a:buChar char="•"/>
            </a:pPr>
            <a:r>
              <a:rPr lang="de-DE">
                <a:latin typeface="Calibri" charset="0"/>
                <a:ea typeface="ＭＳ Ｐゴシック" charset="0"/>
                <a:cs typeface="ＭＳ Ｐゴシック" charset="0"/>
              </a:rPr>
              <a:t>Gestalt: gedrungen</a:t>
            </a: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Schnabel: Körnerfresserschnabel, im Frühjahr und Sommer beim Männchen schwarz, sonst Hornbraun, beim Weibchen immer braun</a:t>
            </a:r>
            <a:endParaRPr lang="de-CH">
              <a:latin typeface="Calibri" charset="0"/>
              <a:ea typeface="ＭＳ Ｐゴシック" charset="0"/>
              <a:cs typeface="ＭＳ Ｐゴシック" charset="0"/>
            </a:endParaRPr>
          </a:p>
          <a:p>
            <a:pPr marL="171450" indent="-171450" eaLnBrk="1" hangingPunct="1">
              <a:spcBef>
                <a:spcPct val="0"/>
              </a:spcBef>
              <a:buFontTx/>
              <a:buChar char="•"/>
            </a:pPr>
            <a:endParaRPr lang="de-DE">
              <a:latin typeface="Calibri" charset="0"/>
              <a:ea typeface="ＭＳ Ｐゴシック" charset="0"/>
              <a:cs typeface="ＭＳ Ｐゴシック" charset="0"/>
            </a:endParaRPr>
          </a:p>
        </p:txBody>
      </p:sp>
      <p:sp>
        <p:nvSpPr>
          <p:cNvPr id="18435"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F4F36BF-FB49-F74E-80BE-128C00FB9762}" type="slidenum">
              <a:rPr lang="de-DE" sz="1200">
                <a:latin typeface="Calibri" charset="0"/>
              </a:rPr>
              <a:pPr eaLnBrk="1" hangingPunct="1"/>
              <a:t>3</a:t>
            </a:fld>
            <a:endParaRPr lang="de-DE"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3730"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Das Männchen balzt im engeren Nestbereich, um dem Weibchen seinen potenziellen Nistplatz präsentieren zu können.</a:t>
            </a:r>
          </a:p>
          <a:p>
            <a:pPr marL="171450" indent="-171450" eaLnBrk="1" hangingPunct="1">
              <a:spcBef>
                <a:spcPct val="0"/>
              </a:spcBef>
              <a:buFontTx/>
              <a:buChar char="•"/>
            </a:pPr>
            <a:r>
              <a:rPr lang="de-DE">
                <a:latin typeface="Calibri" charset="0"/>
                <a:ea typeface="ＭＳ Ｐゴシック" charset="0"/>
                <a:cs typeface="ＭＳ Ｐゴシック" charset="0"/>
              </a:rPr>
              <a:t>Dabei wirbt es mit aufgeplustertem Gefieder und hohem Pfeifen </a:t>
            </a:r>
          </a:p>
          <a:p>
            <a:pPr marL="171450" indent="-171450" eaLnBrk="1" hangingPunct="1">
              <a:spcBef>
                <a:spcPct val="0"/>
              </a:spcBef>
              <a:buFontTx/>
              <a:buChar char="•"/>
            </a:pPr>
            <a:r>
              <a:rPr lang="de-DE">
                <a:latin typeface="Calibri" charset="0"/>
                <a:ea typeface="ＭＳ Ｐゴシック" charset="0"/>
                <a:cs typeface="ＭＳ Ｐゴシック" charset="0"/>
              </a:rPr>
              <a:t>Wenn ein Weibchen Interesse bekundet, zeigt ihm das Männchen  den Nistplatz, indem es mit trockenen Halmen im Schnabel einschlüpft und dabei Laute von sich gibt.</a:t>
            </a:r>
          </a:p>
          <a:p>
            <a:pPr marL="171450" indent="-171450" eaLnBrk="1" hangingPunct="1">
              <a:spcBef>
                <a:spcPct val="0"/>
              </a:spcBef>
              <a:buFontTx/>
              <a:buChar char="•"/>
            </a:pPr>
            <a:r>
              <a:rPr lang="de-DE">
                <a:latin typeface="Calibri" charset="0"/>
                <a:ea typeface="ＭＳ Ｐゴシック" charset="0"/>
                <a:cs typeface="ＭＳ Ｐゴシック" charset="0"/>
              </a:rPr>
              <a:t>Danach fliegen beide miteinander, das Männchen folgt der Flugbahn des Weibchens.</a:t>
            </a:r>
          </a:p>
          <a:p>
            <a:pPr marL="171450" indent="-171450" eaLnBrk="1" hangingPunct="1">
              <a:spcBef>
                <a:spcPct val="0"/>
              </a:spcBef>
              <a:buFontTx/>
              <a:buChar char="•"/>
            </a:pPr>
            <a:r>
              <a:rPr lang="de-DE">
                <a:latin typeface="Calibri" charset="0"/>
                <a:ea typeface="ＭＳ Ｐゴシック" charset="0"/>
                <a:cs typeface="ＭＳ Ｐゴシック" charset="0"/>
              </a:rPr>
              <a:t>Wieder gelandet macht sich das Männchen gross, hebt den Kopf an und präsentiert seinen schwarzen Kehlfleck sowie die weissen Flügelbinden und seinen aufgestellten, gefächerten Schwanz.</a:t>
            </a:r>
          </a:p>
          <a:p>
            <a:pPr marL="171450" indent="-171450" eaLnBrk="1" hangingPunct="1">
              <a:spcBef>
                <a:spcPct val="0"/>
              </a:spcBef>
              <a:buFontTx/>
              <a:buChar char="•"/>
            </a:pPr>
            <a:r>
              <a:rPr lang="de-DE">
                <a:latin typeface="Calibri" charset="0"/>
                <a:ea typeface="ＭＳ Ｐゴシック" charset="0"/>
                <a:cs typeface="ＭＳ Ｐゴシック" charset="0"/>
              </a:rPr>
              <a:t>Interessiert sich das Weibchen für den Nistplatz, hindert es das Männchen häufig zuerst am Einschlüpfen mit Beissen und Verjagen.</a:t>
            </a:r>
          </a:p>
          <a:p>
            <a:pPr marL="171450" indent="-171450" eaLnBrk="1" hangingPunct="1">
              <a:spcBef>
                <a:spcPct val="0"/>
              </a:spcBef>
              <a:buFontTx/>
              <a:buChar char="•"/>
            </a:pPr>
            <a:r>
              <a:rPr lang="de-DE">
                <a:latin typeface="Calibri" charset="0"/>
                <a:ea typeface="ＭＳ Ｐゴシック" charset="0"/>
                <a:cs typeface="ＭＳ Ｐゴシック" charset="0"/>
              </a:rPr>
              <a:t>Das Männchen schlüpft selbst in den Nistplatz und ruft dem Weibchen, auf dass es wieder zurückkehrt.</a:t>
            </a:r>
          </a:p>
          <a:p>
            <a:pPr marL="171450" indent="-171450" eaLnBrk="1" hangingPunct="1">
              <a:spcBef>
                <a:spcPct val="0"/>
              </a:spcBef>
              <a:buFontTx/>
              <a:buChar char="•"/>
            </a:pPr>
            <a:r>
              <a:rPr lang="de-DE">
                <a:latin typeface="Calibri" charset="0"/>
                <a:ea typeface="ＭＳ Ｐゴシック" charset="0"/>
                <a:cs typeface="ＭＳ Ｐゴシック" charset="0"/>
              </a:rPr>
              <a:t>Das Weibchen fordert manchmal alle 15 min zur Kopulation auf. Kopulieren Nachbarn, wird das Männchen von sich aus aktiv.</a:t>
            </a:r>
          </a:p>
          <a:p>
            <a:pPr marL="171450" indent="-171450" eaLnBrk="1" hangingPunct="1">
              <a:spcBef>
                <a:spcPct val="0"/>
              </a:spcBef>
              <a:buFontTx/>
              <a:buChar char="•"/>
            </a:pPr>
            <a:r>
              <a:rPr lang="de-DE">
                <a:latin typeface="Calibri" charset="0"/>
                <a:ea typeface="ＭＳ Ｐゴシック" charset="0"/>
                <a:cs typeface="ＭＳ Ｐゴシック" charset="0"/>
              </a:rPr>
              <a:t>Die Kopulation findet fast immer in Nestnähe statt.</a:t>
            </a:r>
          </a:p>
          <a:p>
            <a:pPr marL="171450" indent="-171450" eaLnBrk="1" hangingPunct="1">
              <a:spcBef>
                <a:spcPct val="0"/>
              </a:spcBef>
              <a:buFontTx/>
              <a:buChar char="•"/>
            </a:pPr>
            <a:endParaRPr lang="de-DE">
              <a:latin typeface="Calibri" charset="0"/>
              <a:ea typeface="ＭＳ Ｐゴシック" charset="0"/>
              <a:cs typeface="ＭＳ Ｐゴシック" charset="0"/>
            </a:endParaRPr>
          </a:p>
        </p:txBody>
      </p:sp>
      <p:sp>
        <p:nvSpPr>
          <p:cNvPr id="73731"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85447F89-FEC5-F941-A431-4E7CB1B86043}" type="slidenum">
              <a:rPr lang="de-DE" sz="1200">
                <a:latin typeface="Calibri" charset="0"/>
              </a:rPr>
              <a:pPr eaLnBrk="1" hangingPunct="1"/>
              <a:t>30</a:t>
            </a:fld>
            <a:endParaRPr lang="de-DE" sz="1200">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8"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Der Haussperling lebt für gewöhnlich in einer monogamen Dauerehe und hält üblicherweise an seinem einmal gewählten Nistplatz fest.</a:t>
            </a: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Neuverpaarungen finden bei Behinderung oder Tod eines Partners statt.</a:t>
            </a:r>
          </a:p>
          <a:p>
            <a:pPr marL="171450" indent="-171450" eaLnBrk="1" hangingPunct="1">
              <a:spcBef>
                <a:spcPct val="0"/>
              </a:spcBef>
              <a:buFontTx/>
              <a:buChar char="•"/>
            </a:pPr>
            <a:r>
              <a:rPr lang="de-DE">
                <a:latin typeface="Calibri" charset="0"/>
                <a:ea typeface="ＭＳ Ｐゴシック" charset="0"/>
                <a:cs typeface="ＭＳ Ｐゴシック" charset="0"/>
              </a:rPr>
              <a:t>Seitensprünge der Männchen sind jedoch üblich. Dies geschieht dann in einiger Entfernung zum Nest, da das Weibchen seinen monogamen Status gegenüber fremden Weibchen mit hoher Aggressivität verteidigt. Die Weibchen selber sind aber Fremdkopulationen nicht abgeneigt.</a:t>
            </a:r>
            <a:endParaRPr lang="de-CH">
              <a:latin typeface="Calibri" charset="0"/>
              <a:ea typeface="ＭＳ Ｐゴシック" charset="0"/>
              <a:cs typeface="ＭＳ Ｐゴシック" charset="0"/>
            </a:endParaRPr>
          </a:p>
          <a:p>
            <a:pPr marL="171450" indent="-171450" eaLnBrk="1" hangingPunct="1">
              <a:spcBef>
                <a:spcPct val="0"/>
              </a:spcBef>
              <a:buFontTx/>
              <a:buChar char="•"/>
            </a:pPr>
            <a:endParaRPr lang="de-DE">
              <a:latin typeface="Calibri" charset="0"/>
              <a:ea typeface="ＭＳ Ｐゴシック" charset="0"/>
              <a:cs typeface="ＭＳ Ｐゴシック" charset="0"/>
            </a:endParaRPr>
          </a:p>
        </p:txBody>
      </p:sp>
      <p:sp>
        <p:nvSpPr>
          <p:cNvPr id="75779"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58A0ED18-B8D1-DF42-A6D2-1C20A658C858}" type="slidenum">
              <a:rPr lang="de-DE" sz="1200">
                <a:latin typeface="Calibri" charset="0"/>
              </a:rPr>
              <a:pPr eaLnBrk="1" hangingPunct="1"/>
              <a:t>31</a:t>
            </a:fld>
            <a:endParaRPr lang="de-DE" sz="1200">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7826"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Der Haussperling ist in Westeuropa praktisch ein reiner Höhlenbrüter. Mögliche Nistplätze sind daher:</a:t>
            </a:r>
          </a:p>
          <a:p>
            <a:pPr marL="628650" lvl="1" indent="-171450" eaLnBrk="1" hangingPunct="1">
              <a:spcBef>
                <a:spcPct val="0"/>
              </a:spcBef>
              <a:buFontTx/>
              <a:buChar char="•"/>
            </a:pPr>
            <a:r>
              <a:rPr lang="de-DE">
                <a:latin typeface="Calibri" charset="0"/>
                <a:ea typeface="ＭＳ Ｐゴシック" charset="0"/>
              </a:rPr>
              <a:t>Nistkästen</a:t>
            </a:r>
          </a:p>
          <a:p>
            <a:pPr marL="628650" lvl="1" indent="-171450" eaLnBrk="1" hangingPunct="1">
              <a:spcBef>
                <a:spcPct val="0"/>
              </a:spcBef>
              <a:buFontTx/>
              <a:buChar char="•"/>
            </a:pPr>
            <a:r>
              <a:rPr lang="de-DE">
                <a:latin typeface="Calibri" charset="0"/>
                <a:ea typeface="ＭＳ Ｐゴシック" charset="0"/>
              </a:rPr>
              <a:t>Allerlei Spalten und Öffnungen an oder in Gebäuden</a:t>
            </a:r>
          </a:p>
          <a:p>
            <a:pPr marL="171450" indent="-171450" eaLnBrk="1" hangingPunct="1">
              <a:spcBef>
                <a:spcPct val="0"/>
              </a:spcBef>
              <a:buFontTx/>
              <a:buChar char="•"/>
            </a:pPr>
            <a:endParaRPr lang="de-DE">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Freilandnester (Kugelnester) kommen vor allem östlich des österreichischen Neusiedler Sees vor. Diese weisen folgende Merkmale auf:</a:t>
            </a:r>
          </a:p>
          <a:p>
            <a:pPr marL="628650" lvl="1" indent="-171450" eaLnBrk="1" hangingPunct="1">
              <a:spcBef>
                <a:spcPct val="0"/>
              </a:spcBef>
              <a:buFontTx/>
              <a:buChar char="•"/>
            </a:pPr>
            <a:r>
              <a:rPr lang="de-DE">
                <a:latin typeface="Calibri" charset="0"/>
                <a:ea typeface="ＭＳ Ｐゴシック" charset="0"/>
              </a:rPr>
              <a:t>Die Nester sind kugelig, flachkugelig oder walzenförmig, oben geschlossen und mit seitlichem Flugloch, welches auch als bis zu 15cm lange Einschlupfröhre ausgebildet sein kann.</a:t>
            </a:r>
            <a:endParaRPr lang="de-CH">
              <a:latin typeface="Calibri" charset="0"/>
              <a:ea typeface="ＭＳ Ｐゴシック" charset="0"/>
            </a:endParaRPr>
          </a:p>
          <a:p>
            <a:pPr marL="628650" lvl="1" indent="-171450" eaLnBrk="1" hangingPunct="1">
              <a:spcBef>
                <a:spcPct val="0"/>
              </a:spcBef>
              <a:buFontTx/>
              <a:buChar char="•"/>
            </a:pPr>
            <a:r>
              <a:rPr lang="de-DE">
                <a:latin typeface="Calibri" charset="0"/>
                <a:ea typeface="ＭＳ Ｐゴシック" charset="0"/>
              </a:rPr>
              <a:t>Das aussen nicht bearbeitete Nistmaterial hängt meistens lose herab.</a:t>
            </a:r>
          </a:p>
          <a:p>
            <a:pPr marL="628650" lvl="1" indent="-171450" eaLnBrk="1" hangingPunct="1">
              <a:spcBef>
                <a:spcPct val="0"/>
              </a:spcBef>
              <a:buFontTx/>
              <a:buChar char="•"/>
            </a:pPr>
            <a:r>
              <a:rPr lang="de-DE">
                <a:latin typeface="Calibri" charset="0"/>
                <a:ea typeface="ＭＳ Ｐゴシック" charset="0"/>
              </a:rPr>
              <a:t>Das Männchen ist für den Bau des Nestes verantwortlich, die Inneneinrichtung ist dabei aber Sache des Weibchens.</a:t>
            </a:r>
          </a:p>
          <a:p>
            <a:pPr marL="628650" lvl="1" indent="-171450" eaLnBrk="1" hangingPunct="1">
              <a:spcBef>
                <a:spcPct val="0"/>
              </a:spcBef>
              <a:buFontTx/>
              <a:buChar char="•"/>
            </a:pPr>
            <a:r>
              <a:rPr lang="de-DE">
                <a:latin typeface="Calibri" charset="0"/>
                <a:ea typeface="ＭＳ Ｐゴシック" charset="0"/>
              </a:rPr>
              <a:t>Das Nest besteht aus Grashalmen, Stroh, Federn, Bast etc. </a:t>
            </a:r>
            <a:endParaRPr lang="de-CH">
              <a:latin typeface="Calibri" charset="0"/>
              <a:ea typeface="ＭＳ Ｐゴシック" charset="0"/>
            </a:endParaRPr>
          </a:p>
          <a:p>
            <a:pPr marL="171450" indent="-171450" eaLnBrk="1" hangingPunct="1">
              <a:spcBef>
                <a:spcPct val="0"/>
              </a:spcBef>
              <a:buFontTx/>
              <a:buChar char="•"/>
            </a:pPr>
            <a:endParaRPr lang="de-DE">
              <a:latin typeface="Calibri" charset="0"/>
              <a:ea typeface="ＭＳ Ｐゴシック" charset="0"/>
              <a:cs typeface="ＭＳ Ｐゴシック" charset="0"/>
            </a:endParaRPr>
          </a:p>
        </p:txBody>
      </p:sp>
      <p:sp>
        <p:nvSpPr>
          <p:cNvPr id="77827"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A9F5935D-EDAE-A744-9EA7-1CEA92F52ECA}" type="slidenum">
              <a:rPr lang="de-DE" sz="1200">
                <a:latin typeface="Calibri" charset="0"/>
              </a:rPr>
              <a:pPr eaLnBrk="1" hangingPunct="1"/>
              <a:t>32</a:t>
            </a:fld>
            <a:endParaRPr lang="de-DE" sz="1200">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9874"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buFontTx/>
              <a:buChar char="•"/>
            </a:pPr>
            <a:r>
              <a:rPr lang="de-DE">
                <a:latin typeface="Calibri" charset="0"/>
                <a:ea typeface="ＭＳ Ｐゴシック" charset="0"/>
                <a:cs typeface="ＭＳ Ｐゴシック" charset="0"/>
              </a:rPr>
              <a:t>2-3 Tage vor Legebeginn ist beim Weibchen ein Brutfleck sichtbar.</a:t>
            </a:r>
          </a:p>
          <a:p>
            <a:pPr eaLnBrk="1" hangingPunct="1">
              <a:spcBef>
                <a:spcPct val="0"/>
              </a:spcBef>
              <a:buFontTx/>
              <a:buChar char="•"/>
            </a:pPr>
            <a:r>
              <a:rPr lang="de-DE">
                <a:latin typeface="Calibri" charset="0"/>
                <a:ea typeface="ＭＳ Ｐゴシック" charset="0"/>
                <a:cs typeface="ＭＳ Ｐゴシック" charset="0"/>
              </a:rPr>
              <a:t>4-6 Eier werden im Schnitt gelegt.</a:t>
            </a:r>
          </a:p>
          <a:p>
            <a:pPr eaLnBrk="1" hangingPunct="1">
              <a:spcBef>
                <a:spcPct val="0"/>
              </a:spcBef>
              <a:buFontTx/>
              <a:buChar char="•"/>
            </a:pPr>
            <a:r>
              <a:rPr lang="de-DE">
                <a:latin typeface="Calibri" charset="0"/>
                <a:ea typeface="ＭＳ Ｐゴシック" charset="0"/>
                <a:cs typeface="ＭＳ Ｐゴシック" charset="0"/>
              </a:rPr>
              <a:t>Männchen und Weibchen wechseln sich beim Brüten ab, wobei das Männchen primär während der Nahrungssuche des Weibchens brütet.</a:t>
            </a:r>
          </a:p>
          <a:p>
            <a:pPr eaLnBrk="1" hangingPunct="1">
              <a:spcBef>
                <a:spcPct val="0"/>
              </a:spcBef>
              <a:buFontTx/>
              <a:buChar char="•"/>
            </a:pPr>
            <a:r>
              <a:rPr lang="de-DE">
                <a:latin typeface="Calibri" charset="0"/>
                <a:ea typeface="ＭＳ Ｐゴシック" charset="0"/>
                <a:cs typeface="ＭＳ Ｐゴシック" charset="0"/>
              </a:rPr>
              <a:t>Zu 2/3 werden die Eier vom Weibchen ausgebrütet.</a:t>
            </a:r>
          </a:p>
          <a:p>
            <a:pPr eaLnBrk="1" hangingPunct="1">
              <a:spcBef>
                <a:spcPct val="0"/>
              </a:spcBef>
              <a:buFontTx/>
              <a:buChar char="•"/>
            </a:pPr>
            <a:r>
              <a:rPr lang="de-DE">
                <a:latin typeface="Calibri" charset="0"/>
                <a:ea typeface="ＭＳ Ｐゴシック" charset="0"/>
                <a:cs typeface="ＭＳ Ｐゴシック" charset="0"/>
              </a:rPr>
              <a:t>Die Brutdauer beträgt 12-14 Tage.</a:t>
            </a:r>
          </a:p>
        </p:txBody>
      </p:sp>
      <p:sp>
        <p:nvSpPr>
          <p:cNvPr id="79875"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5D00239D-BB6E-CE4C-8040-BE7A0D330755}" type="slidenum">
              <a:rPr lang="de-DE" sz="1200">
                <a:latin typeface="Calibri" charset="0"/>
              </a:rPr>
              <a:pPr eaLnBrk="1" hangingPunct="1"/>
              <a:t>33</a:t>
            </a:fld>
            <a:endParaRPr lang="de-DE" sz="1200">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1922"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Jungvögel sind lange am gelben Schnabelrand erkennbar, sie sind nach 14-16 Tagen flügge und werden danach noch circa 14 Tage von den Altvögeln geführt. </a:t>
            </a:r>
          </a:p>
        </p:txBody>
      </p:sp>
      <p:sp>
        <p:nvSpPr>
          <p:cNvPr id="81923"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24D9A842-7F82-CF41-B8E6-6128397AD5BF}" type="slidenum">
              <a:rPr lang="de-DE" sz="1200">
                <a:latin typeface="Calibri" charset="0"/>
              </a:rPr>
              <a:pPr eaLnBrk="1" hangingPunct="1"/>
              <a:t>34</a:t>
            </a:fld>
            <a:endParaRPr lang="de-DE" sz="1200">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3970"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In der Fortpflanzungszeit ist der Haussperling auf proteinreichere animalische Nahrung angewiesen (15-30%). Verzehrt werden vor allem Blattläuse, Spinnen, Larven, Heuschrecken,Schmetterlinge und Käfer.</a:t>
            </a:r>
          </a:p>
          <a:p>
            <a:pPr marL="171450" indent="-171450" eaLnBrk="1" hangingPunct="1">
              <a:spcBef>
                <a:spcPct val="0"/>
              </a:spcBef>
              <a:buFontTx/>
              <a:buChar char="•"/>
            </a:pPr>
            <a:r>
              <a:rPr lang="de-DE">
                <a:latin typeface="Calibri" charset="0"/>
                <a:ea typeface="ＭＳ Ｐゴシック" charset="0"/>
                <a:cs typeface="ＭＳ Ｐゴシック" charset="0"/>
              </a:rPr>
              <a:t>Während der Aufzucht fliegen die Eltern täglich bis zu 400 Mal ins Nest, um jeden Jungvogel pro Tag mit etwa 250 Insekten zu füttern. Die Jungen werden zu Beginn fast ausschliesslich mit animalischer Nahrung gefüttert, mit zunehmendem Alter kommt vegetabilische Nahrung hinzu. </a:t>
            </a:r>
            <a:endParaRPr lang="de-CH">
              <a:latin typeface="Calibri" charset="0"/>
              <a:ea typeface="ＭＳ Ｐゴシック" charset="0"/>
              <a:cs typeface="ＭＳ Ｐゴシック" charset="0"/>
            </a:endParaRPr>
          </a:p>
          <a:p>
            <a:pPr marL="171450" indent="-171450" eaLnBrk="1" hangingPunct="1">
              <a:spcBef>
                <a:spcPct val="0"/>
              </a:spcBef>
              <a:buFontTx/>
              <a:buChar char="•"/>
            </a:pPr>
            <a:endParaRPr lang="de-DE">
              <a:latin typeface="Calibri" charset="0"/>
              <a:ea typeface="ＭＳ Ｐゴシック" charset="0"/>
              <a:cs typeface="ＭＳ Ｐゴシック" charset="0"/>
            </a:endParaRPr>
          </a:p>
        </p:txBody>
      </p:sp>
      <p:sp>
        <p:nvSpPr>
          <p:cNvPr id="83971"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64ABFF88-D1F1-4043-BE1A-89B51EC8DEDF}" type="slidenum">
              <a:rPr lang="de-DE" sz="1200">
                <a:latin typeface="Calibri" charset="0"/>
              </a:rPr>
              <a:pPr eaLnBrk="1" hangingPunct="1"/>
              <a:t>35</a:t>
            </a:fld>
            <a:endParaRPr lang="de-DE" sz="1200">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6018"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CH">
                <a:latin typeface="Calibri" charset="0"/>
                <a:ea typeface="ＭＳ Ｐゴシック" charset="0"/>
                <a:cs typeface="ＭＳ Ｐゴシック" charset="0"/>
              </a:rPr>
              <a:t>Flügge Jungvögel entfernen sich nach Lösung von der Familie nur circa 10 km vom Geburtsort weg. Nur wenige fliegen bis zu 100km. </a:t>
            </a:r>
          </a:p>
        </p:txBody>
      </p:sp>
      <p:sp>
        <p:nvSpPr>
          <p:cNvPr id="86019"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6FCE0DBC-0F04-C34D-A822-E1A19DBFCEDE}" type="slidenum">
              <a:rPr lang="de-DE" sz="1200">
                <a:latin typeface="Calibri" charset="0"/>
              </a:rPr>
              <a:pPr eaLnBrk="1" hangingPunct="1"/>
              <a:t>36</a:t>
            </a:fld>
            <a:endParaRPr lang="de-DE" sz="1200">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8066"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Haussperlinge können in einem Jahr bis zu vier Bruten aufziehen. Die meisten brüten aber 2-3 Mal. nur 20 Prozent der Jungvögel überleben ein volles Jahr. Die meisten Haussperlinge werden 1-2 Jahre alt, wenige 5-6 Jahre, bekannte Höchstalter sind 12-13 Jahre. </a:t>
            </a:r>
          </a:p>
        </p:txBody>
      </p:sp>
      <p:sp>
        <p:nvSpPr>
          <p:cNvPr id="88067"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56E9604C-4323-1545-B9C9-8CD68BCCE2AA}" type="slidenum">
              <a:rPr lang="de-DE" sz="1200">
                <a:latin typeface="Calibri" charset="0"/>
              </a:rPr>
              <a:pPr eaLnBrk="1" hangingPunct="1"/>
              <a:t>37</a:t>
            </a:fld>
            <a:endParaRPr lang="de-DE" sz="1200">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0114"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Nahrung: Hauptsächlich Sämereien, vor allem Getreide, aber auch Gräser, Gänsefuss, Knöterich, Miere, Knospen. Im Frühling auch Blüten, gelbe, nektarreiche Blüten bevorzugt, </a:t>
            </a:r>
          </a:p>
          <a:p>
            <a:pPr marL="171450" indent="-171450" eaLnBrk="1" hangingPunct="1">
              <a:spcBef>
                <a:spcPct val="0"/>
              </a:spcBef>
              <a:buFontTx/>
              <a:buChar char="•"/>
            </a:pPr>
            <a:r>
              <a:rPr lang="de-DE">
                <a:latin typeface="Calibri" charset="0"/>
                <a:ea typeface="ＭＳ Ｐゴシック" charset="0"/>
                <a:cs typeface="ＭＳ Ｐゴシック" charset="0"/>
              </a:rPr>
              <a:t>und im Herbst Beeren von Holunder, Vogelbeere, Vogel- und Traubenkirsche, ganzjährig auch Haushaltabfälle, Brot</a:t>
            </a:r>
          </a:p>
          <a:p>
            <a:pPr marL="171450" indent="-171450" eaLnBrk="1" hangingPunct="1">
              <a:spcBef>
                <a:spcPct val="0"/>
              </a:spcBef>
              <a:buFontTx/>
              <a:buChar char="•"/>
            </a:pPr>
            <a:r>
              <a:rPr lang="de-DE">
                <a:latin typeface="Calibri" charset="0"/>
                <a:ea typeface="ＭＳ Ｐゴシック" charset="0"/>
                <a:cs typeface="ＭＳ Ｐゴシック" charset="0"/>
              </a:rPr>
              <a:t>Allgemein ist der Haussperling ein gewiefter Nahrungsbeschaffer, indem er sich schnell an neue Begebenheiten anpassen kann. Ein Beispiel hierzu ist die Beobachtung, dass Haussperlinge vor dem Infrarotsensor einer Schiebetüre flattern, damit sich die Türe öffnet. Ebenso lernten sie in England ebenso rasch wie die Kohlmeisen, die Aluminiumdeckel von Milchflaschen zu öffnen. </a:t>
            </a:r>
          </a:p>
          <a:p>
            <a:pPr marL="171450" indent="-171450" eaLnBrk="1" hangingPunct="1">
              <a:spcBef>
                <a:spcPct val="0"/>
              </a:spcBef>
            </a:pPr>
            <a:endParaRPr lang="de-DE">
              <a:latin typeface="Calibri" charset="0"/>
              <a:ea typeface="ＭＳ Ｐゴシック" charset="0"/>
              <a:cs typeface="ＭＳ Ｐゴシック" charset="0"/>
            </a:endParaRPr>
          </a:p>
          <a:p>
            <a:pPr marL="171450" indent="-171450" eaLnBrk="1" hangingPunct="1">
              <a:spcBef>
                <a:spcPct val="0"/>
              </a:spcBef>
            </a:pPr>
            <a:endParaRPr lang="de-DE">
              <a:latin typeface="Calibri" charset="0"/>
              <a:ea typeface="ＭＳ Ｐゴシック" charset="0"/>
              <a:cs typeface="ＭＳ Ｐゴシック" charset="0"/>
            </a:endParaRPr>
          </a:p>
        </p:txBody>
      </p:sp>
      <p:sp>
        <p:nvSpPr>
          <p:cNvPr id="90115"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A50A05D8-34AD-EC46-A9D9-470F534A7A3D}" type="slidenum">
              <a:rPr lang="de-DE" sz="1200">
                <a:latin typeface="Calibri" charset="0"/>
              </a:rPr>
              <a:pPr eaLnBrk="1" hangingPunct="1"/>
              <a:t>38</a:t>
            </a:fld>
            <a:endParaRPr lang="de-DE" sz="1200">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2162"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CH">
                <a:latin typeface="Calibri" charset="0"/>
                <a:ea typeface="ＭＳ Ｐゴシック" charset="0"/>
                <a:cs typeface="ＭＳ Ｐゴシック" charset="0"/>
              </a:rPr>
              <a:t>Haussperlinge suchen Stauden und Büsche ganz gezielt nach Blattläusen und andern Kleintieren ab.</a:t>
            </a:r>
          </a:p>
        </p:txBody>
      </p:sp>
      <p:sp>
        <p:nvSpPr>
          <p:cNvPr id="92163"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F725963-AD4E-1348-9783-03C4B9F88058}" type="slidenum">
              <a:rPr lang="de-DE" sz="1200">
                <a:latin typeface="Calibri" charset="0"/>
              </a:rPr>
              <a:pPr eaLnBrk="1" hangingPunct="1"/>
              <a:t>39</a:t>
            </a:fld>
            <a:endParaRPr lang="de-DE"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Kontrastreich gefärbt mit schwarzer oder dunkelgrauer Kehle und schwarzem Brustlatz. Scheitel bzw. Kopfplatte bleigrau, eingefasst durch braunes Band von den Augen bis in den Nacken. Über und hinter den Augen befindet sich ein kleiner weisser Fleck oder Strich</a:t>
            </a: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Brustlatz kann im Herbst nach der Mauser von weisslichen bis beigefarbenen Federrändern, die sich später abnutzen, ganz verdeckt sein.</a:t>
            </a: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CH">
                <a:latin typeface="Calibri" charset="0"/>
                <a:ea typeface="ＭＳ Ｐゴシック" charset="0"/>
                <a:cs typeface="ＭＳ Ｐゴシック" charset="0"/>
              </a:rPr>
              <a:t>Je grösser der Brustlatz, desto dominanter ist das Männchen.</a:t>
            </a:r>
            <a:endParaRPr lang="de-DE">
              <a:latin typeface="Calibri" charset="0"/>
              <a:ea typeface="ＭＳ Ｐゴシック" charset="0"/>
              <a:cs typeface="ＭＳ Ｐゴシック" charset="0"/>
            </a:endParaRPr>
          </a:p>
        </p:txBody>
      </p:sp>
      <p:sp>
        <p:nvSpPr>
          <p:cNvPr id="20483"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6D587C7A-4A82-F045-BFF4-54B2FE005B5D}" type="slidenum">
              <a:rPr lang="de-DE" sz="1200">
                <a:latin typeface="Calibri" charset="0"/>
              </a:rPr>
              <a:pPr eaLnBrk="1" hangingPunct="1"/>
              <a:t>4</a:t>
            </a:fld>
            <a:endParaRPr lang="de-DE" sz="1200">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4210"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pPr>
            <a:r>
              <a:rPr lang="de-DE">
                <a:latin typeface="Calibri" charset="0"/>
                <a:ea typeface="ＭＳ Ｐゴシック" charset="0"/>
                <a:cs typeface="ＭＳ Ｐゴシック" charset="0"/>
              </a:rPr>
              <a:t>Sperlinge sind bei der Futtersuche sehr wendig. </a:t>
            </a:r>
          </a:p>
        </p:txBody>
      </p:sp>
      <p:sp>
        <p:nvSpPr>
          <p:cNvPr id="94211"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1A99B340-BDA1-4B4D-AEE0-C4CEE00BA98F}" type="slidenum">
              <a:rPr lang="de-DE" sz="1200">
                <a:latin typeface="Calibri" charset="0"/>
              </a:rPr>
              <a:pPr eaLnBrk="1" hangingPunct="1"/>
              <a:t>40</a:t>
            </a:fld>
            <a:endParaRPr lang="de-DE" sz="1200">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6258"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Der Haussperling wendet den Schwirrflug an, um Insekten an Hauswänden abzulesen. Er erinnert dabei an einen Kolibri.</a:t>
            </a:r>
          </a:p>
        </p:txBody>
      </p:sp>
      <p:sp>
        <p:nvSpPr>
          <p:cNvPr id="96259"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3E4D78AF-7AF5-0E4F-A43A-23549B75AAA0}" type="slidenum">
              <a:rPr lang="de-DE" sz="1200">
                <a:latin typeface="Calibri" charset="0"/>
              </a:rPr>
              <a:pPr eaLnBrk="1" hangingPunct="1"/>
              <a:t>41</a:t>
            </a:fld>
            <a:endParaRPr lang="de-DE" sz="1200">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8306"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1" indent="-171450" eaLnBrk="1" hangingPunct="1">
              <a:spcBef>
                <a:spcPct val="0"/>
              </a:spcBef>
              <a:buFontTx/>
              <a:buChar char="•"/>
            </a:pPr>
            <a:r>
              <a:rPr lang="de-DE">
                <a:latin typeface="Calibri" charset="0"/>
                <a:ea typeface="ＭＳ Ｐゴシック" charset="0"/>
              </a:rPr>
              <a:t>Dass der Haussperling neben Getreide und Sämereien auch Insekten frisst, zeigt folgende Geschichte auf:</a:t>
            </a:r>
          </a:p>
          <a:p>
            <a:pPr marL="0" lvl="1" indent="-171450" eaLnBrk="1" hangingPunct="1">
              <a:spcBef>
                <a:spcPct val="0"/>
              </a:spcBef>
              <a:buFontTx/>
              <a:buChar char="•"/>
            </a:pPr>
            <a:r>
              <a:rPr lang="de-DE">
                <a:latin typeface="Calibri" charset="0"/>
                <a:ea typeface="ＭＳ Ｐゴシック" charset="0"/>
              </a:rPr>
              <a:t>1957 glaubte Mao Tse-tung – damaliger Herrscher in China – die Spatzen würden zuviel Getreide wegfressen.</a:t>
            </a:r>
          </a:p>
          <a:p>
            <a:pPr marL="457200" lvl="2" indent="-171450" eaLnBrk="1" hangingPunct="1">
              <a:spcBef>
                <a:spcPct val="0"/>
              </a:spcBef>
              <a:buFontTx/>
              <a:buChar char="•"/>
            </a:pPr>
            <a:r>
              <a:rPr lang="de-DE">
                <a:latin typeface="Calibri" charset="0"/>
                <a:ea typeface="ＭＳ Ｐゴシック" charset="0"/>
              </a:rPr>
              <a:t>Sämtliche 600 Mio. Chinesen wurden angehalten, Spatzen zu vernichten.</a:t>
            </a:r>
          </a:p>
          <a:p>
            <a:pPr marL="457200" lvl="2" indent="-171450" eaLnBrk="1" hangingPunct="1">
              <a:spcBef>
                <a:spcPct val="0"/>
              </a:spcBef>
              <a:buFontTx/>
              <a:buChar char="•"/>
            </a:pPr>
            <a:r>
              <a:rPr lang="de-DE">
                <a:latin typeface="Calibri" charset="0"/>
                <a:ea typeface="ＭＳ Ｐゴシック" charset="0"/>
              </a:rPr>
              <a:t>Dies erfolgte durch Lärmen, sodass die Vögel nicht mehr absitzen konnten und erschöpft vom Dauerfliegen starben.</a:t>
            </a:r>
          </a:p>
          <a:p>
            <a:pPr marL="457200" lvl="2" indent="-171450" eaLnBrk="1" hangingPunct="1">
              <a:spcBef>
                <a:spcPct val="0"/>
              </a:spcBef>
              <a:buFontTx/>
              <a:buChar char="•"/>
            </a:pPr>
            <a:r>
              <a:rPr lang="de-DE">
                <a:latin typeface="Calibri" charset="0"/>
                <a:ea typeface="ＭＳ Ｐゴシック" charset="0"/>
              </a:rPr>
              <a:t>Wörtlich meinte Mao: „China muss zu einem Land werden, in dem es die vier Plagen Ratten, Spatzen, Fliegen und Moskitos nicht mehr gibt.</a:t>
            </a:r>
            <a:r>
              <a:rPr lang="ja-JP" altLang="de-DE">
                <a:latin typeface="Calibri" charset="0"/>
                <a:ea typeface="ＭＳ Ｐゴシック" charset="0"/>
              </a:rPr>
              <a:t>“</a:t>
            </a:r>
            <a:endParaRPr lang="de-DE" altLang="ja-JP">
              <a:latin typeface="Calibri" charset="0"/>
              <a:ea typeface="ＭＳ Ｐゴシック" charset="0"/>
            </a:endParaRPr>
          </a:p>
          <a:p>
            <a:pPr marL="457200" lvl="2" indent="-171450" eaLnBrk="1" hangingPunct="1">
              <a:spcBef>
                <a:spcPct val="0"/>
              </a:spcBef>
              <a:buFontTx/>
              <a:buChar char="•"/>
            </a:pPr>
            <a:r>
              <a:rPr lang="de-DE">
                <a:latin typeface="Calibri" charset="0"/>
                <a:ea typeface="ＭＳ Ｐゴシック" charset="0"/>
              </a:rPr>
              <a:t>Der Höhepunkt der Vernichtung wurde vom 19. bis 21. April 1958 erreicht. In diesem Zeitraum wurden 401</a:t>
            </a:r>
            <a:r>
              <a:rPr lang="ja-JP" altLang="de-DE">
                <a:latin typeface="Calibri" charset="0"/>
                <a:ea typeface="ＭＳ Ｐゴシック" charset="0"/>
              </a:rPr>
              <a:t>‘</a:t>
            </a:r>
            <a:r>
              <a:rPr lang="de-DE" altLang="ja-JP">
                <a:latin typeface="Calibri" charset="0"/>
                <a:ea typeface="ＭＳ Ｐゴシック" charset="0"/>
              </a:rPr>
              <a:t>160 Mio Spatzen getötet.</a:t>
            </a:r>
          </a:p>
          <a:p>
            <a:pPr marL="457200" lvl="2" indent="-171450" eaLnBrk="1" hangingPunct="1">
              <a:spcBef>
                <a:spcPct val="0"/>
              </a:spcBef>
              <a:buFontTx/>
              <a:buChar char="•"/>
            </a:pPr>
            <a:r>
              <a:rPr lang="de-DE">
                <a:latin typeface="Calibri" charset="0"/>
                <a:ea typeface="ＭＳ Ｐゴシック" charset="0"/>
              </a:rPr>
              <a:t>Insgesamt verendeten fast 2 Mia. Vögel.</a:t>
            </a:r>
          </a:p>
          <a:p>
            <a:pPr marL="457200" lvl="2" indent="-171450" eaLnBrk="1" hangingPunct="1">
              <a:spcBef>
                <a:spcPct val="0"/>
              </a:spcBef>
              <a:buFontTx/>
              <a:buChar char="•"/>
            </a:pPr>
            <a:r>
              <a:rPr lang="de-DE">
                <a:latin typeface="Calibri" charset="0"/>
                <a:ea typeface="ＭＳ Ｐゴシック" charset="0"/>
              </a:rPr>
              <a:t>Folge: Hilflos musste das Land mitansehen, wie sich die Insekten rasend vermehrten.</a:t>
            </a:r>
          </a:p>
          <a:p>
            <a:pPr marL="457200" lvl="2" indent="-171450" eaLnBrk="1" hangingPunct="1">
              <a:spcBef>
                <a:spcPct val="0"/>
              </a:spcBef>
              <a:buFontTx/>
              <a:buChar char="•"/>
            </a:pPr>
            <a:r>
              <a:rPr lang="de-DE">
                <a:latin typeface="Calibri" charset="0"/>
                <a:ea typeface="ＭＳ Ｐゴシック" charset="0"/>
              </a:rPr>
              <a:t>1960 kam dann der Gegenbefehl. Die Vogeljagt wurde beendet.</a:t>
            </a:r>
          </a:p>
        </p:txBody>
      </p:sp>
      <p:sp>
        <p:nvSpPr>
          <p:cNvPr id="98307"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1E459CDE-11E8-F442-AC23-19F5216DF1C3}" type="slidenum">
              <a:rPr lang="de-DE" sz="1200">
                <a:latin typeface="Calibri" charset="0"/>
              </a:rPr>
              <a:pPr eaLnBrk="1" hangingPunct="1"/>
              <a:t>42</a:t>
            </a:fld>
            <a:endParaRPr lang="de-DE" sz="1200">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0354"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0"/>
              </a:spcBef>
              <a:buFontTx/>
              <a:buChar char="•"/>
            </a:pPr>
            <a:r>
              <a:rPr lang="de-CH">
                <a:latin typeface="Calibri" charset="0"/>
                <a:ea typeface="ＭＳ Ｐゴシック" charset="0"/>
                <a:cs typeface="ＭＳ Ｐゴシック" charset="0"/>
              </a:rPr>
              <a:t>Im Herbst bedient sich der Haussperling auch gerne an Früchten einheimischer Bäume und Sträucher wie der Eberesche, des Holunders oder der Vogelkirsche. </a:t>
            </a:r>
            <a:endParaRPr lang="de-DE">
              <a:latin typeface="Calibri" charset="0"/>
              <a:ea typeface="ＭＳ Ｐゴシック" charset="0"/>
              <a:cs typeface="ＭＳ Ｐゴシック" charset="0"/>
            </a:endParaRPr>
          </a:p>
        </p:txBody>
      </p:sp>
      <p:sp>
        <p:nvSpPr>
          <p:cNvPr id="100355"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5EC42928-D345-4048-812C-B58BC64AC350}" type="slidenum">
              <a:rPr lang="de-DE" sz="1200">
                <a:latin typeface="Calibri" charset="0"/>
              </a:rPr>
              <a:pPr eaLnBrk="1" hangingPunct="1"/>
              <a:t>43</a:t>
            </a:fld>
            <a:endParaRPr lang="de-DE" sz="1200">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02"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CH">
                <a:latin typeface="Calibri" charset="0"/>
                <a:ea typeface="ＭＳ Ｐゴシック" charset="0"/>
                <a:cs typeface="ＭＳ Ｐゴシック" charset="0"/>
              </a:rPr>
              <a:t>Während der Brutzeit setzen sich Weibchen gegenüber den Männchen bei der Futterbeschaffung durch. </a:t>
            </a:r>
          </a:p>
          <a:p>
            <a:pPr marL="171450" indent="-171450" eaLnBrk="1" hangingPunct="1">
              <a:spcBef>
                <a:spcPct val="0"/>
              </a:spcBef>
              <a:buFontTx/>
              <a:buChar char="•"/>
            </a:pPr>
            <a:r>
              <a:rPr lang="de-DE">
                <a:latin typeface="Calibri" charset="0"/>
                <a:ea typeface="ＭＳ Ｐゴシック" charset="0"/>
                <a:cs typeface="ＭＳ Ｐゴシック" charset="0"/>
              </a:rPr>
              <a:t>Konflikte sind hauptsächlich beim Nahrungserwerb, an Staubbade- und Schlafplätzen und am Nest zu beobachten.</a:t>
            </a:r>
          </a:p>
          <a:p>
            <a:pPr marL="171450" indent="-171450" eaLnBrk="1" hangingPunct="1">
              <a:spcBef>
                <a:spcPct val="0"/>
              </a:spcBef>
              <a:buFontTx/>
              <a:buChar char="•"/>
            </a:pPr>
            <a:r>
              <a:rPr lang="de-DE">
                <a:latin typeface="Calibri" charset="0"/>
                <a:ea typeface="ＭＳ Ｐゴシック" charset="0"/>
                <a:cs typeface="ＭＳ Ｐゴシック" charset="0"/>
              </a:rPr>
              <a:t>Interaktionen zwischen Männchen finden fast 60 mal häufiger statt als zwischen Weibchen.</a:t>
            </a:r>
          </a:p>
          <a:p>
            <a:pPr marL="171450" indent="-171450" eaLnBrk="1" hangingPunct="1">
              <a:spcBef>
                <a:spcPct val="0"/>
              </a:spcBef>
              <a:buFontTx/>
              <a:buChar char="•"/>
            </a:pPr>
            <a:r>
              <a:rPr lang="de-DE">
                <a:latin typeface="Calibri" charset="0"/>
                <a:ea typeface="ＭＳ Ｐゴシック" charset="0"/>
                <a:cs typeface="ＭＳ Ｐゴシック" charset="0"/>
              </a:rPr>
              <a:t>Erkennbarkeit:</a:t>
            </a:r>
          </a:p>
          <a:p>
            <a:pPr marL="628650" lvl="1" indent="-171450" eaLnBrk="1" hangingPunct="1">
              <a:spcBef>
                <a:spcPct val="0"/>
              </a:spcBef>
              <a:buFontTx/>
              <a:buChar char="•"/>
            </a:pPr>
            <a:r>
              <a:rPr lang="de-DE">
                <a:latin typeface="Calibri" charset="0"/>
                <a:ea typeface="ＭＳ Ｐゴシック" charset="0"/>
              </a:rPr>
              <a:t>vorgebeugt mit tiefem Kopf</a:t>
            </a:r>
          </a:p>
          <a:p>
            <a:pPr marL="628650" lvl="1" indent="-171450" eaLnBrk="1" hangingPunct="1">
              <a:spcBef>
                <a:spcPct val="0"/>
              </a:spcBef>
              <a:buFontTx/>
              <a:buChar char="•"/>
            </a:pPr>
            <a:r>
              <a:rPr lang="de-DE">
                <a:latin typeface="Calibri" charset="0"/>
                <a:ea typeface="ＭＳ Ｐゴシック" charset="0"/>
              </a:rPr>
              <a:t>Gefächerter und angehobener Schwanz</a:t>
            </a:r>
          </a:p>
          <a:p>
            <a:pPr marL="628650" lvl="1" indent="-171450" eaLnBrk="1" hangingPunct="1">
              <a:spcBef>
                <a:spcPct val="0"/>
              </a:spcBef>
              <a:buFontTx/>
              <a:buChar char="•"/>
            </a:pPr>
            <a:r>
              <a:rPr lang="de-DE">
                <a:latin typeface="Calibri" charset="0"/>
                <a:ea typeface="ＭＳ Ｐゴシック" charset="0"/>
              </a:rPr>
              <a:t>Gesträubte Rückenfedern</a:t>
            </a:r>
          </a:p>
          <a:p>
            <a:pPr marL="628650" lvl="1" indent="-171450" eaLnBrk="1" hangingPunct="1">
              <a:spcBef>
                <a:spcPct val="0"/>
              </a:spcBef>
              <a:buFontTx/>
              <a:buChar char="•"/>
            </a:pPr>
            <a:r>
              <a:rPr lang="de-DE">
                <a:latin typeface="Calibri" charset="0"/>
                <a:ea typeface="ＭＳ Ｐゴシック" charset="0"/>
              </a:rPr>
              <a:t>Flügel abgewinkelt</a:t>
            </a:r>
          </a:p>
          <a:p>
            <a:pPr marL="628650" lvl="1" indent="-171450" eaLnBrk="1" hangingPunct="1">
              <a:spcBef>
                <a:spcPct val="0"/>
              </a:spcBef>
              <a:buFontTx/>
              <a:buChar char="•"/>
            </a:pPr>
            <a:r>
              <a:rPr lang="de-DE">
                <a:latin typeface="Calibri" charset="0"/>
                <a:ea typeface="ＭＳ Ｐゴシック" charset="0"/>
              </a:rPr>
              <a:t>Vorwärtsbewegungen mit geöffnetem Schnabel</a:t>
            </a:r>
          </a:p>
          <a:p>
            <a:pPr marL="171450" indent="-171450" eaLnBrk="1" hangingPunct="1">
              <a:spcBef>
                <a:spcPct val="0"/>
              </a:spcBef>
              <a:buFontTx/>
              <a:buChar char="•"/>
            </a:pPr>
            <a:endParaRPr lang="de-DE">
              <a:latin typeface="Calibri" charset="0"/>
              <a:ea typeface="ＭＳ Ｐゴシック" charset="0"/>
              <a:cs typeface="ＭＳ Ｐゴシック" charset="0"/>
            </a:endParaRPr>
          </a:p>
        </p:txBody>
      </p:sp>
      <p:sp>
        <p:nvSpPr>
          <p:cNvPr id="102403"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07BDD402-52A4-5946-9CC5-18F5DBDE1650}" type="slidenum">
              <a:rPr lang="de-DE" sz="1200">
                <a:latin typeface="Calibri" charset="0"/>
              </a:rPr>
              <a:pPr eaLnBrk="1" hangingPunct="1"/>
              <a:t>44</a:t>
            </a:fld>
            <a:endParaRPr lang="de-DE" sz="1200">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4450"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Hausperlinge trinken regelmässig Wasser, dabei nutzen sie auch Brunnen.</a:t>
            </a:r>
          </a:p>
        </p:txBody>
      </p:sp>
      <p:sp>
        <p:nvSpPr>
          <p:cNvPr id="104451"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FF6D1443-5167-5849-9433-42F802AF16AA}" type="slidenum">
              <a:rPr lang="de-DE" sz="1200">
                <a:latin typeface="Calibri" charset="0"/>
              </a:rPr>
              <a:pPr eaLnBrk="1" hangingPunct="1"/>
              <a:t>45</a:t>
            </a:fld>
            <a:endParaRPr lang="de-DE" sz="1200">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6498"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Drastische Beeinträchtigung des Lebensraumes mit Verlust von Nistplätzen und Rückgang der Insektennahrung, welche insbesondere zur Jungenaufzucht benötigt wird. Nachfolgend die Ursachen:</a:t>
            </a:r>
            <a:endParaRPr lang="de-CH">
              <a:latin typeface="Calibri" charset="0"/>
              <a:ea typeface="ＭＳ Ｐゴシック" charset="0"/>
              <a:cs typeface="ＭＳ Ｐゴシック" charset="0"/>
            </a:endParaRPr>
          </a:p>
          <a:p>
            <a:pPr marL="628650" lvl="1" indent="-171450" eaLnBrk="1" hangingPunct="1">
              <a:spcBef>
                <a:spcPct val="0"/>
              </a:spcBef>
              <a:buFontTx/>
              <a:buChar char="•"/>
            </a:pPr>
            <a:r>
              <a:rPr lang="de-DE">
                <a:latin typeface="Calibri" charset="0"/>
                <a:ea typeface="ＭＳ Ｐゴシック" charset="0"/>
              </a:rPr>
              <a:t>zunehmende Sterilität in Siedlungsbereichen und Gartenanlagen</a:t>
            </a:r>
            <a:endParaRPr lang="de-CH">
              <a:latin typeface="Calibri" charset="0"/>
              <a:ea typeface="ＭＳ Ｐゴシック" charset="0"/>
            </a:endParaRPr>
          </a:p>
          <a:p>
            <a:pPr marL="628650" lvl="1" indent="-171450" eaLnBrk="1" hangingPunct="1">
              <a:spcBef>
                <a:spcPct val="0"/>
              </a:spcBef>
              <a:buFontTx/>
              <a:buChar char="•"/>
            </a:pPr>
            <a:r>
              <a:rPr lang="de-DE">
                <a:latin typeface="Calibri" charset="0"/>
                <a:ea typeface="ＭＳ Ｐゴシック" charset="0"/>
              </a:rPr>
              <a:t>Sanierung von Gebäuden und dadurch Verschwinden von Brutplätzen, </a:t>
            </a:r>
          </a:p>
          <a:p>
            <a:pPr marL="628650" lvl="1" indent="-171450" eaLnBrk="1" hangingPunct="1">
              <a:spcBef>
                <a:spcPct val="0"/>
              </a:spcBef>
              <a:buFontTx/>
              <a:buChar char="•"/>
            </a:pPr>
            <a:r>
              <a:rPr lang="de-DE">
                <a:latin typeface="Calibri" charset="0"/>
                <a:ea typeface="ＭＳ Ｐゴシック" charset="0"/>
              </a:rPr>
              <a:t>Zunahme der Bodenversiegelung in Städten und Industriegebieten</a:t>
            </a:r>
          </a:p>
          <a:p>
            <a:pPr marL="628650" lvl="1" indent="-171450" eaLnBrk="1" hangingPunct="1">
              <a:spcBef>
                <a:spcPct val="0"/>
              </a:spcBef>
              <a:buFontTx/>
              <a:buChar char="•"/>
            </a:pPr>
            <a:r>
              <a:rPr lang="de-DE">
                <a:latin typeface="Calibri" charset="0"/>
                <a:ea typeface="ＭＳ Ｐゴシック" charset="0"/>
              </a:rPr>
              <a:t>Auf dem Bild: neue Häuser ohne Brutmöglichkeiten, Umfeld asphaltiert, nur exotische Pflanzen, Glas als Vogelkiller</a:t>
            </a:r>
          </a:p>
          <a:p>
            <a:pPr marL="628650" lvl="1" indent="-171450" eaLnBrk="1" hangingPunct="1">
              <a:spcBef>
                <a:spcPct val="0"/>
              </a:spcBef>
              <a:buFontTx/>
              <a:buChar char="•"/>
            </a:pPr>
            <a:endParaRPr lang="de-CH">
              <a:latin typeface="Calibri" charset="0"/>
              <a:ea typeface="ＭＳ Ｐゴシック" charset="0"/>
            </a:endParaRPr>
          </a:p>
          <a:p>
            <a:pPr marL="628650" lvl="1" indent="-171450" eaLnBrk="1" hangingPunct="1">
              <a:spcBef>
                <a:spcPct val="0"/>
              </a:spcBef>
              <a:buFontTx/>
              <a:buChar char="•"/>
            </a:pPr>
            <a:r>
              <a:rPr lang="de-DE">
                <a:latin typeface="Calibri" charset="0"/>
                <a:ea typeface="ＭＳ Ｐゴシック" charset="0"/>
              </a:rPr>
              <a:t>drastischer Rückgang an Öd- und Brachflächen im Winter.</a:t>
            </a:r>
            <a:endParaRPr lang="de-CH">
              <a:latin typeface="Calibri" charset="0"/>
              <a:ea typeface="ＭＳ Ｐゴシック" charset="0"/>
            </a:endParaRPr>
          </a:p>
          <a:p>
            <a:pPr marL="628650" lvl="1" indent="-171450" eaLnBrk="1" hangingPunct="1">
              <a:spcBef>
                <a:spcPct val="0"/>
              </a:spcBef>
              <a:buFontTx/>
              <a:buChar char="•"/>
            </a:pPr>
            <a:r>
              <a:rPr lang="de-DE">
                <a:latin typeface="Calibri" charset="0"/>
                <a:ea typeface="ＭＳ Ｐゴシック" charset="0"/>
              </a:rPr>
              <a:t>Modernisierung und verlustfreierer Ablauf des Getreideanbaus, der Lagerung von Getreide und der Viehhaltung sowie Umstellung auf Wintergetreide (Verlust von Sämereien) </a:t>
            </a:r>
          </a:p>
          <a:p>
            <a:pPr marL="628650" lvl="1" indent="-171450" eaLnBrk="1" hangingPunct="1">
              <a:spcBef>
                <a:spcPct val="0"/>
              </a:spcBef>
              <a:buFontTx/>
              <a:buChar char="•"/>
            </a:pPr>
            <a:r>
              <a:rPr lang="de-DE">
                <a:latin typeface="Calibri" charset="0"/>
                <a:ea typeface="ＭＳ Ｐゴシック" charset="0"/>
              </a:rPr>
              <a:t>Zunehmender Einsatz von Pestiziden in der Landwirtschaft bekämpft wirksam Insekten und somit Nahrungsangebot für den Haussperling</a:t>
            </a:r>
            <a:endParaRPr lang="de-CH">
              <a:latin typeface="Calibri" charset="0"/>
              <a:ea typeface="ＭＳ Ｐゴシック" charset="0"/>
            </a:endParaRPr>
          </a:p>
          <a:p>
            <a:pPr marL="628650" lvl="1" indent="-171450" eaLnBrk="1" hangingPunct="1">
              <a:spcBef>
                <a:spcPct val="0"/>
              </a:spcBef>
              <a:buFontTx/>
              <a:buChar char="•"/>
            </a:pPr>
            <a:endParaRPr lang="de-CH">
              <a:latin typeface="Calibri" charset="0"/>
              <a:ea typeface="ＭＳ Ｐゴシック" charset="0"/>
            </a:endParaRPr>
          </a:p>
          <a:p>
            <a:pPr marL="628650" lvl="1" indent="-171450" eaLnBrk="1" hangingPunct="1">
              <a:spcBef>
                <a:spcPct val="0"/>
              </a:spcBef>
              <a:buFontTx/>
              <a:buChar char="•"/>
            </a:pPr>
            <a:r>
              <a:rPr lang="de-DE">
                <a:latin typeface="Calibri" charset="0"/>
                <a:ea typeface="ＭＳ Ｐゴシック" charset="0"/>
              </a:rPr>
              <a:t>generell Verringerung des Insektenangebotes zur Aufzuchtszeit.</a:t>
            </a:r>
            <a:endParaRPr lang="de-CH">
              <a:latin typeface="Calibri" charset="0"/>
              <a:ea typeface="ＭＳ Ｐゴシック" charset="0"/>
            </a:endParaRPr>
          </a:p>
        </p:txBody>
      </p:sp>
      <p:sp>
        <p:nvSpPr>
          <p:cNvPr id="106499"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D4685595-043F-3F44-8545-699A1C7BB60D}" type="slidenum">
              <a:rPr lang="de-DE" sz="1200">
                <a:latin typeface="Calibri" charset="0"/>
              </a:rPr>
              <a:pPr eaLnBrk="1" hangingPunct="1"/>
              <a:t>46</a:t>
            </a:fld>
            <a:endParaRPr lang="de-DE" sz="1200">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8546"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Auch bei Einfamilienhäusern nimmt der Trend zu möglichst pflegeleichten sterilen Häusern und Gärten zu. Dieses haus weist keine einzige besiedelbare Nische auf. Die Bepflanzung im Vordergrund ist nicht einheimisch. </a:t>
            </a:r>
          </a:p>
        </p:txBody>
      </p:sp>
      <p:sp>
        <p:nvSpPr>
          <p:cNvPr id="108547"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11E2E7D6-29E8-FE4A-BAA5-30FCFA563D9A}" type="slidenum">
              <a:rPr lang="de-DE" sz="1200">
                <a:latin typeface="Calibri" charset="0"/>
              </a:rPr>
              <a:pPr eaLnBrk="1" hangingPunct="1"/>
              <a:t>47</a:t>
            </a:fld>
            <a:endParaRPr lang="de-DE" sz="1200">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0594"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Blumenwiesen und einheimische Bäume liefern Insekten, Häuser mit Nischen oder Nistkästen Nistmöglichkeiten. </a:t>
            </a:r>
          </a:p>
        </p:txBody>
      </p:sp>
      <p:sp>
        <p:nvSpPr>
          <p:cNvPr id="110595"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2B41834-7F4E-B84E-AFF2-1DAE4DEE5108}" type="slidenum">
              <a:rPr lang="de-DE" sz="1200">
                <a:latin typeface="Calibri" charset="0"/>
              </a:rPr>
              <a:pPr eaLnBrk="1" hangingPunct="1"/>
              <a:t>48</a:t>
            </a:fld>
            <a:endParaRPr lang="de-DE" sz="1200">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2642"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Hecken aus einheimischen Sträuchern und Blumenwiesen bieten Sperlingen Schutz und Insektennahrung. Beispiel Merianpark in Basel </a:t>
            </a:r>
          </a:p>
        </p:txBody>
      </p:sp>
      <p:sp>
        <p:nvSpPr>
          <p:cNvPr id="112643"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85D2B3A3-F822-D44A-A335-28460B91812A}" type="slidenum">
              <a:rPr lang="de-DE" sz="1200">
                <a:latin typeface="Calibri" charset="0"/>
              </a:rPr>
              <a:pPr eaLnBrk="1" hangingPunct="1"/>
              <a:t>49</a:t>
            </a:fld>
            <a:endParaRPr lang="de-DE"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530"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Weibchen: unscheinbar braun-beige, sehr fein gezeichnet. Hinter den Augen schmaler, oft kaum sichtbarer rahmfarbener Braunstreif.</a:t>
            </a:r>
            <a:endParaRPr lang="de-CH">
              <a:latin typeface="Calibri" charset="0"/>
              <a:ea typeface="ＭＳ Ｐゴシック" charset="0"/>
              <a:cs typeface="ＭＳ Ｐゴシック" charset="0"/>
            </a:endParaRPr>
          </a:p>
        </p:txBody>
      </p:sp>
      <p:sp>
        <p:nvSpPr>
          <p:cNvPr id="22531"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01686627-64AB-044C-AF60-5B438284FAB1}" type="slidenum">
              <a:rPr lang="de-DE" sz="1200">
                <a:latin typeface="Calibri" charset="0"/>
              </a:rPr>
              <a:pPr eaLnBrk="1" hangingPunct="1"/>
              <a:t>5</a:t>
            </a:fld>
            <a:endParaRPr lang="de-DE" sz="1200">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4690"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Auch auf kleinem Raum in einer schmalen Rabatte können einheimische Blumen gedeihen.</a:t>
            </a:r>
          </a:p>
        </p:txBody>
      </p:sp>
      <p:sp>
        <p:nvSpPr>
          <p:cNvPr id="114691"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824F7190-14D4-7B42-A7FD-954899D55308}" type="slidenum">
              <a:rPr lang="de-DE" sz="1200">
                <a:latin typeface="Calibri" charset="0"/>
              </a:rPr>
              <a:pPr eaLnBrk="1" hangingPunct="1"/>
              <a:t>50</a:t>
            </a:fld>
            <a:endParaRPr lang="de-DE" sz="1200">
              <a:latin typeface="Calibri"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6738"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Kleine Gehölze mit Nistkasten im Siedlungsraum bieten Erholungsraum aber auch Nistplätze und Nahrung für den Haussperling. Auf dem Bild versteckt zu sehen sind drei orange Nistkasten.</a:t>
            </a:r>
          </a:p>
        </p:txBody>
      </p:sp>
      <p:sp>
        <p:nvSpPr>
          <p:cNvPr id="116739"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67500B95-C0A7-9546-9AFF-122184F443D0}" type="slidenum">
              <a:rPr lang="de-DE" sz="1200">
                <a:latin typeface="Calibri" charset="0"/>
              </a:rPr>
              <a:pPr eaLnBrk="1" hangingPunct="1"/>
              <a:t>51</a:t>
            </a:fld>
            <a:endParaRPr lang="de-DE" sz="1200">
              <a:latin typeface="Calibri"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8786"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Mit Nisthilfen können Sperlinge und auch andere Arten wie Meisen im Siedlungsraum wiederum gefördert werden. Spatzen leben gerne in kleinen Kolonien, daher wurden spezielle Spatzenhäuser entwickelt. </a:t>
            </a:r>
          </a:p>
        </p:txBody>
      </p:sp>
      <p:sp>
        <p:nvSpPr>
          <p:cNvPr id="118787"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A8C3B452-7EE4-4948-B1FA-621AC099A08E}" type="slidenum">
              <a:rPr lang="de-DE" sz="1200">
                <a:latin typeface="Calibri" charset="0"/>
              </a:rPr>
              <a:pPr eaLnBrk="1" hangingPunct="1"/>
              <a:t>52</a:t>
            </a:fld>
            <a:endParaRPr lang="de-DE" sz="1200">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0834"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Einschlupflöcher unter Firstziegeln oder bei Dachrinnen bei älterer Bausubstanz sollen erhalten bleiben, davon profitieren neben dem Sperling z.B. oft auch Mauersegler. </a:t>
            </a:r>
          </a:p>
        </p:txBody>
      </p:sp>
      <p:sp>
        <p:nvSpPr>
          <p:cNvPr id="120835"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0E175188-FFE4-4D4C-8C73-D7865FBC0D5E}" type="slidenum">
              <a:rPr lang="de-DE" sz="1200">
                <a:latin typeface="Calibri" charset="0"/>
              </a:rPr>
              <a:pPr eaLnBrk="1" hangingPunct="1"/>
              <a:t>53</a:t>
            </a:fld>
            <a:endParaRPr lang="de-DE" sz="1200">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2882"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Kotbretter können allfällige Verschmutzungen verhindern. Sperlinge nisten gerne unter den Firstziegeln. </a:t>
            </a:r>
          </a:p>
        </p:txBody>
      </p:sp>
      <p:sp>
        <p:nvSpPr>
          <p:cNvPr id="122883"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1F13B31-931C-224A-BF42-9E039F3902BA}" type="slidenum">
              <a:rPr lang="de-DE" sz="1200">
                <a:latin typeface="Calibri" charset="0"/>
              </a:rPr>
              <a:pPr eaLnBrk="1" hangingPunct="1"/>
              <a:t>54</a:t>
            </a:fld>
            <a:endParaRPr lang="de-DE" sz="1200">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4930"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Mit einfachen Mitteln können Sperlingen die Möglichkeiten für ein Sandbad oder für ein Wasserbad geboten werden. Bereits grosse Blumenteller reichen dafür aus, so aufgestellt, dass weder Katzen noch Sperber aus den Büschen die Spatzen überraschen können. Wer weiter gehen will, kann auch sandige Stellen oder feuchte Mulden oder Teiche im Garten anlegen. </a:t>
            </a:r>
          </a:p>
        </p:txBody>
      </p:sp>
      <p:sp>
        <p:nvSpPr>
          <p:cNvPr id="124931"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359F6B86-E24E-B243-93A5-9893E5230DA1}" type="slidenum">
              <a:rPr lang="de-DE" sz="1200">
                <a:latin typeface="Calibri" charset="0"/>
              </a:rPr>
              <a:pPr eaLnBrk="1" hangingPunct="1"/>
              <a:t>55</a:t>
            </a:fld>
            <a:endParaRPr lang="de-DE" sz="1200">
              <a:latin typeface="Calibri"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6978"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Auch auf Balkonen können mitten in der Innenstadt kleine Naturparadiese geschaffen werden.</a:t>
            </a:r>
          </a:p>
        </p:txBody>
      </p:sp>
      <p:sp>
        <p:nvSpPr>
          <p:cNvPr id="126979"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48644B3D-CA50-AA4D-88FC-61E3324E5A7F}" type="slidenum">
              <a:rPr lang="de-DE" sz="1200">
                <a:latin typeface="Calibri" charset="0"/>
              </a:rPr>
              <a:pPr eaLnBrk="1" hangingPunct="1"/>
              <a:t>56</a:t>
            </a:fld>
            <a:endParaRPr lang="de-DE" sz="1200">
              <a:latin typeface="Calibri"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9026"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Selbst in einem städtischen Umfeld werden mit Balkonbepflanzungen aus einheimischen Blumen und Sträuchern den Sperlingen Möglichkeiten geboten, Insekten zu finden. </a:t>
            </a:r>
          </a:p>
        </p:txBody>
      </p:sp>
      <p:sp>
        <p:nvSpPr>
          <p:cNvPr id="129027"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BD3A68B7-0171-D14D-AC9A-A76522B552ED}" type="slidenum">
              <a:rPr lang="de-DE" sz="1200">
                <a:latin typeface="Calibri" charset="0"/>
              </a:rPr>
              <a:pPr eaLnBrk="1" hangingPunct="1"/>
              <a:t>57</a:t>
            </a:fld>
            <a:endParaRPr lang="de-DE" sz="1200">
              <a:latin typeface="Calibri"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1074"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indent="-171450" eaLnBrk="1" hangingPunct="1">
              <a:spcBef>
                <a:spcPct val="0"/>
              </a:spcBef>
              <a:buFontTx/>
              <a:buChar char="•"/>
            </a:pPr>
            <a:endParaRPr lang="de-DE">
              <a:latin typeface="Calibri" charset="0"/>
              <a:ea typeface="ＭＳ Ｐゴシック" charset="0"/>
              <a:cs typeface="ＭＳ Ｐゴシック" charset="0"/>
            </a:endParaRPr>
          </a:p>
        </p:txBody>
      </p:sp>
      <p:sp>
        <p:nvSpPr>
          <p:cNvPr id="131075"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38D689F0-1076-3E45-8D18-F6822DE22F50}" type="slidenum">
              <a:rPr lang="de-DE" sz="1200">
                <a:latin typeface="Calibri" charset="0"/>
              </a:rPr>
              <a:pPr eaLnBrk="1" hangingPunct="1"/>
              <a:t>58</a:t>
            </a:fld>
            <a:endParaRPr lang="de-DE" sz="1200">
              <a:latin typeface="Calibri"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3122"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de-DE">
              <a:latin typeface="Calibri" charset="0"/>
              <a:ea typeface="ＭＳ Ｐゴシック" charset="0"/>
              <a:cs typeface="ＭＳ Ｐゴシック" charset="0"/>
            </a:endParaRPr>
          </a:p>
        </p:txBody>
      </p:sp>
      <p:sp>
        <p:nvSpPr>
          <p:cNvPr id="133123"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5AD48364-254E-0345-BD16-65E8F7B999CC}" type="slidenum">
              <a:rPr lang="de-DE" sz="1200">
                <a:latin typeface="Calibri" charset="0"/>
              </a:rPr>
              <a:pPr eaLnBrk="1" hangingPunct="1"/>
              <a:t>59</a:t>
            </a:fld>
            <a:endParaRPr lang="de-DE"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578"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Bis zur ersten Mauser ähnlich wie Weibchen, insgesamt aber gelblicher, etwas blasser und längere Zeit mit gelben Schnabelwinkeln. </a:t>
            </a:r>
          </a:p>
          <a:p>
            <a:pPr marL="171450" indent="-171450" eaLnBrk="1" hangingPunct="1">
              <a:spcBef>
                <a:spcPct val="0"/>
              </a:spcBef>
              <a:buFontTx/>
              <a:buChar char="•"/>
            </a:pPr>
            <a:r>
              <a:rPr lang="de-DE">
                <a:latin typeface="Calibri" charset="0"/>
                <a:ea typeface="ＭＳ Ｐゴシック" charset="0"/>
                <a:cs typeface="ＭＳ Ｐゴシック" charset="0"/>
              </a:rPr>
              <a:t>Federanlagen sind ab dem Schlüpftag als bläuliche Linien berits sichtbar.</a:t>
            </a:r>
          </a:p>
          <a:p>
            <a:pPr marL="171450" indent="-171450" eaLnBrk="1" hangingPunct="1">
              <a:spcBef>
                <a:spcPct val="0"/>
              </a:spcBef>
              <a:buFontTx/>
              <a:buChar char="•"/>
            </a:pPr>
            <a:r>
              <a:rPr lang="de-DE">
                <a:latin typeface="Calibri" charset="0"/>
                <a:ea typeface="ＭＳ Ｐゴシック" charset="0"/>
                <a:cs typeface="ＭＳ Ｐゴシック" charset="0"/>
              </a:rPr>
              <a:t>Die erste Mauser (Jugendvollmauser), bei der das gesamte Gefieder ersetzt wird, setzt nach 4-6 Wochen ein, nachdem der Haussperling flügge geworden ist.</a:t>
            </a:r>
          </a:p>
        </p:txBody>
      </p:sp>
      <p:sp>
        <p:nvSpPr>
          <p:cNvPr id="24579"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DA2AFBA5-7AAD-0F45-9EE7-0B1AA5695449}" type="slidenum">
              <a:rPr lang="de-DE" sz="1200">
                <a:latin typeface="Calibri" charset="0"/>
              </a:rPr>
              <a:pPr eaLnBrk="1" hangingPunct="1"/>
              <a:t>6</a:t>
            </a:fld>
            <a:endParaRPr lang="de-DE" sz="1200">
              <a:latin typeface="Calibri"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6194"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indent="-171450" eaLnBrk="1" hangingPunct="1">
              <a:spcBef>
                <a:spcPct val="0"/>
              </a:spcBef>
              <a:buFontTx/>
              <a:buChar char="•"/>
            </a:pPr>
            <a:endParaRPr lang="de-DE">
              <a:latin typeface="Calibri" charset="0"/>
              <a:ea typeface="ＭＳ Ｐゴシック" charset="0"/>
              <a:cs typeface="ＭＳ Ｐゴシック" charset="0"/>
            </a:endParaRPr>
          </a:p>
        </p:txBody>
      </p:sp>
      <p:sp>
        <p:nvSpPr>
          <p:cNvPr id="136195"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D7957861-E963-9941-9CCB-2174D50E88B0}" type="slidenum">
              <a:rPr lang="de-DE" sz="1200">
                <a:latin typeface="Calibri" charset="0"/>
              </a:rPr>
              <a:pPr eaLnBrk="1" hangingPunct="1"/>
              <a:t>61</a:t>
            </a:fld>
            <a:endParaRPr lang="de-DE"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6"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Ordnung: 		Sperlingsvögel (Passeriformes)</a:t>
            </a: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Unterordnung: 	Singvögel (Passeri)</a:t>
            </a: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Familie: 		Sperlinge (Passeridae)</a:t>
            </a: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Art: 			Haussperling</a:t>
            </a: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Passer domesticus (Haussperling)</a:t>
            </a:r>
          </a:p>
          <a:p>
            <a:pPr marL="628650" lvl="1" indent="-171450" eaLnBrk="1" hangingPunct="1">
              <a:spcBef>
                <a:spcPct val="0"/>
              </a:spcBef>
              <a:buFontTx/>
              <a:buChar char="•"/>
            </a:pPr>
            <a:r>
              <a:rPr lang="de-DE">
                <a:latin typeface="Calibri" charset="0"/>
                <a:ea typeface="ＭＳ Ｐゴシック" charset="0"/>
              </a:rPr>
              <a:t>lat. passer: „Sperling</a:t>
            </a:r>
            <a:r>
              <a:rPr lang="ja-JP" altLang="de-DE">
                <a:latin typeface="Calibri" charset="0"/>
                <a:ea typeface="ＭＳ Ｐゴシック" charset="0"/>
              </a:rPr>
              <a:t>“</a:t>
            </a:r>
            <a:endParaRPr lang="de-CH" altLang="ja-JP">
              <a:latin typeface="Calibri" charset="0"/>
              <a:ea typeface="ＭＳ Ｐゴシック" charset="0"/>
            </a:endParaRPr>
          </a:p>
          <a:p>
            <a:pPr marL="628650" lvl="1" indent="-171450" eaLnBrk="1" hangingPunct="1">
              <a:spcBef>
                <a:spcPct val="0"/>
              </a:spcBef>
              <a:buFontTx/>
              <a:buChar char="•"/>
            </a:pPr>
            <a:r>
              <a:rPr lang="de-DE">
                <a:latin typeface="Calibri" charset="0"/>
                <a:ea typeface="ＭＳ Ｐゴシック" charset="0"/>
              </a:rPr>
              <a:t>lat. domesticus: „Haus-</a:t>
            </a:r>
            <a:r>
              <a:rPr lang="ja-JP" altLang="de-DE">
                <a:latin typeface="Calibri" charset="0"/>
                <a:ea typeface="ＭＳ Ｐゴシック" charset="0"/>
              </a:rPr>
              <a:t>“</a:t>
            </a:r>
            <a:endParaRPr lang="de-CH" altLang="ja-JP">
              <a:latin typeface="Calibri" charset="0"/>
              <a:ea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Spatz bzw. Sperling leitet sich vom althochdeutschen sparo (zappeln) ab</a:t>
            </a:r>
          </a:p>
          <a:p>
            <a:pPr marL="171450" indent="-171450" eaLnBrk="1" hangingPunct="1">
              <a:spcBef>
                <a:spcPct val="0"/>
              </a:spcBef>
              <a:buFontTx/>
              <a:buChar char="•"/>
            </a:pPr>
            <a:endParaRPr lang="de-DE">
              <a:latin typeface="Calibri" charset="0"/>
              <a:ea typeface="ＭＳ Ｐゴシック" charset="0"/>
              <a:cs typeface="ＭＳ Ｐゴシック" charset="0"/>
            </a:endParaRPr>
          </a:p>
        </p:txBody>
      </p:sp>
      <p:sp>
        <p:nvSpPr>
          <p:cNvPr id="26627"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53DCB360-DE83-DB45-A0A6-049E7906342A}" type="slidenum">
              <a:rPr lang="de-DE" sz="1200">
                <a:latin typeface="Calibri" charset="0"/>
              </a:rPr>
              <a:pPr eaLnBrk="1" hangingPunct="1"/>
              <a:t>7</a:t>
            </a:fld>
            <a:endParaRPr lang="de-DE"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Als optimale Lebensräume können Dörfer mit Landwirtschaft, Vorstadtbezirke, Gartenstädte, Stadtzentren mit grossen Parkanlagen, Zoologische Gärten und Vieh- und Geflügelfarmen angesehen werden. Wälder hingegen meidet er.</a:t>
            </a:r>
            <a:endParaRPr lang="de-CH">
              <a:latin typeface="Calibri" charset="0"/>
              <a:ea typeface="ＭＳ Ｐゴシック" charset="0"/>
              <a:cs typeface="ＭＳ Ｐゴシック" charset="0"/>
            </a:endParaRPr>
          </a:p>
          <a:p>
            <a:pPr marL="171450" indent="-171450" eaLnBrk="1" hangingPunct="1">
              <a:spcBef>
                <a:spcPct val="0"/>
              </a:spcBef>
              <a:buFontTx/>
              <a:buChar char="•"/>
            </a:pPr>
            <a:r>
              <a:rPr lang="de-DE">
                <a:latin typeface="Calibri" charset="0"/>
                <a:ea typeface="ＭＳ Ｐゴシック" charset="0"/>
                <a:cs typeface="ＭＳ Ｐゴシック" charset="0"/>
              </a:rPr>
              <a:t>Aus Stadtzentren ist der Haussperling vor allem mangels Brutplätzen vielerorts verschwunden.</a:t>
            </a:r>
          </a:p>
          <a:p>
            <a:pPr marL="171450" indent="-171450" eaLnBrk="1" hangingPunct="1">
              <a:spcBef>
                <a:spcPct val="0"/>
              </a:spcBef>
              <a:buFontTx/>
              <a:buChar char="•"/>
            </a:pPr>
            <a:r>
              <a:rPr lang="de-DE">
                <a:latin typeface="Calibri" charset="0"/>
                <a:ea typeface="ＭＳ Ｐゴシック" charset="0"/>
                <a:cs typeface="ＭＳ Ｐゴシック" charset="0"/>
              </a:rPr>
              <a:t>Die Siedlungsdichte ist an Stadträndern und in Wohngebieten am höchsten.</a:t>
            </a:r>
            <a:endParaRPr lang="de-CH">
              <a:latin typeface="Calibri" charset="0"/>
              <a:ea typeface="ＭＳ Ｐゴシック" charset="0"/>
              <a:cs typeface="ＭＳ Ｐゴシック" charset="0"/>
            </a:endParaRPr>
          </a:p>
        </p:txBody>
      </p:sp>
      <p:sp>
        <p:nvSpPr>
          <p:cNvPr id="28675"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FE69A35E-2FA6-0445-B910-591BA3F3BE4F}" type="slidenum">
              <a:rPr lang="de-DE" sz="1200">
                <a:latin typeface="Calibri" charset="0"/>
              </a:rPr>
              <a:pPr eaLnBrk="1" hangingPunct="1"/>
              <a:t>8</a:t>
            </a:fld>
            <a:endParaRPr lang="de-DE"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722"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Tx/>
              <a:buChar char="•"/>
            </a:pPr>
            <a:r>
              <a:rPr lang="de-DE">
                <a:latin typeface="Calibri" charset="0"/>
                <a:ea typeface="ＭＳ Ｐゴシック" charset="0"/>
                <a:cs typeface="ＭＳ Ｐゴシック" charset="0"/>
              </a:rPr>
              <a:t>Auch in städtischen Gebieten sind Sperlinge zwar vielerorts anzutreffen, sie bevorzugen aber als Brutplätze z.B. die Umgebung von Parkanlagen oder Grünräumen, bzw. Quartiere mit einem gewissen Grünanteil. </a:t>
            </a:r>
          </a:p>
        </p:txBody>
      </p:sp>
      <p:sp>
        <p:nvSpPr>
          <p:cNvPr id="30723" name="Foliennummernplatzhalt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4C279DD9-A17A-B949-A7E9-45F00B78D1DD}" type="slidenum">
              <a:rPr lang="de-DE" sz="1200">
                <a:latin typeface="Calibri" charset="0"/>
              </a:rPr>
              <a:pPr eaLnBrk="1" hangingPunct="1"/>
              <a:t>9</a:t>
            </a:fld>
            <a:endParaRPr lang="de-DE"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8790" y="718824"/>
            <a:ext cx="8962797" cy="1156452"/>
          </a:xfrm>
          <a:noFill/>
          <a:ln>
            <a:noFill/>
          </a:ln>
        </p:spPr>
        <p:txBody>
          <a:bodyPr>
            <a:noAutofit/>
          </a:bodyPr>
          <a:lstStyle>
            <a:lvl1pPr algn="l">
              <a:defRPr sz="2800" cap="none">
                <a:solidFill>
                  <a:schemeClr val="tx1"/>
                </a:solidFill>
                <a:effectLst/>
                <a:latin typeface="+mn-lt"/>
              </a:defRPr>
            </a:lvl1pPr>
          </a:lstStyle>
          <a:p>
            <a:endParaRPr lang="de-DE" dirty="0"/>
          </a:p>
        </p:txBody>
      </p:sp>
      <p:sp>
        <p:nvSpPr>
          <p:cNvPr id="3" name="Untertitel 2"/>
          <p:cNvSpPr>
            <a:spLocks noGrp="1"/>
          </p:cNvSpPr>
          <p:nvPr>
            <p:ph type="subTitle" idx="1"/>
          </p:nvPr>
        </p:nvSpPr>
        <p:spPr>
          <a:xfrm>
            <a:off x="88791" y="6018001"/>
            <a:ext cx="8962796" cy="743695"/>
          </a:xfrm>
        </p:spPr>
        <p:txBody>
          <a:bodyPr anchor="b"/>
          <a:lstStyle>
            <a:lvl1pPr marL="0" indent="0" algn="ctr">
              <a:buNone/>
              <a:defRPr sz="2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dirty="0"/>
              <a:t>Master-Untertitelformat bearbeiten</a:t>
            </a:r>
            <a:endParaRPr lang="de-DE" dirty="0"/>
          </a:p>
        </p:txBody>
      </p:sp>
    </p:spTree>
    <p:extLst>
      <p:ext uri="{BB962C8B-B14F-4D97-AF65-F5344CB8AC3E}">
        <p14:creationId xmlns:p14="http://schemas.microsoft.com/office/powerpoint/2010/main" val="1324772431"/>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showMasterPhAnim="0" type="vertTx" preserve="1">
  <p:cSld name="Titel und vertikaler Text">
    <p:spTree>
      <p:nvGrpSpPr>
        <p:cNvPr id="1" name=""/>
        <p:cNvGrpSpPr/>
        <p:nvPr/>
      </p:nvGrpSpPr>
      <p:grpSpPr>
        <a:xfrm>
          <a:off x="0" y="0"/>
          <a:ext cx="0" cy="0"/>
          <a:chOff x="0" y="0"/>
          <a:chExt cx="0" cy="0"/>
        </a:xfrm>
      </p:grpSpPr>
      <p:graphicFrame>
        <p:nvGraphicFramePr>
          <p:cNvPr id="4" name="Tabelle 11"/>
          <p:cNvGraphicFramePr>
            <a:graphicFrameLocks noGrp="1"/>
          </p:cNvGraphicFramePr>
          <p:nvPr/>
        </p:nvGraphicFramePr>
        <p:xfrm>
          <a:off x="0" y="0"/>
          <a:ext cx="9144000" cy="698500"/>
        </p:xfrm>
        <a:graphic>
          <a:graphicData uri="http://schemas.openxmlformats.org/drawingml/2006/table">
            <a:tbl>
              <a:tblPr/>
              <a:tblGrid>
                <a:gridCol w="919163">
                  <a:extLst>
                    <a:ext uri="{9D8B030D-6E8A-4147-A177-3AD203B41FA5}">
                      <a16:colId xmlns:a16="http://schemas.microsoft.com/office/drawing/2014/main" val="20000"/>
                    </a:ext>
                  </a:extLst>
                </a:gridCol>
                <a:gridCol w="5475287">
                  <a:extLst>
                    <a:ext uri="{9D8B030D-6E8A-4147-A177-3AD203B41FA5}">
                      <a16:colId xmlns:a16="http://schemas.microsoft.com/office/drawing/2014/main" val="20001"/>
                    </a:ext>
                  </a:extLst>
                </a:gridCol>
                <a:gridCol w="2749550">
                  <a:extLst>
                    <a:ext uri="{9D8B030D-6E8A-4147-A177-3AD203B41FA5}">
                      <a16:colId xmlns:a16="http://schemas.microsoft.com/office/drawing/2014/main" val="20002"/>
                    </a:ext>
                  </a:extLst>
                </a:gridCol>
              </a:tblGrid>
              <a:tr h="6985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de-DE" sz="1100" b="0" i="0" u="none" strike="noStrike" cap="none" normalizeH="0" baseline="0">
                          <a:ln>
                            <a:noFill/>
                          </a:ln>
                          <a:solidFill>
                            <a:srgbClr val="000000"/>
                          </a:solidFill>
                          <a:effectLst/>
                          <a:latin typeface="Calibri" charset="0"/>
                          <a:ea typeface="ＭＳ Ｐゴシック" charset="0"/>
                          <a:cs typeface="ＭＳ Ｐゴシック" charset="0"/>
                        </a:rPr>
                        <a:t> </a:t>
                      </a:r>
                    </a:p>
                  </a:txBody>
                  <a:tcPr marL="11838" marR="11838" marT="11838" marB="0" anchor="b"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de-DE" sz="3600" b="1" i="0" u="none" strike="noStrike" cap="none" normalizeH="0" baseline="0">
                          <a:ln>
                            <a:noFill/>
                          </a:ln>
                          <a:solidFill>
                            <a:srgbClr val="FFFFFF"/>
                          </a:solidFill>
                          <a:effectLst/>
                          <a:latin typeface="Calibri" charset="0"/>
                          <a:ea typeface="ＭＳ Ｐゴシック" charset="0"/>
                          <a:cs typeface="ＭＳ Ｐゴシック" charset="0"/>
                        </a:rPr>
                        <a:t> </a:t>
                      </a:r>
                      <a:r>
                        <a:rPr kumimoji="0" lang="de-DE" sz="4400" b="1" i="0" u="none" strike="noStrike" cap="none" normalizeH="0" baseline="0">
                          <a:ln>
                            <a:noFill/>
                          </a:ln>
                          <a:solidFill>
                            <a:srgbClr val="FFFFFF"/>
                          </a:solidFill>
                          <a:effectLst/>
                          <a:latin typeface="Calibri" charset="0"/>
                          <a:ea typeface="ＭＳ Ｐゴシック" charset="0"/>
                          <a:cs typeface="ＭＳ Ｐゴシック" charset="0"/>
                        </a:rPr>
                        <a:t>HAUSSPERLING</a:t>
                      </a:r>
                    </a:p>
                  </a:txBody>
                  <a:tcPr marL="11838" marR="11838" marT="11838" marB="0" anchor="ctr" horzOverflow="overflow">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8DB4E2"/>
                    </a:solidFill>
                  </a:tcPr>
                </a:tc>
                <a:tc>
                  <a:txBody>
                    <a:bodyPr/>
                    <a:lstStyle/>
                    <a:p>
                      <a:pPr marL="0" marR="0" lvl="0" indent="0" algn="l" defTabSz="457200" rtl="0" eaLnBrk="1" fontAlgn="b" latinLnBrk="0" hangingPunct="1">
                        <a:lnSpc>
                          <a:spcPct val="50000"/>
                        </a:lnSpc>
                        <a:spcBef>
                          <a:spcPct val="0"/>
                        </a:spcBef>
                        <a:spcAft>
                          <a:spcPct val="0"/>
                        </a:spcAft>
                        <a:buClrTx/>
                        <a:buSzTx/>
                        <a:buFontTx/>
                        <a:buNone/>
                        <a:tabLst/>
                      </a:pPr>
                      <a:r>
                        <a:rPr kumimoji="0" lang="de-DE" sz="2000" b="0" i="0" u="none" strike="noStrike" cap="none" normalizeH="0" baseline="0">
                          <a:ln>
                            <a:noFill/>
                          </a:ln>
                          <a:solidFill>
                            <a:srgbClr val="FFFFFF"/>
                          </a:solidFill>
                          <a:effectLst/>
                          <a:latin typeface="Calibri" charset="0"/>
                          <a:ea typeface="ＭＳ Ｐゴシック" charset="0"/>
                          <a:cs typeface="ＭＳ Ｐゴシック" charset="0"/>
                        </a:rPr>
                        <a:t>VOGEL DES JAHRES 2015</a:t>
                      </a:r>
                    </a:p>
                  </a:txBody>
                  <a:tcPr marL="11838" marR="11838" marT="11838" marB="0" anchor="ctr" horzOverflow="overflow">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8DB4E2"/>
                    </a:solidFill>
                  </a:tcPr>
                </a:tc>
                <a:extLst>
                  <a:ext uri="{0D108BD9-81ED-4DB2-BD59-A6C34878D82A}">
                    <a16:rowId xmlns:a16="http://schemas.microsoft.com/office/drawing/2014/main" val="10000"/>
                  </a:ext>
                </a:extLst>
              </a:tr>
            </a:tbl>
          </a:graphicData>
        </a:graphic>
      </p:graphicFrame>
      <p:pic>
        <p:nvPicPr>
          <p:cNvPr id="5" name="Bild 3" descr="logo_svs_farb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013" y="63500"/>
            <a:ext cx="715962" cy="54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title"/>
          </p:nvPr>
        </p:nvSpPr>
        <p:spPr/>
        <p:txBody>
          <a:bodyPr/>
          <a:lstStyle/>
          <a:p>
            <a:r>
              <a:rPr lang="de-CH"/>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6" name="Datumsplatzhalt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fld id="{6FCA4704-3D1B-2A4B-8806-D753658B559D}" type="datetimeFigureOut">
              <a:rPr lang="de-DE"/>
              <a:pPr>
                <a:defRPr/>
              </a:pPr>
              <a:t>05.11.20</a:t>
            </a:fld>
            <a:endParaRPr lang="de-DE"/>
          </a:p>
        </p:txBody>
      </p:sp>
      <p:sp>
        <p:nvSpPr>
          <p:cNvPr id="7" name="Fußzeilenplatzhalt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endParaRPr lang="de-DE"/>
          </a:p>
        </p:txBody>
      </p:sp>
      <p:sp>
        <p:nvSpPr>
          <p:cNvPr id="8" name="Foliennummernplatzhalt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fld id="{9F759C29-4083-8E48-A38F-C414B276715F}" type="slidenum">
              <a:rPr lang="de-DE"/>
              <a:pPr>
                <a:defRPr/>
              </a:pPr>
              <a:t>‹Nr.›</a:t>
            </a:fld>
            <a:endParaRPr lang="de-DE"/>
          </a:p>
        </p:txBody>
      </p:sp>
    </p:spTree>
    <p:extLst>
      <p:ext uri="{BB962C8B-B14F-4D97-AF65-F5344CB8AC3E}">
        <p14:creationId xmlns:p14="http://schemas.microsoft.com/office/powerpoint/2010/main" val="387611135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showMasterPhAnim="0" type="vertTitleAndTx" preserve="1">
  <p:cSld name="Vertikaler Titel und Text">
    <p:spTree>
      <p:nvGrpSpPr>
        <p:cNvPr id="1" name=""/>
        <p:cNvGrpSpPr/>
        <p:nvPr/>
      </p:nvGrpSpPr>
      <p:grpSpPr>
        <a:xfrm>
          <a:off x="0" y="0"/>
          <a:ext cx="0" cy="0"/>
          <a:chOff x="0" y="0"/>
          <a:chExt cx="0" cy="0"/>
        </a:xfrm>
      </p:grpSpPr>
      <p:graphicFrame>
        <p:nvGraphicFramePr>
          <p:cNvPr id="4" name="Tabelle 11"/>
          <p:cNvGraphicFramePr>
            <a:graphicFrameLocks noGrp="1"/>
          </p:cNvGraphicFramePr>
          <p:nvPr/>
        </p:nvGraphicFramePr>
        <p:xfrm>
          <a:off x="0" y="0"/>
          <a:ext cx="9144000" cy="698500"/>
        </p:xfrm>
        <a:graphic>
          <a:graphicData uri="http://schemas.openxmlformats.org/drawingml/2006/table">
            <a:tbl>
              <a:tblPr/>
              <a:tblGrid>
                <a:gridCol w="919163">
                  <a:extLst>
                    <a:ext uri="{9D8B030D-6E8A-4147-A177-3AD203B41FA5}">
                      <a16:colId xmlns:a16="http://schemas.microsoft.com/office/drawing/2014/main" val="20000"/>
                    </a:ext>
                  </a:extLst>
                </a:gridCol>
                <a:gridCol w="5475287">
                  <a:extLst>
                    <a:ext uri="{9D8B030D-6E8A-4147-A177-3AD203B41FA5}">
                      <a16:colId xmlns:a16="http://schemas.microsoft.com/office/drawing/2014/main" val="20001"/>
                    </a:ext>
                  </a:extLst>
                </a:gridCol>
                <a:gridCol w="2749550">
                  <a:extLst>
                    <a:ext uri="{9D8B030D-6E8A-4147-A177-3AD203B41FA5}">
                      <a16:colId xmlns:a16="http://schemas.microsoft.com/office/drawing/2014/main" val="20002"/>
                    </a:ext>
                  </a:extLst>
                </a:gridCol>
              </a:tblGrid>
              <a:tr h="6985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de-DE" sz="1100" b="0" i="0" u="none" strike="noStrike" cap="none" normalizeH="0" baseline="0">
                          <a:ln>
                            <a:noFill/>
                          </a:ln>
                          <a:solidFill>
                            <a:srgbClr val="000000"/>
                          </a:solidFill>
                          <a:effectLst/>
                          <a:latin typeface="Calibri" charset="0"/>
                          <a:ea typeface="ＭＳ Ｐゴシック" charset="0"/>
                          <a:cs typeface="ＭＳ Ｐゴシック" charset="0"/>
                        </a:rPr>
                        <a:t> </a:t>
                      </a:r>
                    </a:p>
                  </a:txBody>
                  <a:tcPr marL="11838" marR="11838" marT="11838" marB="0" anchor="b"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de-DE" sz="3600" b="1" i="0" u="none" strike="noStrike" cap="none" normalizeH="0" baseline="0">
                          <a:ln>
                            <a:noFill/>
                          </a:ln>
                          <a:solidFill>
                            <a:srgbClr val="FFFFFF"/>
                          </a:solidFill>
                          <a:effectLst/>
                          <a:latin typeface="Calibri" charset="0"/>
                          <a:ea typeface="ＭＳ Ｐゴシック" charset="0"/>
                          <a:cs typeface="ＭＳ Ｐゴシック" charset="0"/>
                        </a:rPr>
                        <a:t> </a:t>
                      </a:r>
                      <a:r>
                        <a:rPr kumimoji="0" lang="de-DE" sz="4400" b="1" i="0" u="none" strike="noStrike" cap="none" normalizeH="0" baseline="0">
                          <a:ln>
                            <a:noFill/>
                          </a:ln>
                          <a:solidFill>
                            <a:srgbClr val="FFFFFF"/>
                          </a:solidFill>
                          <a:effectLst/>
                          <a:latin typeface="Calibri" charset="0"/>
                          <a:ea typeface="ＭＳ Ｐゴシック" charset="0"/>
                          <a:cs typeface="ＭＳ Ｐゴシック" charset="0"/>
                        </a:rPr>
                        <a:t>HAUSSPERLING</a:t>
                      </a:r>
                    </a:p>
                  </a:txBody>
                  <a:tcPr marL="11838" marR="11838" marT="11838" marB="0" anchor="ctr" horzOverflow="overflow">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8DB4E2"/>
                    </a:solidFill>
                  </a:tcPr>
                </a:tc>
                <a:tc>
                  <a:txBody>
                    <a:bodyPr/>
                    <a:lstStyle/>
                    <a:p>
                      <a:pPr marL="0" marR="0" lvl="0" indent="0" algn="l" defTabSz="457200" rtl="0" eaLnBrk="1" fontAlgn="b" latinLnBrk="0" hangingPunct="1">
                        <a:lnSpc>
                          <a:spcPct val="50000"/>
                        </a:lnSpc>
                        <a:spcBef>
                          <a:spcPct val="0"/>
                        </a:spcBef>
                        <a:spcAft>
                          <a:spcPct val="0"/>
                        </a:spcAft>
                        <a:buClrTx/>
                        <a:buSzTx/>
                        <a:buFontTx/>
                        <a:buNone/>
                        <a:tabLst/>
                      </a:pPr>
                      <a:r>
                        <a:rPr kumimoji="0" lang="de-DE" sz="2000" b="0" i="0" u="none" strike="noStrike" cap="none" normalizeH="0" baseline="0">
                          <a:ln>
                            <a:noFill/>
                          </a:ln>
                          <a:solidFill>
                            <a:srgbClr val="FFFFFF"/>
                          </a:solidFill>
                          <a:effectLst/>
                          <a:latin typeface="Calibri" charset="0"/>
                          <a:ea typeface="ＭＳ Ｐゴシック" charset="0"/>
                          <a:cs typeface="ＭＳ Ｐゴシック" charset="0"/>
                        </a:rPr>
                        <a:t>VOGEL DES JAHRES 2015</a:t>
                      </a:r>
                    </a:p>
                  </a:txBody>
                  <a:tcPr marL="11838" marR="11838" marT="11838" marB="0" anchor="ctr" horzOverflow="overflow">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8DB4E2"/>
                    </a:solidFill>
                  </a:tcPr>
                </a:tc>
                <a:extLst>
                  <a:ext uri="{0D108BD9-81ED-4DB2-BD59-A6C34878D82A}">
                    <a16:rowId xmlns:a16="http://schemas.microsoft.com/office/drawing/2014/main" val="10000"/>
                  </a:ext>
                </a:extLst>
              </a:tr>
            </a:tbl>
          </a:graphicData>
        </a:graphic>
      </p:graphicFrame>
      <p:pic>
        <p:nvPicPr>
          <p:cNvPr id="5" name="Bild 3" descr="logo_svs_farb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013" y="63500"/>
            <a:ext cx="715962" cy="54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Vertikaler Titel 1"/>
          <p:cNvSpPr>
            <a:spLocks noGrp="1"/>
          </p:cNvSpPr>
          <p:nvPr>
            <p:ph type="title" orient="vert"/>
          </p:nvPr>
        </p:nvSpPr>
        <p:spPr>
          <a:xfrm>
            <a:off x="6629400" y="274638"/>
            <a:ext cx="2057400" cy="5851525"/>
          </a:xfrm>
        </p:spPr>
        <p:txBody>
          <a:bodyPr vert="eaVert"/>
          <a:lstStyle/>
          <a:p>
            <a:r>
              <a:rPr lang="de-CH"/>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6" name="Datumsplatzhalt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fld id="{52A33AC7-F0B5-A64C-B502-3225D98FFCB8}" type="datetimeFigureOut">
              <a:rPr lang="de-DE"/>
              <a:pPr>
                <a:defRPr/>
              </a:pPr>
              <a:t>05.11.20</a:t>
            </a:fld>
            <a:endParaRPr lang="de-DE"/>
          </a:p>
        </p:txBody>
      </p:sp>
      <p:sp>
        <p:nvSpPr>
          <p:cNvPr id="7" name="Fußzeilenplatzhalt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endParaRPr lang="de-DE"/>
          </a:p>
        </p:txBody>
      </p:sp>
      <p:sp>
        <p:nvSpPr>
          <p:cNvPr id="8" name="Foliennummernplatzhalt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fld id="{D3BD915A-3FAE-B54C-B49C-791C9FF09038}" type="slidenum">
              <a:rPr lang="de-DE"/>
              <a:pPr>
                <a:defRPr/>
              </a:pPr>
              <a:t>‹Nr.›</a:t>
            </a:fld>
            <a:endParaRPr lang="de-DE"/>
          </a:p>
        </p:txBody>
      </p:sp>
    </p:spTree>
    <p:extLst>
      <p:ext uri="{BB962C8B-B14F-4D97-AF65-F5344CB8AC3E}">
        <p14:creationId xmlns:p14="http://schemas.microsoft.com/office/powerpoint/2010/main" val="311281622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38909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9801" y="777139"/>
            <a:ext cx="8961266" cy="537940"/>
          </a:xfrm>
          <a:noFill/>
          <a:ln w="9525">
            <a:noFill/>
          </a:ln>
        </p:spPr>
        <p:txBody>
          <a:bodyPr>
            <a:noAutofit/>
          </a:bodyPr>
          <a:lstStyle>
            <a:lvl1pPr algn="l">
              <a:defRPr sz="3200" cap="none">
                <a:solidFill>
                  <a:srgbClr val="000000"/>
                </a:solidFill>
                <a:effectLst/>
                <a:latin typeface="+mn-lt"/>
              </a:defRPr>
            </a:lvl1pPr>
          </a:lstStyle>
          <a:p>
            <a:r>
              <a:rPr lang="de-CH" dirty="0"/>
              <a:t>Mastertitelformat bearbeiten</a:t>
            </a:r>
            <a:endParaRPr lang="de-DE" dirty="0"/>
          </a:p>
        </p:txBody>
      </p:sp>
      <p:sp>
        <p:nvSpPr>
          <p:cNvPr id="3" name="Inhaltsplatzhalter 2"/>
          <p:cNvSpPr>
            <a:spLocks noGrp="1"/>
          </p:cNvSpPr>
          <p:nvPr>
            <p:ph idx="1"/>
          </p:nvPr>
        </p:nvSpPr>
        <p:spPr>
          <a:xfrm>
            <a:off x="99801" y="1405153"/>
            <a:ext cx="8961266" cy="5342674"/>
          </a:xfrm>
        </p:spPr>
        <p:txBody>
          <a:bodyPr>
            <a:normAutofit/>
          </a:bodyPr>
          <a:lstStyle>
            <a:lvl1pPr marL="0" indent="0">
              <a:buFontTx/>
              <a:buNone/>
              <a:defRPr sz="2400" i="0"/>
            </a:lvl1pPr>
            <a:lvl2pPr>
              <a:defRPr sz="2400" i="0"/>
            </a:lvl2pPr>
            <a:lvl3pPr>
              <a:defRPr sz="2400" i="0"/>
            </a:lvl3pPr>
            <a:lvl4pPr>
              <a:defRPr sz="2400" i="0"/>
            </a:lvl4pPr>
            <a:lvl5pPr>
              <a:defRPr sz="2400" i="0"/>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Tree>
    <p:extLst>
      <p:ext uri="{BB962C8B-B14F-4D97-AF65-F5344CB8AC3E}">
        <p14:creationId xmlns:p14="http://schemas.microsoft.com/office/powerpoint/2010/main" val="60115673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type="secHead" preserve="1">
  <p:cSld name="Abschnittsüberschrift">
    <p:spTree>
      <p:nvGrpSpPr>
        <p:cNvPr id="1" name=""/>
        <p:cNvGrpSpPr/>
        <p:nvPr/>
      </p:nvGrpSpPr>
      <p:grpSpPr>
        <a:xfrm>
          <a:off x="0" y="0"/>
          <a:ext cx="0" cy="0"/>
          <a:chOff x="0" y="0"/>
          <a:chExt cx="0" cy="0"/>
        </a:xfrm>
      </p:grpSpPr>
      <p:graphicFrame>
        <p:nvGraphicFramePr>
          <p:cNvPr id="4" name="Group 18"/>
          <p:cNvGraphicFramePr>
            <a:graphicFrameLocks noGrp="1"/>
          </p:cNvGraphicFramePr>
          <p:nvPr/>
        </p:nvGraphicFramePr>
        <p:xfrm>
          <a:off x="0" y="0"/>
          <a:ext cx="9144000" cy="698500"/>
        </p:xfrm>
        <a:graphic>
          <a:graphicData uri="http://schemas.openxmlformats.org/drawingml/2006/table">
            <a:tbl>
              <a:tblPr/>
              <a:tblGrid>
                <a:gridCol w="919163">
                  <a:extLst>
                    <a:ext uri="{9D8B030D-6E8A-4147-A177-3AD203B41FA5}">
                      <a16:colId xmlns:a16="http://schemas.microsoft.com/office/drawing/2014/main" val="20000"/>
                    </a:ext>
                  </a:extLst>
                </a:gridCol>
                <a:gridCol w="5475287">
                  <a:extLst>
                    <a:ext uri="{9D8B030D-6E8A-4147-A177-3AD203B41FA5}">
                      <a16:colId xmlns:a16="http://schemas.microsoft.com/office/drawing/2014/main" val="20001"/>
                    </a:ext>
                  </a:extLst>
                </a:gridCol>
                <a:gridCol w="2749550">
                  <a:extLst>
                    <a:ext uri="{9D8B030D-6E8A-4147-A177-3AD203B41FA5}">
                      <a16:colId xmlns:a16="http://schemas.microsoft.com/office/drawing/2014/main" val="20002"/>
                    </a:ext>
                  </a:extLst>
                </a:gridCol>
              </a:tblGrid>
              <a:tr h="6985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de-DE" sz="1100" b="0" i="0" u="none" strike="noStrike" cap="none" normalizeH="0" baseline="0">
                          <a:ln>
                            <a:noFill/>
                          </a:ln>
                          <a:solidFill>
                            <a:srgbClr val="000000"/>
                          </a:solidFill>
                          <a:effectLst/>
                          <a:latin typeface="Calibri" charset="0"/>
                          <a:ea typeface="ＭＳ Ｐゴシック" charset="0"/>
                          <a:cs typeface="ＭＳ Ｐゴシック" charset="0"/>
                        </a:rPr>
                        <a:t> </a:t>
                      </a:r>
                    </a:p>
                  </a:txBody>
                  <a:tcPr marL="11838" marR="11838" marT="11838" marB="0" anchor="b"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de-DE" sz="3600" b="1" i="0" u="none" strike="noStrike" cap="none" normalizeH="0" baseline="0">
                          <a:ln>
                            <a:noFill/>
                          </a:ln>
                          <a:solidFill>
                            <a:srgbClr val="FFFFFF"/>
                          </a:solidFill>
                          <a:effectLst/>
                          <a:latin typeface="Calibri" charset="0"/>
                          <a:ea typeface="ＭＳ Ｐゴシック" charset="0"/>
                          <a:cs typeface="ＭＳ Ｐゴシック" charset="0"/>
                        </a:rPr>
                        <a:t> </a:t>
                      </a:r>
                      <a:r>
                        <a:rPr kumimoji="0" lang="de-DE" sz="4400" b="1" i="0" u="none" strike="noStrike" cap="none" normalizeH="0" baseline="0">
                          <a:ln>
                            <a:noFill/>
                          </a:ln>
                          <a:solidFill>
                            <a:srgbClr val="FFFFFF"/>
                          </a:solidFill>
                          <a:effectLst/>
                          <a:latin typeface="Calibri" charset="0"/>
                          <a:ea typeface="ＭＳ Ｐゴシック" charset="0"/>
                          <a:cs typeface="ＭＳ Ｐゴシック" charset="0"/>
                        </a:rPr>
                        <a:t>HAUSSPERLING</a:t>
                      </a:r>
                    </a:p>
                  </a:txBody>
                  <a:tcPr marL="11838" marR="11838" marT="11838" marB="0" anchor="ctr" horzOverflow="overflow">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 latinLnBrk="0" hangingPunct="1">
                        <a:lnSpc>
                          <a:spcPct val="50000"/>
                        </a:lnSpc>
                        <a:spcBef>
                          <a:spcPct val="0"/>
                        </a:spcBef>
                        <a:spcAft>
                          <a:spcPct val="0"/>
                        </a:spcAft>
                        <a:buClrTx/>
                        <a:buSzTx/>
                        <a:buFontTx/>
                        <a:buNone/>
                        <a:tabLst/>
                      </a:pPr>
                      <a:r>
                        <a:rPr kumimoji="0" lang="de-DE" sz="2000" b="0" i="0" u="none" strike="noStrike" cap="none" normalizeH="0" baseline="0">
                          <a:ln>
                            <a:noFill/>
                          </a:ln>
                          <a:solidFill>
                            <a:srgbClr val="FFFFFF"/>
                          </a:solidFill>
                          <a:effectLst/>
                          <a:latin typeface="Calibri" charset="0"/>
                          <a:ea typeface="ＭＳ Ｐゴシック" charset="0"/>
                          <a:cs typeface="ＭＳ Ｐゴシック" charset="0"/>
                        </a:rPr>
                        <a:t>VOGEL DES JAHRES 2015</a:t>
                      </a:r>
                    </a:p>
                  </a:txBody>
                  <a:tcPr marL="11838" marR="11838" marT="11838" marB="0" anchor="ctr" horzOverflow="overflow">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pic>
        <p:nvPicPr>
          <p:cNvPr id="5" name="Bild 3" descr="logo_svs_farb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013" y="63500"/>
            <a:ext cx="715962" cy="54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a:t>Mastertextformat bearbeiten</a:t>
            </a:r>
          </a:p>
        </p:txBody>
      </p:sp>
      <p:sp>
        <p:nvSpPr>
          <p:cNvPr id="6" name="Datumsplatzhalt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fld id="{810196A7-18E8-8742-A3B3-3B287ED0BA4E}" type="datetimeFigureOut">
              <a:rPr lang="de-DE"/>
              <a:pPr>
                <a:defRPr/>
              </a:pPr>
              <a:t>05.11.20</a:t>
            </a:fld>
            <a:endParaRPr lang="de-DE"/>
          </a:p>
        </p:txBody>
      </p:sp>
      <p:sp>
        <p:nvSpPr>
          <p:cNvPr id="7" name="Fußzeilenplatzhalt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endParaRPr lang="de-DE"/>
          </a:p>
        </p:txBody>
      </p:sp>
      <p:sp>
        <p:nvSpPr>
          <p:cNvPr id="8" name="Foliennummernplatzhalt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fld id="{77DEDD60-F329-2C4C-8DAD-0B4D6681FAA1}" type="slidenum">
              <a:rPr lang="de-DE"/>
              <a:pPr>
                <a:defRPr/>
              </a:pPr>
              <a:t>‹Nr.›</a:t>
            </a:fld>
            <a:endParaRPr lang="de-DE"/>
          </a:p>
        </p:txBody>
      </p:sp>
    </p:spTree>
    <p:extLst>
      <p:ext uri="{BB962C8B-B14F-4D97-AF65-F5344CB8AC3E}">
        <p14:creationId xmlns:p14="http://schemas.microsoft.com/office/powerpoint/2010/main" val="163084434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type="twoObj" preserve="1">
  <p:cSld name="Zwei Inhalte">
    <p:spTree>
      <p:nvGrpSpPr>
        <p:cNvPr id="1" name=""/>
        <p:cNvGrpSpPr/>
        <p:nvPr/>
      </p:nvGrpSpPr>
      <p:grpSpPr>
        <a:xfrm>
          <a:off x="0" y="0"/>
          <a:ext cx="0" cy="0"/>
          <a:chOff x="0" y="0"/>
          <a:chExt cx="0" cy="0"/>
        </a:xfrm>
      </p:grpSpPr>
      <p:graphicFrame>
        <p:nvGraphicFramePr>
          <p:cNvPr id="5" name="Group 18"/>
          <p:cNvGraphicFramePr>
            <a:graphicFrameLocks noGrp="1"/>
          </p:cNvGraphicFramePr>
          <p:nvPr/>
        </p:nvGraphicFramePr>
        <p:xfrm>
          <a:off x="0" y="0"/>
          <a:ext cx="9144000" cy="698500"/>
        </p:xfrm>
        <a:graphic>
          <a:graphicData uri="http://schemas.openxmlformats.org/drawingml/2006/table">
            <a:tbl>
              <a:tblPr/>
              <a:tblGrid>
                <a:gridCol w="919163">
                  <a:extLst>
                    <a:ext uri="{9D8B030D-6E8A-4147-A177-3AD203B41FA5}">
                      <a16:colId xmlns:a16="http://schemas.microsoft.com/office/drawing/2014/main" val="20000"/>
                    </a:ext>
                  </a:extLst>
                </a:gridCol>
                <a:gridCol w="5475287">
                  <a:extLst>
                    <a:ext uri="{9D8B030D-6E8A-4147-A177-3AD203B41FA5}">
                      <a16:colId xmlns:a16="http://schemas.microsoft.com/office/drawing/2014/main" val="20001"/>
                    </a:ext>
                  </a:extLst>
                </a:gridCol>
                <a:gridCol w="2749550">
                  <a:extLst>
                    <a:ext uri="{9D8B030D-6E8A-4147-A177-3AD203B41FA5}">
                      <a16:colId xmlns:a16="http://schemas.microsoft.com/office/drawing/2014/main" val="20002"/>
                    </a:ext>
                  </a:extLst>
                </a:gridCol>
              </a:tblGrid>
              <a:tr h="6985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de-DE" sz="1100" b="0" i="0" u="none" strike="noStrike" cap="none" normalizeH="0" baseline="0">
                          <a:ln>
                            <a:noFill/>
                          </a:ln>
                          <a:solidFill>
                            <a:srgbClr val="000000"/>
                          </a:solidFill>
                          <a:effectLst/>
                          <a:latin typeface="Calibri" charset="0"/>
                          <a:ea typeface="ＭＳ Ｐゴシック" charset="0"/>
                          <a:cs typeface="ＭＳ Ｐゴシック" charset="0"/>
                        </a:rPr>
                        <a:t> </a:t>
                      </a:r>
                    </a:p>
                  </a:txBody>
                  <a:tcPr marL="11838" marR="11838" marT="11838" marB="0" anchor="b"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de-DE" sz="3600" b="1" i="0" u="none" strike="noStrike" cap="none" normalizeH="0" baseline="0">
                          <a:ln>
                            <a:noFill/>
                          </a:ln>
                          <a:solidFill>
                            <a:srgbClr val="FFFFFF"/>
                          </a:solidFill>
                          <a:effectLst/>
                          <a:latin typeface="Calibri" charset="0"/>
                          <a:ea typeface="ＭＳ Ｐゴシック" charset="0"/>
                          <a:cs typeface="ＭＳ Ｐゴシック" charset="0"/>
                        </a:rPr>
                        <a:t> </a:t>
                      </a:r>
                      <a:r>
                        <a:rPr kumimoji="0" lang="de-DE" sz="4400" b="1" i="0" u="none" strike="noStrike" cap="none" normalizeH="0" baseline="0">
                          <a:ln>
                            <a:noFill/>
                          </a:ln>
                          <a:solidFill>
                            <a:srgbClr val="FFFFFF"/>
                          </a:solidFill>
                          <a:effectLst/>
                          <a:latin typeface="Calibri" charset="0"/>
                          <a:ea typeface="ＭＳ Ｐゴシック" charset="0"/>
                          <a:cs typeface="ＭＳ Ｐゴシック" charset="0"/>
                        </a:rPr>
                        <a:t>HAUSSPERLING</a:t>
                      </a:r>
                    </a:p>
                  </a:txBody>
                  <a:tcPr marL="11838" marR="11838" marT="11838" marB="0" anchor="ctr" horzOverflow="overflow">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 latinLnBrk="0" hangingPunct="1">
                        <a:lnSpc>
                          <a:spcPct val="50000"/>
                        </a:lnSpc>
                        <a:spcBef>
                          <a:spcPct val="0"/>
                        </a:spcBef>
                        <a:spcAft>
                          <a:spcPct val="0"/>
                        </a:spcAft>
                        <a:buClrTx/>
                        <a:buSzTx/>
                        <a:buFontTx/>
                        <a:buNone/>
                        <a:tabLst/>
                      </a:pPr>
                      <a:r>
                        <a:rPr kumimoji="0" lang="de-DE" sz="2000" b="0" i="0" u="none" strike="noStrike" cap="none" normalizeH="0" baseline="0">
                          <a:ln>
                            <a:noFill/>
                          </a:ln>
                          <a:solidFill>
                            <a:srgbClr val="FFFFFF"/>
                          </a:solidFill>
                          <a:effectLst/>
                          <a:latin typeface="Calibri" charset="0"/>
                          <a:ea typeface="ＭＳ Ｐゴシック" charset="0"/>
                          <a:cs typeface="ＭＳ Ｐゴシック" charset="0"/>
                        </a:rPr>
                        <a:t>VOGEL DES JAHRES 2015</a:t>
                      </a:r>
                    </a:p>
                  </a:txBody>
                  <a:tcPr marL="11838" marR="11838" marT="11838" marB="0" anchor="ctr" horzOverflow="overflow">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pic>
        <p:nvPicPr>
          <p:cNvPr id="6" name="Bild 3" descr="logo_svs_farb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013" y="63500"/>
            <a:ext cx="715962" cy="54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7" name="Datumsplatzhalt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fld id="{EA18D3C3-463A-4B4C-BDD4-3650B5EFBFAC}" type="datetimeFigureOut">
              <a:rPr lang="de-DE"/>
              <a:pPr>
                <a:defRPr/>
              </a:pPr>
              <a:t>05.11.20</a:t>
            </a:fld>
            <a:endParaRPr lang="de-DE"/>
          </a:p>
        </p:txBody>
      </p:sp>
      <p:sp>
        <p:nvSpPr>
          <p:cNvPr id="8" name="Fußzeilenplatzhalt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endParaRPr lang="de-DE"/>
          </a:p>
        </p:txBody>
      </p:sp>
      <p:sp>
        <p:nvSpPr>
          <p:cNvPr id="9" name="Foliennummernplatzhalt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fld id="{70894567-6F9F-1A42-8F5F-3D47ACA98B4C}" type="slidenum">
              <a:rPr lang="de-DE"/>
              <a:pPr>
                <a:defRPr/>
              </a:pPr>
              <a:t>‹Nr.›</a:t>
            </a:fld>
            <a:endParaRPr lang="de-DE"/>
          </a:p>
        </p:txBody>
      </p:sp>
    </p:spTree>
    <p:extLst>
      <p:ext uri="{BB962C8B-B14F-4D97-AF65-F5344CB8AC3E}">
        <p14:creationId xmlns:p14="http://schemas.microsoft.com/office/powerpoint/2010/main" val="3911427003"/>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showMasterPhAnim="0" type="twoTxTwoObj" preserve="1">
  <p:cSld name="Vergleich">
    <p:spTree>
      <p:nvGrpSpPr>
        <p:cNvPr id="1" name=""/>
        <p:cNvGrpSpPr/>
        <p:nvPr/>
      </p:nvGrpSpPr>
      <p:grpSpPr>
        <a:xfrm>
          <a:off x="0" y="0"/>
          <a:ext cx="0" cy="0"/>
          <a:chOff x="0" y="0"/>
          <a:chExt cx="0" cy="0"/>
        </a:xfrm>
      </p:grpSpPr>
      <p:graphicFrame>
        <p:nvGraphicFramePr>
          <p:cNvPr id="7" name="Tabelle 11"/>
          <p:cNvGraphicFramePr>
            <a:graphicFrameLocks noGrp="1"/>
          </p:cNvGraphicFramePr>
          <p:nvPr/>
        </p:nvGraphicFramePr>
        <p:xfrm>
          <a:off x="0" y="0"/>
          <a:ext cx="9144000" cy="698500"/>
        </p:xfrm>
        <a:graphic>
          <a:graphicData uri="http://schemas.openxmlformats.org/drawingml/2006/table">
            <a:tbl>
              <a:tblPr/>
              <a:tblGrid>
                <a:gridCol w="919163">
                  <a:extLst>
                    <a:ext uri="{9D8B030D-6E8A-4147-A177-3AD203B41FA5}">
                      <a16:colId xmlns:a16="http://schemas.microsoft.com/office/drawing/2014/main" val="20000"/>
                    </a:ext>
                  </a:extLst>
                </a:gridCol>
                <a:gridCol w="5475287">
                  <a:extLst>
                    <a:ext uri="{9D8B030D-6E8A-4147-A177-3AD203B41FA5}">
                      <a16:colId xmlns:a16="http://schemas.microsoft.com/office/drawing/2014/main" val="20001"/>
                    </a:ext>
                  </a:extLst>
                </a:gridCol>
                <a:gridCol w="2749550">
                  <a:extLst>
                    <a:ext uri="{9D8B030D-6E8A-4147-A177-3AD203B41FA5}">
                      <a16:colId xmlns:a16="http://schemas.microsoft.com/office/drawing/2014/main" val="20002"/>
                    </a:ext>
                  </a:extLst>
                </a:gridCol>
              </a:tblGrid>
              <a:tr h="6985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de-DE" sz="1100" b="0" i="0" u="none" strike="noStrike" cap="none" normalizeH="0" baseline="0">
                          <a:ln>
                            <a:noFill/>
                          </a:ln>
                          <a:solidFill>
                            <a:srgbClr val="000000"/>
                          </a:solidFill>
                          <a:effectLst/>
                          <a:latin typeface="Calibri" charset="0"/>
                          <a:ea typeface="ＭＳ Ｐゴシック" charset="0"/>
                          <a:cs typeface="ＭＳ Ｐゴシック" charset="0"/>
                        </a:rPr>
                        <a:t> </a:t>
                      </a:r>
                    </a:p>
                  </a:txBody>
                  <a:tcPr marL="11838" marR="11838" marT="11838" marB="0" anchor="b"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de-DE" sz="3600" b="1" i="0" u="none" strike="noStrike" cap="none" normalizeH="0" baseline="0">
                          <a:ln>
                            <a:noFill/>
                          </a:ln>
                          <a:solidFill>
                            <a:srgbClr val="FFFFFF"/>
                          </a:solidFill>
                          <a:effectLst/>
                          <a:latin typeface="Calibri" charset="0"/>
                          <a:ea typeface="ＭＳ Ｐゴシック" charset="0"/>
                          <a:cs typeface="ＭＳ Ｐゴシック" charset="0"/>
                        </a:rPr>
                        <a:t> </a:t>
                      </a:r>
                      <a:r>
                        <a:rPr kumimoji="0" lang="de-DE" sz="4400" b="1" i="0" u="none" strike="noStrike" cap="none" normalizeH="0" baseline="0">
                          <a:ln>
                            <a:noFill/>
                          </a:ln>
                          <a:solidFill>
                            <a:srgbClr val="FFFFFF"/>
                          </a:solidFill>
                          <a:effectLst/>
                          <a:latin typeface="Calibri" charset="0"/>
                          <a:ea typeface="ＭＳ Ｐゴシック" charset="0"/>
                          <a:cs typeface="ＭＳ Ｐゴシック" charset="0"/>
                        </a:rPr>
                        <a:t>HAUSSPERLING</a:t>
                      </a:r>
                    </a:p>
                  </a:txBody>
                  <a:tcPr marL="11838" marR="11838" marT="11838" marB="0" anchor="ctr" horzOverflow="overflow">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8DB4E2"/>
                    </a:solidFill>
                  </a:tcPr>
                </a:tc>
                <a:tc>
                  <a:txBody>
                    <a:bodyPr/>
                    <a:lstStyle/>
                    <a:p>
                      <a:pPr marL="0" marR="0" lvl="0" indent="0" algn="l" defTabSz="457200" rtl="0" eaLnBrk="1" fontAlgn="b" latinLnBrk="0" hangingPunct="1">
                        <a:lnSpc>
                          <a:spcPct val="50000"/>
                        </a:lnSpc>
                        <a:spcBef>
                          <a:spcPct val="0"/>
                        </a:spcBef>
                        <a:spcAft>
                          <a:spcPct val="0"/>
                        </a:spcAft>
                        <a:buClrTx/>
                        <a:buSzTx/>
                        <a:buFontTx/>
                        <a:buNone/>
                        <a:tabLst/>
                      </a:pPr>
                      <a:r>
                        <a:rPr kumimoji="0" lang="de-DE" sz="2000" b="0" i="0" u="none" strike="noStrike" cap="none" normalizeH="0" baseline="0">
                          <a:ln>
                            <a:noFill/>
                          </a:ln>
                          <a:solidFill>
                            <a:srgbClr val="FFFFFF"/>
                          </a:solidFill>
                          <a:effectLst/>
                          <a:latin typeface="Calibri" charset="0"/>
                          <a:ea typeface="ＭＳ Ｐゴシック" charset="0"/>
                          <a:cs typeface="ＭＳ Ｐゴシック" charset="0"/>
                        </a:rPr>
                        <a:t>VOGEL DES JAHRES 2015</a:t>
                      </a:r>
                    </a:p>
                  </a:txBody>
                  <a:tcPr marL="11838" marR="11838" marT="11838" marB="0" anchor="ctr" horzOverflow="overflow">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8DB4E2"/>
                    </a:solidFill>
                  </a:tcPr>
                </a:tc>
                <a:extLst>
                  <a:ext uri="{0D108BD9-81ED-4DB2-BD59-A6C34878D82A}">
                    <a16:rowId xmlns:a16="http://schemas.microsoft.com/office/drawing/2014/main" val="10000"/>
                  </a:ext>
                </a:extLst>
              </a:tr>
            </a:tbl>
          </a:graphicData>
        </a:graphic>
      </p:graphicFrame>
      <p:pic>
        <p:nvPicPr>
          <p:cNvPr id="8" name="Bild 3" descr="logo_svs_farb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013" y="63500"/>
            <a:ext cx="715962" cy="54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title"/>
          </p:nvPr>
        </p:nvSpPr>
        <p:spPr/>
        <p:txBody>
          <a:bodyPr/>
          <a:lstStyle>
            <a:lvl1pPr>
              <a:defRPr/>
            </a:lvl1pPr>
          </a:lstStyle>
          <a:p>
            <a:r>
              <a:rPr lang="de-CH"/>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9" name="Datumsplatzhalt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fld id="{D2FFBC92-B34A-8E4A-AD34-F1B5320B2025}" type="datetimeFigureOut">
              <a:rPr lang="de-DE"/>
              <a:pPr>
                <a:defRPr/>
              </a:pPr>
              <a:t>05.11.20</a:t>
            </a:fld>
            <a:endParaRPr lang="de-DE"/>
          </a:p>
        </p:txBody>
      </p:sp>
      <p:sp>
        <p:nvSpPr>
          <p:cNvPr id="10" name="Fußzeilenplatzhalter 7"/>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endParaRPr lang="de-DE"/>
          </a:p>
        </p:txBody>
      </p:sp>
      <p:sp>
        <p:nvSpPr>
          <p:cNvPr id="11" name="Foliennummernplatzhalt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fld id="{DCD8C8D9-A54C-EF45-BCD9-FF4F7166C8D5}" type="slidenum">
              <a:rPr lang="de-DE"/>
              <a:pPr>
                <a:defRPr/>
              </a:pPr>
              <a:t>‹Nr.›</a:t>
            </a:fld>
            <a:endParaRPr lang="de-DE"/>
          </a:p>
        </p:txBody>
      </p:sp>
    </p:spTree>
    <p:extLst>
      <p:ext uri="{BB962C8B-B14F-4D97-AF65-F5344CB8AC3E}">
        <p14:creationId xmlns:p14="http://schemas.microsoft.com/office/powerpoint/2010/main" val="255388351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showMasterPhAnim="0" type="titleOnly" preserve="1">
  <p:cSld name="Nur Titel">
    <p:spTree>
      <p:nvGrpSpPr>
        <p:cNvPr id="1" name=""/>
        <p:cNvGrpSpPr/>
        <p:nvPr/>
      </p:nvGrpSpPr>
      <p:grpSpPr>
        <a:xfrm>
          <a:off x="0" y="0"/>
          <a:ext cx="0" cy="0"/>
          <a:chOff x="0" y="0"/>
          <a:chExt cx="0" cy="0"/>
        </a:xfrm>
      </p:grpSpPr>
      <p:graphicFrame>
        <p:nvGraphicFramePr>
          <p:cNvPr id="3" name="Tabelle 11"/>
          <p:cNvGraphicFramePr>
            <a:graphicFrameLocks noGrp="1"/>
          </p:cNvGraphicFramePr>
          <p:nvPr/>
        </p:nvGraphicFramePr>
        <p:xfrm>
          <a:off x="0" y="0"/>
          <a:ext cx="9144000" cy="698500"/>
        </p:xfrm>
        <a:graphic>
          <a:graphicData uri="http://schemas.openxmlformats.org/drawingml/2006/table">
            <a:tbl>
              <a:tblPr/>
              <a:tblGrid>
                <a:gridCol w="919163">
                  <a:extLst>
                    <a:ext uri="{9D8B030D-6E8A-4147-A177-3AD203B41FA5}">
                      <a16:colId xmlns:a16="http://schemas.microsoft.com/office/drawing/2014/main" val="20000"/>
                    </a:ext>
                  </a:extLst>
                </a:gridCol>
                <a:gridCol w="5475287">
                  <a:extLst>
                    <a:ext uri="{9D8B030D-6E8A-4147-A177-3AD203B41FA5}">
                      <a16:colId xmlns:a16="http://schemas.microsoft.com/office/drawing/2014/main" val="20001"/>
                    </a:ext>
                  </a:extLst>
                </a:gridCol>
                <a:gridCol w="2749550">
                  <a:extLst>
                    <a:ext uri="{9D8B030D-6E8A-4147-A177-3AD203B41FA5}">
                      <a16:colId xmlns:a16="http://schemas.microsoft.com/office/drawing/2014/main" val="20002"/>
                    </a:ext>
                  </a:extLst>
                </a:gridCol>
              </a:tblGrid>
              <a:tr h="6985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de-DE" sz="1100" b="0" i="0" u="none" strike="noStrike" cap="none" normalizeH="0" baseline="0">
                          <a:ln>
                            <a:noFill/>
                          </a:ln>
                          <a:solidFill>
                            <a:srgbClr val="000000"/>
                          </a:solidFill>
                          <a:effectLst/>
                          <a:latin typeface="Calibri" charset="0"/>
                          <a:ea typeface="ＭＳ Ｐゴシック" charset="0"/>
                          <a:cs typeface="ＭＳ Ｐゴシック" charset="0"/>
                        </a:rPr>
                        <a:t> </a:t>
                      </a:r>
                    </a:p>
                  </a:txBody>
                  <a:tcPr marL="11838" marR="11838" marT="11838" marB="0" anchor="b"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de-DE" sz="3600" b="1" i="0" u="none" strike="noStrike" cap="none" normalizeH="0" baseline="0">
                          <a:ln>
                            <a:noFill/>
                          </a:ln>
                          <a:solidFill>
                            <a:srgbClr val="FFFFFF"/>
                          </a:solidFill>
                          <a:effectLst/>
                          <a:latin typeface="Calibri" charset="0"/>
                          <a:ea typeface="ＭＳ Ｐゴシック" charset="0"/>
                          <a:cs typeface="ＭＳ Ｐゴシック" charset="0"/>
                        </a:rPr>
                        <a:t> </a:t>
                      </a:r>
                      <a:r>
                        <a:rPr kumimoji="0" lang="de-DE" sz="4400" b="1" i="0" u="none" strike="noStrike" cap="none" normalizeH="0" baseline="0">
                          <a:ln>
                            <a:noFill/>
                          </a:ln>
                          <a:solidFill>
                            <a:srgbClr val="FFFFFF"/>
                          </a:solidFill>
                          <a:effectLst/>
                          <a:latin typeface="Calibri" charset="0"/>
                          <a:ea typeface="ＭＳ Ｐゴシック" charset="0"/>
                          <a:cs typeface="ＭＳ Ｐゴシック" charset="0"/>
                        </a:rPr>
                        <a:t>HAUSSPERLING</a:t>
                      </a:r>
                    </a:p>
                  </a:txBody>
                  <a:tcPr marL="11838" marR="11838" marT="11838" marB="0" anchor="ctr" horzOverflow="overflow">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8DB4E2"/>
                    </a:solidFill>
                  </a:tcPr>
                </a:tc>
                <a:tc>
                  <a:txBody>
                    <a:bodyPr/>
                    <a:lstStyle/>
                    <a:p>
                      <a:pPr marL="0" marR="0" lvl="0" indent="0" algn="l" defTabSz="457200" rtl="0" eaLnBrk="1" fontAlgn="b" latinLnBrk="0" hangingPunct="1">
                        <a:lnSpc>
                          <a:spcPct val="50000"/>
                        </a:lnSpc>
                        <a:spcBef>
                          <a:spcPct val="0"/>
                        </a:spcBef>
                        <a:spcAft>
                          <a:spcPct val="0"/>
                        </a:spcAft>
                        <a:buClrTx/>
                        <a:buSzTx/>
                        <a:buFontTx/>
                        <a:buNone/>
                        <a:tabLst/>
                      </a:pPr>
                      <a:r>
                        <a:rPr kumimoji="0" lang="de-DE" sz="2000" b="0" i="0" u="none" strike="noStrike" cap="none" normalizeH="0" baseline="0">
                          <a:ln>
                            <a:noFill/>
                          </a:ln>
                          <a:solidFill>
                            <a:srgbClr val="FFFFFF"/>
                          </a:solidFill>
                          <a:effectLst/>
                          <a:latin typeface="Calibri" charset="0"/>
                          <a:ea typeface="ＭＳ Ｐゴシック" charset="0"/>
                          <a:cs typeface="ＭＳ Ｐゴシック" charset="0"/>
                        </a:rPr>
                        <a:t>VOGEL DES JAHRES 2015</a:t>
                      </a:r>
                    </a:p>
                  </a:txBody>
                  <a:tcPr marL="11838" marR="11838" marT="11838" marB="0" anchor="ctr" horzOverflow="overflow">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8DB4E2"/>
                    </a:solidFill>
                  </a:tcPr>
                </a:tc>
                <a:extLst>
                  <a:ext uri="{0D108BD9-81ED-4DB2-BD59-A6C34878D82A}">
                    <a16:rowId xmlns:a16="http://schemas.microsoft.com/office/drawing/2014/main" val="10000"/>
                  </a:ext>
                </a:extLst>
              </a:tr>
            </a:tbl>
          </a:graphicData>
        </a:graphic>
      </p:graphicFrame>
      <p:pic>
        <p:nvPicPr>
          <p:cNvPr id="4" name="Bild 6" descr="logo_svs_farb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013" y="63500"/>
            <a:ext cx="715962" cy="54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title"/>
          </p:nvPr>
        </p:nvSpPr>
        <p:spPr/>
        <p:txBody>
          <a:bodyPr/>
          <a:lstStyle/>
          <a:p>
            <a:r>
              <a:rPr lang="de-CH"/>
              <a:t>Mastertitelformat bearbeiten</a:t>
            </a:r>
            <a:endParaRPr lang="de-DE"/>
          </a:p>
        </p:txBody>
      </p:sp>
      <p:sp>
        <p:nvSpPr>
          <p:cNvPr id="5" name="Datumsplatzhalt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fld id="{C26DF814-12FD-4243-9AEB-DC553080176E}" type="datetimeFigureOut">
              <a:rPr lang="de-DE"/>
              <a:pPr>
                <a:defRPr/>
              </a:pPr>
              <a:t>05.11.20</a:t>
            </a:fld>
            <a:endParaRPr lang="de-DE"/>
          </a:p>
        </p:txBody>
      </p:sp>
      <p:sp>
        <p:nvSpPr>
          <p:cNvPr id="6" name="Fußzeilenplatzhalt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endParaRPr lang="de-DE"/>
          </a:p>
        </p:txBody>
      </p:sp>
      <p:sp>
        <p:nvSpPr>
          <p:cNvPr id="7" name="Foliennummernplatzhalt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fld id="{E81DB314-E877-A645-9982-63A835137E92}" type="slidenum">
              <a:rPr lang="de-DE"/>
              <a:pPr>
                <a:defRPr/>
              </a:pPr>
              <a:t>‹Nr.›</a:t>
            </a:fld>
            <a:endParaRPr lang="de-DE"/>
          </a:p>
        </p:txBody>
      </p:sp>
    </p:spTree>
    <p:extLst>
      <p:ext uri="{BB962C8B-B14F-4D97-AF65-F5344CB8AC3E}">
        <p14:creationId xmlns:p14="http://schemas.microsoft.com/office/powerpoint/2010/main" val="138458004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type="blank" preserve="1">
  <p:cSld name="Leer">
    <p:spTree>
      <p:nvGrpSpPr>
        <p:cNvPr id="1" name=""/>
        <p:cNvGrpSpPr/>
        <p:nvPr/>
      </p:nvGrpSpPr>
      <p:grpSpPr>
        <a:xfrm>
          <a:off x="0" y="0"/>
          <a:ext cx="0" cy="0"/>
          <a:chOff x="0" y="0"/>
          <a:chExt cx="0" cy="0"/>
        </a:xfrm>
      </p:grpSpPr>
      <p:graphicFrame>
        <p:nvGraphicFramePr>
          <p:cNvPr id="2" name="Tabelle 11"/>
          <p:cNvGraphicFramePr>
            <a:graphicFrameLocks noGrp="1"/>
          </p:cNvGraphicFramePr>
          <p:nvPr/>
        </p:nvGraphicFramePr>
        <p:xfrm>
          <a:off x="0" y="0"/>
          <a:ext cx="9144000" cy="698500"/>
        </p:xfrm>
        <a:graphic>
          <a:graphicData uri="http://schemas.openxmlformats.org/drawingml/2006/table">
            <a:tbl>
              <a:tblPr/>
              <a:tblGrid>
                <a:gridCol w="919163">
                  <a:extLst>
                    <a:ext uri="{9D8B030D-6E8A-4147-A177-3AD203B41FA5}">
                      <a16:colId xmlns:a16="http://schemas.microsoft.com/office/drawing/2014/main" val="20000"/>
                    </a:ext>
                  </a:extLst>
                </a:gridCol>
                <a:gridCol w="5475287">
                  <a:extLst>
                    <a:ext uri="{9D8B030D-6E8A-4147-A177-3AD203B41FA5}">
                      <a16:colId xmlns:a16="http://schemas.microsoft.com/office/drawing/2014/main" val="20001"/>
                    </a:ext>
                  </a:extLst>
                </a:gridCol>
                <a:gridCol w="2749550">
                  <a:extLst>
                    <a:ext uri="{9D8B030D-6E8A-4147-A177-3AD203B41FA5}">
                      <a16:colId xmlns:a16="http://schemas.microsoft.com/office/drawing/2014/main" val="20002"/>
                    </a:ext>
                  </a:extLst>
                </a:gridCol>
              </a:tblGrid>
              <a:tr h="6985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de-DE" sz="1100" b="0" i="0" u="none" strike="noStrike" cap="none" normalizeH="0" baseline="0">
                          <a:ln>
                            <a:noFill/>
                          </a:ln>
                          <a:solidFill>
                            <a:srgbClr val="000000"/>
                          </a:solidFill>
                          <a:effectLst/>
                          <a:latin typeface="Calibri" charset="0"/>
                          <a:ea typeface="ＭＳ Ｐゴシック" charset="0"/>
                          <a:cs typeface="ＭＳ Ｐゴシック" charset="0"/>
                        </a:rPr>
                        <a:t> </a:t>
                      </a:r>
                    </a:p>
                  </a:txBody>
                  <a:tcPr marL="11838" marR="11838" marT="11838" marB="0" anchor="b"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de-DE" sz="3600" b="1" i="0" u="none" strike="noStrike" cap="none" normalizeH="0" baseline="0">
                          <a:ln>
                            <a:noFill/>
                          </a:ln>
                          <a:solidFill>
                            <a:srgbClr val="FFFFFF"/>
                          </a:solidFill>
                          <a:effectLst/>
                          <a:latin typeface="Calibri" charset="0"/>
                          <a:ea typeface="ＭＳ Ｐゴシック" charset="0"/>
                          <a:cs typeface="ＭＳ Ｐゴシック" charset="0"/>
                        </a:rPr>
                        <a:t> </a:t>
                      </a:r>
                      <a:r>
                        <a:rPr kumimoji="0" lang="de-DE" sz="4400" b="1" i="0" u="none" strike="noStrike" cap="none" normalizeH="0" baseline="0">
                          <a:ln>
                            <a:noFill/>
                          </a:ln>
                          <a:solidFill>
                            <a:srgbClr val="FFFFFF"/>
                          </a:solidFill>
                          <a:effectLst/>
                          <a:latin typeface="Calibri" charset="0"/>
                          <a:ea typeface="ＭＳ Ｐゴシック" charset="0"/>
                          <a:cs typeface="ＭＳ Ｐゴシック" charset="0"/>
                        </a:rPr>
                        <a:t>HAUSSPERLING</a:t>
                      </a:r>
                    </a:p>
                  </a:txBody>
                  <a:tcPr marL="11838" marR="11838" marT="11838" marB="0" anchor="ctr" horzOverflow="overflow">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8DB4E2"/>
                    </a:solidFill>
                  </a:tcPr>
                </a:tc>
                <a:tc>
                  <a:txBody>
                    <a:bodyPr/>
                    <a:lstStyle/>
                    <a:p>
                      <a:pPr marL="0" marR="0" lvl="0" indent="0" algn="l" defTabSz="457200" rtl="0" eaLnBrk="1" fontAlgn="b" latinLnBrk="0" hangingPunct="1">
                        <a:lnSpc>
                          <a:spcPct val="50000"/>
                        </a:lnSpc>
                        <a:spcBef>
                          <a:spcPct val="0"/>
                        </a:spcBef>
                        <a:spcAft>
                          <a:spcPct val="0"/>
                        </a:spcAft>
                        <a:buClrTx/>
                        <a:buSzTx/>
                        <a:buFontTx/>
                        <a:buNone/>
                        <a:tabLst/>
                      </a:pPr>
                      <a:r>
                        <a:rPr kumimoji="0" lang="de-DE" sz="2000" b="0" i="0" u="none" strike="noStrike" cap="none" normalizeH="0" baseline="0">
                          <a:ln>
                            <a:noFill/>
                          </a:ln>
                          <a:solidFill>
                            <a:srgbClr val="FFFFFF"/>
                          </a:solidFill>
                          <a:effectLst/>
                          <a:latin typeface="Calibri" charset="0"/>
                          <a:ea typeface="ＭＳ Ｐゴシック" charset="0"/>
                          <a:cs typeface="ＭＳ Ｐゴシック" charset="0"/>
                        </a:rPr>
                        <a:t>VOGEL DES JAHRES 2015</a:t>
                      </a:r>
                    </a:p>
                  </a:txBody>
                  <a:tcPr marL="11838" marR="11838" marT="11838" marB="0" anchor="ctr" horzOverflow="overflow">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8DB4E2"/>
                    </a:solidFill>
                  </a:tcPr>
                </a:tc>
                <a:extLst>
                  <a:ext uri="{0D108BD9-81ED-4DB2-BD59-A6C34878D82A}">
                    <a16:rowId xmlns:a16="http://schemas.microsoft.com/office/drawing/2014/main" val="10000"/>
                  </a:ext>
                </a:extLst>
              </a:tr>
            </a:tbl>
          </a:graphicData>
        </a:graphic>
      </p:graphicFrame>
      <p:pic>
        <p:nvPicPr>
          <p:cNvPr id="3" name="Bild 3" descr="logo_svs_farb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013" y="63500"/>
            <a:ext cx="715962" cy="54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Datumsplatzhalt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fld id="{498671AB-FB0F-7E44-8F2D-BAFFD9691869}" type="datetimeFigureOut">
              <a:rPr lang="de-DE"/>
              <a:pPr>
                <a:defRPr/>
              </a:pPr>
              <a:t>05.11.20</a:t>
            </a:fld>
            <a:endParaRPr lang="de-DE"/>
          </a:p>
        </p:txBody>
      </p:sp>
      <p:sp>
        <p:nvSpPr>
          <p:cNvPr id="5" name="Fußzeilenplatzhalter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endParaRPr lang="de-DE"/>
          </a:p>
        </p:txBody>
      </p:sp>
      <p:sp>
        <p:nvSpPr>
          <p:cNvPr id="6" name="Foliennummernplatzhalt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fld id="{00EAA272-A4A8-5248-A7FB-1D3F29F5746E}" type="slidenum">
              <a:rPr lang="de-DE"/>
              <a:pPr>
                <a:defRPr/>
              </a:pPr>
              <a:t>‹Nr.›</a:t>
            </a:fld>
            <a:endParaRPr lang="de-DE"/>
          </a:p>
        </p:txBody>
      </p:sp>
    </p:spTree>
    <p:extLst>
      <p:ext uri="{BB962C8B-B14F-4D97-AF65-F5344CB8AC3E}">
        <p14:creationId xmlns:p14="http://schemas.microsoft.com/office/powerpoint/2010/main" val="185024584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showMasterPhAnim="0" type="objTx" preserve="1">
  <p:cSld name="Inhalt mit Beschriftung">
    <p:spTree>
      <p:nvGrpSpPr>
        <p:cNvPr id="1" name=""/>
        <p:cNvGrpSpPr/>
        <p:nvPr/>
      </p:nvGrpSpPr>
      <p:grpSpPr>
        <a:xfrm>
          <a:off x="0" y="0"/>
          <a:ext cx="0" cy="0"/>
          <a:chOff x="0" y="0"/>
          <a:chExt cx="0" cy="0"/>
        </a:xfrm>
      </p:grpSpPr>
      <p:graphicFrame>
        <p:nvGraphicFramePr>
          <p:cNvPr id="5" name="Tabelle 11"/>
          <p:cNvGraphicFramePr>
            <a:graphicFrameLocks noGrp="1"/>
          </p:cNvGraphicFramePr>
          <p:nvPr/>
        </p:nvGraphicFramePr>
        <p:xfrm>
          <a:off x="0" y="0"/>
          <a:ext cx="9144000" cy="698500"/>
        </p:xfrm>
        <a:graphic>
          <a:graphicData uri="http://schemas.openxmlformats.org/drawingml/2006/table">
            <a:tbl>
              <a:tblPr/>
              <a:tblGrid>
                <a:gridCol w="919163">
                  <a:extLst>
                    <a:ext uri="{9D8B030D-6E8A-4147-A177-3AD203B41FA5}">
                      <a16:colId xmlns:a16="http://schemas.microsoft.com/office/drawing/2014/main" val="20000"/>
                    </a:ext>
                  </a:extLst>
                </a:gridCol>
                <a:gridCol w="5475287">
                  <a:extLst>
                    <a:ext uri="{9D8B030D-6E8A-4147-A177-3AD203B41FA5}">
                      <a16:colId xmlns:a16="http://schemas.microsoft.com/office/drawing/2014/main" val="20001"/>
                    </a:ext>
                  </a:extLst>
                </a:gridCol>
                <a:gridCol w="2749550">
                  <a:extLst>
                    <a:ext uri="{9D8B030D-6E8A-4147-A177-3AD203B41FA5}">
                      <a16:colId xmlns:a16="http://schemas.microsoft.com/office/drawing/2014/main" val="20002"/>
                    </a:ext>
                  </a:extLst>
                </a:gridCol>
              </a:tblGrid>
              <a:tr h="6985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de-DE" sz="1100" b="0" i="0" u="none" strike="noStrike" cap="none" normalizeH="0" baseline="0">
                          <a:ln>
                            <a:noFill/>
                          </a:ln>
                          <a:solidFill>
                            <a:srgbClr val="000000"/>
                          </a:solidFill>
                          <a:effectLst/>
                          <a:latin typeface="Calibri" charset="0"/>
                          <a:ea typeface="ＭＳ Ｐゴシック" charset="0"/>
                          <a:cs typeface="ＭＳ Ｐゴシック" charset="0"/>
                        </a:rPr>
                        <a:t> </a:t>
                      </a:r>
                    </a:p>
                  </a:txBody>
                  <a:tcPr marL="11838" marR="11838" marT="11838" marB="0" anchor="b"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de-DE" sz="3600" b="1" i="0" u="none" strike="noStrike" cap="none" normalizeH="0" baseline="0">
                          <a:ln>
                            <a:noFill/>
                          </a:ln>
                          <a:solidFill>
                            <a:srgbClr val="FFFFFF"/>
                          </a:solidFill>
                          <a:effectLst/>
                          <a:latin typeface="Calibri" charset="0"/>
                          <a:ea typeface="ＭＳ Ｐゴシック" charset="0"/>
                          <a:cs typeface="ＭＳ Ｐゴシック" charset="0"/>
                        </a:rPr>
                        <a:t> </a:t>
                      </a:r>
                      <a:r>
                        <a:rPr kumimoji="0" lang="de-DE" sz="4400" b="1" i="0" u="none" strike="noStrike" cap="none" normalizeH="0" baseline="0">
                          <a:ln>
                            <a:noFill/>
                          </a:ln>
                          <a:solidFill>
                            <a:srgbClr val="FFFFFF"/>
                          </a:solidFill>
                          <a:effectLst/>
                          <a:latin typeface="Calibri" charset="0"/>
                          <a:ea typeface="ＭＳ Ｐゴシック" charset="0"/>
                          <a:cs typeface="ＭＳ Ｐゴシック" charset="0"/>
                        </a:rPr>
                        <a:t>HAUSSPERLING</a:t>
                      </a:r>
                    </a:p>
                  </a:txBody>
                  <a:tcPr marL="11838" marR="11838" marT="11838" marB="0" anchor="ctr" horzOverflow="overflow">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8DB4E2"/>
                    </a:solidFill>
                  </a:tcPr>
                </a:tc>
                <a:tc>
                  <a:txBody>
                    <a:bodyPr/>
                    <a:lstStyle/>
                    <a:p>
                      <a:pPr marL="0" marR="0" lvl="0" indent="0" algn="l" defTabSz="457200" rtl="0" eaLnBrk="1" fontAlgn="b" latinLnBrk="0" hangingPunct="1">
                        <a:lnSpc>
                          <a:spcPct val="50000"/>
                        </a:lnSpc>
                        <a:spcBef>
                          <a:spcPct val="0"/>
                        </a:spcBef>
                        <a:spcAft>
                          <a:spcPct val="0"/>
                        </a:spcAft>
                        <a:buClrTx/>
                        <a:buSzTx/>
                        <a:buFontTx/>
                        <a:buNone/>
                        <a:tabLst/>
                      </a:pPr>
                      <a:r>
                        <a:rPr kumimoji="0" lang="de-DE" sz="2000" b="0" i="0" u="none" strike="noStrike" cap="none" normalizeH="0" baseline="0">
                          <a:ln>
                            <a:noFill/>
                          </a:ln>
                          <a:solidFill>
                            <a:srgbClr val="FFFFFF"/>
                          </a:solidFill>
                          <a:effectLst/>
                          <a:latin typeface="Calibri" charset="0"/>
                          <a:ea typeface="ＭＳ Ｐゴシック" charset="0"/>
                          <a:cs typeface="ＭＳ Ｐゴシック" charset="0"/>
                        </a:rPr>
                        <a:t>VOGEL DES JAHRES 2015</a:t>
                      </a:r>
                    </a:p>
                  </a:txBody>
                  <a:tcPr marL="11838" marR="11838" marT="11838" marB="0" anchor="ctr" horzOverflow="overflow">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8DB4E2"/>
                    </a:solidFill>
                  </a:tcPr>
                </a:tc>
                <a:extLst>
                  <a:ext uri="{0D108BD9-81ED-4DB2-BD59-A6C34878D82A}">
                    <a16:rowId xmlns:a16="http://schemas.microsoft.com/office/drawing/2014/main" val="10000"/>
                  </a:ext>
                </a:extLst>
              </a:tr>
            </a:tbl>
          </a:graphicData>
        </a:graphic>
      </p:graphicFrame>
      <p:pic>
        <p:nvPicPr>
          <p:cNvPr id="6" name="Bild 3" descr="logo_svs_farb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013" y="63500"/>
            <a:ext cx="715962" cy="54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7" name="Datumsplatzhalt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fld id="{FCC5CBC6-83CC-EA4B-A5C5-BE17C0851D90}" type="datetimeFigureOut">
              <a:rPr lang="de-DE"/>
              <a:pPr>
                <a:defRPr/>
              </a:pPr>
              <a:t>05.11.20</a:t>
            </a:fld>
            <a:endParaRPr lang="de-DE"/>
          </a:p>
        </p:txBody>
      </p:sp>
      <p:sp>
        <p:nvSpPr>
          <p:cNvPr id="8" name="Fußzeilenplatzhalt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endParaRPr lang="de-DE"/>
          </a:p>
        </p:txBody>
      </p:sp>
      <p:sp>
        <p:nvSpPr>
          <p:cNvPr id="9" name="Foliennummernplatzhalt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fld id="{5D261CBB-FB5F-6C4E-9C74-253AB1C1AC1D}" type="slidenum">
              <a:rPr lang="de-DE"/>
              <a:pPr>
                <a:defRPr/>
              </a:pPr>
              <a:t>‹Nr.›</a:t>
            </a:fld>
            <a:endParaRPr lang="de-DE"/>
          </a:p>
        </p:txBody>
      </p:sp>
    </p:spTree>
    <p:extLst>
      <p:ext uri="{BB962C8B-B14F-4D97-AF65-F5344CB8AC3E}">
        <p14:creationId xmlns:p14="http://schemas.microsoft.com/office/powerpoint/2010/main" val="328061608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type="picTx" preserve="1">
  <p:cSld name="Bild mit Beschriftung">
    <p:spTree>
      <p:nvGrpSpPr>
        <p:cNvPr id="1" name=""/>
        <p:cNvGrpSpPr/>
        <p:nvPr/>
      </p:nvGrpSpPr>
      <p:grpSpPr>
        <a:xfrm>
          <a:off x="0" y="0"/>
          <a:ext cx="0" cy="0"/>
          <a:chOff x="0" y="0"/>
          <a:chExt cx="0" cy="0"/>
        </a:xfrm>
      </p:grpSpPr>
      <p:graphicFrame>
        <p:nvGraphicFramePr>
          <p:cNvPr id="5" name="Tabelle 11"/>
          <p:cNvGraphicFramePr>
            <a:graphicFrameLocks noGrp="1"/>
          </p:cNvGraphicFramePr>
          <p:nvPr/>
        </p:nvGraphicFramePr>
        <p:xfrm>
          <a:off x="0" y="0"/>
          <a:ext cx="9144000" cy="698500"/>
        </p:xfrm>
        <a:graphic>
          <a:graphicData uri="http://schemas.openxmlformats.org/drawingml/2006/table">
            <a:tbl>
              <a:tblPr/>
              <a:tblGrid>
                <a:gridCol w="919163">
                  <a:extLst>
                    <a:ext uri="{9D8B030D-6E8A-4147-A177-3AD203B41FA5}">
                      <a16:colId xmlns:a16="http://schemas.microsoft.com/office/drawing/2014/main" val="20000"/>
                    </a:ext>
                  </a:extLst>
                </a:gridCol>
                <a:gridCol w="5475287">
                  <a:extLst>
                    <a:ext uri="{9D8B030D-6E8A-4147-A177-3AD203B41FA5}">
                      <a16:colId xmlns:a16="http://schemas.microsoft.com/office/drawing/2014/main" val="20001"/>
                    </a:ext>
                  </a:extLst>
                </a:gridCol>
                <a:gridCol w="2749550">
                  <a:extLst>
                    <a:ext uri="{9D8B030D-6E8A-4147-A177-3AD203B41FA5}">
                      <a16:colId xmlns:a16="http://schemas.microsoft.com/office/drawing/2014/main" val="20002"/>
                    </a:ext>
                  </a:extLst>
                </a:gridCol>
              </a:tblGrid>
              <a:tr h="6985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de-DE" sz="1100" b="0" i="0" u="none" strike="noStrike" cap="none" normalizeH="0" baseline="0">
                          <a:ln>
                            <a:noFill/>
                          </a:ln>
                          <a:solidFill>
                            <a:srgbClr val="000000"/>
                          </a:solidFill>
                          <a:effectLst/>
                          <a:latin typeface="Calibri" charset="0"/>
                          <a:ea typeface="ＭＳ Ｐゴシック" charset="0"/>
                          <a:cs typeface="ＭＳ Ｐゴシック" charset="0"/>
                        </a:rPr>
                        <a:t> </a:t>
                      </a:r>
                    </a:p>
                  </a:txBody>
                  <a:tcPr marL="11838" marR="11838" marT="11838" marB="0" anchor="b"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de-DE" sz="3600" b="1" i="0" u="none" strike="noStrike" cap="none" normalizeH="0" baseline="0">
                          <a:ln>
                            <a:noFill/>
                          </a:ln>
                          <a:solidFill>
                            <a:srgbClr val="FFFFFF"/>
                          </a:solidFill>
                          <a:effectLst/>
                          <a:latin typeface="Calibri" charset="0"/>
                          <a:ea typeface="ＭＳ Ｐゴシック" charset="0"/>
                          <a:cs typeface="ＭＳ Ｐゴシック" charset="0"/>
                        </a:rPr>
                        <a:t> </a:t>
                      </a:r>
                      <a:r>
                        <a:rPr kumimoji="0" lang="de-DE" sz="4400" b="1" i="0" u="none" strike="noStrike" cap="none" normalizeH="0" baseline="0">
                          <a:ln>
                            <a:noFill/>
                          </a:ln>
                          <a:solidFill>
                            <a:srgbClr val="FFFFFF"/>
                          </a:solidFill>
                          <a:effectLst/>
                          <a:latin typeface="Calibri" charset="0"/>
                          <a:ea typeface="ＭＳ Ｐゴシック" charset="0"/>
                          <a:cs typeface="ＭＳ Ｐゴシック" charset="0"/>
                        </a:rPr>
                        <a:t>HAUSSPERLING</a:t>
                      </a:r>
                    </a:p>
                  </a:txBody>
                  <a:tcPr marL="11838" marR="11838" marT="11838" marB="0" anchor="ctr" horzOverflow="overflow">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8DB4E2"/>
                    </a:solidFill>
                  </a:tcPr>
                </a:tc>
                <a:tc>
                  <a:txBody>
                    <a:bodyPr/>
                    <a:lstStyle/>
                    <a:p>
                      <a:pPr marL="0" marR="0" lvl="0" indent="0" algn="l" defTabSz="457200" rtl="0" eaLnBrk="1" fontAlgn="b" latinLnBrk="0" hangingPunct="1">
                        <a:lnSpc>
                          <a:spcPct val="50000"/>
                        </a:lnSpc>
                        <a:spcBef>
                          <a:spcPct val="0"/>
                        </a:spcBef>
                        <a:spcAft>
                          <a:spcPct val="0"/>
                        </a:spcAft>
                        <a:buClrTx/>
                        <a:buSzTx/>
                        <a:buFontTx/>
                        <a:buNone/>
                        <a:tabLst/>
                      </a:pPr>
                      <a:r>
                        <a:rPr kumimoji="0" lang="de-DE" sz="2000" b="0" i="0" u="none" strike="noStrike" cap="none" normalizeH="0" baseline="0">
                          <a:ln>
                            <a:noFill/>
                          </a:ln>
                          <a:solidFill>
                            <a:srgbClr val="FFFFFF"/>
                          </a:solidFill>
                          <a:effectLst/>
                          <a:latin typeface="Calibri" charset="0"/>
                          <a:ea typeface="ＭＳ Ｐゴシック" charset="0"/>
                          <a:cs typeface="ＭＳ Ｐゴシック" charset="0"/>
                        </a:rPr>
                        <a:t>VOGEL DES JAHRES 2015</a:t>
                      </a:r>
                    </a:p>
                  </a:txBody>
                  <a:tcPr marL="11838" marR="11838" marT="11838" marB="0" anchor="ctr" horzOverflow="overflow">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8DB4E2"/>
                    </a:solidFill>
                  </a:tcPr>
                </a:tc>
                <a:extLst>
                  <a:ext uri="{0D108BD9-81ED-4DB2-BD59-A6C34878D82A}">
                    <a16:rowId xmlns:a16="http://schemas.microsoft.com/office/drawing/2014/main" val="10000"/>
                  </a:ext>
                </a:extLst>
              </a:tr>
            </a:tbl>
          </a:graphicData>
        </a:graphic>
      </p:graphicFrame>
      <p:pic>
        <p:nvPicPr>
          <p:cNvPr id="6" name="Bild 3" descr="logo_svs_farb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013" y="63500"/>
            <a:ext cx="715962" cy="54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a:t>Mastertitelformat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7" name="Datumsplatzhalt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fld id="{4F40E09D-02D2-E144-A3E4-F6546C790FC4}" type="datetimeFigureOut">
              <a:rPr lang="de-DE"/>
              <a:pPr>
                <a:defRPr/>
              </a:pPr>
              <a:t>05.11.20</a:t>
            </a:fld>
            <a:endParaRPr lang="de-DE"/>
          </a:p>
        </p:txBody>
      </p:sp>
      <p:sp>
        <p:nvSpPr>
          <p:cNvPr id="8" name="Fußzeilenplatzhalt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endParaRPr lang="de-DE"/>
          </a:p>
        </p:txBody>
      </p:sp>
      <p:sp>
        <p:nvSpPr>
          <p:cNvPr id="9" name="Foliennummernplatzhalt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fld id="{12A78D93-8D4B-7248-8116-B5017776610C}" type="slidenum">
              <a:rPr lang="de-DE"/>
              <a:pPr>
                <a:defRPr/>
              </a:pPr>
              <a:t>‹Nr.›</a:t>
            </a:fld>
            <a:endParaRPr lang="de-DE"/>
          </a:p>
        </p:txBody>
      </p:sp>
    </p:spTree>
    <p:extLst>
      <p:ext uri="{BB962C8B-B14F-4D97-AF65-F5344CB8AC3E}">
        <p14:creationId xmlns:p14="http://schemas.microsoft.com/office/powerpoint/2010/main" val="242077394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100013" y="781050"/>
            <a:ext cx="8961437" cy="67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de-DE"/>
              <a:t>Mastertitelformat bearbeiten</a:t>
            </a:r>
          </a:p>
        </p:txBody>
      </p:sp>
      <p:sp>
        <p:nvSpPr>
          <p:cNvPr id="1027" name="Textplatzhalter 2"/>
          <p:cNvSpPr>
            <a:spLocks noGrp="1"/>
          </p:cNvSpPr>
          <p:nvPr>
            <p:ph type="body" idx="1"/>
          </p:nvPr>
        </p:nvSpPr>
        <p:spPr bwMode="auto">
          <a:xfrm>
            <a:off x="100013" y="1566863"/>
            <a:ext cx="8961437"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feld 3"/>
          <p:cNvSpPr txBox="1"/>
          <p:nvPr userDrawn="1"/>
        </p:nvSpPr>
        <p:spPr>
          <a:xfrm>
            <a:off x="1174750" y="136525"/>
            <a:ext cx="7969250" cy="522288"/>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spAutoFit/>
          </a:bodyPr>
          <a:lstStyle/>
          <a:p>
            <a:pPr>
              <a:defRPr/>
            </a:pPr>
            <a:r>
              <a:rPr lang="de-DE" sz="2800" b="1" dirty="0">
                <a:latin typeface="+mj-lt"/>
              </a:rPr>
              <a:t>Haussperling</a:t>
            </a:r>
            <a:r>
              <a:rPr lang="de-DE" b="1" dirty="0">
                <a:latin typeface="+mj-lt"/>
              </a:rPr>
              <a:t>  						</a:t>
            </a:r>
            <a:r>
              <a:rPr lang="de-DE" sz="1800" b="1" dirty="0">
                <a:latin typeface="+mj-lt"/>
              </a:rPr>
              <a:t>Vogel des Jahres 2015</a:t>
            </a:r>
          </a:p>
        </p:txBody>
      </p:sp>
      <p:pic>
        <p:nvPicPr>
          <p:cNvPr id="1029" name="Bild 4" descr="logo_svs_schwarz.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123825" y="76200"/>
            <a:ext cx="795338" cy="61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0" r:id="rId1"/>
    <p:sldLayoutId id="2147484001"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02" r:id="rId12"/>
  </p:sldLayoutIdLst>
  <p:transition spd="slow">
    <p:wipe/>
  </p:transition>
  <p:txStyles>
    <p:titleStyle>
      <a:lvl1pPr algn="l" defTabSz="457200" rtl="0" eaLnBrk="0" fontAlgn="base" hangingPunct="0">
        <a:spcBef>
          <a:spcPct val="0"/>
        </a:spcBef>
        <a:spcAft>
          <a:spcPct val="0"/>
        </a:spcAft>
        <a:defRPr sz="3200" b="1" kern="1200">
          <a:solidFill>
            <a:schemeClr val="bg1"/>
          </a:solidFill>
          <a:latin typeface="+mn-lt"/>
          <a:ea typeface="ＭＳ Ｐゴシック" pitchFamily="-123" charset="-128"/>
          <a:cs typeface="ＭＳ Ｐゴシック" pitchFamily="-123" charset="-128"/>
        </a:defRPr>
      </a:lvl1pPr>
      <a:lvl2pPr algn="l" defTabSz="457200" rtl="0" eaLnBrk="0" fontAlgn="base" hangingPunct="0">
        <a:spcBef>
          <a:spcPct val="0"/>
        </a:spcBef>
        <a:spcAft>
          <a:spcPct val="0"/>
        </a:spcAft>
        <a:defRPr sz="3200" b="1">
          <a:solidFill>
            <a:schemeClr val="bg1"/>
          </a:solidFill>
          <a:latin typeface="Arial" charset="0"/>
          <a:ea typeface="ＭＳ Ｐゴシック" pitchFamily="-123" charset="-128"/>
          <a:cs typeface="ＭＳ Ｐゴシック" pitchFamily="-123" charset="-128"/>
        </a:defRPr>
      </a:lvl2pPr>
      <a:lvl3pPr algn="l" defTabSz="457200" rtl="0" eaLnBrk="0" fontAlgn="base" hangingPunct="0">
        <a:spcBef>
          <a:spcPct val="0"/>
        </a:spcBef>
        <a:spcAft>
          <a:spcPct val="0"/>
        </a:spcAft>
        <a:defRPr sz="3200" b="1">
          <a:solidFill>
            <a:schemeClr val="bg1"/>
          </a:solidFill>
          <a:latin typeface="Arial" charset="0"/>
          <a:ea typeface="ＭＳ Ｐゴシック" pitchFamily="-123" charset="-128"/>
          <a:cs typeface="ＭＳ Ｐゴシック" pitchFamily="-123" charset="-128"/>
        </a:defRPr>
      </a:lvl3pPr>
      <a:lvl4pPr algn="l" defTabSz="457200" rtl="0" eaLnBrk="0" fontAlgn="base" hangingPunct="0">
        <a:spcBef>
          <a:spcPct val="0"/>
        </a:spcBef>
        <a:spcAft>
          <a:spcPct val="0"/>
        </a:spcAft>
        <a:defRPr sz="3200" b="1">
          <a:solidFill>
            <a:schemeClr val="bg1"/>
          </a:solidFill>
          <a:latin typeface="Arial" charset="0"/>
          <a:ea typeface="ＭＳ Ｐゴシック" pitchFamily="-123" charset="-128"/>
          <a:cs typeface="ＭＳ Ｐゴシック" pitchFamily="-123" charset="-128"/>
        </a:defRPr>
      </a:lvl4pPr>
      <a:lvl5pPr algn="l" defTabSz="457200" rtl="0" eaLnBrk="0" fontAlgn="base" hangingPunct="0">
        <a:spcBef>
          <a:spcPct val="0"/>
        </a:spcBef>
        <a:spcAft>
          <a:spcPct val="0"/>
        </a:spcAft>
        <a:defRPr sz="3200" b="1">
          <a:solidFill>
            <a:schemeClr val="bg1"/>
          </a:solidFill>
          <a:latin typeface="Arial" charset="0"/>
          <a:ea typeface="ＭＳ Ｐゴシック" pitchFamily="-123" charset="-128"/>
          <a:cs typeface="ＭＳ Ｐゴシック" pitchFamily="-123" charset="-128"/>
        </a:defRPr>
      </a:lvl5pPr>
      <a:lvl6pPr marL="457200" algn="l" defTabSz="457200" rtl="0" fontAlgn="base">
        <a:spcBef>
          <a:spcPct val="0"/>
        </a:spcBef>
        <a:spcAft>
          <a:spcPct val="0"/>
        </a:spcAft>
        <a:defRPr sz="3200" b="1">
          <a:solidFill>
            <a:schemeClr val="bg1"/>
          </a:solidFill>
          <a:latin typeface="Calibri" pitchFamily="-123" charset="0"/>
          <a:ea typeface="ＭＳ Ｐゴシック" pitchFamily="-123" charset="-128"/>
          <a:cs typeface="ＭＳ Ｐゴシック" pitchFamily="-123" charset="-128"/>
        </a:defRPr>
      </a:lvl6pPr>
      <a:lvl7pPr marL="914400" algn="l" defTabSz="457200" rtl="0" fontAlgn="base">
        <a:spcBef>
          <a:spcPct val="0"/>
        </a:spcBef>
        <a:spcAft>
          <a:spcPct val="0"/>
        </a:spcAft>
        <a:defRPr sz="3200" b="1">
          <a:solidFill>
            <a:schemeClr val="bg1"/>
          </a:solidFill>
          <a:latin typeface="Calibri" pitchFamily="-123" charset="0"/>
          <a:ea typeface="ＭＳ Ｐゴシック" pitchFamily="-123" charset="-128"/>
          <a:cs typeface="ＭＳ Ｐゴシック" pitchFamily="-123" charset="-128"/>
        </a:defRPr>
      </a:lvl7pPr>
      <a:lvl8pPr marL="1371600" algn="l" defTabSz="457200" rtl="0" fontAlgn="base">
        <a:spcBef>
          <a:spcPct val="0"/>
        </a:spcBef>
        <a:spcAft>
          <a:spcPct val="0"/>
        </a:spcAft>
        <a:defRPr sz="3200" b="1">
          <a:solidFill>
            <a:schemeClr val="bg1"/>
          </a:solidFill>
          <a:latin typeface="Calibri" pitchFamily="-123" charset="0"/>
          <a:ea typeface="ＭＳ Ｐゴシック" pitchFamily="-123" charset="-128"/>
          <a:cs typeface="ＭＳ Ｐゴシック" pitchFamily="-123" charset="-128"/>
        </a:defRPr>
      </a:lvl8pPr>
      <a:lvl9pPr marL="1828800" algn="l" defTabSz="457200" rtl="0" fontAlgn="base">
        <a:spcBef>
          <a:spcPct val="0"/>
        </a:spcBef>
        <a:spcAft>
          <a:spcPct val="0"/>
        </a:spcAft>
        <a:defRPr sz="3200" b="1">
          <a:solidFill>
            <a:schemeClr val="bg1"/>
          </a:solidFill>
          <a:latin typeface="Calibri" pitchFamily="-123" charset="0"/>
          <a:ea typeface="ＭＳ Ｐゴシック" pitchFamily="-123" charset="-128"/>
          <a:cs typeface="ＭＳ Ｐゴシック" pitchFamily="-123"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23" charset="-128"/>
          <a:cs typeface="ＭＳ Ｐゴシック" pitchFamily="-123"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23" charset="-128"/>
          <a:cs typeface="ＭＳ Ｐゴシック"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23" charset="-128"/>
          <a:cs typeface="ＭＳ Ｐゴシック"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23" charset="-128"/>
          <a:cs typeface="ＭＳ Ｐゴシック"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23"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audio" Target="Balzruf%20(Jarek%20Matus#A59398.mp3" TargetMode="External"/><Relationship Id="rId3" Type="http://schemas.microsoft.com/office/2007/relationships/media" Target="Warnruf%20(Patrik%20Aber#A5939B.mp3" TargetMode="External"/><Relationship Id="rId7" Type="http://schemas.microsoft.com/office/2007/relationships/media" Target="Balzruf%20(Jarek%20Matus#A59398.mp3" TargetMode="External"/><Relationship Id="rId2" Type="http://schemas.openxmlformats.org/officeDocument/2006/relationships/audio" Target="Tschilpen%20(David%20M.,#A5939D.mp3" TargetMode="External"/><Relationship Id="rId1" Type="http://schemas.microsoft.com/office/2007/relationships/media" Target="Tschilpen%20(David%20M.,#A5939D.mp3" TargetMode="External"/><Relationship Id="rId6" Type="http://schemas.openxmlformats.org/officeDocument/2006/relationships/audio" Target="Kampf%20(Paul%20Marvin,%20#A5939A.mp3" TargetMode="External"/><Relationship Id="rId11" Type="http://schemas.openxmlformats.org/officeDocument/2006/relationships/image" Target="../media/image25.png"/><Relationship Id="rId5" Type="http://schemas.microsoft.com/office/2007/relationships/media" Target="Kampf%20(Paul%20Marvin,%20#A5939A.mp3" TargetMode="External"/><Relationship Id="rId10" Type="http://schemas.openxmlformats.org/officeDocument/2006/relationships/notesSlide" Target="../notesSlides/notesSlide21.xml"/><Relationship Id="rId4" Type="http://schemas.openxmlformats.org/officeDocument/2006/relationships/audio" Target="Warnruf%20(Patrik%20Aber#A5939B.mp3" TargetMode="External"/><Relationship Id="rId9"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www.youtube.com/watch?v=rgTGApiKP6Y&amp;feature=youtu.be"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 name="Textfeld 10"/>
          <p:cNvSpPr txBox="1"/>
          <p:nvPr/>
        </p:nvSpPr>
        <p:spPr>
          <a:xfrm>
            <a:off x="101600" y="5407025"/>
            <a:ext cx="9272588" cy="823913"/>
          </a:xfrm>
          <a:prstGeom prst="rect">
            <a:avLst/>
          </a:prstGeom>
          <a:noFill/>
        </p:spPr>
        <p:txBody>
          <a:bodyPr>
            <a:spAutoFit/>
          </a:bodyPr>
          <a:lstStyle/>
          <a:p>
            <a:pPr>
              <a:defRPr/>
            </a:pPr>
            <a:r>
              <a:rPr lang="de-DE" sz="4800" b="1" dirty="0">
                <a:solidFill>
                  <a:schemeClr val="bg1"/>
                </a:solidFill>
                <a:latin typeface="+mj-lt"/>
              </a:rPr>
              <a:t>Haussperling</a:t>
            </a:r>
            <a:r>
              <a:rPr lang="de-DE" sz="4000" b="1" dirty="0">
                <a:solidFill>
                  <a:schemeClr val="bg1"/>
                </a:solidFill>
                <a:latin typeface="+mj-lt"/>
              </a:rPr>
              <a:t>   </a:t>
            </a:r>
            <a:r>
              <a:rPr lang="de-DE" b="1" dirty="0">
                <a:solidFill>
                  <a:schemeClr val="bg1"/>
                </a:solidFill>
                <a:latin typeface="+mj-lt"/>
              </a:rPr>
              <a:t>Vogel des Jahres 2015</a:t>
            </a:r>
          </a:p>
        </p:txBody>
      </p:sp>
      <p:pic>
        <p:nvPicPr>
          <p:cNvPr id="3" name="Grafik 2">
            <a:extLst>
              <a:ext uri="{FF2B5EF4-FFF2-40B4-BE49-F238E27FC236}">
                <a16:creationId xmlns:a16="http://schemas.microsoft.com/office/drawing/2014/main" id="{7BE9C5BA-BEC1-DE47-BE9C-49DE996DFB1E}"/>
              </a:ext>
            </a:extLst>
          </p:cNvPr>
          <p:cNvPicPr>
            <a:picLocks noChangeAspect="1"/>
          </p:cNvPicPr>
          <p:nvPr/>
        </p:nvPicPr>
        <p:blipFill>
          <a:blip r:embed="rId4"/>
          <a:stretch>
            <a:fillRect/>
          </a:stretch>
        </p:blipFill>
        <p:spPr>
          <a:xfrm>
            <a:off x="7249072" y="341368"/>
            <a:ext cx="1498600" cy="1130300"/>
          </a:xfrm>
          <a:prstGeom prst="rect">
            <a:avLst/>
          </a:prstGeom>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Inhaltsplatzhalter 2"/>
          <p:cNvSpPr>
            <a:spLocks noGrp="1"/>
          </p:cNvSpPr>
          <p:nvPr>
            <p:ph idx="1"/>
          </p:nvPr>
        </p:nvSpPr>
        <p:spPr>
          <a:xfrm>
            <a:off x="1081088" y="1508125"/>
            <a:ext cx="6981825" cy="4956175"/>
          </a:xfrm>
        </p:spPr>
        <p:txBody>
          <a:bodyPr/>
          <a:lstStyle/>
          <a:p>
            <a:pPr eaLnBrk="1" hangingPunct="1"/>
            <a:r>
              <a:rPr lang="de-DE" sz="2000">
                <a:latin typeface="Arial" charset="0"/>
                <a:ea typeface="ＭＳ Ｐゴシック" charset="0"/>
                <a:cs typeface="ＭＳ Ｐゴシック" charset="0"/>
              </a:rPr>
              <a:t>Der Haussperling ist seit Jahrtausenden ein Kulturfolger und brütet gerne in Häusern. </a:t>
            </a:r>
          </a:p>
        </p:txBody>
      </p:sp>
      <p:pic>
        <p:nvPicPr>
          <p:cNvPr id="31746" name="Bild 3" descr="3 Sperlin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54113" y="2613025"/>
            <a:ext cx="6981825" cy="424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7" name="Textfeld 4"/>
          <p:cNvSpPr txBox="1">
            <a:spLocks noChangeArrowheads="1"/>
          </p:cNvSpPr>
          <p:nvPr/>
        </p:nvSpPr>
        <p:spPr bwMode="auto">
          <a:xfrm>
            <a:off x="3186113" y="14128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endParaRPr lang="de-DE"/>
          </a:p>
        </p:txBody>
      </p:sp>
      <p:sp>
        <p:nvSpPr>
          <p:cNvPr id="31748" name="Titel 4"/>
          <p:cNvSpPr>
            <a:spLocks noGrp="1"/>
          </p:cNvSpPr>
          <p:nvPr>
            <p:ph type="title"/>
          </p:nvPr>
        </p:nvSpPr>
        <p:spPr>
          <a:xfrm>
            <a:off x="1116013" y="833438"/>
            <a:ext cx="7899400" cy="536575"/>
          </a:xfrm>
        </p:spPr>
        <p:txBody>
          <a:bodyPr/>
          <a:lstStyle/>
          <a:p>
            <a:r>
              <a:rPr lang="de-DE" sz="2800">
                <a:latin typeface="Arial" charset="0"/>
                <a:ea typeface="ＭＳ Ｐゴシック" charset="0"/>
                <a:cs typeface="ＭＳ Ｐゴシック" charset="0"/>
              </a:rPr>
              <a:t>Kulturfolger</a:t>
            </a:r>
          </a:p>
        </p:txBody>
      </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Inhaltsplatzhalter 4" descr="DSC09802.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0" y="1428750"/>
            <a:ext cx="4384675" cy="5438775"/>
          </a:xfrm>
        </p:spPr>
      </p:pic>
      <p:pic>
        <p:nvPicPr>
          <p:cNvPr id="33794" name="Bild 3" descr="DSC02956-1 (verschoben).tif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16438" y="776288"/>
            <a:ext cx="4627562" cy="609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itel 4"/>
          <p:cNvSpPr>
            <a:spLocks noGrp="1"/>
          </p:cNvSpPr>
          <p:nvPr>
            <p:ph type="title"/>
          </p:nvPr>
        </p:nvSpPr>
        <p:spPr>
          <a:xfrm>
            <a:off x="1135063" y="777875"/>
            <a:ext cx="8008937" cy="536575"/>
          </a:xfrm>
        </p:spPr>
        <p:txBody>
          <a:bodyPr/>
          <a:lstStyle/>
          <a:p>
            <a:r>
              <a:rPr lang="de-DE" sz="2800">
                <a:latin typeface="Arial" charset="0"/>
                <a:ea typeface="ＭＳ Ｐゴシック" charset="0"/>
                <a:cs typeface="ＭＳ Ｐゴシック" charset="0"/>
              </a:rPr>
              <a:t>Kulturfolger</a:t>
            </a:r>
          </a:p>
        </p:txBody>
      </p:sp>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00013" y="1404938"/>
            <a:ext cx="8961437" cy="5343525"/>
          </a:xfrm>
        </p:spPr>
        <p:txBody>
          <a:bodyPr/>
          <a:lstStyle/>
          <a:p>
            <a:pPr eaLnBrk="1" hangingPunct="1">
              <a:defRPr/>
            </a:pPr>
            <a:endParaRPr lang="de-DE" dirty="0">
              <a:effectLst>
                <a:outerShdw blurRad="38100" dist="38100" dir="2700000" algn="tl">
                  <a:srgbClr val="DDDDDD"/>
                </a:outerShdw>
              </a:effectLst>
              <a:latin typeface="Calibri" charset="0"/>
              <a:ea typeface="ＭＳ Ｐゴシック" charset="0"/>
              <a:cs typeface="ＭＳ Ｐゴシック" charset="0"/>
            </a:endParaRPr>
          </a:p>
          <a:p>
            <a:pPr eaLnBrk="1" hangingPunct="1">
              <a:defRPr/>
            </a:pPr>
            <a:endParaRPr lang="de-DE" dirty="0">
              <a:effectLst>
                <a:outerShdw blurRad="38100" dist="38100" dir="2700000" algn="tl">
                  <a:srgbClr val="DDDDDD"/>
                </a:outerShdw>
              </a:effectLst>
              <a:latin typeface="Calibri" charset="0"/>
              <a:ea typeface="ＭＳ Ｐゴシック" charset="0"/>
              <a:cs typeface="ＭＳ Ｐゴシック" charset="0"/>
            </a:endParaRPr>
          </a:p>
          <a:p>
            <a:pPr eaLnBrk="1" hangingPunct="1">
              <a:defRPr/>
            </a:pPr>
            <a:endParaRPr lang="de-DE" dirty="0">
              <a:effectLst>
                <a:outerShdw blurRad="38100" dist="38100" dir="2700000" algn="tl">
                  <a:srgbClr val="DDDDDD"/>
                </a:outerShdw>
              </a:effectLst>
              <a:latin typeface="Calibri" charset="0"/>
              <a:ea typeface="ＭＳ Ｐゴシック" charset="0"/>
              <a:cs typeface="ＭＳ Ｐゴシック" charset="0"/>
            </a:endParaRPr>
          </a:p>
          <a:p>
            <a:pPr eaLnBrk="1" hangingPunct="1">
              <a:defRPr/>
            </a:pPr>
            <a:endParaRPr lang="de-DE" dirty="0">
              <a:effectLst>
                <a:outerShdw blurRad="38100" dist="38100" dir="2700000" algn="tl">
                  <a:srgbClr val="DDDDDD"/>
                </a:outerShdw>
              </a:effectLst>
              <a:latin typeface="Calibri" charset="0"/>
              <a:ea typeface="ＭＳ Ｐゴシック" charset="0"/>
              <a:cs typeface="ＭＳ Ｐゴシック" charset="0"/>
            </a:endParaRPr>
          </a:p>
          <a:p>
            <a:pPr eaLnBrk="1" hangingPunct="1">
              <a:defRPr/>
            </a:pPr>
            <a:endParaRPr lang="de-DE" dirty="0">
              <a:effectLst>
                <a:outerShdw blurRad="38100" dist="38100" dir="2700000" algn="tl">
                  <a:srgbClr val="DDDDDD"/>
                </a:outerShdw>
              </a:effectLst>
              <a:latin typeface="Calibri" charset="0"/>
              <a:ea typeface="ＭＳ Ｐゴシック" charset="0"/>
              <a:cs typeface="ＭＳ Ｐゴシック" charset="0"/>
            </a:endParaRPr>
          </a:p>
          <a:p>
            <a:pPr eaLnBrk="1" hangingPunct="1">
              <a:defRPr/>
            </a:pPr>
            <a:endParaRPr lang="de-DE" dirty="0">
              <a:effectLst>
                <a:outerShdw blurRad="38100" dist="38100" dir="2700000" algn="tl">
                  <a:srgbClr val="DDDDDD"/>
                </a:outerShdw>
              </a:effectLst>
              <a:latin typeface="Calibri" charset="0"/>
              <a:ea typeface="ＭＳ Ｐゴシック" charset="0"/>
              <a:cs typeface="ＭＳ Ｐゴシック" charset="0"/>
            </a:endParaRPr>
          </a:p>
          <a:p>
            <a:pPr eaLnBrk="1" hangingPunct="1">
              <a:defRPr/>
            </a:pPr>
            <a:endParaRPr lang="de-DE" dirty="0">
              <a:effectLst>
                <a:outerShdw blurRad="38100" dist="38100" dir="2700000" algn="tl">
                  <a:srgbClr val="DDDDDD"/>
                </a:outerShdw>
              </a:effectLst>
              <a:latin typeface="Calibri" charset="0"/>
              <a:ea typeface="ＭＳ Ｐゴシック" charset="0"/>
              <a:cs typeface="ＭＳ Ｐゴシック" charset="0"/>
            </a:endParaRPr>
          </a:p>
          <a:p>
            <a:pPr eaLnBrk="1" hangingPunct="1">
              <a:defRPr/>
            </a:pPr>
            <a:endParaRPr lang="de-DE" dirty="0">
              <a:effectLst>
                <a:outerShdw blurRad="38100" dist="38100" dir="2700000" algn="tl">
                  <a:srgbClr val="DDDDDD"/>
                </a:outerShdw>
              </a:effectLst>
              <a:latin typeface="Calibri" charset="0"/>
              <a:ea typeface="ＭＳ Ｐゴシック" charset="0"/>
              <a:cs typeface="ＭＳ Ｐゴシック" charset="0"/>
            </a:endParaRPr>
          </a:p>
        </p:txBody>
      </p:sp>
      <p:pic>
        <p:nvPicPr>
          <p:cNvPr id="35842" name="Bild 8" descr="aphrodite http-::de.wikipedia.org:wiki:Aphrodite#mediaviewer:File-Sandro_Botticelli_-_La_nascita_di_Venere_-_Google_Art_Project_-_edit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44725" y="1916113"/>
            <a:ext cx="6894513" cy="4230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3" name="Bild 7" descr="Asklepios http-::de.wikipedia.org:wiki:Asklepios#mediaviewer:File-Asklepios_Leutari_Chiaramonti_Inv202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916113"/>
            <a:ext cx="2128838" cy="4230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graphicFrame>
        <p:nvGraphicFramePr>
          <p:cNvPr id="7" name="Tabelle 6"/>
          <p:cNvGraphicFramePr>
            <a:graphicFrameLocks noGrp="1"/>
          </p:cNvGraphicFramePr>
          <p:nvPr/>
        </p:nvGraphicFramePr>
        <p:xfrm>
          <a:off x="2232025" y="5789613"/>
          <a:ext cx="6894513" cy="371475"/>
        </p:xfrm>
        <a:graphic>
          <a:graphicData uri="http://schemas.openxmlformats.org/drawingml/2006/table">
            <a:tbl>
              <a:tblPr/>
              <a:tblGrid>
                <a:gridCol w="6894513">
                  <a:extLst>
                    <a:ext uri="{9D8B030D-6E8A-4147-A177-3AD203B41FA5}">
                      <a16:colId xmlns:a16="http://schemas.microsoft.com/office/drawing/2014/main" val="20000"/>
                    </a:ext>
                  </a:extLst>
                </a:gridCol>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rgbClr val="FFFFFF"/>
                          </a:solidFill>
                          <a:effectLst/>
                          <a:latin typeface="Calibri" charset="0"/>
                          <a:ea typeface="ＭＳ Ｐゴシック" charset="0"/>
                          <a:cs typeface="ＭＳ Ｐゴシック" charset="0"/>
                        </a:rPr>
                        <a:t>Aphrodite</a:t>
                      </a:r>
                    </a:p>
                  </a:txBody>
                  <a:tcPr marL="91445" marR="914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alpha val="74901"/>
                      </a:schemeClr>
                    </a:solidFill>
                  </a:tcPr>
                </a:tc>
                <a:extLst>
                  <a:ext uri="{0D108BD9-81ED-4DB2-BD59-A6C34878D82A}">
                    <a16:rowId xmlns:a16="http://schemas.microsoft.com/office/drawing/2014/main" val="10000"/>
                  </a:ext>
                </a:extLst>
              </a:tr>
            </a:tbl>
          </a:graphicData>
        </a:graphic>
      </p:graphicFrame>
      <p:graphicFrame>
        <p:nvGraphicFramePr>
          <p:cNvPr id="6" name="Tabelle 5"/>
          <p:cNvGraphicFramePr>
            <a:graphicFrameLocks noGrp="1"/>
          </p:cNvGraphicFramePr>
          <p:nvPr/>
        </p:nvGraphicFramePr>
        <p:xfrm>
          <a:off x="0" y="5792788"/>
          <a:ext cx="2128838" cy="371475"/>
        </p:xfrm>
        <a:graphic>
          <a:graphicData uri="http://schemas.openxmlformats.org/drawingml/2006/table">
            <a:tbl>
              <a:tblPr/>
              <a:tblGrid>
                <a:gridCol w="2128838">
                  <a:extLst>
                    <a:ext uri="{9D8B030D-6E8A-4147-A177-3AD203B41FA5}">
                      <a16:colId xmlns:a16="http://schemas.microsoft.com/office/drawing/2014/main" val="20000"/>
                    </a:ext>
                  </a:extLst>
                </a:gridCol>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rgbClr val="FFFFFF"/>
                          </a:solidFill>
                          <a:effectLst/>
                          <a:latin typeface="Calibri" charset="0"/>
                          <a:ea typeface="ＭＳ Ｐゴシック" charset="0"/>
                          <a:cs typeface="ＭＳ Ｐゴシック" charset="0"/>
                        </a:rPr>
                        <a:t>Asklepios</a:t>
                      </a:r>
                    </a:p>
                  </a:txBody>
                  <a:tcPr marL="91431" marR="914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alpha val="74901"/>
                      </a:schemeClr>
                    </a:solidFill>
                  </a:tcPr>
                </a:tc>
                <a:extLst>
                  <a:ext uri="{0D108BD9-81ED-4DB2-BD59-A6C34878D82A}">
                    <a16:rowId xmlns:a16="http://schemas.microsoft.com/office/drawing/2014/main" val="10000"/>
                  </a:ext>
                </a:extLst>
              </a:tr>
            </a:tbl>
          </a:graphicData>
        </a:graphic>
      </p:graphicFrame>
      <p:sp>
        <p:nvSpPr>
          <p:cNvPr id="35856" name="Titel 3"/>
          <p:cNvSpPr>
            <a:spLocks noGrp="1"/>
          </p:cNvSpPr>
          <p:nvPr>
            <p:ph type="title"/>
          </p:nvPr>
        </p:nvSpPr>
        <p:spPr>
          <a:xfrm>
            <a:off x="1106488" y="777875"/>
            <a:ext cx="7954962" cy="827088"/>
          </a:xfrm>
        </p:spPr>
        <p:txBody>
          <a:bodyPr/>
          <a:lstStyle/>
          <a:p>
            <a:r>
              <a:rPr lang="de-DE" sz="2800">
                <a:latin typeface="Arial" charset="0"/>
                <a:ea typeface="ＭＳ Ｐゴシック" charset="0"/>
                <a:cs typeface="ＭＳ Ｐゴシック" charset="0"/>
              </a:rPr>
              <a:t>Volksglaube</a:t>
            </a: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00013" y="1958975"/>
            <a:ext cx="3573462" cy="4789488"/>
          </a:xfrm>
        </p:spPr>
        <p:txBody>
          <a:bodyPr/>
          <a:lstStyle/>
          <a:p>
            <a:pPr eaLnBrk="1" hangingPunct="1">
              <a:defRPr/>
            </a:pPr>
            <a:endParaRPr lang="de-DE" dirty="0">
              <a:effectLst>
                <a:outerShdw blurRad="38100" dist="38100" dir="2700000" algn="tl">
                  <a:srgbClr val="DDDDDD"/>
                </a:outerShdw>
              </a:effectLst>
              <a:latin typeface="Calibri" charset="0"/>
              <a:ea typeface="ＭＳ Ｐゴシック" charset="0"/>
              <a:cs typeface="ＭＳ Ｐゴシック" charset="0"/>
            </a:endParaRPr>
          </a:p>
          <a:p>
            <a:pPr eaLnBrk="1" hangingPunct="1">
              <a:defRPr/>
            </a:pPr>
            <a:r>
              <a:rPr lang="de-DE" sz="2000" dirty="0">
                <a:ea typeface="ＭＳ Ｐゴシック" charset="0"/>
                <a:cs typeface="ＭＳ Ｐゴシック" charset="0"/>
              </a:rPr>
              <a:t>Früher als </a:t>
            </a:r>
            <a:r>
              <a:rPr lang="de-DE" sz="2000" dirty="0" err="1">
                <a:ea typeface="ＭＳ Ｐゴシック" charset="0"/>
                <a:cs typeface="ＭＳ Ｐゴシック" charset="0"/>
              </a:rPr>
              <a:t>Korndieb</a:t>
            </a:r>
            <a:r>
              <a:rPr lang="de-DE" sz="2000" dirty="0">
                <a:ea typeface="ＭＳ Ｐゴシック" charset="0"/>
                <a:cs typeface="ＭＳ Ｐゴシック" charset="0"/>
              </a:rPr>
              <a:t> verschrien</a:t>
            </a:r>
          </a:p>
          <a:p>
            <a:pPr eaLnBrk="1" hangingPunct="1">
              <a:buFont typeface="Arial" charset="0"/>
              <a:buChar char="•"/>
              <a:defRPr/>
            </a:pPr>
            <a:endParaRPr lang="de-DE" sz="2000" dirty="0">
              <a:ea typeface="ＭＳ Ｐゴシック" charset="0"/>
              <a:cs typeface="ＭＳ Ｐゴシック" charset="0"/>
            </a:endParaRPr>
          </a:p>
          <a:p>
            <a:pPr eaLnBrk="1" hangingPunct="1">
              <a:defRPr/>
            </a:pPr>
            <a:r>
              <a:rPr lang="de-DE" sz="2000" dirty="0">
                <a:ea typeface="ＭＳ Ｐゴシック" charset="0"/>
                <a:cs typeface="ＭＳ Ｐゴシック" charset="0"/>
              </a:rPr>
              <a:t>„</a:t>
            </a:r>
            <a:r>
              <a:rPr lang="de-DE" sz="2000" dirty="0" err="1">
                <a:ea typeface="ＭＳ Ｐゴシック" charset="0"/>
                <a:cs typeface="ＭＳ Ｐゴシック" charset="0"/>
              </a:rPr>
              <a:t>Dachscheisser</a:t>
            </a:r>
            <a:r>
              <a:rPr lang="ja-JP" altLang="de-DE" sz="2000" dirty="0">
                <a:ea typeface="ＭＳ Ｐゴシック" charset="0"/>
                <a:cs typeface="ＭＳ Ｐゴシック" charset="0"/>
              </a:rPr>
              <a:t>“</a:t>
            </a:r>
            <a:endParaRPr lang="de-DE" altLang="ja-JP" sz="2000" dirty="0">
              <a:ea typeface="ＭＳ Ｐゴシック" charset="0"/>
              <a:cs typeface="ＭＳ Ｐゴシック" charset="0"/>
            </a:endParaRPr>
          </a:p>
          <a:p>
            <a:pPr eaLnBrk="1" hangingPunct="1">
              <a:buFont typeface="Arial" charset="0"/>
              <a:buChar char="•"/>
              <a:defRPr/>
            </a:pPr>
            <a:endParaRPr lang="de-DE" sz="2000" dirty="0">
              <a:ea typeface="ＭＳ Ｐゴシック" charset="0"/>
              <a:cs typeface="ＭＳ Ｐゴシック" charset="0"/>
            </a:endParaRPr>
          </a:p>
          <a:p>
            <a:pPr eaLnBrk="1" hangingPunct="1">
              <a:defRPr/>
            </a:pPr>
            <a:r>
              <a:rPr lang="de-DE" sz="2000" dirty="0">
                <a:ea typeface="ＭＳ Ｐゴシック" charset="0"/>
                <a:cs typeface="ＭＳ Ｐゴシック" charset="0"/>
              </a:rPr>
              <a:t>Liebesverschwender</a:t>
            </a:r>
          </a:p>
        </p:txBody>
      </p:sp>
      <p:pic>
        <p:nvPicPr>
          <p:cNvPr id="37890" name="Bild 3" descr="Haussperling-2.jpg"/>
          <p:cNvPicPr>
            <a:picLocks noChangeAspect="1"/>
          </p:cNvPicPr>
          <p:nvPr/>
        </p:nvPicPr>
        <p:blipFill>
          <a:blip r:embed="rId3" cstate="print">
            <a:extLst>
              <a:ext uri="{28A0092B-C50C-407E-A947-70E740481C1C}">
                <a14:useLocalDpi xmlns:a14="http://schemas.microsoft.com/office/drawing/2010/main"/>
              </a:ext>
            </a:extLst>
          </a:blip>
          <a:srcRect b="-2"/>
          <a:stretch>
            <a:fillRect/>
          </a:stretch>
        </p:blipFill>
        <p:spPr bwMode="auto">
          <a:xfrm>
            <a:off x="3862388" y="777875"/>
            <a:ext cx="5281612" cy="608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Titel 4"/>
          <p:cNvSpPr>
            <a:spLocks noGrp="1"/>
          </p:cNvSpPr>
          <p:nvPr>
            <p:ph type="title"/>
          </p:nvPr>
        </p:nvSpPr>
        <p:spPr>
          <a:xfrm>
            <a:off x="173038" y="1193800"/>
            <a:ext cx="8888412" cy="536575"/>
          </a:xfrm>
        </p:spPr>
        <p:txBody>
          <a:bodyPr/>
          <a:lstStyle/>
          <a:p>
            <a:r>
              <a:rPr lang="de-DE" sz="2800">
                <a:latin typeface="Arial" charset="0"/>
                <a:ea typeface="ＭＳ Ｐゴシック" charset="0"/>
                <a:cs typeface="ＭＳ Ｐゴシック" charset="0"/>
              </a:rPr>
              <a:t>Volksglaube</a:t>
            </a:r>
          </a:p>
        </p:txBody>
      </p:sp>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Inhaltsplatzhalter 2"/>
          <p:cNvSpPr>
            <a:spLocks noGrp="1"/>
          </p:cNvSpPr>
          <p:nvPr>
            <p:ph idx="1"/>
          </p:nvPr>
        </p:nvSpPr>
        <p:spPr>
          <a:xfrm>
            <a:off x="100013" y="1404938"/>
            <a:ext cx="3155950" cy="5343525"/>
          </a:xfrm>
        </p:spPr>
        <p:txBody>
          <a:bodyPr/>
          <a:lstStyle/>
          <a:p>
            <a:pPr eaLnBrk="1" hangingPunct="1"/>
            <a:endParaRPr lang="de-DE">
              <a:latin typeface="Arial" charset="0"/>
              <a:ea typeface="ＭＳ Ｐゴシック" charset="0"/>
              <a:cs typeface="ＭＳ Ｐゴシック" charset="0"/>
            </a:endParaRPr>
          </a:p>
          <a:p>
            <a:pPr eaLnBrk="1" hangingPunct="1"/>
            <a:r>
              <a:rPr lang="de-DE" sz="2000">
                <a:latin typeface="Arial" charset="0"/>
                <a:ea typeface="ＭＳ Ｐゴシック" charset="0"/>
                <a:cs typeface="ＭＳ Ｐゴシック" charset="0"/>
              </a:rPr>
              <a:t>Spätzli (Mehlspeise)</a:t>
            </a:r>
          </a:p>
          <a:p>
            <a:pPr eaLnBrk="1" hangingPunct="1">
              <a:buFont typeface="Arial" charset="0"/>
              <a:buChar char="•"/>
            </a:pPr>
            <a:endParaRPr lang="de-DE" sz="2000">
              <a:latin typeface="Arial" charset="0"/>
              <a:ea typeface="ＭＳ Ｐゴシック" charset="0"/>
              <a:cs typeface="ＭＳ Ｐゴシック" charset="0"/>
            </a:endParaRPr>
          </a:p>
          <a:p>
            <a:pPr eaLnBrk="1" hangingPunct="1"/>
            <a:r>
              <a:rPr lang="de-DE" sz="2000">
                <a:latin typeface="Arial" charset="0"/>
                <a:ea typeface="ＭＳ Ｐゴシック" charset="0"/>
                <a:cs typeface="ＭＳ Ｐゴシック" charset="0"/>
              </a:rPr>
              <a:t>„frecher Spatz</a:t>
            </a:r>
            <a:r>
              <a:rPr lang="ja-JP" altLang="de-DE" sz="2000">
                <a:latin typeface="Arial" charset="0"/>
                <a:ea typeface="ＭＳ Ｐゴシック" charset="0"/>
                <a:cs typeface="ＭＳ Ｐゴシック" charset="0"/>
              </a:rPr>
              <a:t>“</a:t>
            </a:r>
            <a:endParaRPr lang="de-DE" altLang="ja-JP" sz="2000">
              <a:latin typeface="Arial" charset="0"/>
              <a:ea typeface="ＭＳ Ｐゴシック" charset="0"/>
              <a:cs typeface="ＭＳ Ｐゴシック" charset="0"/>
            </a:endParaRPr>
          </a:p>
          <a:p>
            <a:pPr eaLnBrk="1" hangingPunct="1"/>
            <a:endParaRPr lang="de-DE" sz="2000">
              <a:latin typeface="Arial" charset="0"/>
              <a:ea typeface="ＭＳ Ｐゴシック" charset="0"/>
              <a:cs typeface="ＭＳ Ｐゴシック" charset="0"/>
            </a:endParaRPr>
          </a:p>
          <a:p>
            <a:pPr eaLnBrk="1" hangingPunct="1"/>
            <a:r>
              <a:rPr lang="de-DE" sz="2000">
                <a:latin typeface="Arial" charset="0"/>
                <a:ea typeface="ＭＳ Ｐゴシック" charset="0"/>
                <a:cs typeface="ＭＳ Ｐゴシック" charset="0"/>
              </a:rPr>
              <a:t>„Dreckspatz</a:t>
            </a:r>
            <a:r>
              <a:rPr lang="ja-JP" altLang="de-DE" sz="2000">
                <a:latin typeface="Arial" charset="0"/>
                <a:ea typeface="ＭＳ Ｐゴシック" charset="0"/>
                <a:cs typeface="ＭＳ Ｐゴシック" charset="0"/>
              </a:rPr>
              <a:t>“</a:t>
            </a:r>
            <a:endParaRPr lang="de-DE" altLang="ja-JP" sz="2000">
              <a:latin typeface="Arial" charset="0"/>
              <a:ea typeface="ＭＳ Ｐゴシック" charset="0"/>
              <a:cs typeface="ＭＳ Ｐゴシック" charset="0"/>
            </a:endParaRPr>
          </a:p>
          <a:p>
            <a:pPr eaLnBrk="1" hangingPunct="1">
              <a:buFont typeface="Arial" charset="0"/>
              <a:buChar char="•"/>
            </a:pPr>
            <a:endParaRPr lang="de-DE" sz="2000">
              <a:latin typeface="Arial" charset="0"/>
              <a:ea typeface="ＭＳ Ｐゴシック" charset="0"/>
              <a:cs typeface="ＭＳ Ｐゴシック" charset="0"/>
            </a:endParaRPr>
          </a:p>
          <a:p>
            <a:pPr eaLnBrk="1" hangingPunct="1"/>
            <a:r>
              <a:rPr lang="de-DE" sz="2000">
                <a:latin typeface="Arial" charset="0"/>
                <a:ea typeface="ＭＳ Ｐゴシック" charset="0"/>
                <a:cs typeface="ＭＳ Ｐゴシック" charset="0"/>
              </a:rPr>
              <a:t>„liebes Spätzli</a:t>
            </a:r>
            <a:r>
              <a:rPr lang="ja-JP" altLang="de-DE" sz="2000">
                <a:latin typeface="Arial" charset="0"/>
                <a:ea typeface="ＭＳ Ｐゴシック" charset="0"/>
                <a:cs typeface="ＭＳ Ｐゴシック" charset="0"/>
              </a:rPr>
              <a:t>“</a:t>
            </a:r>
            <a:endParaRPr lang="de-DE" altLang="ja-JP" sz="2000">
              <a:latin typeface="Arial" charset="0"/>
              <a:ea typeface="ＭＳ Ｐゴシック" charset="0"/>
              <a:cs typeface="ＭＳ Ｐゴシック" charset="0"/>
            </a:endParaRPr>
          </a:p>
          <a:p>
            <a:pPr eaLnBrk="1" hangingPunct="1"/>
            <a:endParaRPr lang="de-DE">
              <a:latin typeface="Arial" charset="0"/>
              <a:ea typeface="ＭＳ Ｐゴシック" charset="0"/>
              <a:cs typeface="ＭＳ Ｐゴシック" charset="0"/>
            </a:endParaRPr>
          </a:p>
        </p:txBody>
      </p:sp>
      <p:pic>
        <p:nvPicPr>
          <p:cNvPr id="39938" name="Bild 4" descr="IMG_5950 Kopi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67013" y="1143000"/>
            <a:ext cx="6376987" cy="556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092200" y="846138"/>
            <a:ext cx="7969250" cy="1938337"/>
          </a:xfrm>
        </p:spPr>
        <p:txBody>
          <a:bodyPr>
            <a:normAutofit fontScale="92500" lnSpcReduction="10000"/>
          </a:bodyPr>
          <a:lstStyle/>
          <a:p>
            <a:pPr eaLnBrk="1" hangingPunct="1">
              <a:lnSpc>
                <a:spcPct val="90000"/>
              </a:lnSpc>
              <a:spcAft>
                <a:spcPts val="1200"/>
              </a:spcAft>
              <a:defRPr/>
            </a:pPr>
            <a:r>
              <a:rPr lang="de-DE" sz="2800" b="1">
                <a:latin typeface="Arial" charset="0"/>
                <a:ea typeface="ＭＳ Ｐゴシック" charset="0"/>
                <a:cs typeface="ＭＳ Ｐゴシック" charset="0"/>
              </a:rPr>
              <a:t>Verwandte Arten in der Schweiz: Feldsperling</a:t>
            </a:r>
            <a:r>
              <a:rPr lang="de-DE" sz="2000">
                <a:latin typeface="Arial" charset="0"/>
                <a:ea typeface="ＭＳ Ｐゴシック" charset="0"/>
                <a:cs typeface="ＭＳ Ｐゴシック" charset="0"/>
              </a:rPr>
              <a:t> (Passer montanus)</a:t>
            </a:r>
          </a:p>
          <a:p>
            <a:pPr eaLnBrk="1" hangingPunct="1">
              <a:lnSpc>
                <a:spcPct val="90000"/>
              </a:lnSpc>
              <a:spcAft>
                <a:spcPts val="1200"/>
              </a:spcAft>
              <a:defRPr/>
            </a:pPr>
            <a:r>
              <a:rPr lang="de-DE" sz="2000">
                <a:latin typeface="Arial" charset="0"/>
                <a:ea typeface="ＭＳ Ｐゴシック" charset="0"/>
                <a:cs typeface="ＭＳ Ｐゴシック" charset="0"/>
              </a:rPr>
              <a:t>Merkmale: braune Kopfplatte, kleiner und schwarzer Kehlfleck, schwarzer Wangenfleck (beide Geschlechter sehen gleich aus)</a:t>
            </a:r>
          </a:p>
          <a:p>
            <a:pPr eaLnBrk="1" hangingPunct="1">
              <a:lnSpc>
                <a:spcPct val="90000"/>
              </a:lnSpc>
              <a:spcAft>
                <a:spcPts val="1200"/>
              </a:spcAft>
              <a:defRPr/>
            </a:pPr>
            <a:r>
              <a:rPr lang="de-DE" sz="2000">
                <a:latin typeface="Arial" charset="0"/>
                <a:ea typeface="ＭＳ Ｐゴシック" charset="0"/>
                <a:cs typeface="ＭＳ Ｐゴシック" charset="0"/>
              </a:rPr>
              <a:t>Vorkommen: v.a. in Umgebung von Bauernhöfen</a:t>
            </a:r>
          </a:p>
          <a:p>
            <a:pPr eaLnBrk="1" hangingPunct="1">
              <a:lnSpc>
                <a:spcPct val="90000"/>
              </a:lnSpc>
              <a:defRPr/>
            </a:pPr>
            <a:endParaRPr lang="de-DE" sz="2000">
              <a:effectLst>
                <a:outerShdw blurRad="38100" dist="38100" dir="2700000" algn="tl">
                  <a:srgbClr val="DDDDDD"/>
                </a:outerShdw>
              </a:effectLst>
              <a:latin typeface="Calibri" charset="0"/>
              <a:ea typeface="ＭＳ Ｐゴシック" charset="0"/>
              <a:cs typeface="ＭＳ Ｐゴシック" charset="0"/>
            </a:endParaRPr>
          </a:p>
          <a:p>
            <a:pPr eaLnBrk="1" hangingPunct="1">
              <a:lnSpc>
                <a:spcPct val="90000"/>
              </a:lnSpc>
              <a:defRPr/>
            </a:pPr>
            <a:endParaRPr lang="de-DE" sz="2000">
              <a:effectLst>
                <a:outerShdw blurRad="38100" dist="38100" dir="2700000" algn="tl">
                  <a:srgbClr val="DDDDDD"/>
                </a:outerShdw>
              </a:effectLst>
              <a:latin typeface="Calibri" charset="0"/>
              <a:ea typeface="ＭＳ Ｐゴシック" charset="0"/>
              <a:cs typeface="ＭＳ Ｐゴシック" charset="0"/>
            </a:endParaRPr>
          </a:p>
        </p:txBody>
      </p:sp>
      <p:pic>
        <p:nvPicPr>
          <p:cNvPr id="41986" name="Bild 3" descr="15 Feldsperl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92200" y="3152775"/>
            <a:ext cx="6962775" cy="370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Inhaltsplatzhalter 2"/>
          <p:cNvSpPr>
            <a:spLocks noGrp="1"/>
          </p:cNvSpPr>
          <p:nvPr>
            <p:ph idx="1"/>
          </p:nvPr>
        </p:nvSpPr>
        <p:spPr>
          <a:xfrm>
            <a:off x="1179513" y="869950"/>
            <a:ext cx="7881937" cy="2876550"/>
          </a:xfrm>
        </p:spPr>
        <p:txBody>
          <a:bodyPr/>
          <a:lstStyle/>
          <a:p>
            <a:pPr eaLnBrk="1" hangingPunct="1">
              <a:spcAft>
                <a:spcPts val="1200"/>
              </a:spcAft>
            </a:pPr>
            <a:r>
              <a:rPr lang="de-DE" sz="2800" b="1">
                <a:latin typeface="Arial" charset="0"/>
                <a:ea typeface="ＭＳ Ｐゴシック" charset="0"/>
                <a:cs typeface="ＭＳ Ｐゴシック" charset="0"/>
              </a:rPr>
              <a:t>Italiensperling</a:t>
            </a:r>
            <a:r>
              <a:rPr lang="de-DE" sz="2000">
                <a:latin typeface="Arial" charset="0"/>
                <a:ea typeface="ＭＳ Ｐゴシック" charset="0"/>
                <a:cs typeface="ＭＳ Ｐゴシック" charset="0"/>
              </a:rPr>
              <a:t> (Passer domesticus italiae)</a:t>
            </a:r>
          </a:p>
          <a:p>
            <a:pPr eaLnBrk="1" hangingPunct="1">
              <a:spcAft>
                <a:spcPts val="1200"/>
              </a:spcAft>
            </a:pPr>
            <a:r>
              <a:rPr lang="de-DE" sz="2000">
                <a:latin typeface="Arial" charset="0"/>
                <a:ea typeface="ＭＳ Ｐゴシック" charset="0"/>
                <a:cs typeface="ＭＳ Ｐゴシック" charset="0"/>
              </a:rPr>
              <a:t>Als Unterart des Haussperlings oder als Hybridform zwischen Weiden- und Haussperling anzusehen.</a:t>
            </a:r>
          </a:p>
        </p:txBody>
      </p:sp>
      <p:pic>
        <p:nvPicPr>
          <p:cNvPr id="44034" name="Bild 1" descr="CC BY-SA 2.5.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79525" y="2657475"/>
            <a:ext cx="6267450" cy="420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5"/>
          <p:cNvSpPr>
            <a:spLocks noChangeArrowheads="1"/>
          </p:cNvSpPr>
          <p:nvPr/>
        </p:nvSpPr>
        <p:spPr bwMode="auto">
          <a:xfrm rot="16200000">
            <a:off x="6311107" y="5363369"/>
            <a:ext cx="2576512"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de-DE" sz="900" dirty="0"/>
              <a:t>L</a:t>
            </a:r>
            <a:r>
              <a:rPr lang="de-DE" sz="800" dirty="0"/>
              <a:t>. B. </a:t>
            </a:r>
            <a:r>
              <a:rPr lang="de-DE" sz="800" dirty="0" err="1"/>
              <a:t>Tettenborn</a:t>
            </a:r>
            <a:r>
              <a:rPr lang="de-DE" sz="800" dirty="0"/>
              <a:t>, CC BY-SA 2.5</a:t>
            </a:r>
          </a:p>
        </p:txBody>
      </p:sp>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Inhaltsplatzhalter 2"/>
          <p:cNvSpPr>
            <a:spLocks noGrp="1"/>
          </p:cNvSpPr>
          <p:nvPr>
            <p:ph idx="1"/>
          </p:nvPr>
        </p:nvSpPr>
        <p:spPr>
          <a:xfrm>
            <a:off x="1133475" y="900113"/>
            <a:ext cx="7927975" cy="1606550"/>
          </a:xfrm>
        </p:spPr>
        <p:txBody>
          <a:bodyPr>
            <a:normAutofit fontScale="92500" lnSpcReduction="20000"/>
          </a:bodyPr>
          <a:lstStyle/>
          <a:p>
            <a:pPr eaLnBrk="1" hangingPunct="1">
              <a:defRPr/>
            </a:pPr>
            <a:r>
              <a:rPr lang="de-DE" sz="2800" b="1">
                <a:latin typeface="Arial" charset="0"/>
                <a:ea typeface="ＭＳ Ｐゴシック" charset="0"/>
                <a:cs typeface="ＭＳ Ｐゴシック" charset="0"/>
              </a:rPr>
              <a:t>Schneesperling</a:t>
            </a:r>
            <a:r>
              <a:rPr lang="de-DE" sz="2000" b="1">
                <a:latin typeface="Arial" charset="0"/>
                <a:ea typeface="ＭＳ Ｐゴシック" charset="0"/>
                <a:cs typeface="ＭＳ Ｐゴシック" charset="0"/>
              </a:rPr>
              <a:t> </a:t>
            </a:r>
            <a:r>
              <a:rPr lang="de-DE" sz="2000">
                <a:latin typeface="Arial" charset="0"/>
                <a:ea typeface="ＭＳ Ｐゴシック" charset="0"/>
                <a:cs typeface="ＭＳ Ｐゴシック" charset="0"/>
              </a:rPr>
              <a:t>(Montifringilla nivalis)</a:t>
            </a:r>
          </a:p>
          <a:p>
            <a:pPr eaLnBrk="1" hangingPunct="1">
              <a:defRPr/>
            </a:pPr>
            <a:endParaRPr lang="de-DE" sz="2000">
              <a:latin typeface="Arial" charset="0"/>
              <a:ea typeface="ＭＳ Ｐゴシック" charset="0"/>
              <a:cs typeface="ＭＳ Ｐゴシック" charset="0"/>
            </a:endParaRPr>
          </a:p>
          <a:p>
            <a:pPr eaLnBrk="1" hangingPunct="1">
              <a:defRPr/>
            </a:pPr>
            <a:r>
              <a:rPr lang="de-DE" sz="2000">
                <a:latin typeface="Arial" charset="0"/>
                <a:ea typeface="ＭＳ Ｐゴシック" charset="0"/>
                <a:cs typeface="ＭＳ Ｐゴシック" charset="0"/>
              </a:rPr>
              <a:t>unscheinbar grau-braun, aschgrauer Kopf und Nacken, warmbrauner Rücken</a:t>
            </a:r>
          </a:p>
          <a:p>
            <a:pPr eaLnBrk="1" hangingPunct="1">
              <a:defRPr/>
            </a:pPr>
            <a:r>
              <a:rPr lang="de-DE" sz="2000">
                <a:latin typeface="Arial" charset="0"/>
                <a:ea typeface="ＭＳ Ｐゴシック" charset="0"/>
                <a:cs typeface="ＭＳ Ｐゴシック" charset="0"/>
              </a:rPr>
              <a:t>Verbreitung: alpines Hochgebirge über 1500m</a:t>
            </a:r>
          </a:p>
        </p:txBody>
      </p:sp>
      <p:pic>
        <p:nvPicPr>
          <p:cNvPr id="46082" name="Bild 1" descr="Snowfinch.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23963" y="2921000"/>
            <a:ext cx="5924550" cy="372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5"/>
          <p:cNvSpPr>
            <a:spLocks noChangeArrowheads="1"/>
          </p:cNvSpPr>
          <p:nvPr/>
        </p:nvSpPr>
        <p:spPr bwMode="auto">
          <a:xfrm>
            <a:off x="5383213" y="6627813"/>
            <a:ext cx="17653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de-DE" sz="900">
                <a:solidFill>
                  <a:srgbClr val="000000"/>
                </a:solidFill>
              </a:rPr>
              <a:t>Andreas Trepte, CC BY-SA 2.5</a:t>
            </a:r>
          </a:p>
        </p:txBody>
      </p:sp>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00013" y="1404938"/>
            <a:ext cx="3038475" cy="5343525"/>
          </a:xfrm>
        </p:spPr>
        <p:txBody>
          <a:bodyPr/>
          <a:lstStyle/>
          <a:p>
            <a:pPr eaLnBrk="1" hangingPunct="1">
              <a:defRPr/>
            </a:pPr>
            <a:endParaRPr lang="de-DE" dirty="0">
              <a:effectLst>
                <a:outerShdw blurRad="38100" dist="38100" dir="2700000" algn="tl">
                  <a:srgbClr val="DDDDDD"/>
                </a:outerShdw>
              </a:effectLst>
              <a:latin typeface="Calibri" charset="0"/>
              <a:ea typeface="ＭＳ Ｐゴシック" charset="0"/>
              <a:cs typeface="ＭＳ Ｐゴシック" charset="0"/>
            </a:endParaRPr>
          </a:p>
          <a:p>
            <a:pPr eaLnBrk="1" hangingPunct="1">
              <a:defRPr/>
            </a:pPr>
            <a:endParaRPr lang="de-DE" dirty="0">
              <a:effectLst>
                <a:outerShdw blurRad="38100" dist="38100" dir="2700000" algn="tl">
                  <a:srgbClr val="DDDDDD"/>
                </a:outerShdw>
              </a:effectLst>
              <a:latin typeface="Calibri" charset="0"/>
              <a:ea typeface="ＭＳ Ｐゴシック" charset="0"/>
              <a:cs typeface="ＭＳ Ｐゴシック" charset="0"/>
            </a:endParaRPr>
          </a:p>
          <a:p>
            <a:pPr eaLnBrk="1" hangingPunct="1">
              <a:spcAft>
                <a:spcPts val="1200"/>
              </a:spcAft>
              <a:defRPr/>
            </a:pPr>
            <a:r>
              <a:rPr lang="de-DE" sz="2000" dirty="0">
                <a:ea typeface="ＭＳ Ｐゴシック" charset="0"/>
                <a:cs typeface="ＭＳ Ｐゴシック" charset="0"/>
              </a:rPr>
              <a:t>ortstreu</a:t>
            </a:r>
          </a:p>
          <a:p>
            <a:pPr eaLnBrk="1" hangingPunct="1">
              <a:spcAft>
                <a:spcPts val="1200"/>
              </a:spcAft>
              <a:defRPr/>
            </a:pPr>
            <a:r>
              <a:rPr lang="de-DE" sz="2000" dirty="0">
                <a:ea typeface="ＭＳ Ｐゴシック" charset="0"/>
                <a:cs typeface="ＭＳ Ｐゴシック" charset="0"/>
              </a:rPr>
              <a:t>kleiner Aktionskreis</a:t>
            </a:r>
          </a:p>
          <a:p>
            <a:pPr eaLnBrk="1" hangingPunct="1">
              <a:spcAft>
                <a:spcPts val="1200"/>
              </a:spcAft>
              <a:defRPr/>
            </a:pPr>
            <a:r>
              <a:rPr lang="de-DE" sz="2000" dirty="0">
                <a:ea typeface="ＭＳ Ｐゴシック" charset="0"/>
                <a:cs typeface="ＭＳ Ｐゴシック" charset="0"/>
              </a:rPr>
              <a:t>sozial in Gruppen</a:t>
            </a:r>
          </a:p>
          <a:p>
            <a:pPr eaLnBrk="1" hangingPunct="1">
              <a:spcAft>
                <a:spcPts val="1200"/>
              </a:spcAft>
              <a:defRPr/>
            </a:pPr>
            <a:r>
              <a:rPr lang="de-DE" sz="2000" dirty="0">
                <a:ea typeface="ＭＳ Ｐゴシック" charset="0"/>
                <a:cs typeface="ＭＳ Ｐゴシック" charset="0"/>
              </a:rPr>
              <a:t>Tagesruheplätze</a:t>
            </a:r>
            <a:endParaRPr lang="de-DE" sz="2000" dirty="0">
              <a:effectLst>
                <a:outerShdw blurRad="38100" dist="38100" dir="2700000" algn="tl">
                  <a:srgbClr val="DDDDDD"/>
                </a:outerShdw>
              </a:effectLst>
              <a:ea typeface="ＭＳ Ｐゴシック" charset="0"/>
              <a:cs typeface="ＭＳ Ｐゴシック" charset="0"/>
            </a:endParaRPr>
          </a:p>
        </p:txBody>
      </p:sp>
      <p:pic>
        <p:nvPicPr>
          <p:cNvPr id="48130" name="Bild 3" descr="Haussperling 02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87688" y="1314450"/>
            <a:ext cx="6056312" cy="554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1" name="Titel 4"/>
          <p:cNvSpPr>
            <a:spLocks noGrp="1"/>
          </p:cNvSpPr>
          <p:nvPr>
            <p:ph type="title"/>
          </p:nvPr>
        </p:nvSpPr>
        <p:spPr>
          <a:xfrm>
            <a:off x="100013" y="962025"/>
            <a:ext cx="8961437" cy="960438"/>
          </a:xfrm>
        </p:spPr>
        <p:txBody>
          <a:bodyPr/>
          <a:lstStyle/>
          <a:p>
            <a:r>
              <a:rPr lang="de-DE" sz="2800">
                <a:latin typeface="Arial" charset="0"/>
                <a:ea typeface="ＭＳ Ｐゴシック" charset="0"/>
                <a:cs typeface="ＭＳ Ｐゴシック" charset="0"/>
              </a:rPr>
              <a:t>Verhalten</a:t>
            </a:r>
          </a:p>
        </p:txBody>
      </p:sp>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Bild 5" descr="Haussperling 02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95738" y="1866900"/>
            <a:ext cx="5148262" cy="499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78" name="Bild 6" descr="A-52-13_Haussperling_nass_-_Z._Tunka.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624138"/>
            <a:ext cx="3838575" cy="3471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sp>
        <p:nvSpPr>
          <p:cNvPr id="50179" name="Titel 3"/>
          <p:cNvSpPr>
            <a:spLocks noGrp="1"/>
          </p:cNvSpPr>
          <p:nvPr>
            <p:ph type="title"/>
          </p:nvPr>
        </p:nvSpPr>
        <p:spPr>
          <a:xfrm>
            <a:off x="1125538" y="1117600"/>
            <a:ext cx="7889875" cy="536575"/>
          </a:xfrm>
        </p:spPr>
        <p:txBody>
          <a:bodyPr/>
          <a:lstStyle/>
          <a:p>
            <a:r>
              <a:rPr lang="de-DE" sz="2800">
                <a:latin typeface="Arial" charset="0"/>
                <a:ea typeface="ＭＳ Ｐゴシック" charset="0"/>
                <a:cs typeface="ＭＳ Ｐゴシック" charset="0"/>
              </a:rPr>
              <a:t>Verhalten - Wasserbaden</a:t>
            </a:r>
            <a:br>
              <a:rPr lang="de-DE" sz="2800">
                <a:latin typeface="Arial" charset="0"/>
                <a:ea typeface="ＭＳ Ｐゴシック" charset="0"/>
                <a:cs typeface="ＭＳ Ｐゴシック" charset="0"/>
              </a:rPr>
            </a:br>
            <a:endParaRPr lang="de-DE" sz="2800">
              <a:latin typeface="Arial" charset="0"/>
              <a:ea typeface="ＭＳ Ｐゴシック" charset="0"/>
              <a:cs typeface="ＭＳ Ｐゴシック" charset="0"/>
            </a:endParaRPr>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0"/>
          <p:cNvSpPr>
            <a:spLocks noChangeArrowheads="1"/>
          </p:cNvSpPr>
          <p:nvPr/>
        </p:nvSpPr>
        <p:spPr bwMode="auto">
          <a:xfrm>
            <a:off x="1343025" y="6510338"/>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de-DE"/>
          </a:p>
        </p:txBody>
      </p:sp>
      <p:sp>
        <p:nvSpPr>
          <p:cNvPr id="15381" name="Rectangle 1045"/>
          <p:cNvSpPr>
            <a:spLocks noChangeArrowheads="1"/>
          </p:cNvSpPr>
          <p:nvPr/>
        </p:nvSpPr>
        <p:spPr bwMode="auto">
          <a:xfrm>
            <a:off x="122238" y="4171950"/>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de-DE"/>
          </a:p>
        </p:txBody>
      </p:sp>
      <p:sp>
        <p:nvSpPr>
          <p:cNvPr id="3" name="Inhaltsplatzhalter 2"/>
          <p:cNvSpPr>
            <a:spLocks noGrp="1"/>
          </p:cNvSpPr>
          <p:nvPr>
            <p:ph idx="1"/>
          </p:nvPr>
        </p:nvSpPr>
        <p:spPr>
          <a:xfrm>
            <a:off x="1079500" y="1405153"/>
            <a:ext cx="7274287" cy="5342674"/>
          </a:xfrm>
        </p:spPr>
        <p:txBody>
          <a:bodyPr numCol="2">
            <a:noAutofit/>
          </a:bodyPr>
          <a:lstStyle/>
          <a:p>
            <a:pPr>
              <a:spcAft>
                <a:spcPts val="1200"/>
              </a:spcAft>
              <a:defRPr/>
            </a:pPr>
            <a:r>
              <a:rPr lang="de-DE" sz="2000" dirty="0"/>
              <a:t>Kennzeichen</a:t>
            </a:r>
          </a:p>
          <a:p>
            <a:pPr>
              <a:spcAft>
                <a:spcPts val="1200"/>
              </a:spcAft>
              <a:defRPr/>
            </a:pPr>
            <a:r>
              <a:rPr lang="de-DE" sz="2000" dirty="0"/>
              <a:t>Systematik</a:t>
            </a:r>
          </a:p>
          <a:p>
            <a:pPr>
              <a:spcAft>
                <a:spcPts val="1200"/>
              </a:spcAft>
              <a:defRPr/>
            </a:pPr>
            <a:r>
              <a:rPr lang="de-DE" sz="2000" dirty="0"/>
              <a:t>Lebensraum</a:t>
            </a:r>
          </a:p>
          <a:p>
            <a:pPr>
              <a:spcAft>
                <a:spcPts val="1200"/>
              </a:spcAft>
              <a:defRPr/>
            </a:pPr>
            <a:r>
              <a:rPr lang="de-DE" sz="2000" dirty="0"/>
              <a:t>Kulturfolger</a:t>
            </a:r>
          </a:p>
          <a:p>
            <a:pPr>
              <a:spcAft>
                <a:spcPts val="1200"/>
              </a:spcAft>
              <a:defRPr/>
            </a:pPr>
            <a:r>
              <a:rPr lang="de-DE" sz="2000" dirty="0"/>
              <a:t>Volksglaube</a:t>
            </a:r>
          </a:p>
          <a:p>
            <a:pPr>
              <a:spcAft>
                <a:spcPts val="1200"/>
              </a:spcAft>
              <a:defRPr/>
            </a:pPr>
            <a:r>
              <a:rPr lang="de-DE" sz="2000" dirty="0"/>
              <a:t>Verwandte Arten </a:t>
            </a:r>
          </a:p>
          <a:p>
            <a:pPr>
              <a:spcAft>
                <a:spcPts val="1200"/>
              </a:spcAft>
              <a:defRPr/>
            </a:pPr>
            <a:r>
              <a:rPr lang="de-DE" sz="2000" dirty="0"/>
              <a:t>Verhalten</a:t>
            </a:r>
          </a:p>
          <a:p>
            <a:pPr>
              <a:spcAft>
                <a:spcPts val="1200"/>
              </a:spcAft>
              <a:defRPr/>
            </a:pPr>
            <a:r>
              <a:rPr lang="de-DE" sz="2000" dirty="0"/>
              <a:t>Gesang, Rufe</a:t>
            </a:r>
          </a:p>
          <a:p>
            <a:pPr>
              <a:spcAft>
                <a:spcPts val="1200"/>
              </a:spcAft>
              <a:defRPr/>
            </a:pPr>
            <a:r>
              <a:rPr lang="de-DE" sz="2000" dirty="0"/>
              <a:t>Verbreitung</a:t>
            </a:r>
          </a:p>
          <a:p>
            <a:pPr>
              <a:spcAft>
                <a:spcPts val="1200"/>
              </a:spcAft>
              <a:defRPr/>
            </a:pPr>
            <a:r>
              <a:rPr lang="de-DE" sz="2000" dirty="0"/>
              <a:t>Wanderung</a:t>
            </a:r>
          </a:p>
          <a:p>
            <a:pPr>
              <a:spcAft>
                <a:spcPts val="1200"/>
              </a:spcAft>
              <a:defRPr/>
            </a:pPr>
            <a:r>
              <a:rPr lang="de-DE" sz="2000" dirty="0"/>
              <a:t>Fortpflanzung</a:t>
            </a:r>
          </a:p>
          <a:p>
            <a:pPr>
              <a:spcAft>
                <a:spcPts val="1200"/>
              </a:spcAft>
              <a:defRPr/>
            </a:pPr>
            <a:r>
              <a:rPr lang="de-DE" sz="2000" dirty="0" err="1"/>
              <a:t>Än</a:t>
            </a:r>
            <a:r>
              <a:rPr lang="de-DE" sz="2000" dirty="0"/>
              <a:t> </a:t>
            </a:r>
            <a:r>
              <a:rPr lang="de-DE" sz="2000" dirty="0" err="1"/>
              <a:t>grosse</a:t>
            </a:r>
            <a:r>
              <a:rPr lang="de-DE" sz="2000" dirty="0"/>
              <a:t> Latz...</a:t>
            </a:r>
          </a:p>
          <a:p>
            <a:pPr>
              <a:spcAft>
                <a:spcPts val="1200"/>
              </a:spcAft>
              <a:defRPr/>
            </a:pPr>
            <a:r>
              <a:rPr lang="de-DE" sz="2000" dirty="0"/>
              <a:t>Balz</a:t>
            </a:r>
          </a:p>
          <a:p>
            <a:pPr>
              <a:spcAft>
                <a:spcPts val="1200"/>
              </a:spcAft>
              <a:defRPr/>
            </a:pPr>
            <a:r>
              <a:rPr lang="de-DE" sz="2000" dirty="0"/>
              <a:t>Niststandorte</a:t>
            </a:r>
          </a:p>
          <a:p>
            <a:pPr>
              <a:spcAft>
                <a:spcPts val="1200"/>
              </a:spcAft>
              <a:defRPr/>
            </a:pPr>
            <a:r>
              <a:rPr lang="de-DE" sz="2000" dirty="0"/>
              <a:t>Brutbiologie</a:t>
            </a:r>
          </a:p>
          <a:p>
            <a:pPr>
              <a:spcAft>
                <a:spcPts val="1200"/>
              </a:spcAft>
              <a:defRPr/>
            </a:pPr>
            <a:r>
              <a:rPr lang="de-DE" sz="2000" dirty="0"/>
              <a:t>Nahrung</a:t>
            </a:r>
          </a:p>
          <a:p>
            <a:pPr>
              <a:spcAft>
                <a:spcPts val="1200"/>
              </a:spcAft>
              <a:defRPr/>
            </a:pPr>
            <a:r>
              <a:rPr lang="de-DE" sz="2000" dirty="0"/>
              <a:t>Gefährdung</a:t>
            </a:r>
          </a:p>
          <a:p>
            <a:pPr>
              <a:spcAft>
                <a:spcPts val="1200"/>
              </a:spcAft>
              <a:defRPr/>
            </a:pPr>
            <a:r>
              <a:rPr lang="de-DE" sz="2000" dirty="0" err="1"/>
              <a:t>Schutzmassnahmen</a:t>
            </a:r>
            <a:endParaRPr lang="de-DE" sz="2000" dirty="0"/>
          </a:p>
        </p:txBody>
      </p:sp>
      <p:sp>
        <p:nvSpPr>
          <p:cNvPr id="15365" name="Titel 3"/>
          <p:cNvSpPr>
            <a:spLocks noGrp="1"/>
          </p:cNvSpPr>
          <p:nvPr>
            <p:ph type="title"/>
          </p:nvPr>
        </p:nvSpPr>
        <p:spPr>
          <a:xfrm>
            <a:off x="1079500" y="777875"/>
            <a:ext cx="7981950" cy="536575"/>
          </a:xfrm>
        </p:spPr>
        <p:txBody>
          <a:bodyPr/>
          <a:lstStyle/>
          <a:p>
            <a:r>
              <a:rPr lang="de-DE" sz="2800">
                <a:latin typeface="Arial" charset="0"/>
                <a:ea typeface="ＭＳ Ｐゴシック" charset="0"/>
                <a:cs typeface="ＭＳ Ｐゴシック" charset="0"/>
              </a:rPr>
              <a:t>Übersicht</a:t>
            </a: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Bild 3" descr="Haussperling 01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1741488"/>
            <a:ext cx="9164638" cy="511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6" name="Titel 4"/>
          <p:cNvSpPr>
            <a:spLocks noGrp="1"/>
          </p:cNvSpPr>
          <p:nvPr>
            <p:ph type="title"/>
          </p:nvPr>
        </p:nvSpPr>
        <p:spPr>
          <a:xfrm>
            <a:off x="1133475" y="901700"/>
            <a:ext cx="7900988" cy="536575"/>
          </a:xfrm>
        </p:spPr>
        <p:txBody>
          <a:bodyPr/>
          <a:lstStyle/>
          <a:p>
            <a:pPr eaLnBrk="1" hangingPunct="1"/>
            <a:r>
              <a:rPr lang="de-DE" sz="2800">
                <a:latin typeface="Arial" charset="0"/>
                <a:ea typeface="ＭＳ Ｐゴシック" charset="0"/>
                <a:cs typeface="ＭＳ Ｐゴシック" charset="0"/>
              </a:rPr>
              <a:t>Verhalten - Sandbaden</a:t>
            </a:r>
          </a:p>
        </p:txBody>
      </p:sp>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el 2"/>
          <p:cNvSpPr>
            <a:spLocks noGrp="1"/>
          </p:cNvSpPr>
          <p:nvPr>
            <p:ph type="title"/>
          </p:nvPr>
        </p:nvSpPr>
        <p:spPr>
          <a:xfrm>
            <a:off x="1125538" y="777875"/>
            <a:ext cx="7935912" cy="909638"/>
          </a:xfrm>
        </p:spPr>
        <p:txBody>
          <a:bodyPr/>
          <a:lstStyle/>
          <a:p>
            <a:r>
              <a:rPr lang="de-DE" sz="2800">
                <a:latin typeface="Arial" charset="0"/>
                <a:ea typeface="ＭＳ Ｐゴシック" charset="0"/>
                <a:cs typeface="ＭＳ Ｐゴシック" charset="0"/>
              </a:rPr>
              <a:t>Gesang, Rufe</a:t>
            </a:r>
          </a:p>
        </p:txBody>
      </p:sp>
      <p:sp>
        <p:nvSpPr>
          <p:cNvPr id="54274" name="Inhaltsplatzhalter 2"/>
          <p:cNvSpPr>
            <a:spLocks/>
          </p:cNvSpPr>
          <p:nvPr/>
        </p:nvSpPr>
        <p:spPr bwMode="auto">
          <a:xfrm>
            <a:off x="100013" y="1404938"/>
            <a:ext cx="8961437" cy="534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endParaRPr lang="de-DE" b="1"/>
          </a:p>
        </p:txBody>
      </p:sp>
      <p:sp>
        <p:nvSpPr>
          <p:cNvPr id="54275" name="Inhaltsplatzhalter 2"/>
          <p:cNvSpPr>
            <a:spLocks/>
          </p:cNvSpPr>
          <p:nvPr/>
        </p:nvSpPr>
        <p:spPr bwMode="auto">
          <a:xfrm>
            <a:off x="1125538" y="2032000"/>
            <a:ext cx="7935912" cy="471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tabLst>
                <a:tab pos="3429000" algn="l"/>
              </a:tabLst>
            </a:pPr>
            <a:r>
              <a:rPr lang="de-DE"/>
              <a:t>Tschilpen:		</a:t>
            </a:r>
            <a:r>
              <a:rPr lang="de-DE" sz="900"/>
              <a:t>(</a:t>
            </a:r>
            <a:r>
              <a:rPr lang="de-DE" sz="900">
                <a:solidFill>
                  <a:srgbClr val="000000"/>
                </a:solidFill>
                <a:latin typeface="Lucida Grande" charset="0"/>
              </a:rPr>
              <a:t>David M., CC XC181542)</a:t>
            </a:r>
            <a:r>
              <a:rPr lang="de-DE" sz="900"/>
              <a:t> </a:t>
            </a:r>
          </a:p>
          <a:p>
            <a:pPr>
              <a:lnSpc>
                <a:spcPct val="110000"/>
              </a:lnSpc>
              <a:spcBef>
                <a:spcPct val="20000"/>
              </a:spcBef>
              <a:tabLst>
                <a:tab pos="3429000" algn="l"/>
              </a:tabLst>
            </a:pPr>
            <a:r>
              <a:rPr lang="de-DE" sz="2000"/>
              <a:t>„tschilp</a:t>
            </a:r>
            <a:r>
              <a:rPr lang="ja-JP" altLang="de-DE" sz="2000"/>
              <a:t>“</a:t>
            </a:r>
            <a:endParaRPr lang="de-CH" altLang="ja-JP" sz="2000"/>
          </a:p>
          <a:p>
            <a:pPr>
              <a:lnSpc>
                <a:spcPct val="110000"/>
              </a:lnSpc>
              <a:spcBef>
                <a:spcPct val="20000"/>
              </a:spcBef>
              <a:tabLst>
                <a:tab pos="3429000" algn="l"/>
              </a:tabLst>
            </a:pPr>
            <a:endParaRPr lang="de-CH" sz="2000"/>
          </a:p>
          <a:p>
            <a:pPr>
              <a:lnSpc>
                <a:spcPct val="110000"/>
              </a:lnSpc>
              <a:spcBef>
                <a:spcPct val="20000"/>
              </a:spcBef>
              <a:tabLst>
                <a:tab pos="3429000" algn="l"/>
              </a:tabLst>
            </a:pPr>
            <a:r>
              <a:rPr lang="de-DE"/>
              <a:t>Warnruf: 		</a:t>
            </a:r>
            <a:r>
              <a:rPr lang="de-DE" sz="900">
                <a:solidFill>
                  <a:srgbClr val="000000"/>
                </a:solidFill>
                <a:latin typeface="Lucida Grande" charset="0"/>
              </a:rPr>
              <a:t>(Patrik Aberg, CC XC145563)</a:t>
            </a:r>
            <a:endParaRPr lang="de-DE"/>
          </a:p>
          <a:p>
            <a:pPr>
              <a:spcBef>
                <a:spcPct val="20000"/>
              </a:spcBef>
              <a:tabLst>
                <a:tab pos="3429000" algn="l"/>
              </a:tabLst>
            </a:pPr>
            <a:r>
              <a:rPr lang="de-DE" sz="2000"/>
              <a:t>„drüüü</a:t>
            </a:r>
            <a:r>
              <a:rPr lang="ja-JP" altLang="de-DE" sz="2000"/>
              <a:t>“</a:t>
            </a:r>
            <a:endParaRPr lang="de-DE" altLang="ja-JP"/>
          </a:p>
          <a:p>
            <a:pPr>
              <a:spcBef>
                <a:spcPct val="20000"/>
              </a:spcBef>
              <a:tabLst>
                <a:tab pos="3429000" algn="l"/>
              </a:tabLst>
            </a:pPr>
            <a:endParaRPr lang="de-DE"/>
          </a:p>
          <a:p>
            <a:pPr>
              <a:spcBef>
                <a:spcPct val="20000"/>
              </a:spcBef>
              <a:tabLst>
                <a:tab pos="3429000" algn="l"/>
              </a:tabLst>
            </a:pPr>
            <a:r>
              <a:rPr lang="de-DE"/>
              <a:t>Kampf: 		</a:t>
            </a:r>
            <a:r>
              <a:rPr lang="de-DE" sz="900">
                <a:solidFill>
                  <a:srgbClr val="000000"/>
                </a:solidFill>
                <a:latin typeface="Lucida Grande" charset="0"/>
              </a:rPr>
              <a:t>(Paul Marvin, CC XC192306)</a:t>
            </a:r>
            <a:endParaRPr lang="de-DE"/>
          </a:p>
          <a:p>
            <a:pPr>
              <a:spcBef>
                <a:spcPct val="20000"/>
              </a:spcBef>
              <a:tabLst>
                <a:tab pos="3429000" algn="l"/>
              </a:tabLst>
            </a:pPr>
            <a:endParaRPr lang="de-DE"/>
          </a:p>
          <a:p>
            <a:pPr>
              <a:spcBef>
                <a:spcPct val="20000"/>
              </a:spcBef>
              <a:tabLst>
                <a:tab pos="3429000" algn="l"/>
              </a:tabLst>
            </a:pPr>
            <a:r>
              <a:rPr lang="de-DE"/>
              <a:t>Balzruf: 		</a:t>
            </a:r>
            <a:r>
              <a:rPr lang="de-DE" sz="900"/>
              <a:t>(</a:t>
            </a:r>
            <a:r>
              <a:rPr lang="de-DE" sz="900">
                <a:solidFill>
                  <a:srgbClr val="000000"/>
                </a:solidFill>
                <a:latin typeface="Lucida Grande" charset="0"/>
              </a:rPr>
              <a:t>Jarek Matusiak, CC XC151157)</a:t>
            </a:r>
            <a:endParaRPr lang="de-DE" sz="900"/>
          </a:p>
          <a:p>
            <a:pPr>
              <a:spcBef>
                <a:spcPct val="20000"/>
              </a:spcBef>
              <a:tabLst>
                <a:tab pos="3429000" algn="l"/>
              </a:tabLst>
            </a:pPr>
            <a:r>
              <a:rPr lang="de-DE" sz="2000"/>
              <a:t>„iag iag</a:t>
            </a:r>
            <a:r>
              <a:rPr lang="ja-JP" altLang="de-DE" sz="2000"/>
              <a:t>“</a:t>
            </a:r>
            <a:endParaRPr lang="de-DE" altLang="ja-JP"/>
          </a:p>
          <a:p>
            <a:pPr>
              <a:spcBef>
                <a:spcPct val="20000"/>
              </a:spcBef>
              <a:tabLst>
                <a:tab pos="3429000" algn="l"/>
              </a:tabLst>
            </a:pPr>
            <a:endParaRPr lang="de-DE"/>
          </a:p>
        </p:txBody>
      </p:sp>
      <p:pic>
        <p:nvPicPr>
          <p:cNvPr id="54280" name="Tschilpen (David M.,">
            <a:hlinkClick r:id="" action="ppaction://media"/>
          </p:cNvPr>
          <p:cNvPicPr>
            <a:picLocks noChangeAspect="1" noChangeArrowheads="1"/>
          </p:cNvPicPr>
          <p:nvPr>
            <a:audioFile r:link="rId2"/>
            <p:extLst>
              <p:ext uri="{DAA4B4D4-6D71-4841-9C94-3DE7FCFB9230}">
                <p14:media xmlns:p14="http://schemas.microsoft.com/office/powerpoint/2010/main" r:link="rId1"/>
              </p:ext>
            </p:extLst>
          </p:nvPr>
        </p:nvPicPr>
        <p:blipFill>
          <a:blip r:embed="rId11">
            <a:extLst>
              <a:ext uri="{28A0092B-C50C-407E-A947-70E740481C1C}">
                <a14:useLocalDpi xmlns:a14="http://schemas.microsoft.com/office/drawing/2010/main" val="0"/>
              </a:ext>
            </a:extLst>
          </a:blip>
          <a:srcRect/>
          <a:stretch>
            <a:fillRect/>
          </a:stretch>
        </p:blipFill>
        <p:spPr bwMode="auto">
          <a:xfrm>
            <a:off x="3149600" y="1993900"/>
            <a:ext cx="406400"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81" name="Warnruf (Patrik Aber">
            <a:hlinkClick r:id="" action="ppaction://media"/>
          </p:cNvPr>
          <p:cNvPicPr>
            <a:picLocks noChangeAspect="1" noChangeArrowheads="1"/>
          </p:cNvPicPr>
          <p:nvPr>
            <a:audioFile r:link="rId4"/>
            <p:extLst>
              <p:ext uri="{DAA4B4D4-6D71-4841-9C94-3DE7FCFB9230}">
                <p14:media xmlns:p14="http://schemas.microsoft.com/office/powerpoint/2010/main" r:link="rId3"/>
              </p:ext>
            </p:extLst>
          </p:nvPr>
        </p:nvPicPr>
        <p:blipFill>
          <a:blip r:embed="rId11">
            <a:extLst>
              <a:ext uri="{28A0092B-C50C-407E-A947-70E740481C1C}">
                <a14:useLocalDpi xmlns:a14="http://schemas.microsoft.com/office/drawing/2010/main" val="0"/>
              </a:ext>
            </a:extLst>
          </a:blip>
          <a:srcRect/>
          <a:stretch>
            <a:fillRect/>
          </a:stretch>
        </p:blipFill>
        <p:spPr bwMode="auto">
          <a:xfrm>
            <a:off x="3149600" y="3225800"/>
            <a:ext cx="406400"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82" name="Kampf (Paul Marvin, ">
            <a:hlinkClick r:id="" action="ppaction://media"/>
          </p:cNvPr>
          <p:cNvPicPr>
            <a:picLocks noChangeAspect="1" noChangeArrowheads="1"/>
          </p:cNvPicPr>
          <p:nvPr>
            <a:audioFile r:link="rId6"/>
            <p:extLst>
              <p:ext uri="{DAA4B4D4-6D71-4841-9C94-3DE7FCFB9230}">
                <p14:media xmlns:p14="http://schemas.microsoft.com/office/powerpoint/2010/main" r:link="rId5"/>
              </p:ext>
            </p:extLst>
          </p:nvPr>
        </p:nvPicPr>
        <p:blipFill>
          <a:blip r:embed="rId11">
            <a:extLst>
              <a:ext uri="{28A0092B-C50C-407E-A947-70E740481C1C}">
                <a14:useLocalDpi xmlns:a14="http://schemas.microsoft.com/office/drawing/2010/main" val="0"/>
              </a:ext>
            </a:extLst>
          </a:blip>
          <a:srcRect/>
          <a:stretch>
            <a:fillRect/>
          </a:stretch>
        </p:blipFill>
        <p:spPr bwMode="auto">
          <a:xfrm>
            <a:off x="3149600" y="4508500"/>
            <a:ext cx="406400"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83" name="Balzruf (Jarek Matus">
            <a:hlinkClick r:id="" action="ppaction://media"/>
          </p:cNvPr>
          <p:cNvPicPr>
            <a:picLocks noChangeAspect="1" noChangeArrowheads="1"/>
          </p:cNvPicPr>
          <p:nvPr>
            <a:audioFile r:link="rId8"/>
            <p:extLst>
              <p:ext uri="{DAA4B4D4-6D71-4841-9C94-3DE7FCFB9230}">
                <p14:media xmlns:p14="http://schemas.microsoft.com/office/powerpoint/2010/main" r:link="rId7"/>
              </p:ext>
            </p:extLst>
          </p:nvPr>
        </p:nvPicPr>
        <p:blipFill>
          <a:blip r:embed="rId11">
            <a:extLst>
              <a:ext uri="{28A0092B-C50C-407E-A947-70E740481C1C}">
                <a14:useLocalDpi xmlns:a14="http://schemas.microsoft.com/office/drawing/2010/main" val="0"/>
              </a:ext>
            </a:extLst>
          </a:blip>
          <a:srcRect/>
          <a:stretch>
            <a:fillRect/>
          </a:stretch>
        </p:blipFill>
        <p:spPr bwMode="auto">
          <a:xfrm>
            <a:off x="3149600" y="5384800"/>
            <a:ext cx="406400"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428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51327" fill="hold"/>
                                        <p:tgtEl>
                                          <p:spTgt spid="54280"/>
                                        </p:tgtEl>
                                      </p:cBhvr>
                                    </p:cmd>
                                  </p:childTnLst>
                                </p:cTn>
                              </p:par>
                            </p:childTnLst>
                          </p:cTn>
                        </p:par>
                      </p:childTnLst>
                    </p:cTn>
                  </p:par>
                </p:childTnLst>
              </p:cTn>
              <p:nextCondLst>
                <p:cond evt="onClick" delay="0">
                  <p:tgtEl>
                    <p:spTgt spid="5428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4280"/>
                </p:tgtEl>
              </p:cMediaNode>
            </p:audio>
            <p:seq concurrent="1" nextAc="seek">
              <p:cTn id="8" restart="whenNotActive" fill="hold" evtFilter="cancelBubble" nodeType="interactiveSeq">
                <p:stCondLst>
                  <p:cond evt="onClick" delay="0">
                    <p:tgtEl>
                      <p:spTgt spid="5428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47724" fill="hold"/>
                                        <p:tgtEl>
                                          <p:spTgt spid="54281"/>
                                        </p:tgtEl>
                                      </p:cBhvr>
                                    </p:cmd>
                                  </p:childTnLst>
                                </p:cTn>
                              </p:par>
                            </p:childTnLst>
                          </p:cTn>
                        </p:par>
                      </p:childTnLst>
                    </p:cTn>
                  </p:par>
                </p:childTnLst>
              </p:cTn>
              <p:nextCondLst>
                <p:cond evt="onClick" delay="0">
                  <p:tgtEl>
                    <p:spTgt spid="54281"/>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4281"/>
                </p:tgtEl>
              </p:cMediaNode>
            </p:audio>
            <p:seq concurrent="1" nextAc="seek">
              <p:cTn id="14" restart="whenNotActive" fill="hold" evtFilter="cancelBubble" nodeType="interactiveSeq">
                <p:stCondLst>
                  <p:cond evt="onClick" delay="0">
                    <p:tgtEl>
                      <p:spTgt spid="5428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58991" fill="hold"/>
                                        <p:tgtEl>
                                          <p:spTgt spid="54282"/>
                                        </p:tgtEl>
                                      </p:cBhvr>
                                    </p:cmd>
                                  </p:childTnLst>
                                </p:cTn>
                              </p:par>
                            </p:childTnLst>
                          </p:cTn>
                        </p:par>
                      </p:childTnLst>
                    </p:cTn>
                  </p:par>
                </p:childTnLst>
              </p:cTn>
              <p:nextCondLst>
                <p:cond evt="onClick" delay="0">
                  <p:tgtEl>
                    <p:spTgt spid="54282"/>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54282"/>
                </p:tgtEl>
              </p:cMediaNode>
            </p:audio>
            <p:seq concurrent="1" nextAc="seek">
              <p:cTn id="20" restart="whenNotActive" fill="hold" evtFilter="cancelBubble" nodeType="interactiveSeq">
                <p:stCondLst>
                  <p:cond evt="onClick" delay="0">
                    <p:tgtEl>
                      <p:spTgt spid="54283"/>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107283" fill="hold"/>
                                        <p:tgtEl>
                                          <p:spTgt spid="54283"/>
                                        </p:tgtEl>
                                      </p:cBhvr>
                                    </p:cmd>
                                  </p:childTnLst>
                                </p:cTn>
                              </p:par>
                            </p:childTnLst>
                          </p:cTn>
                        </p:par>
                      </p:childTnLst>
                    </p:cTn>
                  </p:par>
                </p:childTnLst>
              </p:cTn>
              <p:nextCondLst>
                <p:cond evt="onClick" delay="0">
                  <p:tgtEl>
                    <p:spTgt spid="54283"/>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5428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Bild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6363" y="1531938"/>
            <a:ext cx="8955087" cy="461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6329" name="Group 9"/>
          <p:cNvGraphicFramePr>
            <a:graphicFrameLocks noGrp="1"/>
          </p:cNvGraphicFramePr>
          <p:nvPr/>
        </p:nvGraphicFramePr>
        <p:xfrm>
          <a:off x="100013" y="6199188"/>
          <a:ext cx="8955087" cy="608012"/>
        </p:xfrm>
        <a:graphic>
          <a:graphicData uri="http://schemas.openxmlformats.org/drawingml/2006/table">
            <a:tbl>
              <a:tblPr/>
              <a:tblGrid>
                <a:gridCol w="8955087">
                  <a:extLst>
                    <a:ext uri="{9D8B030D-6E8A-4147-A177-3AD203B41FA5}">
                      <a16:colId xmlns:a16="http://schemas.microsoft.com/office/drawing/2014/main" val="20000"/>
                    </a:ext>
                  </a:extLst>
                </a:gridCol>
              </a:tblGrid>
              <a:tr h="6080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a:ln>
                            <a:noFill/>
                          </a:ln>
                          <a:solidFill>
                            <a:srgbClr val="FFFFFF"/>
                          </a:solidFill>
                          <a:effectLst/>
                          <a:latin typeface="Calibri" charset="0"/>
                          <a:ea typeface="ＭＳ Ｐゴシック" charset="0"/>
                          <a:cs typeface="ＭＳ Ｐゴシック" charset="0"/>
                        </a:rPr>
                        <a:t>Hellgrün = Verbreitung durch Einbürgerung oder Verschleppung mit Schiffen</a:t>
                      </a:r>
                    </a:p>
                  </a:txBody>
                  <a:tcPr marT="45737" marB="45737"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chemeClr val="accent1">
                        <a:alpha val="74901"/>
                      </a:schemeClr>
                    </a:solidFill>
                  </a:tcPr>
                </a:tc>
                <a:extLst>
                  <a:ext uri="{0D108BD9-81ED-4DB2-BD59-A6C34878D82A}">
                    <a16:rowId xmlns:a16="http://schemas.microsoft.com/office/drawing/2014/main" val="10000"/>
                  </a:ext>
                </a:extLst>
              </a:tr>
            </a:tbl>
          </a:graphicData>
        </a:graphic>
      </p:graphicFrame>
      <p:sp>
        <p:nvSpPr>
          <p:cNvPr id="56328" name="Titel 3"/>
          <p:cNvSpPr>
            <a:spLocks noGrp="1"/>
          </p:cNvSpPr>
          <p:nvPr>
            <p:ph type="title"/>
          </p:nvPr>
        </p:nvSpPr>
        <p:spPr>
          <a:xfrm>
            <a:off x="1133475" y="912813"/>
            <a:ext cx="7927975" cy="536575"/>
          </a:xfrm>
        </p:spPr>
        <p:txBody>
          <a:bodyPr/>
          <a:lstStyle/>
          <a:p>
            <a:r>
              <a:rPr lang="de-DE" sz="2800">
                <a:latin typeface="Arial" charset="0"/>
                <a:ea typeface="ＭＳ Ｐゴシック" charset="0"/>
                <a:cs typeface="ＭＳ Ｐゴシック" charset="0"/>
              </a:rPr>
              <a:t>Verbreitung</a:t>
            </a:r>
          </a:p>
        </p:txBody>
      </p:sp>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Inhaltsplatzhalter 1" descr="Vogelatlas final.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rot="16200000">
            <a:off x="2109788" y="539750"/>
            <a:ext cx="5026025" cy="7610475"/>
          </a:xfrm>
        </p:spPr>
      </p:pic>
      <p:sp>
        <p:nvSpPr>
          <p:cNvPr id="58370" name="Titel 3"/>
          <p:cNvSpPr>
            <a:spLocks noGrp="1"/>
          </p:cNvSpPr>
          <p:nvPr>
            <p:ph type="title"/>
          </p:nvPr>
        </p:nvSpPr>
        <p:spPr>
          <a:xfrm>
            <a:off x="1143000" y="1004888"/>
            <a:ext cx="7891463" cy="536575"/>
          </a:xfrm>
        </p:spPr>
        <p:txBody>
          <a:bodyPr/>
          <a:lstStyle/>
          <a:p>
            <a:r>
              <a:rPr lang="de-DE" sz="2800">
                <a:latin typeface="Arial" charset="0"/>
                <a:ea typeface="ＭＳ Ｐゴシック" charset="0"/>
                <a:cs typeface="ＭＳ Ｐゴシック" charset="0"/>
              </a:rPr>
              <a:t>Verbreitung Schweiz</a:t>
            </a:r>
          </a:p>
        </p:txBody>
      </p:sp>
    </p:spTree>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44488" y="1889125"/>
            <a:ext cx="4148137" cy="5343525"/>
          </a:xfrm>
        </p:spPr>
        <p:txBody>
          <a:bodyPr/>
          <a:lstStyle/>
          <a:p>
            <a:pPr eaLnBrk="1" hangingPunct="1">
              <a:defRPr/>
            </a:pPr>
            <a:r>
              <a:rPr lang="de-DE" sz="2000" dirty="0">
                <a:ea typeface="ＭＳ Ｐゴシック" charset="0"/>
                <a:cs typeface="ＭＳ Ｐゴシック" charset="0"/>
              </a:rPr>
              <a:t>erheblicher Rückgang in </a:t>
            </a:r>
          </a:p>
          <a:p>
            <a:pPr eaLnBrk="1" hangingPunct="1">
              <a:defRPr/>
            </a:pPr>
            <a:r>
              <a:rPr lang="de-DE" sz="2000" dirty="0">
                <a:ea typeface="ＭＳ Ｐゴシック" charset="0"/>
                <a:cs typeface="ＭＳ Ｐゴシック" charset="0"/>
              </a:rPr>
              <a:t>Ballungsräumen von West- </a:t>
            </a:r>
          </a:p>
          <a:p>
            <a:pPr eaLnBrk="1" hangingPunct="1">
              <a:defRPr/>
            </a:pPr>
            <a:r>
              <a:rPr lang="de-DE" sz="2000" dirty="0">
                <a:ea typeface="ＭＳ Ｐゴシック" charset="0"/>
                <a:cs typeface="ＭＳ Ｐゴシック" charset="0"/>
              </a:rPr>
              <a:t>und Mitteleuropa</a:t>
            </a:r>
          </a:p>
          <a:p>
            <a:pPr eaLnBrk="1" hangingPunct="1">
              <a:defRPr/>
            </a:pPr>
            <a:endParaRPr lang="de-DE" sz="2000" dirty="0">
              <a:ea typeface="ＭＳ Ｐゴシック" charset="0"/>
              <a:cs typeface="ＭＳ Ｐゴシック" charset="0"/>
            </a:endParaRPr>
          </a:p>
          <a:p>
            <a:pPr eaLnBrk="1" hangingPunct="1">
              <a:defRPr/>
            </a:pPr>
            <a:r>
              <a:rPr lang="de-DE" sz="2000" dirty="0">
                <a:ea typeface="ＭＳ Ｐゴシック" charset="0"/>
                <a:cs typeface="ＭＳ Ｐゴシック" charset="0"/>
              </a:rPr>
              <a:t>wachsende Bestände nur in </a:t>
            </a:r>
          </a:p>
          <a:p>
            <a:pPr eaLnBrk="1" hangingPunct="1">
              <a:defRPr/>
            </a:pPr>
            <a:r>
              <a:rPr lang="de-DE" sz="2000" dirty="0">
                <a:ea typeface="ＭＳ Ｐゴシック" charset="0"/>
                <a:cs typeface="ＭＳ Ｐゴシック" charset="0"/>
              </a:rPr>
              <a:t>Vorstädten und unsanierten </a:t>
            </a:r>
          </a:p>
          <a:p>
            <a:pPr eaLnBrk="1" hangingPunct="1">
              <a:defRPr/>
            </a:pPr>
            <a:r>
              <a:rPr lang="de-DE" sz="2000" dirty="0">
                <a:ea typeface="ＭＳ Ｐゴシック" charset="0"/>
                <a:cs typeface="ＭＳ Ｐゴシック" charset="0"/>
              </a:rPr>
              <a:t>Hochhausbereichen</a:t>
            </a:r>
          </a:p>
          <a:p>
            <a:pPr eaLnBrk="1" hangingPunct="1">
              <a:defRPr/>
            </a:pPr>
            <a:endParaRPr lang="de-DE" dirty="0">
              <a:effectLst>
                <a:outerShdw blurRad="38100" dist="38100" dir="2700000" algn="tl">
                  <a:srgbClr val="DDDDDD"/>
                </a:outerShdw>
              </a:effectLst>
              <a:latin typeface="Calibri" charset="0"/>
              <a:ea typeface="ＭＳ Ｐゴシック" charset="0"/>
              <a:cs typeface="ＭＳ Ｐゴシック" charset="0"/>
            </a:endParaRPr>
          </a:p>
        </p:txBody>
      </p:sp>
      <p:pic>
        <p:nvPicPr>
          <p:cNvPr id="60418" name="Bild 3" descr="IMG_352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92625" y="1252538"/>
            <a:ext cx="4651375" cy="5605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Bild 3" descr="IMG_6392.JPG"/>
          <p:cNvPicPr>
            <a:picLocks noChangeAspect="1"/>
          </p:cNvPicPr>
          <p:nvPr/>
        </p:nvPicPr>
        <p:blipFill>
          <a:blip r:embed="rId3" cstate="print">
            <a:alphaModFix amt="29000"/>
            <a:extLst>
              <a:ext uri="{28A0092B-C50C-407E-A947-70E740481C1C}">
                <a14:useLocalDpi xmlns:a14="http://schemas.microsoft.com/office/drawing/2010/main"/>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xmlns="">
                <a:solidFill>
                  <a:srgbClr val="FFFFFF">
                    <a:alpha val="29019"/>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6" name="Inhaltsplatzhalter 2"/>
          <p:cNvSpPr>
            <a:spLocks noGrp="1"/>
          </p:cNvSpPr>
          <p:nvPr>
            <p:ph idx="1"/>
          </p:nvPr>
        </p:nvSpPr>
        <p:spPr>
          <a:xfrm>
            <a:off x="1179513" y="1404938"/>
            <a:ext cx="7881937" cy="5343525"/>
          </a:xfrm>
        </p:spPr>
        <p:txBody>
          <a:bodyPr/>
          <a:lstStyle/>
          <a:p>
            <a:pPr eaLnBrk="1" hangingPunct="1"/>
            <a:r>
              <a:rPr lang="de-DE" sz="2800" b="1">
                <a:latin typeface="Arial" charset="0"/>
                <a:ea typeface="ＭＳ Ｐゴシック" charset="0"/>
                <a:cs typeface="ＭＳ Ｐゴシック" charset="0"/>
              </a:rPr>
              <a:t>Beispiele</a:t>
            </a:r>
          </a:p>
          <a:p>
            <a:pPr eaLnBrk="1" hangingPunct="1"/>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Bodenseeregion:</a:t>
            </a:r>
          </a:p>
          <a:p>
            <a:pPr lvl="1" indent="0" eaLnBrk="1" hangingPunct="1">
              <a:buFont typeface="Arial" charset="0"/>
              <a:buNone/>
            </a:pPr>
            <a:r>
              <a:rPr lang="de-DE" sz="2000">
                <a:latin typeface="Arial" charset="0"/>
                <a:ea typeface="ＭＳ Ｐゴシック" charset="0"/>
              </a:rPr>
              <a:t>1980: 50</a:t>
            </a:r>
            <a:r>
              <a:rPr lang="ja-JP" altLang="de-DE" sz="2000">
                <a:latin typeface="Arial" charset="0"/>
                <a:ea typeface="ＭＳ Ｐゴシック" charset="0"/>
              </a:rPr>
              <a:t>‘</a:t>
            </a:r>
            <a:r>
              <a:rPr lang="de-DE" altLang="ja-JP" sz="2000">
                <a:latin typeface="Arial" charset="0"/>
                <a:ea typeface="ＭＳ Ｐゴシック" charset="0"/>
              </a:rPr>
              <a:t>000 Brutpaare</a:t>
            </a:r>
          </a:p>
          <a:p>
            <a:pPr lvl="1" indent="0" eaLnBrk="1" hangingPunct="1">
              <a:buFont typeface="Arial" charset="0"/>
              <a:buNone/>
            </a:pPr>
            <a:r>
              <a:rPr lang="de-DE" sz="2000">
                <a:latin typeface="Arial" charset="0"/>
                <a:ea typeface="ＭＳ Ｐゴシック" charset="0"/>
              </a:rPr>
              <a:t>2010: weniger als 30</a:t>
            </a:r>
            <a:r>
              <a:rPr lang="ja-JP" altLang="de-DE" sz="2000">
                <a:latin typeface="Arial" charset="0"/>
                <a:ea typeface="ＭＳ Ｐゴシック" charset="0"/>
              </a:rPr>
              <a:t>‘</a:t>
            </a:r>
            <a:r>
              <a:rPr lang="de-DE" altLang="ja-JP" sz="2000">
                <a:latin typeface="Arial" charset="0"/>
                <a:ea typeface="ＭＳ Ｐゴシック" charset="0"/>
              </a:rPr>
              <a:t>000 Brutpaare</a:t>
            </a:r>
          </a:p>
          <a:p>
            <a:pPr lvl="1" indent="0" eaLnBrk="1" hangingPunct="1">
              <a:buFont typeface="Arial" charset="0"/>
              <a:buNone/>
            </a:pPr>
            <a:r>
              <a:rPr lang="de-DE" sz="2000" b="1">
                <a:latin typeface="Arial" charset="0"/>
                <a:ea typeface="ＭＳ Ｐゴシック" charset="0"/>
              </a:rPr>
              <a:t>Abnahme innert 30 Jahren um 41.4%</a:t>
            </a:r>
          </a:p>
          <a:p>
            <a:pPr eaLnBrk="1" hangingPunct="1">
              <a:buFont typeface="Arial" charset="0"/>
              <a:buChar char="•"/>
            </a:pPr>
            <a:endParaRPr lang="de-DE" b="1">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Kanton Zürich:</a:t>
            </a:r>
          </a:p>
          <a:p>
            <a:pPr lvl="1" indent="0" eaLnBrk="1" hangingPunct="1">
              <a:buFont typeface="Arial" charset="0"/>
              <a:buNone/>
            </a:pPr>
            <a:r>
              <a:rPr lang="de-DE" sz="2000">
                <a:latin typeface="Arial" charset="0"/>
                <a:ea typeface="ＭＳ Ｐゴシック" charset="0"/>
              </a:rPr>
              <a:t>1988: 71</a:t>
            </a:r>
            <a:r>
              <a:rPr lang="ja-JP" altLang="de-DE" sz="2000">
                <a:latin typeface="Arial" charset="0"/>
                <a:ea typeface="ＭＳ Ｐゴシック" charset="0"/>
              </a:rPr>
              <a:t>‘</a:t>
            </a:r>
            <a:r>
              <a:rPr lang="de-DE" altLang="ja-JP" sz="2000">
                <a:latin typeface="Arial" charset="0"/>
                <a:ea typeface="ＭＳ Ｐゴシック" charset="0"/>
              </a:rPr>
              <a:t>000 Brutpaare</a:t>
            </a:r>
          </a:p>
          <a:p>
            <a:pPr lvl="1" indent="0" eaLnBrk="1" hangingPunct="1">
              <a:buFont typeface="Arial" charset="0"/>
              <a:buNone/>
            </a:pPr>
            <a:r>
              <a:rPr lang="de-DE" sz="2000">
                <a:latin typeface="Arial" charset="0"/>
                <a:ea typeface="ＭＳ Ｐゴシック" charset="0"/>
              </a:rPr>
              <a:t>2008: 55</a:t>
            </a:r>
            <a:r>
              <a:rPr lang="ja-JP" altLang="de-DE" sz="2000">
                <a:latin typeface="Arial" charset="0"/>
                <a:ea typeface="ＭＳ Ｐゴシック" charset="0"/>
              </a:rPr>
              <a:t>‘</a:t>
            </a:r>
            <a:r>
              <a:rPr lang="de-DE" altLang="ja-JP" sz="2000">
                <a:latin typeface="Arial" charset="0"/>
                <a:ea typeface="ＭＳ Ｐゴシック" charset="0"/>
              </a:rPr>
              <a:t>000 Brutpaare</a:t>
            </a:r>
          </a:p>
          <a:p>
            <a:pPr lvl="1" indent="0" eaLnBrk="1" hangingPunct="1">
              <a:buFont typeface="Arial" charset="0"/>
              <a:buNone/>
            </a:pPr>
            <a:r>
              <a:rPr lang="de-DE" sz="2000" b="1">
                <a:latin typeface="Arial" charset="0"/>
                <a:ea typeface="ＭＳ Ｐゴシック" charset="0"/>
              </a:rPr>
              <a:t>Abnahme innert 20 Jahren um 22.5%</a:t>
            </a:r>
          </a:p>
        </p:txBody>
      </p:sp>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88963" y="909638"/>
            <a:ext cx="7991475" cy="5343525"/>
          </a:xfrm>
        </p:spPr>
        <p:txBody>
          <a:bodyPr/>
          <a:lstStyle/>
          <a:p>
            <a:pPr eaLnBrk="1" hangingPunct="1">
              <a:defRPr/>
            </a:pPr>
            <a:r>
              <a:rPr lang="de-DE" sz="2800" b="1">
                <a:effectLst>
                  <a:outerShdw blurRad="38100" dist="38100" dir="2700000" algn="tl">
                    <a:srgbClr val="DDDDDD"/>
                  </a:outerShdw>
                </a:effectLst>
                <a:latin typeface="Arial" charset="0"/>
                <a:ea typeface="ＭＳ Ｐゴシック" charset="0"/>
                <a:cs typeface="ＭＳ Ｐゴシック" charset="0"/>
              </a:rPr>
              <a:t>Beispiel Kanton Zürich (2008)</a:t>
            </a:r>
            <a:endParaRPr lang="de-DE">
              <a:effectLst>
                <a:outerShdw blurRad="38100" dist="38100" dir="2700000" algn="tl">
                  <a:srgbClr val="DDDDDD"/>
                </a:outerShdw>
              </a:effectLst>
              <a:latin typeface="Arial" charset="0"/>
              <a:ea typeface="ＭＳ Ｐゴシック" charset="0"/>
              <a:cs typeface="ＭＳ Ｐゴシック" charset="0"/>
            </a:endParaRPr>
          </a:p>
          <a:p>
            <a:pPr eaLnBrk="1" hangingPunct="1">
              <a:defRPr/>
            </a:pPr>
            <a:endParaRPr lang="de-DE">
              <a:effectLst>
                <a:outerShdw blurRad="38100" dist="38100" dir="2700000" algn="tl">
                  <a:srgbClr val="DDDDDD"/>
                </a:outerShdw>
              </a:effectLst>
              <a:latin typeface="Arial" charset="0"/>
              <a:ea typeface="ＭＳ Ｐゴシック" charset="0"/>
              <a:cs typeface="ＭＳ Ｐゴシック" charset="0"/>
            </a:endParaRPr>
          </a:p>
          <a:p>
            <a:pPr eaLnBrk="1" hangingPunct="1">
              <a:spcAft>
                <a:spcPts val="1600"/>
              </a:spcAft>
              <a:defRPr/>
            </a:pPr>
            <a:endParaRPr lang="de-DE" sz="1800" b="1">
              <a:effectLst>
                <a:outerShdw blurRad="38100" dist="38100" dir="2700000" algn="tl">
                  <a:srgbClr val="DDDDDD"/>
                </a:outerShdw>
              </a:effectLst>
              <a:latin typeface="Arial" charset="0"/>
              <a:ea typeface="ＭＳ Ｐゴシック" charset="0"/>
              <a:cs typeface="ＭＳ Ｐゴシック" charset="0"/>
            </a:endParaRPr>
          </a:p>
          <a:p>
            <a:pPr eaLnBrk="1" hangingPunct="1">
              <a:spcAft>
                <a:spcPts val="1600"/>
              </a:spcAft>
              <a:defRPr/>
            </a:pPr>
            <a:r>
              <a:rPr lang="de-DE" sz="1800" b="1">
                <a:effectLst>
                  <a:outerShdw blurRad="38100" dist="38100" dir="2700000" algn="tl">
                    <a:srgbClr val="DDDDDD"/>
                  </a:outerShdw>
                </a:effectLst>
                <a:latin typeface="Arial" charset="0"/>
                <a:ea typeface="ＭＳ Ｐゴシック" charset="0"/>
                <a:cs typeface="ＭＳ Ｐゴシック" charset="0"/>
              </a:rPr>
              <a:t>Bestandesentwicklung</a:t>
            </a:r>
          </a:p>
          <a:p>
            <a:pPr eaLnBrk="1" hangingPunct="1">
              <a:defRPr/>
            </a:pPr>
            <a:r>
              <a:rPr lang="de-DE" sz="1800" b="1">
                <a:effectLst>
                  <a:outerShdw blurRad="38100" dist="38100" dir="2700000" algn="tl">
                    <a:srgbClr val="DDDDDD"/>
                  </a:outerShdw>
                </a:effectLst>
                <a:latin typeface="Arial" charset="0"/>
                <a:ea typeface="ＭＳ Ｐゴシック" charset="0"/>
                <a:cs typeface="ＭＳ Ｐゴシック" charset="0"/>
              </a:rPr>
              <a:t>	</a:t>
            </a:r>
            <a:r>
              <a:rPr lang="de-DE" sz="1800">
                <a:effectLst>
                  <a:outerShdw blurRad="38100" dist="38100" dir="2700000" algn="tl">
                    <a:srgbClr val="DDDDDD"/>
                  </a:outerShdw>
                </a:effectLst>
                <a:latin typeface="Arial" charset="0"/>
                <a:ea typeface="ＭＳ Ｐゴシック" charset="0"/>
                <a:cs typeface="ＭＳ Ｐゴシック" charset="0"/>
              </a:rPr>
              <a:t>starke Zunahme</a:t>
            </a:r>
          </a:p>
          <a:p>
            <a:pPr eaLnBrk="1" hangingPunct="1">
              <a:defRPr/>
            </a:pPr>
            <a:r>
              <a:rPr lang="de-DE" sz="1800" b="1">
                <a:effectLst>
                  <a:outerShdw blurRad="38100" dist="38100" dir="2700000" algn="tl">
                    <a:srgbClr val="DDDDDD"/>
                  </a:outerShdw>
                </a:effectLst>
                <a:latin typeface="Arial" charset="0"/>
                <a:ea typeface="ＭＳ Ｐゴシック" charset="0"/>
                <a:cs typeface="ＭＳ Ｐゴシック" charset="0"/>
              </a:rPr>
              <a:t>	</a:t>
            </a:r>
            <a:r>
              <a:rPr lang="de-DE" sz="1800">
                <a:effectLst>
                  <a:outerShdw blurRad="38100" dist="38100" dir="2700000" algn="tl">
                    <a:srgbClr val="DDDDDD"/>
                  </a:outerShdw>
                </a:effectLst>
                <a:latin typeface="Arial" charset="0"/>
                <a:ea typeface="ＭＳ Ｐゴシック" charset="0"/>
                <a:cs typeface="ＭＳ Ｐゴシック" charset="0"/>
              </a:rPr>
              <a:t>Zunahme</a:t>
            </a:r>
          </a:p>
          <a:p>
            <a:pPr eaLnBrk="1" hangingPunct="1">
              <a:defRPr/>
            </a:pPr>
            <a:r>
              <a:rPr lang="de-DE" sz="1800" b="1">
                <a:effectLst>
                  <a:outerShdw blurRad="38100" dist="38100" dir="2700000" algn="tl">
                    <a:srgbClr val="DDDDDD"/>
                  </a:outerShdw>
                </a:effectLst>
                <a:latin typeface="Arial" charset="0"/>
                <a:ea typeface="ＭＳ Ｐゴシック" charset="0"/>
                <a:cs typeface="ＭＳ Ｐゴシック" charset="0"/>
              </a:rPr>
              <a:t>	</a:t>
            </a:r>
            <a:r>
              <a:rPr lang="de-DE" sz="1800">
                <a:effectLst>
                  <a:outerShdw blurRad="38100" dist="38100" dir="2700000" algn="tl">
                    <a:srgbClr val="DDDDDD"/>
                  </a:outerShdw>
                </a:effectLst>
                <a:latin typeface="Arial" charset="0"/>
                <a:ea typeface="ＭＳ Ｐゴシック" charset="0"/>
                <a:cs typeface="ＭＳ Ｐゴシック" charset="0"/>
              </a:rPr>
              <a:t>unverändert</a:t>
            </a:r>
          </a:p>
          <a:p>
            <a:pPr eaLnBrk="1" hangingPunct="1">
              <a:defRPr/>
            </a:pPr>
            <a:r>
              <a:rPr lang="de-DE" sz="1800" b="1">
                <a:effectLst>
                  <a:outerShdw blurRad="38100" dist="38100" dir="2700000" algn="tl">
                    <a:srgbClr val="DDDDDD"/>
                  </a:outerShdw>
                </a:effectLst>
                <a:latin typeface="Arial" charset="0"/>
                <a:ea typeface="ＭＳ Ｐゴシック" charset="0"/>
                <a:cs typeface="ＭＳ Ｐゴシック" charset="0"/>
              </a:rPr>
              <a:t>	</a:t>
            </a:r>
            <a:r>
              <a:rPr lang="de-DE" sz="1800">
                <a:effectLst>
                  <a:outerShdw blurRad="38100" dist="38100" dir="2700000" algn="tl">
                    <a:srgbClr val="DDDDDD"/>
                  </a:outerShdw>
                </a:effectLst>
                <a:latin typeface="Arial" charset="0"/>
                <a:ea typeface="ＭＳ Ｐゴシック" charset="0"/>
                <a:cs typeface="ＭＳ Ｐゴシック" charset="0"/>
              </a:rPr>
              <a:t>Abnahme</a:t>
            </a:r>
          </a:p>
          <a:p>
            <a:pPr eaLnBrk="1" hangingPunct="1">
              <a:defRPr/>
            </a:pPr>
            <a:r>
              <a:rPr lang="de-DE" sz="1800" b="1">
                <a:effectLst>
                  <a:outerShdw blurRad="38100" dist="38100" dir="2700000" algn="tl">
                    <a:srgbClr val="DDDDDD"/>
                  </a:outerShdw>
                </a:effectLst>
                <a:latin typeface="Arial" charset="0"/>
                <a:ea typeface="ＭＳ Ｐゴシック" charset="0"/>
                <a:cs typeface="ＭＳ Ｐゴシック" charset="0"/>
              </a:rPr>
              <a:t>	</a:t>
            </a:r>
            <a:r>
              <a:rPr lang="de-DE" sz="1800">
                <a:effectLst>
                  <a:outerShdw blurRad="38100" dist="38100" dir="2700000" algn="tl">
                    <a:srgbClr val="DDDDDD"/>
                  </a:outerShdw>
                </a:effectLst>
                <a:latin typeface="Arial" charset="0"/>
                <a:ea typeface="ＭＳ Ｐゴシック" charset="0"/>
                <a:cs typeface="ＭＳ Ｐゴシック" charset="0"/>
              </a:rPr>
              <a:t>starke Abnahme</a:t>
            </a:r>
          </a:p>
          <a:p>
            <a:pPr eaLnBrk="1" hangingPunct="1">
              <a:defRPr/>
            </a:pPr>
            <a:r>
              <a:rPr lang="de-DE" sz="1800" b="1">
                <a:effectLst>
                  <a:outerShdw blurRad="38100" dist="38100" dir="2700000" algn="tl">
                    <a:srgbClr val="DDDDDD"/>
                  </a:outerShdw>
                </a:effectLst>
                <a:latin typeface="Arial" charset="0"/>
                <a:ea typeface="ＭＳ Ｐゴシック" charset="0"/>
                <a:cs typeface="ＭＳ Ｐゴシック" charset="0"/>
              </a:rPr>
              <a:t>	</a:t>
            </a:r>
            <a:r>
              <a:rPr lang="de-DE" sz="1800">
                <a:effectLst>
                  <a:outerShdw blurRad="38100" dist="38100" dir="2700000" algn="tl">
                    <a:srgbClr val="DDDDDD"/>
                  </a:outerShdw>
                </a:effectLst>
                <a:latin typeface="Arial" charset="0"/>
                <a:ea typeface="ＭＳ Ｐゴシック" charset="0"/>
                <a:cs typeface="ＭＳ Ｐゴシック" charset="0"/>
              </a:rPr>
              <a:t>kein Vorkommen</a:t>
            </a:r>
          </a:p>
          <a:p>
            <a:pPr eaLnBrk="1" hangingPunct="1">
              <a:defRPr/>
            </a:pPr>
            <a:endParaRPr lang="de-DE" sz="1800">
              <a:effectLst>
                <a:outerShdw blurRad="38100" dist="38100" dir="2700000" algn="tl">
                  <a:srgbClr val="DDDDDD"/>
                </a:outerShdw>
              </a:effectLst>
              <a:latin typeface="Arial" charset="0"/>
              <a:ea typeface="ＭＳ Ｐゴシック" charset="0"/>
              <a:cs typeface="ＭＳ Ｐゴシック" charset="0"/>
            </a:endParaRPr>
          </a:p>
        </p:txBody>
      </p:sp>
      <p:pic>
        <p:nvPicPr>
          <p:cNvPr id="64514" name="Bild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100" y="2770188"/>
            <a:ext cx="422275" cy="222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Bild 8" descr="zh.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03800" y="1579563"/>
            <a:ext cx="3657600" cy="486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1160463" y="4364038"/>
            <a:ext cx="7900987" cy="2030412"/>
          </a:xfrm>
        </p:spPr>
        <p:txBody>
          <a:bodyPr>
            <a:normAutofit fontScale="47500" lnSpcReduction="20000"/>
          </a:bodyPr>
          <a:lstStyle/>
          <a:p>
            <a:pPr marL="342900" indent="-342900" eaLnBrk="1" hangingPunct="1">
              <a:buFont typeface="Arial" charset="0"/>
              <a:buChar char="•"/>
              <a:defRPr/>
            </a:pPr>
            <a:endParaRPr lang="de-DE" dirty="0">
              <a:solidFill>
                <a:schemeClr val="bg1"/>
              </a:solidFill>
              <a:effectLst>
                <a:outerShdw blurRad="38100" dist="38100" dir="2700000" algn="tl">
                  <a:srgbClr val="DDDDDD"/>
                </a:outerShdw>
              </a:effectLst>
              <a:ea typeface="ＭＳ Ｐゴシック" charset="0"/>
              <a:cs typeface="ＭＳ Ｐゴシック" charset="0"/>
            </a:endParaRPr>
          </a:p>
          <a:p>
            <a:pPr marL="342900" indent="-342900" eaLnBrk="1" hangingPunct="1">
              <a:buFont typeface="Arial" charset="0"/>
              <a:buChar char="•"/>
              <a:defRPr/>
            </a:pPr>
            <a:endParaRPr lang="de-DE" dirty="0">
              <a:solidFill>
                <a:schemeClr val="bg1"/>
              </a:solidFill>
              <a:effectLst>
                <a:outerShdw blurRad="38100" dist="38100" dir="2700000" algn="tl">
                  <a:srgbClr val="DDDDDD"/>
                </a:outerShdw>
              </a:effectLst>
              <a:ea typeface="ＭＳ Ｐゴシック" charset="0"/>
              <a:cs typeface="ＭＳ Ｐゴシック" charset="0"/>
            </a:endParaRPr>
          </a:p>
          <a:p>
            <a:pPr marL="342900" indent="-342900" eaLnBrk="1" hangingPunct="1">
              <a:buFont typeface="Arial" charset="0"/>
              <a:buChar char="•"/>
              <a:defRPr/>
            </a:pPr>
            <a:endParaRPr lang="de-DE" dirty="0">
              <a:solidFill>
                <a:schemeClr val="bg1"/>
              </a:solidFill>
              <a:effectLst>
                <a:outerShdw blurRad="38100" dist="38100" dir="2700000" algn="tl">
                  <a:srgbClr val="DDDDDD"/>
                </a:outerShdw>
              </a:effectLst>
              <a:ea typeface="ＭＳ Ｐゴシック" charset="0"/>
              <a:cs typeface="ＭＳ Ｐゴシック" charset="0"/>
            </a:endParaRPr>
          </a:p>
          <a:p>
            <a:pPr marL="342900" indent="-342900" eaLnBrk="1" hangingPunct="1">
              <a:buFont typeface="Arial" charset="0"/>
              <a:buChar char="•"/>
              <a:defRPr/>
            </a:pPr>
            <a:endParaRPr lang="de-DE" dirty="0">
              <a:solidFill>
                <a:schemeClr val="bg1"/>
              </a:solidFill>
              <a:effectLst>
                <a:outerShdw blurRad="38100" dist="38100" dir="2700000" algn="tl">
                  <a:srgbClr val="DDDDDD"/>
                </a:outerShdw>
              </a:effectLst>
              <a:ea typeface="ＭＳ Ｐゴシック" charset="0"/>
              <a:cs typeface="ＭＳ Ｐゴシック" charset="0"/>
            </a:endParaRPr>
          </a:p>
          <a:p>
            <a:pPr marL="342900" indent="-342900" eaLnBrk="1" hangingPunct="1">
              <a:buFont typeface="Arial" charset="0"/>
              <a:buChar char="•"/>
              <a:defRPr/>
            </a:pPr>
            <a:endParaRPr lang="de-DE" dirty="0">
              <a:solidFill>
                <a:schemeClr val="bg1"/>
              </a:solidFill>
              <a:effectLst>
                <a:outerShdw blurRad="38100" dist="38100" dir="2700000" algn="tl">
                  <a:srgbClr val="DDDDDD"/>
                </a:outerShdw>
              </a:effectLst>
              <a:ea typeface="ＭＳ Ｐゴシック" charset="0"/>
              <a:cs typeface="ＭＳ Ｐゴシック" charset="0"/>
            </a:endParaRPr>
          </a:p>
          <a:p>
            <a:pPr marL="342900" indent="-342900" eaLnBrk="1" hangingPunct="1">
              <a:buFont typeface="Arial" charset="0"/>
              <a:buChar char="•"/>
              <a:defRPr/>
            </a:pPr>
            <a:endParaRPr lang="de-DE" dirty="0">
              <a:solidFill>
                <a:schemeClr val="bg1"/>
              </a:solidFill>
              <a:effectLst>
                <a:outerShdw blurRad="38100" dist="38100" dir="2700000" algn="tl">
                  <a:srgbClr val="DDDDDD"/>
                </a:outerShdw>
              </a:effectLst>
              <a:ea typeface="ＭＳ Ｐゴシック" charset="0"/>
              <a:cs typeface="ＭＳ Ｐゴシック" charset="0"/>
            </a:endParaRPr>
          </a:p>
          <a:p>
            <a:pPr marL="342900" indent="-342900" eaLnBrk="1" hangingPunct="1">
              <a:buFont typeface="Arial" charset="0"/>
              <a:buChar char="•"/>
              <a:defRPr/>
            </a:pPr>
            <a:endParaRPr lang="de-DE" dirty="0">
              <a:solidFill>
                <a:schemeClr val="bg1"/>
              </a:solidFill>
              <a:effectLst>
                <a:outerShdw blurRad="38100" dist="38100" dir="2700000" algn="tl">
                  <a:srgbClr val="DDDDDD"/>
                </a:outerShdw>
              </a:effectLst>
              <a:ea typeface="ＭＳ Ｐゴシック" charset="0"/>
              <a:cs typeface="ＭＳ Ｐゴシック" charset="0"/>
            </a:endParaRPr>
          </a:p>
          <a:p>
            <a:pPr marL="342900" indent="-342900" eaLnBrk="1" hangingPunct="1">
              <a:defRPr/>
            </a:pPr>
            <a:r>
              <a:rPr lang="de-DE" sz="5100" b="1" dirty="0">
                <a:solidFill>
                  <a:schemeClr val="bg1"/>
                </a:solidFill>
                <a:ea typeface="ＭＳ Ｐゴシック" charset="0"/>
                <a:cs typeface="ＭＳ Ｐゴシック" charset="0"/>
              </a:rPr>
              <a:t>Standvogel mit starker Brutortstreue</a:t>
            </a:r>
          </a:p>
          <a:p>
            <a:pPr marL="342900" indent="-342900" eaLnBrk="1" hangingPunct="1">
              <a:defRPr/>
            </a:pPr>
            <a:r>
              <a:rPr lang="de-DE" sz="5100" b="1" dirty="0">
                <a:solidFill>
                  <a:schemeClr val="bg1"/>
                </a:solidFill>
                <a:ea typeface="ＭＳ Ｐゴシック" charset="0"/>
                <a:cs typeface="ＭＳ Ｐゴシック" charset="0"/>
              </a:rPr>
              <a:t>Zug v.a. bei Jungvögeln beobachtbar</a:t>
            </a:r>
          </a:p>
        </p:txBody>
      </p:sp>
      <p:sp>
        <p:nvSpPr>
          <p:cNvPr id="66563" name="Titel 3"/>
          <p:cNvSpPr>
            <a:spLocks noGrp="1"/>
          </p:cNvSpPr>
          <p:nvPr>
            <p:ph type="title"/>
          </p:nvPr>
        </p:nvSpPr>
        <p:spPr>
          <a:xfrm>
            <a:off x="1160463" y="1046163"/>
            <a:ext cx="7900987" cy="536575"/>
          </a:xfrm>
        </p:spPr>
        <p:txBody>
          <a:bodyPr/>
          <a:lstStyle/>
          <a:p>
            <a:r>
              <a:rPr lang="de-DE" sz="2800">
                <a:solidFill>
                  <a:schemeClr val="bg1"/>
                </a:solidFill>
                <a:latin typeface="Arial" charset="0"/>
                <a:ea typeface="ＭＳ Ｐゴシック" charset="0"/>
                <a:cs typeface="ＭＳ Ｐゴシック" charset="0"/>
              </a:rPr>
              <a:t>Wanderungen</a:t>
            </a:r>
          </a:p>
        </p:txBody>
      </p:sp>
    </p:spTree>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Bild 4" descr="Haussperling 02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8913" y="1604963"/>
            <a:ext cx="8766175" cy="525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0" name="Titel 3"/>
          <p:cNvSpPr>
            <a:spLocks noGrp="1"/>
          </p:cNvSpPr>
          <p:nvPr>
            <p:ph type="title"/>
          </p:nvPr>
        </p:nvSpPr>
        <p:spPr>
          <a:xfrm>
            <a:off x="1133475" y="777875"/>
            <a:ext cx="7918450" cy="536575"/>
          </a:xfrm>
        </p:spPr>
        <p:txBody>
          <a:bodyPr/>
          <a:lstStyle/>
          <a:p>
            <a:r>
              <a:rPr lang="de-DE" sz="2800">
                <a:latin typeface="Arial" charset="0"/>
                <a:ea typeface="ＭＳ Ｐゴシック" charset="0"/>
                <a:cs typeface="ＭＳ Ｐゴシック" charset="0"/>
              </a:rPr>
              <a:t>Fortpflanzung</a:t>
            </a:r>
          </a:p>
        </p:txBody>
      </p:sp>
    </p:spTree>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Inhaltsplatzhalter 5" descr="IMG_8304.JPG"/>
          <p:cNvPicPr>
            <a:picLocks noGrp="1" noChangeAspect="1"/>
          </p:cNvPicPr>
          <p:nvPr>
            <p:ph idx="1"/>
          </p:nvPr>
        </p:nvPicPr>
        <p:blipFill>
          <a:blip r:embed="rId3">
            <a:extLst>
              <a:ext uri="{28A0092B-C50C-407E-A947-70E740481C1C}">
                <a14:useLocalDpi xmlns:a14="http://schemas.microsoft.com/office/drawing/2010/main" val="0"/>
              </a:ext>
            </a:extLst>
          </a:blip>
          <a:srcRect t="7074" b="7074"/>
          <a:stretch>
            <a:fillRect/>
          </a:stretch>
        </p:blipFill>
        <p:spPr>
          <a:xfrm>
            <a:off x="0" y="1404938"/>
            <a:ext cx="9144000" cy="5453062"/>
          </a:xfrm>
        </p:spPr>
      </p:pic>
      <p:sp>
        <p:nvSpPr>
          <p:cNvPr id="70658" name="Titel 2"/>
          <p:cNvSpPr>
            <a:spLocks noGrp="1"/>
          </p:cNvSpPr>
          <p:nvPr>
            <p:ph type="title"/>
          </p:nvPr>
        </p:nvSpPr>
        <p:spPr>
          <a:xfrm>
            <a:off x="1160463" y="777875"/>
            <a:ext cx="7900987" cy="536575"/>
          </a:xfrm>
        </p:spPr>
        <p:txBody>
          <a:bodyPr/>
          <a:lstStyle/>
          <a:p>
            <a:r>
              <a:rPr lang="de-DE" sz="2800">
                <a:latin typeface="Arial" charset="0"/>
                <a:ea typeface="ＭＳ Ｐゴシック" charset="0"/>
                <a:cs typeface="ＭＳ Ｐゴシック" charset="0"/>
              </a:rPr>
              <a:t>Än grosse Latz...</a:t>
            </a: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Inhaltsplatzhalter 2"/>
          <p:cNvSpPr>
            <a:spLocks noGrp="1"/>
          </p:cNvSpPr>
          <p:nvPr>
            <p:ph idx="1"/>
          </p:nvPr>
        </p:nvSpPr>
        <p:spPr>
          <a:xfrm>
            <a:off x="100013" y="1447800"/>
            <a:ext cx="4584700" cy="5364163"/>
          </a:xfrm>
        </p:spPr>
        <p:txBody>
          <a:bodyPr/>
          <a:lstStyle/>
          <a:p>
            <a:pPr eaLnBrk="1" hangingPunct="1"/>
            <a:endParaRPr lang="de-DE">
              <a:latin typeface="Arial" charset="0"/>
              <a:ea typeface="ＭＳ Ｐゴシック" charset="0"/>
              <a:cs typeface="ＭＳ Ｐゴシック" charset="0"/>
            </a:endParaRPr>
          </a:p>
          <a:p>
            <a:pPr eaLnBrk="1" hangingPunct="1">
              <a:buFont typeface="Arial" charset="0"/>
              <a:buChar char="•"/>
            </a:pPr>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Grösse: 14-15 cm</a:t>
            </a:r>
          </a:p>
          <a:p>
            <a:pPr eaLnBrk="1" hangingPunct="1">
              <a:buFont typeface="Arial" charset="0"/>
              <a:buChar char="•"/>
            </a:pPr>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Gewicht: ca. 30 g</a:t>
            </a:r>
          </a:p>
          <a:p>
            <a:pPr eaLnBrk="1" hangingPunct="1">
              <a:buFont typeface="Arial" charset="0"/>
              <a:buChar char="•"/>
            </a:pPr>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Gestalt: gedrungen</a:t>
            </a:r>
          </a:p>
          <a:p>
            <a:pPr eaLnBrk="1" hangingPunct="1">
              <a:buFont typeface="Arial" charset="0"/>
              <a:buChar char="•"/>
            </a:pPr>
            <a:endParaRPr lang="de-DE">
              <a:latin typeface="Arial" charset="0"/>
              <a:ea typeface="ＭＳ Ｐゴシック" charset="0"/>
              <a:cs typeface="ＭＳ Ｐゴシック" charset="0"/>
            </a:endParaRPr>
          </a:p>
          <a:p>
            <a:pPr eaLnBrk="1" hangingPunct="1"/>
            <a:r>
              <a:rPr lang="de-DE">
                <a:latin typeface="Arial" charset="0"/>
                <a:ea typeface="ＭＳ Ｐゴシック" charset="0"/>
                <a:cs typeface="ＭＳ Ｐゴシック" charset="0"/>
              </a:rPr>
              <a:t>Körnerfresserschnabel</a:t>
            </a:r>
          </a:p>
        </p:txBody>
      </p:sp>
      <p:pic>
        <p:nvPicPr>
          <p:cNvPr id="17410" name="Bild 3" descr="Haussperling 02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86250" y="793750"/>
            <a:ext cx="4857750" cy="606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Titel 8"/>
          <p:cNvSpPr>
            <a:spLocks noGrp="1"/>
          </p:cNvSpPr>
          <p:nvPr>
            <p:ph type="title"/>
          </p:nvPr>
        </p:nvSpPr>
        <p:spPr>
          <a:xfrm>
            <a:off x="100013" y="962025"/>
            <a:ext cx="8961437" cy="536575"/>
          </a:xfrm>
        </p:spPr>
        <p:txBody>
          <a:bodyPr/>
          <a:lstStyle/>
          <a:p>
            <a:r>
              <a:rPr lang="de-DE" sz="2800">
                <a:latin typeface="Arial" charset="0"/>
                <a:ea typeface="ＭＳ Ｐゴシック" charset="0"/>
                <a:cs typeface="ＭＳ Ｐゴシック" charset="0"/>
              </a:rPr>
              <a:t>Kennzeichen</a:t>
            </a:r>
          </a:p>
        </p:txBody>
      </p:sp>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Inhaltsplatzhalter 2"/>
          <p:cNvSpPr>
            <a:spLocks noGrp="1"/>
          </p:cNvSpPr>
          <p:nvPr>
            <p:ph idx="1"/>
          </p:nvPr>
        </p:nvSpPr>
        <p:spPr>
          <a:xfrm>
            <a:off x="307975" y="1571625"/>
            <a:ext cx="3684588" cy="5264150"/>
          </a:xfrm>
        </p:spPr>
        <p:txBody>
          <a:bodyPr/>
          <a:lstStyle/>
          <a:p>
            <a:pPr eaLnBrk="1" hangingPunct="1">
              <a:spcAft>
                <a:spcPts val="1200"/>
              </a:spcAft>
            </a:pPr>
            <a:r>
              <a:rPr lang="de-DE" sz="2000">
                <a:latin typeface="Arial" charset="0"/>
                <a:ea typeface="ＭＳ Ｐゴシック" charset="0"/>
                <a:cs typeface="ＭＳ Ｐゴシック" charset="0"/>
              </a:rPr>
              <a:t>Werben mit aufgeplustertem Gefieder und Tschilpen</a:t>
            </a:r>
          </a:p>
          <a:p>
            <a:pPr eaLnBrk="1" hangingPunct="1">
              <a:spcAft>
                <a:spcPts val="1200"/>
              </a:spcAft>
            </a:pPr>
            <a:r>
              <a:rPr lang="de-DE" sz="2000">
                <a:latin typeface="Arial" charset="0"/>
                <a:ea typeface="ＭＳ Ｐゴシック" charset="0"/>
                <a:cs typeface="ＭＳ Ｐゴシック" charset="0"/>
              </a:rPr>
              <a:t>Nistplatzbesichtigung</a:t>
            </a:r>
          </a:p>
          <a:p>
            <a:pPr eaLnBrk="1" hangingPunct="1">
              <a:spcAft>
                <a:spcPts val="1200"/>
              </a:spcAft>
            </a:pPr>
            <a:r>
              <a:rPr lang="de-DE" sz="2000">
                <a:latin typeface="Arial" charset="0"/>
                <a:ea typeface="ＭＳ Ｐゴシック" charset="0"/>
                <a:cs typeface="ＭＳ Ｐゴシック" charset="0"/>
              </a:rPr>
              <a:t>gemeinsames Fliegen</a:t>
            </a:r>
          </a:p>
          <a:p>
            <a:pPr eaLnBrk="1" hangingPunct="1">
              <a:spcAft>
                <a:spcPts val="1200"/>
              </a:spcAft>
            </a:pPr>
            <a:r>
              <a:rPr lang="de-DE" sz="2000">
                <a:latin typeface="Arial" charset="0"/>
                <a:ea typeface="ＭＳ Ｐゴシック" charset="0"/>
                <a:cs typeface="ＭＳ Ｐゴシック" charset="0"/>
              </a:rPr>
              <a:t>Präsentation des Kehlflecks, der weissen Flügelbinden und des Schwanzfächers</a:t>
            </a:r>
          </a:p>
          <a:p>
            <a:pPr eaLnBrk="1" hangingPunct="1">
              <a:spcAft>
                <a:spcPts val="1200"/>
              </a:spcAft>
            </a:pPr>
            <a:r>
              <a:rPr lang="de-DE" sz="2000">
                <a:latin typeface="Arial" charset="0"/>
                <a:ea typeface="ＭＳ Ｐゴシック" charset="0"/>
                <a:cs typeface="ＭＳ Ｐゴシック" charset="0"/>
              </a:rPr>
              <a:t>Verjagen des interessierten Weibchens</a:t>
            </a:r>
          </a:p>
          <a:p>
            <a:pPr eaLnBrk="1" hangingPunct="1">
              <a:spcAft>
                <a:spcPts val="1200"/>
              </a:spcAft>
            </a:pPr>
            <a:r>
              <a:rPr lang="de-DE" sz="2000">
                <a:latin typeface="Arial" charset="0"/>
                <a:ea typeface="ＭＳ Ｐゴシック" charset="0"/>
                <a:cs typeface="ＭＳ Ｐゴシック" charset="0"/>
              </a:rPr>
              <a:t>darauffolgendes Zurücklocken</a:t>
            </a:r>
            <a:r>
              <a:rPr lang="de-DE">
                <a:latin typeface="Arial" charset="0"/>
                <a:ea typeface="ＭＳ Ｐゴシック" charset="0"/>
                <a:cs typeface="ＭＳ Ｐゴシック" charset="0"/>
              </a:rPr>
              <a:t> </a:t>
            </a:r>
          </a:p>
        </p:txBody>
      </p:sp>
      <p:pic>
        <p:nvPicPr>
          <p:cNvPr id="72706" name="Bild 3" descr="House_Sparrows_mating_I_IMG_0066.CCBY-SA3.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2563" y="1668463"/>
            <a:ext cx="5151437"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5" name="Rectangle 5"/>
          <p:cNvSpPr>
            <a:spLocks noChangeArrowheads="1"/>
          </p:cNvSpPr>
          <p:nvPr/>
        </p:nvSpPr>
        <p:spPr bwMode="auto">
          <a:xfrm>
            <a:off x="7702550" y="5480050"/>
            <a:ext cx="14478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de-DE" sz="900"/>
              <a:t>J.M.Garg, CC BY-SA 3.0</a:t>
            </a:r>
          </a:p>
        </p:txBody>
      </p:sp>
      <p:sp>
        <p:nvSpPr>
          <p:cNvPr id="72708" name="Titel 3"/>
          <p:cNvSpPr>
            <a:spLocks noGrp="1"/>
          </p:cNvSpPr>
          <p:nvPr>
            <p:ph type="title"/>
          </p:nvPr>
        </p:nvSpPr>
        <p:spPr>
          <a:xfrm>
            <a:off x="307975" y="950913"/>
            <a:ext cx="7918450" cy="536575"/>
          </a:xfrm>
        </p:spPr>
        <p:txBody>
          <a:bodyPr/>
          <a:lstStyle/>
          <a:p>
            <a:r>
              <a:rPr lang="de-DE" sz="2800">
                <a:latin typeface="Arial" charset="0"/>
                <a:ea typeface="ＭＳ Ｐゴシック" charset="0"/>
                <a:cs typeface="ＭＳ Ｐゴシック" charset="0"/>
              </a:rPr>
              <a:t>Balz</a:t>
            </a:r>
          </a:p>
        </p:txBody>
      </p:sp>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Inhaltsplatzhalter 2"/>
          <p:cNvSpPr>
            <a:spLocks noGrp="1"/>
          </p:cNvSpPr>
          <p:nvPr>
            <p:ph idx="1"/>
          </p:nvPr>
        </p:nvSpPr>
        <p:spPr>
          <a:xfrm>
            <a:off x="1152525" y="1760538"/>
            <a:ext cx="7321550" cy="4987925"/>
          </a:xfrm>
        </p:spPr>
        <p:txBody>
          <a:bodyPr/>
          <a:lstStyle/>
          <a:p>
            <a:pPr marL="0" lvl="1" indent="0" eaLnBrk="1" hangingPunct="1">
              <a:buFont typeface="Arial" charset="0"/>
              <a:buNone/>
            </a:pPr>
            <a:r>
              <a:rPr lang="de-DE" sz="2000">
                <a:latin typeface="Arial" charset="0"/>
                <a:ea typeface="ＭＳ Ｐゴシック" charset="0"/>
              </a:rPr>
              <a:t>Monogame Dauerehe</a:t>
            </a:r>
          </a:p>
          <a:p>
            <a:pPr marL="0" lvl="1" indent="0" eaLnBrk="1" hangingPunct="1">
              <a:buFont typeface="Arial" charset="0"/>
              <a:buNone/>
            </a:pPr>
            <a:r>
              <a:rPr lang="de-DE" sz="2000">
                <a:latin typeface="Arial" charset="0"/>
                <a:ea typeface="ＭＳ Ｐゴシック" charset="0"/>
              </a:rPr>
              <a:t>Neuverpaarungen bei Behinderung oder Tod des Brutpartners</a:t>
            </a:r>
          </a:p>
          <a:p>
            <a:pPr marL="0" lvl="1" indent="0" eaLnBrk="1" hangingPunct="1">
              <a:buFont typeface="Arial" charset="0"/>
              <a:buNone/>
            </a:pPr>
            <a:r>
              <a:rPr lang="de-DE" sz="2000">
                <a:latin typeface="Arial" charset="0"/>
                <a:ea typeface="ＭＳ Ｐゴシック" charset="0"/>
              </a:rPr>
              <a:t>Seitensprünge der Männchen sind möglich</a:t>
            </a:r>
          </a:p>
          <a:p>
            <a:pPr marL="0" lvl="1" indent="0" eaLnBrk="1" hangingPunct="1">
              <a:buFont typeface="Arial" charset="0"/>
              <a:buNone/>
            </a:pPr>
            <a:r>
              <a:rPr lang="de-DE" sz="2000">
                <a:latin typeface="Arial" charset="0"/>
                <a:ea typeface="ＭＳ Ｐゴシック" charset="0"/>
              </a:rPr>
              <a:t>8-14% der Weibchen hat Fremdkopulationen</a:t>
            </a:r>
          </a:p>
        </p:txBody>
      </p:sp>
      <p:pic>
        <p:nvPicPr>
          <p:cNvPr id="74754" name="Bild 3" descr="DSC032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3488" y="3422650"/>
            <a:ext cx="6005512" cy="319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5" name="Titel 4"/>
          <p:cNvSpPr>
            <a:spLocks noGrp="1"/>
          </p:cNvSpPr>
          <p:nvPr>
            <p:ph type="title"/>
          </p:nvPr>
        </p:nvSpPr>
        <p:spPr>
          <a:xfrm>
            <a:off x="1152525" y="777875"/>
            <a:ext cx="7908925" cy="982663"/>
          </a:xfrm>
        </p:spPr>
        <p:txBody>
          <a:bodyPr/>
          <a:lstStyle/>
          <a:p>
            <a:r>
              <a:rPr lang="de-DE" sz="2800">
                <a:latin typeface="Arial" charset="0"/>
                <a:ea typeface="ＭＳ Ｐゴシック" charset="0"/>
                <a:cs typeface="ＭＳ Ｐゴシック" charset="0"/>
              </a:rPr>
              <a:t>Fortpflanzung</a:t>
            </a:r>
          </a:p>
        </p:txBody>
      </p:sp>
    </p:spTree>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00013" y="1189038"/>
            <a:ext cx="3763962" cy="2784475"/>
          </a:xfrm>
        </p:spPr>
        <p:txBody>
          <a:bodyPr/>
          <a:lstStyle/>
          <a:p>
            <a:pPr eaLnBrk="1" hangingPunct="1">
              <a:defRPr/>
            </a:pPr>
            <a:endParaRPr lang="de-DE" sz="2000" dirty="0">
              <a:effectLst>
                <a:outerShdw blurRad="38100" dist="38100" dir="2700000" algn="tl">
                  <a:srgbClr val="DDDDDD"/>
                </a:outerShdw>
              </a:effectLst>
              <a:latin typeface="Calibri" charset="0"/>
              <a:ea typeface="ＭＳ Ｐゴシック" charset="0"/>
              <a:cs typeface="ＭＳ Ｐゴシック" charset="0"/>
            </a:endParaRPr>
          </a:p>
          <a:p>
            <a:pPr eaLnBrk="1" hangingPunct="1">
              <a:defRPr/>
            </a:pPr>
            <a:endParaRPr lang="de-DE" sz="2000" dirty="0">
              <a:effectLst>
                <a:outerShdw blurRad="38100" dist="38100" dir="2700000" algn="tl">
                  <a:srgbClr val="DDDDDD"/>
                </a:outerShdw>
              </a:effectLst>
              <a:latin typeface="Calibri" charset="0"/>
              <a:ea typeface="ＭＳ Ｐゴシック" charset="0"/>
              <a:cs typeface="ＭＳ Ｐゴシック" charset="0"/>
            </a:endParaRPr>
          </a:p>
          <a:p>
            <a:pPr eaLnBrk="1" hangingPunct="1">
              <a:spcAft>
                <a:spcPts val="1200"/>
              </a:spcAft>
              <a:defRPr/>
            </a:pPr>
            <a:r>
              <a:rPr lang="de-DE" sz="2000" dirty="0">
                <a:ea typeface="ＭＳ Ｐゴシック" charset="0"/>
                <a:cs typeface="ＭＳ Ｐゴシック" charset="0"/>
              </a:rPr>
              <a:t>Nistkästen</a:t>
            </a:r>
          </a:p>
          <a:p>
            <a:pPr eaLnBrk="1" hangingPunct="1">
              <a:spcAft>
                <a:spcPts val="1200"/>
              </a:spcAft>
              <a:defRPr/>
            </a:pPr>
            <a:r>
              <a:rPr lang="de-DE" sz="2000" dirty="0" err="1">
                <a:ea typeface="ＭＳ Ｐゴシック" charset="0"/>
                <a:cs typeface="ＭＳ Ｐゴシック" charset="0"/>
              </a:rPr>
              <a:t>Einschlupfe</a:t>
            </a:r>
            <a:r>
              <a:rPr lang="de-DE" sz="2000" dirty="0">
                <a:ea typeface="ＭＳ Ｐゴシック" charset="0"/>
                <a:cs typeface="ＭＳ Ｐゴシック" charset="0"/>
              </a:rPr>
              <a:t> unter Dächern</a:t>
            </a:r>
          </a:p>
          <a:p>
            <a:pPr eaLnBrk="1" hangingPunct="1">
              <a:spcAft>
                <a:spcPts val="1200"/>
              </a:spcAft>
              <a:defRPr/>
            </a:pPr>
            <a:r>
              <a:rPr lang="de-DE" sz="2000" dirty="0">
                <a:ea typeface="ＭＳ Ｐゴシック" charset="0"/>
                <a:cs typeface="ＭＳ Ｐゴシック" charset="0"/>
              </a:rPr>
              <a:t>Hohlräume aller Art</a:t>
            </a:r>
          </a:p>
          <a:p>
            <a:pPr eaLnBrk="1" hangingPunct="1">
              <a:defRPr/>
            </a:pPr>
            <a:endParaRPr lang="de-DE" sz="2000" dirty="0">
              <a:effectLst>
                <a:outerShdw blurRad="38100" dist="38100" dir="2700000" algn="tl">
                  <a:srgbClr val="DDDDDD"/>
                </a:outerShdw>
              </a:effectLst>
              <a:latin typeface="Calibri" charset="0"/>
              <a:ea typeface="ＭＳ Ｐゴシック" charset="0"/>
              <a:cs typeface="ＭＳ Ｐゴシック" charset="0"/>
            </a:endParaRPr>
          </a:p>
        </p:txBody>
      </p:sp>
      <p:pic>
        <p:nvPicPr>
          <p:cNvPr id="76802" name="Bild 3" descr="Fütterung Jungtiere.jpg"/>
          <p:cNvPicPr>
            <a:picLocks noChangeAspect="1"/>
          </p:cNvPicPr>
          <p:nvPr/>
        </p:nvPicPr>
        <p:blipFill>
          <a:blip r:embed="rId3">
            <a:extLst>
              <a:ext uri="{28A0092B-C50C-407E-A947-70E740481C1C}">
                <a14:useLocalDpi xmlns:a14="http://schemas.microsoft.com/office/drawing/2010/main" val="0"/>
              </a:ext>
            </a:extLst>
          </a:blip>
          <a:srcRect b="-188"/>
          <a:stretch>
            <a:fillRect/>
          </a:stretch>
        </p:blipFill>
        <p:spPr bwMode="auto">
          <a:xfrm>
            <a:off x="3927475" y="1062038"/>
            <a:ext cx="5216525" cy="579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Titel 5"/>
          <p:cNvSpPr>
            <a:spLocks noGrp="1"/>
          </p:cNvSpPr>
          <p:nvPr>
            <p:ph type="title"/>
          </p:nvPr>
        </p:nvSpPr>
        <p:spPr>
          <a:xfrm>
            <a:off x="100013" y="777875"/>
            <a:ext cx="8961437" cy="1217613"/>
          </a:xfrm>
        </p:spPr>
        <p:txBody>
          <a:bodyPr/>
          <a:lstStyle/>
          <a:p>
            <a:r>
              <a:rPr lang="de-DE" sz="2800">
                <a:latin typeface="Arial" charset="0"/>
                <a:ea typeface="ＭＳ Ｐゴシック" charset="0"/>
                <a:cs typeface="ＭＳ Ｐゴシック" charset="0"/>
              </a:rPr>
              <a:t>Niststandorte</a:t>
            </a:r>
          </a:p>
        </p:txBody>
      </p:sp>
      <p:sp>
        <p:nvSpPr>
          <p:cNvPr id="76804" name="Textfeld 1"/>
          <p:cNvSpPr txBox="1">
            <a:spLocks noChangeArrowheads="1"/>
          </p:cNvSpPr>
          <p:nvPr/>
        </p:nvSpPr>
        <p:spPr bwMode="auto">
          <a:xfrm rot="-5400000">
            <a:off x="2927350" y="5813426"/>
            <a:ext cx="1824037"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800"/>
              <a:t>Brigitte Wolf</a:t>
            </a:r>
          </a:p>
        </p:txBody>
      </p:sp>
    </p:spTree>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Inhaltsplatzhalter 2" descr="1280px-Passerdomesticuseggs.CC BY-SA 3.0JPG.JPG"/>
          <p:cNvPicPr>
            <a:picLocks noGrp="1" noChangeAspect="1"/>
          </p:cNvPicPr>
          <p:nvPr>
            <p:ph idx="1"/>
          </p:nvPr>
        </p:nvPicPr>
        <p:blipFill>
          <a:blip r:embed="rId3">
            <a:extLst>
              <a:ext uri="{28A0092B-C50C-407E-A947-70E740481C1C}">
                <a14:useLocalDpi xmlns:a14="http://schemas.microsoft.com/office/drawing/2010/main" val="0"/>
              </a:ext>
            </a:extLst>
          </a:blip>
          <a:srcRect t="10248" b="19035"/>
          <a:stretch>
            <a:fillRect/>
          </a:stretch>
        </p:blipFill>
        <p:spPr>
          <a:xfrm>
            <a:off x="0" y="1498600"/>
            <a:ext cx="9144000" cy="5092700"/>
          </a:xfrm>
        </p:spPr>
      </p:pic>
      <p:sp>
        <p:nvSpPr>
          <p:cNvPr id="82950" name="Rectangle 6"/>
          <p:cNvSpPr>
            <a:spLocks noChangeArrowheads="1"/>
          </p:cNvSpPr>
          <p:nvPr/>
        </p:nvSpPr>
        <p:spPr bwMode="auto">
          <a:xfrm>
            <a:off x="7326313" y="6583363"/>
            <a:ext cx="158115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de-DE" sz="900" dirty="0" err="1">
                <a:solidFill>
                  <a:srgbClr val="000000"/>
                </a:solidFill>
              </a:rPr>
              <a:t>Notalfly</a:t>
            </a:r>
            <a:r>
              <a:rPr lang="de-DE" sz="900" dirty="0">
                <a:solidFill>
                  <a:srgbClr val="000000"/>
                </a:solidFill>
              </a:rPr>
              <a:t>, CC BY-SA 3.0JPG</a:t>
            </a:r>
          </a:p>
        </p:txBody>
      </p:sp>
      <p:sp>
        <p:nvSpPr>
          <p:cNvPr id="78851" name="Titel 4"/>
          <p:cNvSpPr>
            <a:spLocks noGrp="1"/>
          </p:cNvSpPr>
          <p:nvPr>
            <p:ph type="title"/>
          </p:nvPr>
        </p:nvSpPr>
        <p:spPr>
          <a:xfrm>
            <a:off x="998538" y="777875"/>
            <a:ext cx="7908925" cy="720725"/>
          </a:xfrm>
        </p:spPr>
        <p:txBody>
          <a:bodyPr/>
          <a:lstStyle/>
          <a:p>
            <a:r>
              <a:rPr lang="de-DE" sz="2800">
                <a:latin typeface="Arial" charset="0"/>
                <a:ea typeface="ＭＳ Ｐゴシック" charset="0"/>
                <a:cs typeface="ＭＳ Ｐゴシック" charset="0"/>
              </a:rPr>
              <a:t>Brutbiologie</a:t>
            </a:r>
          </a:p>
        </p:txBody>
      </p:sp>
    </p:spTree>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Inhaltsplatzhalter 2"/>
          <p:cNvSpPr>
            <a:spLocks noGrp="1"/>
          </p:cNvSpPr>
          <p:nvPr>
            <p:ph idx="1"/>
          </p:nvPr>
        </p:nvSpPr>
        <p:spPr>
          <a:xfrm>
            <a:off x="0" y="1116013"/>
            <a:ext cx="9061450" cy="446087"/>
          </a:xfrm>
        </p:spPr>
        <p:txBody>
          <a:bodyPr/>
          <a:lstStyle/>
          <a:p>
            <a:pPr algn="ctr" eaLnBrk="1" hangingPunct="1"/>
            <a:r>
              <a:rPr lang="de-DE" sz="2000">
                <a:latin typeface="Arial" charset="0"/>
                <a:ea typeface="ＭＳ Ｐゴシック" charset="0"/>
                <a:cs typeface="ＭＳ Ｐゴシック" charset="0"/>
              </a:rPr>
              <a:t>Jungtiere eines Brutpaares vertilgen je ca. 250 Insekten pro Tag</a:t>
            </a:r>
          </a:p>
        </p:txBody>
      </p:sp>
      <p:pic>
        <p:nvPicPr>
          <p:cNvPr id="82946" name="Bild 3" descr="Haussperling 039.jpg"/>
          <p:cNvPicPr>
            <a:picLocks noChangeAspect="1"/>
          </p:cNvPicPr>
          <p:nvPr/>
        </p:nvPicPr>
        <p:blipFill>
          <a:blip r:embed="rId3">
            <a:extLst>
              <a:ext uri="{28A0092B-C50C-407E-A947-70E740481C1C}">
                <a14:useLocalDpi xmlns:a14="http://schemas.microsoft.com/office/drawing/2010/main" val="0"/>
              </a:ext>
            </a:extLst>
          </a:blip>
          <a:srcRect l="23383" r="10429"/>
          <a:stretch>
            <a:fillRect/>
          </a:stretch>
        </p:blipFill>
        <p:spPr bwMode="auto">
          <a:xfrm>
            <a:off x="3209925" y="2668588"/>
            <a:ext cx="5934075" cy="300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47" name="Inhaltsplatzhalter 3" descr="Haussperling 03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011363"/>
            <a:ext cx="3068638" cy="484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spTree>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Inhaltsplatzhalter 2"/>
          <p:cNvSpPr>
            <a:spLocks noGrp="1"/>
          </p:cNvSpPr>
          <p:nvPr>
            <p:ph idx="1"/>
          </p:nvPr>
        </p:nvSpPr>
        <p:spPr>
          <a:xfrm>
            <a:off x="1143000" y="987425"/>
            <a:ext cx="7918450" cy="908050"/>
          </a:xfrm>
        </p:spPr>
        <p:txBody>
          <a:bodyPr>
            <a:normAutofit lnSpcReduction="10000"/>
          </a:bodyPr>
          <a:lstStyle/>
          <a:p>
            <a:pPr eaLnBrk="1" hangingPunct="1">
              <a:spcAft>
                <a:spcPts val="1200"/>
              </a:spcAft>
              <a:defRPr/>
            </a:pPr>
            <a:r>
              <a:rPr lang="de-DE" sz="2000" dirty="0">
                <a:latin typeface="Arial" charset="0"/>
                <a:ea typeface="ＭＳ Ｐゴシック" charset="0"/>
                <a:cs typeface="ＭＳ Ｐゴシック" charset="0"/>
              </a:rPr>
              <a:t>Normalerweise 2-3 Bruten pro Jahr</a:t>
            </a:r>
          </a:p>
          <a:p>
            <a:pPr eaLnBrk="1" hangingPunct="1">
              <a:spcAft>
                <a:spcPts val="1200"/>
              </a:spcAft>
              <a:defRPr/>
            </a:pPr>
            <a:r>
              <a:rPr lang="de-DE" sz="2000" dirty="0">
                <a:latin typeface="Arial" charset="0"/>
                <a:ea typeface="ＭＳ Ｐゴシック" charset="0"/>
                <a:cs typeface="ＭＳ Ｐゴシック" charset="0"/>
              </a:rPr>
              <a:t>Überlebensrate nach einem Jahr bei 20%</a:t>
            </a:r>
          </a:p>
        </p:txBody>
      </p:sp>
      <p:pic>
        <p:nvPicPr>
          <p:cNvPr id="87042" name="Bild 3" descr="Haussperling Fütterungsserie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95475"/>
            <a:ext cx="9144000" cy="496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Inhaltsplatzhalter 2"/>
          <p:cNvSpPr>
            <a:spLocks noGrp="1"/>
          </p:cNvSpPr>
          <p:nvPr>
            <p:ph idx="1"/>
          </p:nvPr>
        </p:nvSpPr>
        <p:spPr>
          <a:xfrm>
            <a:off x="1152525" y="1474788"/>
            <a:ext cx="7908925" cy="720725"/>
          </a:xfrm>
        </p:spPr>
        <p:txBody>
          <a:bodyPr>
            <a:normAutofit fontScale="92500" lnSpcReduction="10000"/>
          </a:bodyPr>
          <a:lstStyle/>
          <a:p>
            <a:pPr eaLnBrk="1" hangingPunct="1">
              <a:defRPr/>
            </a:pPr>
            <a:r>
              <a:rPr lang="de-DE" dirty="0">
                <a:latin typeface="Arial" charset="0"/>
                <a:ea typeface="ＭＳ Ｐゴシック" charset="0"/>
                <a:cs typeface="ＭＳ Ｐゴシック" charset="0"/>
              </a:rPr>
              <a:t>gewiefter Nahrungsbeschaffer mit beeindruckender Lernfähigkeit</a:t>
            </a:r>
          </a:p>
        </p:txBody>
      </p:sp>
      <p:pic>
        <p:nvPicPr>
          <p:cNvPr id="89090" name="Bild 3" descr="IMG_381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59025"/>
            <a:ext cx="9144000" cy="449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1" name="Titel 4"/>
          <p:cNvSpPr>
            <a:spLocks noGrp="1"/>
          </p:cNvSpPr>
          <p:nvPr>
            <p:ph type="title"/>
          </p:nvPr>
        </p:nvSpPr>
        <p:spPr>
          <a:xfrm>
            <a:off x="1152525" y="777875"/>
            <a:ext cx="7908925" cy="782638"/>
          </a:xfrm>
        </p:spPr>
        <p:txBody>
          <a:bodyPr/>
          <a:lstStyle/>
          <a:p>
            <a:r>
              <a:rPr lang="de-DE" sz="2800">
                <a:latin typeface="Arial" charset="0"/>
                <a:ea typeface="ＭＳ Ｐゴシック" charset="0"/>
                <a:cs typeface="ＭＳ Ｐゴシック" charset="0"/>
              </a:rPr>
              <a:t>Nahrung</a:t>
            </a:r>
          </a:p>
        </p:txBody>
      </p:sp>
    </p:spTree>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Inhaltsplatzhalter 4" descr="IMG_5867.JPG"/>
          <p:cNvPicPr>
            <a:picLocks noGrp="1" noChangeAspect="1"/>
          </p:cNvPicPr>
          <p:nvPr>
            <p:ph idx="1"/>
          </p:nvPr>
        </p:nvPicPr>
        <p:blipFill>
          <a:blip r:embed="rId3">
            <a:extLst>
              <a:ext uri="{28A0092B-C50C-407E-A947-70E740481C1C}">
                <a14:useLocalDpi xmlns:a14="http://schemas.microsoft.com/office/drawing/2010/main" val="0"/>
              </a:ext>
            </a:extLst>
          </a:blip>
          <a:srcRect l="360" t="2" r="441" b="99"/>
          <a:stretch>
            <a:fillRect/>
          </a:stretch>
        </p:blipFill>
        <p:spPr>
          <a:xfrm>
            <a:off x="5080000" y="1384300"/>
            <a:ext cx="4064000" cy="5473700"/>
          </a:xfrm>
        </p:spPr>
      </p:pic>
      <p:pic>
        <p:nvPicPr>
          <p:cNvPr id="91138" name="Bild 6" descr="IMG_6391.JPG"/>
          <p:cNvPicPr>
            <a:picLocks noChangeAspect="1"/>
          </p:cNvPicPr>
          <p:nvPr/>
        </p:nvPicPr>
        <p:blipFill>
          <a:blip r:embed="rId4">
            <a:extLst>
              <a:ext uri="{28A0092B-C50C-407E-A947-70E740481C1C}">
                <a14:useLocalDpi xmlns:a14="http://schemas.microsoft.com/office/drawing/2010/main" val="0"/>
              </a:ext>
            </a:extLst>
          </a:blip>
          <a:srcRect l="133" t="11356" r="-133" b="3139"/>
          <a:stretch>
            <a:fillRect/>
          </a:stretch>
        </p:blipFill>
        <p:spPr bwMode="auto">
          <a:xfrm>
            <a:off x="-6350" y="1384300"/>
            <a:ext cx="4916488" cy="547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39" name="Titel 4"/>
          <p:cNvSpPr>
            <a:spLocks noGrp="1"/>
          </p:cNvSpPr>
          <p:nvPr>
            <p:ph type="title"/>
          </p:nvPr>
        </p:nvSpPr>
        <p:spPr>
          <a:xfrm>
            <a:off x="1116013" y="777875"/>
            <a:ext cx="7945437" cy="536575"/>
          </a:xfrm>
        </p:spPr>
        <p:txBody>
          <a:bodyPr/>
          <a:lstStyle/>
          <a:p>
            <a:r>
              <a:rPr lang="de-DE" sz="2800">
                <a:latin typeface="Arial" charset="0"/>
                <a:ea typeface="ＭＳ Ｐゴシック" charset="0"/>
                <a:cs typeface="ＭＳ Ｐゴシック" charset="0"/>
              </a:rPr>
              <a:t>Nahrung</a:t>
            </a: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Inhaltsplatzhalter 2"/>
          <p:cNvSpPr>
            <a:spLocks noGrp="1"/>
          </p:cNvSpPr>
          <p:nvPr>
            <p:ph idx="1"/>
          </p:nvPr>
        </p:nvSpPr>
        <p:spPr>
          <a:xfrm>
            <a:off x="100013" y="1946275"/>
            <a:ext cx="3154362" cy="3986213"/>
          </a:xfrm>
        </p:spPr>
        <p:txBody>
          <a:bodyPr/>
          <a:lstStyle/>
          <a:p>
            <a:pPr eaLnBrk="1" hangingPunct="1">
              <a:spcAft>
                <a:spcPts val="1200"/>
              </a:spcAft>
            </a:pPr>
            <a:r>
              <a:rPr lang="de-DE" sz="2000">
                <a:latin typeface="Arial" charset="0"/>
                <a:ea typeface="ＭＳ Ｐゴシック" charset="0"/>
                <a:cs typeface="ＭＳ Ｐゴシック" charset="0"/>
              </a:rPr>
              <a:t>Kontrastreich braun-schwarze Flügel</a:t>
            </a:r>
          </a:p>
          <a:p>
            <a:pPr eaLnBrk="1" hangingPunct="1">
              <a:spcAft>
                <a:spcPts val="1200"/>
              </a:spcAft>
            </a:pPr>
            <a:r>
              <a:rPr lang="de-DE" sz="2000">
                <a:latin typeface="Arial" charset="0"/>
                <a:ea typeface="ＭＳ Ｐゴシック" charset="0"/>
                <a:cs typeface="ＭＳ Ｐゴシック" charset="0"/>
              </a:rPr>
              <a:t>dunkler Schnabel während Brutzeit </a:t>
            </a:r>
          </a:p>
          <a:p>
            <a:pPr eaLnBrk="1" hangingPunct="1">
              <a:spcAft>
                <a:spcPts val="1200"/>
              </a:spcAft>
            </a:pPr>
            <a:r>
              <a:rPr lang="de-DE" sz="2000">
                <a:latin typeface="Arial" charset="0"/>
                <a:ea typeface="ＭＳ Ｐゴシック" charset="0"/>
                <a:cs typeface="ＭＳ Ｐゴシック" charset="0"/>
              </a:rPr>
              <a:t>dunkle Kehle</a:t>
            </a:r>
          </a:p>
          <a:p>
            <a:pPr eaLnBrk="1" hangingPunct="1">
              <a:spcAft>
                <a:spcPts val="1200"/>
              </a:spcAft>
            </a:pPr>
            <a:r>
              <a:rPr lang="de-DE" sz="2000">
                <a:latin typeface="Arial" charset="0"/>
                <a:ea typeface="ＭＳ Ｐゴシック" charset="0"/>
                <a:cs typeface="ＭＳ Ｐゴシック" charset="0"/>
              </a:rPr>
              <a:t>schwarzer Brustlatz</a:t>
            </a:r>
          </a:p>
          <a:p>
            <a:pPr eaLnBrk="1" hangingPunct="1">
              <a:spcAft>
                <a:spcPts val="1200"/>
              </a:spcAft>
            </a:pPr>
            <a:r>
              <a:rPr lang="de-DE" sz="2000">
                <a:latin typeface="Arial" charset="0"/>
                <a:ea typeface="ＭＳ Ｐゴシック" charset="0"/>
                <a:cs typeface="ＭＳ Ｐゴシック" charset="0"/>
              </a:rPr>
              <a:t>graue Kopfplatte</a:t>
            </a:r>
          </a:p>
        </p:txBody>
      </p:sp>
      <p:pic>
        <p:nvPicPr>
          <p:cNvPr id="19458" name="Bild 3" descr="Männchen sempac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54375" y="1946275"/>
            <a:ext cx="5889625" cy="398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Titel 8"/>
          <p:cNvSpPr>
            <a:spLocks noGrp="1"/>
          </p:cNvSpPr>
          <p:nvPr>
            <p:ph type="title"/>
          </p:nvPr>
        </p:nvSpPr>
        <p:spPr>
          <a:xfrm>
            <a:off x="100013" y="979488"/>
            <a:ext cx="8961437" cy="536575"/>
          </a:xfrm>
        </p:spPr>
        <p:txBody>
          <a:bodyPr/>
          <a:lstStyle/>
          <a:p>
            <a:r>
              <a:rPr lang="de-DE" sz="2800">
                <a:latin typeface="Arial" charset="0"/>
                <a:ea typeface="ＭＳ Ｐゴシック" charset="0"/>
                <a:cs typeface="ＭＳ Ｐゴシック" charset="0"/>
              </a:rPr>
              <a:t>Kennzeichen Männchen</a:t>
            </a:r>
          </a:p>
        </p:txBody>
      </p:sp>
    </p:spTree>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00013" y="1404938"/>
            <a:ext cx="8961437" cy="5343525"/>
          </a:xfrm>
        </p:spPr>
        <p:txBody>
          <a:bodyPr/>
          <a:lstStyle/>
          <a:p>
            <a:pPr eaLnBrk="1" hangingPunct="1">
              <a:defRPr/>
            </a:pPr>
            <a:endParaRPr lang="de-DE" dirty="0">
              <a:effectLst>
                <a:outerShdw blurRad="38100" dist="38100" dir="2700000" algn="tl">
                  <a:srgbClr val="DDDDDD"/>
                </a:outerShdw>
              </a:effectLst>
              <a:latin typeface="Calibri" charset="0"/>
              <a:ea typeface="ＭＳ Ｐゴシック" charset="0"/>
              <a:cs typeface="ＭＳ Ｐゴシック" charset="0"/>
            </a:endParaRPr>
          </a:p>
        </p:txBody>
      </p:sp>
      <p:pic>
        <p:nvPicPr>
          <p:cNvPr id="93186" name="Bild 4" descr="Akrobati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143000" y="1404938"/>
            <a:ext cx="7918450" cy="581025"/>
          </a:xfrm>
        </p:spPr>
        <p:txBody>
          <a:bodyPr/>
          <a:lstStyle/>
          <a:p>
            <a:pPr eaLnBrk="1" hangingPunct="1">
              <a:defRPr/>
            </a:pPr>
            <a:r>
              <a:rPr lang="de-DE" dirty="0">
                <a:ea typeface="ＭＳ Ｐゴシック" charset="0"/>
                <a:cs typeface="ＭＳ Ｐゴシック" charset="0"/>
              </a:rPr>
              <a:t>Schwirrflug</a:t>
            </a:r>
          </a:p>
          <a:p>
            <a:pPr eaLnBrk="1" hangingPunct="1">
              <a:defRPr/>
            </a:pPr>
            <a:endParaRPr lang="de-DE" dirty="0">
              <a:effectLst>
                <a:outerShdw blurRad="38100" dist="38100" dir="2700000" algn="tl">
                  <a:srgbClr val="DDDDDD"/>
                </a:outerShdw>
              </a:effectLst>
              <a:latin typeface="Calibri" charset="0"/>
              <a:ea typeface="ＭＳ Ｐゴシック" charset="0"/>
              <a:cs typeface="ＭＳ Ｐゴシック" charset="0"/>
            </a:endParaRPr>
          </a:p>
        </p:txBody>
      </p:sp>
      <p:pic>
        <p:nvPicPr>
          <p:cNvPr id="95234"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1825" y="1404938"/>
            <a:ext cx="4248150" cy="510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Bild 4" descr="Haussperling 036.jpg"/>
          <p:cNvPicPr>
            <a:picLocks noChangeAspect="1"/>
          </p:cNvPicPr>
          <p:nvPr/>
        </p:nvPicPr>
        <p:blipFill>
          <a:blip r:embed="rId3">
            <a:extLst>
              <a:ext uri="{28A0092B-C50C-407E-A947-70E740481C1C}">
                <a14:useLocalDpi xmlns:a14="http://schemas.microsoft.com/office/drawing/2010/main" val="0"/>
              </a:ext>
            </a:extLst>
          </a:blip>
          <a:srcRect t="11723"/>
          <a:stretch>
            <a:fillRect/>
          </a:stretch>
        </p:blipFill>
        <p:spPr bwMode="auto">
          <a:xfrm>
            <a:off x="0" y="1443038"/>
            <a:ext cx="9144000" cy="5414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Bild 1" descr="DSC04512.JPG"/>
          <p:cNvPicPr>
            <a:picLocks noChangeAspect="1"/>
          </p:cNvPicPr>
          <p:nvPr/>
        </p:nvPicPr>
        <p:blipFill>
          <a:blip r:embed="rId3">
            <a:extLst>
              <a:ext uri="{28A0092B-C50C-407E-A947-70E740481C1C}">
                <a14:useLocalDpi xmlns:a14="http://schemas.microsoft.com/office/drawing/2010/main" val="0"/>
              </a:ext>
            </a:extLst>
          </a:blip>
          <a:srcRect l="4184" r="13676"/>
          <a:stretch>
            <a:fillRect/>
          </a:stretch>
        </p:blipFill>
        <p:spPr bwMode="auto">
          <a:xfrm>
            <a:off x="0" y="1443038"/>
            <a:ext cx="3022600" cy="4906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0" name="Bild 7"/>
          <p:cNvPicPr>
            <a:picLocks noChangeAspect="1"/>
          </p:cNvPicPr>
          <p:nvPr/>
        </p:nvPicPr>
        <p:blipFill>
          <a:blip r:embed="rId4">
            <a:extLst>
              <a:ext uri="{28A0092B-C50C-407E-A947-70E740481C1C}">
                <a14:useLocalDpi xmlns:a14="http://schemas.microsoft.com/office/drawing/2010/main" val="0"/>
              </a:ext>
            </a:extLst>
          </a:blip>
          <a:srcRect l="9654" r="17833"/>
          <a:stretch>
            <a:fillRect/>
          </a:stretch>
        </p:blipFill>
        <p:spPr bwMode="auto">
          <a:xfrm>
            <a:off x="3200400" y="2058988"/>
            <a:ext cx="27305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1" name="Bild 4" descr="Prunus_avium_fruit.jpg"/>
          <p:cNvPicPr>
            <a:picLocks noChangeAspect="1"/>
          </p:cNvPicPr>
          <p:nvPr/>
        </p:nvPicPr>
        <p:blipFill>
          <a:blip r:embed="rId5">
            <a:extLst>
              <a:ext uri="{28A0092B-C50C-407E-A947-70E740481C1C}">
                <a14:useLocalDpi xmlns:a14="http://schemas.microsoft.com/office/drawing/2010/main" val="0"/>
              </a:ext>
            </a:extLst>
          </a:blip>
          <a:srcRect l="6274"/>
          <a:stretch>
            <a:fillRect/>
          </a:stretch>
        </p:blipFill>
        <p:spPr bwMode="auto">
          <a:xfrm>
            <a:off x="6108700" y="1443038"/>
            <a:ext cx="3035300" cy="4906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3327400" y="873125"/>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de-DE"/>
          </a:p>
        </p:txBody>
      </p:sp>
    </p:spTree>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Inhaltsplatzhalter 2"/>
          <p:cNvSpPr>
            <a:spLocks noGrp="1"/>
          </p:cNvSpPr>
          <p:nvPr>
            <p:ph idx="1"/>
          </p:nvPr>
        </p:nvSpPr>
        <p:spPr>
          <a:xfrm>
            <a:off x="0" y="1768475"/>
            <a:ext cx="2359025" cy="4979988"/>
          </a:xfrm>
        </p:spPr>
        <p:txBody>
          <a:bodyPr/>
          <a:lstStyle/>
          <a:p>
            <a:pPr algn="r" eaLnBrk="1" hangingPunct="1"/>
            <a:r>
              <a:rPr lang="de-DE" sz="2000">
                <a:latin typeface="Arial" charset="0"/>
                <a:ea typeface="ＭＳ Ｐゴシック" charset="0"/>
                <a:cs typeface="ＭＳ Ｐゴシック" charset="0"/>
              </a:rPr>
              <a:t>Mangel an Brutplätzen und geeigneter Nahrung</a:t>
            </a:r>
          </a:p>
        </p:txBody>
      </p:sp>
      <p:pic>
        <p:nvPicPr>
          <p:cNvPr id="105474" name="Bild 3" descr="DSC077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9025" y="1768475"/>
            <a:ext cx="6784975" cy="508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Titel 3"/>
          <p:cNvSpPr>
            <a:spLocks noGrp="1"/>
          </p:cNvSpPr>
          <p:nvPr>
            <p:ph type="title"/>
          </p:nvPr>
        </p:nvSpPr>
        <p:spPr>
          <a:xfrm>
            <a:off x="1143000" y="777875"/>
            <a:ext cx="7918450" cy="684213"/>
          </a:xfrm>
        </p:spPr>
        <p:txBody>
          <a:bodyPr/>
          <a:lstStyle/>
          <a:p>
            <a:r>
              <a:rPr lang="de-DE" sz="2800">
                <a:latin typeface="Arial" charset="0"/>
                <a:ea typeface="ＭＳ Ｐゴシック" charset="0"/>
                <a:cs typeface="ＭＳ Ｐゴシック" charset="0"/>
              </a:rPr>
              <a:t>Gefährdung</a:t>
            </a:r>
          </a:p>
        </p:txBody>
      </p:sp>
    </p:spTree>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7522" name="Inhaltsplatzhalter 2"/>
          <p:cNvSpPr>
            <a:spLocks noGrp="1"/>
          </p:cNvSpPr>
          <p:nvPr>
            <p:ph idx="1"/>
          </p:nvPr>
        </p:nvSpPr>
        <p:spPr>
          <a:xfrm>
            <a:off x="100013" y="1404938"/>
            <a:ext cx="8961437" cy="5343525"/>
          </a:xfrm>
        </p:spPr>
        <p:txBody>
          <a:bodyPr/>
          <a:lstStyle/>
          <a:p>
            <a:pPr eaLnBrk="1" hangingPunct="1"/>
            <a:r>
              <a:rPr lang="de-DE">
                <a:latin typeface="Calibri" charset="0"/>
                <a:ea typeface="ＭＳ Ｐゴシック" charset="0"/>
                <a:cs typeface="ＭＳ Ｐゴシック" charset="0"/>
              </a:rPr>
              <a:t> </a:t>
            </a:r>
            <a:endParaRPr lang="de-CH">
              <a:latin typeface="Calibri" charset="0"/>
              <a:ea typeface="ＭＳ Ｐゴシック" charset="0"/>
              <a:cs typeface="ＭＳ Ｐゴシック" charset="0"/>
            </a:endParaRPr>
          </a:p>
        </p:txBody>
      </p:sp>
    </p:spTree>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9570" name="Rechteck 5"/>
          <p:cNvSpPr>
            <a:spLocks noChangeArrowheads="1"/>
          </p:cNvSpPr>
          <p:nvPr/>
        </p:nvSpPr>
        <p:spPr bwMode="auto">
          <a:xfrm>
            <a:off x="0" y="2994025"/>
            <a:ext cx="9144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de-DE" sz="3200" b="1"/>
              <a:t>Schutzmassnahmen</a:t>
            </a:r>
          </a:p>
        </p:txBody>
      </p:sp>
    </p:spTree>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Inhaltsplatzhalter 2"/>
          <p:cNvSpPr>
            <a:spLocks noGrp="1"/>
          </p:cNvSpPr>
          <p:nvPr>
            <p:ph idx="1"/>
          </p:nvPr>
        </p:nvSpPr>
        <p:spPr>
          <a:xfrm>
            <a:off x="100013" y="1404938"/>
            <a:ext cx="8961437" cy="5343525"/>
          </a:xfrm>
        </p:spPr>
        <p:txBody>
          <a:bodyPr/>
          <a:lstStyle/>
          <a:p>
            <a:pPr eaLnBrk="1" hangingPunct="1"/>
            <a:r>
              <a:rPr lang="de-DE">
                <a:latin typeface="Calibri" charset="0"/>
                <a:ea typeface="ＭＳ Ｐゴシック" charset="0"/>
                <a:cs typeface="ＭＳ Ｐゴシック" charset="0"/>
              </a:rPr>
              <a:t> </a:t>
            </a:r>
            <a:endParaRPr lang="de-CH">
              <a:latin typeface="Calibri" charset="0"/>
              <a:ea typeface="ＭＳ Ｐゴシック" charset="0"/>
              <a:cs typeface="ＭＳ Ｐゴシック" charset="0"/>
            </a:endParaRPr>
          </a:p>
        </p:txBody>
      </p:sp>
      <p:pic>
        <p:nvPicPr>
          <p:cNvPr id="111618" name="Bild 2" descr="DSC08240.JPG"/>
          <p:cNvPicPr>
            <a:picLocks noChangeAspect="1"/>
          </p:cNvPicPr>
          <p:nvPr/>
        </p:nvPicPr>
        <p:blipFill>
          <a:blip r:embed="rId3">
            <a:extLst>
              <a:ext uri="{28A0092B-C50C-407E-A947-70E740481C1C}">
                <a14:useLocalDpi xmlns:a14="http://schemas.microsoft.com/office/drawing/2010/main" val="0"/>
              </a:ext>
            </a:extLst>
          </a:blip>
          <a:srcRect b="12312"/>
          <a:stretch>
            <a:fillRect/>
          </a:stretch>
        </p:blipFill>
        <p:spPr bwMode="auto">
          <a:xfrm>
            <a:off x="0" y="1314450"/>
            <a:ext cx="9144000" cy="601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9" name="Titel 2"/>
          <p:cNvSpPr>
            <a:spLocks noGrp="1"/>
          </p:cNvSpPr>
          <p:nvPr>
            <p:ph type="title"/>
          </p:nvPr>
        </p:nvSpPr>
        <p:spPr>
          <a:xfrm>
            <a:off x="1155700" y="777875"/>
            <a:ext cx="7896225" cy="536575"/>
          </a:xfrm>
        </p:spPr>
        <p:txBody>
          <a:bodyPr/>
          <a:lstStyle/>
          <a:p>
            <a:r>
              <a:rPr lang="de-DE" sz="2800">
                <a:latin typeface="Arial" charset="0"/>
                <a:ea typeface="ＭＳ Ｐゴシック" charset="0"/>
                <a:cs typeface="ＭＳ Ｐゴシック" charset="0"/>
              </a:rPr>
              <a:t>Schutzmassnahmen</a:t>
            </a: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Bild 3" descr="Weibchen Sempac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250" y="2014538"/>
            <a:ext cx="5492750" cy="430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Inhaltsplatzhalter 2"/>
          <p:cNvSpPr>
            <a:spLocks noGrp="1"/>
          </p:cNvSpPr>
          <p:nvPr>
            <p:ph idx="1"/>
          </p:nvPr>
        </p:nvSpPr>
        <p:spPr>
          <a:xfrm>
            <a:off x="100013" y="2014538"/>
            <a:ext cx="3551237" cy="4772025"/>
          </a:xfrm>
        </p:spPr>
        <p:txBody>
          <a:bodyPr/>
          <a:lstStyle/>
          <a:p>
            <a:pPr algn="ctr" eaLnBrk="1" hangingPunct="1"/>
            <a:endParaRPr lang="de-DE">
              <a:latin typeface="Calibri" charset="0"/>
              <a:ea typeface="ＭＳ Ｐゴシック" charset="0"/>
              <a:cs typeface="ＭＳ Ｐゴシック" charset="0"/>
            </a:endParaRPr>
          </a:p>
          <a:p>
            <a:pPr eaLnBrk="1" hangingPunct="1">
              <a:spcAft>
                <a:spcPts val="1200"/>
              </a:spcAft>
            </a:pPr>
            <a:r>
              <a:rPr lang="de-DE" sz="2000">
                <a:latin typeface="Arial" charset="0"/>
                <a:ea typeface="ＭＳ Ｐゴシック" charset="0"/>
                <a:cs typeface="ＭＳ Ｐゴシック" charset="0"/>
              </a:rPr>
              <a:t>Bräunlicher grauer Kopf und Bauch</a:t>
            </a:r>
          </a:p>
          <a:p>
            <a:pPr eaLnBrk="1" hangingPunct="1">
              <a:spcAft>
                <a:spcPts val="1200"/>
              </a:spcAft>
            </a:pPr>
            <a:r>
              <a:rPr lang="de-DE" sz="2000">
                <a:latin typeface="Arial" charset="0"/>
                <a:ea typeface="ＭＳ Ｐゴシック" charset="0"/>
                <a:cs typeface="ＭＳ Ｐゴシック" charset="0"/>
              </a:rPr>
              <a:t>Weniger kontrastreiche Flügelzeichnung als Männchen</a:t>
            </a:r>
          </a:p>
          <a:p>
            <a:pPr eaLnBrk="1" hangingPunct="1">
              <a:spcAft>
                <a:spcPts val="1200"/>
              </a:spcAft>
            </a:pPr>
            <a:r>
              <a:rPr lang="de-DE" sz="2000">
                <a:latin typeface="Arial" charset="0"/>
                <a:ea typeface="ＭＳ Ｐゴシック" charset="0"/>
                <a:cs typeface="ＭＳ Ｐゴシック" charset="0"/>
              </a:rPr>
              <a:t>Unterschnabel hell</a:t>
            </a:r>
            <a:endParaRPr lang="de-DE">
              <a:latin typeface="Arial" charset="0"/>
              <a:ea typeface="ＭＳ Ｐゴシック" charset="0"/>
              <a:cs typeface="ＭＳ Ｐゴシック" charset="0"/>
            </a:endParaRPr>
          </a:p>
        </p:txBody>
      </p:sp>
      <p:sp>
        <p:nvSpPr>
          <p:cNvPr id="21507" name="Titel 6"/>
          <p:cNvSpPr>
            <a:spLocks noGrp="1"/>
          </p:cNvSpPr>
          <p:nvPr>
            <p:ph type="title"/>
          </p:nvPr>
        </p:nvSpPr>
        <p:spPr>
          <a:xfrm>
            <a:off x="100013" y="1138238"/>
            <a:ext cx="8961437" cy="536575"/>
          </a:xfrm>
        </p:spPr>
        <p:txBody>
          <a:bodyPr/>
          <a:lstStyle/>
          <a:p>
            <a:r>
              <a:rPr lang="de-DE" sz="2800">
                <a:latin typeface="Arial" charset="0"/>
                <a:ea typeface="ＭＳ Ｐゴシック" charset="0"/>
                <a:cs typeface="ＭＳ Ｐゴシック" charset="0"/>
              </a:rPr>
              <a:t>Kennzeichen Weibchen</a:t>
            </a:r>
            <a:endParaRPr lang="de-DE">
              <a:latin typeface="Arial" charset="0"/>
              <a:ea typeface="ＭＳ Ｐゴシック" charset="0"/>
              <a:cs typeface="ＭＳ Ｐゴシック" charset="0"/>
            </a:endParaRPr>
          </a:p>
        </p:txBody>
      </p:sp>
    </p:spTree>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3666" name="Inhaltsplatzhalter 2"/>
          <p:cNvSpPr>
            <a:spLocks noGrp="1"/>
          </p:cNvSpPr>
          <p:nvPr>
            <p:ph idx="1"/>
          </p:nvPr>
        </p:nvSpPr>
        <p:spPr>
          <a:xfrm>
            <a:off x="100013" y="1404938"/>
            <a:ext cx="8961437" cy="5343525"/>
          </a:xfrm>
        </p:spPr>
        <p:txBody>
          <a:bodyPr/>
          <a:lstStyle/>
          <a:p>
            <a:pPr eaLnBrk="1" hangingPunct="1"/>
            <a:r>
              <a:rPr lang="de-DE">
                <a:latin typeface="Calibri" charset="0"/>
                <a:ea typeface="ＭＳ Ｐゴシック" charset="0"/>
                <a:cs typeface="ＭＳ Ｐゴシック" charset="0"/>
              </a:rPr>
              <a:t> </a:t>
            </a:r>
            <a:endParaRPr lang="de-CH">
              <a:latin typeface="Calibri" charset="0"/>
              <a:ea typeface="ＭＳ Ｐゴシック" charset="0"/>
              <a:cs typeface="ＭＳ Ｐゴシック" charset="0"/>
            </a:endParaRPr>
          </a:p>
        </p:txBody>
      </p:sp>
    </p:spTree>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5714" name="Inhaltsplatzhalter 2"/>
          <p:cNvSpPr>
            <a:spLocks noGrp="1"/>
          </p:cNvSpPr>
          <p:nvPr>
            <p:ph idx="1"/>
          </p:nvPr>
        </p:nvSpPr>
        <p:spPr>
          <a:xfrm>
            <a:off x="100013" y="1404938"/>
            <a:ext cx="8961437" cy="5343525"/>
          </a:xfrm>
        </p:spPr>
        <p:txBody>
          <a:bodyPr/>
          <a:lstStyle/>
          <a:p>
            <a:pPr eaLnBrk="1" hangingPunct="1"/>
            <a:r>
              <a:rPr lang="de-DE">
                <a:latin typeface="Calibri" charset="0"/>
                <a:ea typeface="ＭＳ Ｐゴシック" charset="0"/>
                <a:cs typeface="ＭＳ Ｐゴシック" charset="0"/>
              </a:rPr>
              <a:t> </a:t>
            </a:r>
            <a:endParaRPr lang="de-CH">
              <a:latin typeface="Calibri" charset="0"/>
              <a:ea typeface="ＭＳ Ｐゴシック" charset="0"/>
              <a:cs typeface="ＭＳ Ｐゴシック" charset="0"/>
            </a:endParaRPr>
          </a:p>
        </p:txBody>
      </p:sp>
    </p:spTree>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Inhaltsplatzhalter 2"/>
          <p:cNvSpPr>
            <a:spLocks noGrp="1"/>
          </p:cNvSpPr>
          <p:nvPr>
            <p:ph idx="1"/>
          </p:nvPr>
        </p:nvSpPr>
        <p:spPr>
          <a:xfrm>
            <a:off x="100013" y="1404938"/>
            <a:ext cx="8961437" cy="5343525"/>
          </a:xfrm>
        </p:spPr>
        <p:txBody>
          <a:bodyPr/>
          <a:lstStyle/>
          <a:p>
            <a:pPr eaLnBrk="1" hangingPunct="1"/>
            <a:r>
              <a:rPr lang="de-DE">
                <a:latin typeface="Calibri" charset="0"/>
                <a:ea typeface="ＭＳ Ｐゴシック" charset="0"/>
                <a:cs typeface="ＭＳ Ｐゴシック" charset="0"/>
              </a:rPr>
              <a:t> </a:t>
            </a:r>
            <a:endParaRPr lang="de-CH">
              <a:latin typeface="Calibri" charset="0"/>
              <a:ea typeface="ＭＳ Ｐゴシック" charset="0"/>
              <a:cs typeface="ＭＳ Ｐゴシック" charset="0"/>
            </a:endParaRPr>
          </a:p>
        </p:txBody>
      </p:sp>
      <p:pic>
        <p:nvPicPr>
          <p:cNvPr id="117762" name="Bild 2" descr="DSC0284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835400" y="1549400"/>
            <a:ext cx="6086475"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763" name="Bild 3" descr="DSC0893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152650"/>
            <a:ext cx="4505325" cy="3376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4" name="Titel 2"/>
          <p:cNvSpPr>
            <a:spLocks noGrp="1"/>
          </p:cNvSpPr>
          <p:nvPr>
            <p:ph type="title"/>
          </p:nvPr>
        </p:nvSpPr>
        <p:spPr>
          <a:xfrm>
            <a:off x="1169988" y="777875"/>
            <a:ext cx="7891462" cy="954088"/>
          </a:xfrm>
        </p:spPr>
        <p:txBody>
          <a:bodyPr/>
          <a:lstStyle/>
          <a:p>
            <a:r>
              <a:rPr lang="de-DE" sz="2800">
                <a:latin typeface="Arial" charset="0"/>
                <a:ea typeface="ＭＳ Ｐゴシック" charset="0"/>
                <a:cs typeface="ＭＳ Ｐゴシック" charset="0"/>
              </a:rPr>
              <a:t>Nisthilfen</a:t>
            </a:r>
          </a:p>
        </p:txBody>
      </p:sp>
    </p:spTree>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Inhaltsplatzhalter 2"/>
          <p:cNvSpPr>
            <a:spLocks noGrp="1"/>
          </p:cNvSpPr>
          <p:nvPr>
            <p:ph idx="1"/>
          </p:nvPr>
        </p:nvSpPr>
        <p:spPr>
          <a:xfrm>
            <a:off x="100013" y="5910263"/>
            <a:ext cx="4454525" cy="700087"/>
          </a:xfrm>
        </p:spPr>
        <p:txBody>
          <a:bodyPr>
            <a:normAutofit lnSpcReduction="10000"/>
          </a:bodyPr>
          <a:lstStyle/>
          <a:p>
            <a:pPr algn="r" eaLnBrk="1" hangingPunct="1">
              <a:defRPr/>
            </a:pPr>
            <a:r>
              <a:rPr lang="de-CH" sz="2000">
                <a:latin typeface="Arial" charset="0"/>
                <a:ea typeface="ＭＳ Ｐゴシック" charset="0"/>
                <a:cs typeface="ＭＳ Ｐゴシック" charset="0"/>
              </a:rPr>
              <a:t>Begrünte Wände sind Nistplätze und Schlafplätze</a:t>
            </a:r>
          </a:p>
        </p:txBody>
      </p:sp>
      <p:pic>
        <p:nvPicPr>
          <p:cNvPr id="119810" name="Bild 2" descr="DSC0498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04938"/>
            <a:ext cx="4454525" cy="334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9811" name="Bild 4" descr="DSC0836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4538" y="3416300"/>
            <a:ext cx="4589462"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9" name="Textfeld 5"/>
          <p:cNvSpPr txBox="1">
            <a:spLocks noChangeArrowheads="1"/>
          </p:cNvSpPr>
          <p:nvPr/>
        </p:nvSpPr>
        <p:spPr bwMode="auto">
          <a:xfrm>
            <a:off x="4454525" y="1589088"/>
            <a:ext cx="46894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defRPr/>
            </a:pPr>
            <a:r>
              <a:rPr lang="de-DE" sz="2000" dirty="0" err="1">
                <a:latin typeface="+mn-lt"/>
              </a:rPr>
              <a:t>Einschlupflöcher</a:t>
            </a:r>
            <a:r>
              <a:rPr lang="de-DE" sz="2000" dirty="0">
                <a:latin typeface="+mn-lt"/>
              </a:rPr>
              <a:t> erhalten auch bei Renovationen</a:t>
            </a:r>
          </a:p>
        </p:txBody>
      </p:sp>
    </p:spTree>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1858" name="Inhaltsplatzhalter 2"/>
          <p:cNvSpPr>
            <a:spLocks noGrp="1"/>
          </p:cNvSpPr>
          <p:nvPr>
            <p:ph idx="1"/>
          </p:nvPr>
        </p:nvSpPr>
        <p:spPr>
          <a:xfrm>
            <a:off x="100013" y="1404938"/>
            <a:ext cx="8961437" cy="5343525"/>
          </a:xfrm>
        </p:spPr>
        <p:txBody>
          <a:bodyPr/>
          <a:lstStyle/>
          <a:p>
            <a:pPr eaLnBrk="1" hangingPunct="1"/>
            <a:r>
              <a:rPr lang="de-DE">
                <a:latin typeface="Calibri" charset="0"/>
                <a:ea typeface="ＭＳ Ｐゴシック" charset="0"/>
                <a:cs typeface="ＭＳ Ｐゴシック" charset="0"/>
              </a:rPr>
              <a:t> </a:t>
            </a:r>
            <a:endParaRPr lang="de-CH">
              <a:latin typeface="Calibri" charset="0"/>
              <a:ea typeface="ＭＳ Ｐゴシック" charset="0"/>
              <a:cs typeface="ＭＳ Ｐゴシック" charset="0"/>
            </a:endParaRPr>
          </a:p>
        </p:txBody>
      </p:sp>
    </p:spTree>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Inhaltsplatzhalter 2"/>
          <p:cNvSpPr>
            <a:spLocks noGrp="1"/>
          </p:cNvSpPr>
          <p:nvPr>
            <p:ph idx="1"/>
          </p:nvPr>
        </p:nvSpPr>
        <p:spPr>
          <a:xfrm>
            <a:off x="100013" y="1404938"/>
            <a:ext cx="8961437" cy="5343525"/>
          </a:xfrm>
        </p:spPr>
        <p:txBody>
          <a:bodyPr/>
          <a:lstStyle/>
          <a:p>
            <a:pPr eaLnBrk="1" hangingPunct="1"/>
            <a:r>
              <a:rPr lang="de-DE">
                <a:latin typeface="Calibri" charset="0"/>
                <a:ea typeface="ＭＳ Ｐゴシック" charset="0"/>
                <a:cs typeface="ＭＳ Ｐゴシック" charset="0"/>
              </a:rPr>
              <a:t> </a:t>
            </a:r>
            <a:endParaRPr lang="de-CH">
              <a:latin typeface="Calibri" charset="0"/>
              <a:ea typeface="ＭＳ Ｐゴシック" charset="0"/>
              <a:cs typeface="ＭＳ Ｐゴシック" charset="0"/>
            </a:endParaRPr>
          </a:p>
        </p:txBody>
      </p:sp>
      <p:pic>
        <p:nvPicPr>
          <p:cNvPr id="123906" name="Bild 4" descr="013_Sandbad_Haussperl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6138" y="1377950"/>
            <a:ext cx="3217862" cy="214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7" name="Textfeld 2"/>
          <p:cNvSpPr txBox="1">
            <a:spLocks noChangeArrowheads="1"/>
          </p:cNvSpPr>
          <p:nvPr/>
        </p:nvSpPr>
        <p:spPr bwMode="auto">
          <a:xfrm>
            <a:off x="1133475" y="1347788"/>
            <a:ext cx="469582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2000"/>
              <a:t>Wasserbad und Sandbäder ermöglichen</a:t>
            </a:r>
          </a:p>
        </p:txBody>
      </p:sp>
      <p:pic>
        <p:nvPicPr>
          <p:cNvPr id="123908" name="Bild 4" descr="DSC0263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486025"/>
            <a:ext cx="5829300" cy="437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5954" name="Inhaltsplatzhalter 2"/>
          <p:cNvSpPr>
            <a:spLocks noGrp="1"/>
          </p:cNvSpPr>
          <p:nvPr>
            <p:ph idx="1"/>
          </p:nvPr>
        </p:nvSpPr>
        <p:spPr>
          <a:xfrm>
            <a:off x="100013" y="1404938"/>
            <a:ext cx="8961437" cy="5343525"/>
          </a:xfrm>
        </p:spPr>
        <p:txBody>
          <a:bodyPr/>
          <a:lstStyle/>
          <a:p>
            <a:pPr eaLnBrk="1" hangingPunct="1"/>
            <a:r>
              <a:rPr lang="de-DE">
                <a:latin typeface="Calibri" charset="0"/>
                <a:ea typeface="ＭＳ Ｐゴシック" charset="0"/>
                <a:cs typeface="ＭＳ Ｐゴシック" charset="0"/>
              </a:rPr>
              <a:t> </a:t>
            </a:r>
            <a:endParaRPr lang="de-CH">
              <a:latin typeface="Calibri" charset="0"/>
              <a:ea typeface="ＭＳ Ｐゴシック" charset="0"/>
              <a:cs typeface="ＭＳ Ｐゴシック" charset="0"/>
            </a:endParaRPr>
          </a:p>
        </p:txBody>
      </p:sp>
      <p:pic>
        <p:nvPicPr>
          <p:cNvPr id="125955" name="Bild 2" descr="DSC0861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778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8002" name="Inhaltsplatzhalter 2"/>
          <p:cNvSpPr>
            <a:spLocks noGrp="1"/>
          </p:cNvSpPr>
          <p:nvPr>
            <p:ph idx="1"/>
          </p:nvPr>
        </p:nvSpPr>
        <p:spPr>
          <a:xfrm>
            <a:off x="100013" y="1404938"/>
            <a:ext cx="8961437" cy="5343525"/>
          </a:xfrm>
        </p:spPr>
        <p:txBody>
          <a:bodyPr/>
          <a:lstStyle/>
          <a:p>
            <a:pPr eaLnBrk="1" hangingPunct="1"/>
            <a:r>
              <a:rPr lang="de-DE">
                <a:latin typeface="Calibri" charset="0"/>
                <a:ea typeface="ＭＳ Ｐゴシック" charset="0"/>
                <a:cs typeface="ＭＳ Ｐゴシック" charset="0"/>
              </a:rPr>
              <a:t> </a:t>
            </a:r>
            <a:endParaRPr lang="de-CH">
              <a:latin typeface="Calibri" charset="0"/>
              <a:ea typeface="ＭＳ Ｐゴシック" charset="0"/>
              <a:cs typeface="ＭＳ Ｐゴシック" charset="0"/>
            </a:endParaRPr>
          </a:p>
        </p:txBody>
      </p:sp>
    </p:spTree>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Bild 5" descr="DSC00780-1 (verschoben).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7563" y="798513"/>
            <a:ext cx="4435475" cy="591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050" name="Textfeld 7"/>
          <p:cNvSpPr txBox="1">
            <a:spLocks noChangeArrowheads="1"/>
          </p:cNvSpPr>
          <p:nvPr/>
        </p:nvSpPr>
        <p:spPr bwMode="auto">
          <a:xfrm>
            <a:off x="444500" y="817563"/>
            <a:ext cx="4079875"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endParaRPr lang="de-DE"/>
          </a:p>
          <a:p>
            <a:pPr eaLnBrk="1" hangingPunct="1"/>
            <a:endParaRPr lang="de-DE"/>
          </a:p>
          <a:p>
            <a:pPr eaLnBrk="1" hangingPunct="1">
              <a:spcAft>
                <a:spcPts val="1200"/>
              </a:spcAft>
            </a:pPr>
            <a:r>
              <a:rPr lang="de-DE" sz="2000"/>
              <a:t>Spatzengerechte Gestaltung einer öffentlichen Grünanlage mit:</a:t>
            </a:r>
          </a:p>
          <a:p>
            <a:pPr eaLnBrk="1" hangingPunct="1">
              <a:spcAft>
                <a:spcPts val="1200"/>
              </a:spcAft>
            </a:pPr>
            <a:r>
              <a:rPr lang="de-DE" sz="2000"/>
              <a:t>Getreide</a:t>
            </a:r>
          </a:p>
          <a:p>
            <a:pPr eaLnBrk="1" hangingPunct="1">
              <a:spcAft>
                <a:spcPts val="1200"/>
              </a:spcAft>
            </a:pPr>
            <a:r>
              <a:rPr lang="de-DE" sz="2000"/>
              <a:t>einheimischen Blumen</a:t>
            </a:r>
          </a:p>
          <a:p>
            <a:pPr eaLnBrk="1" hangingPunct="1">
              <a:spcAft>
                <a:spcPts val="1200"/>
              </a:spcAft>
            </a:pPr>
            <a:r>
              <a:rPr lang="de-DE" sz="2000"/>
              <a:t>Kiesflächen</a:t>
            </a:r>
          </a:p>
        </p:txBody>
      </p:sp>
    </p:spTree>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Inhaltsplatzhalter 2"/>
          <p:cNvSpPr>
            <a:spLocks noGrp="1"/>
          </p:cNvSpPr>
          <p:nvPr>
            <p:ph idx="1"/>
          </p:nvPr>
        </p:nvSpPr>
        <p:spPr>
          <a:xfrm>
            <a:off x="1152525" y="1858963"/>
            <a:ext cx="7908925" cy="5656262"/>
          </a:xfrm>
        </p:spPr>
        <p:txBody>
          <a:bodyPr/>
          <a:lstStyle/>
          <a:p>
            <a:pPr eaLnBrk="1" hangingPunct="1">
              <a:spcAft>
                <a:spcPts val="1200"/>
              </a:spcAft>
            </a:pPr>
            <a:r>
              <a:rPr lang="de-DE">
                <a:latin typeface="Calibri" charset="0"/>
                <a:ea typeface="ＭＳ Ｐゴシック" charset="0"/>
                <a:cs typeface="ＭＳ Ｐゴシック" charset="0"/>
              </a:rPr>
              <a:t>A4-Poster:		Haussperling, Vogel des Jahres 2015</a:t>
            </a:r>
          </a:p>
          <a:p>
            <a:pPr eaLnBrk="1" hangingPunct="1">
              <a:spcAft>
                <a:spcPts val="1200"/>
              </a:spcAft>
            </a:pPr>
            <a:r>
              <a:rPr lang="de-DE">
                <a:latin typeface="Calibri" charset="0"/>
                <a:ea typeface="ＭＳ Ｐゴシック" charset="0"/>
                <a:cs typeface="ＭＳ Ｐゴシック" charset="0"/>
              </a:rPr>
              <a:t>Broschüren: 	Nisthilfen</a:t>
            </a:r>
          </a:p>
          <a:p>
            <a:pPr eaLnBrk="1" hangingPunct="1">
              <a:spcAft>
                <a:spcPts val="1200"/>
              </a:spcAft>
            </a:pPr>
            <a:r>
              <a:rPr lang="de-DE">
                <a:latin typeface="Calibri" charset="0"/>
                <a:ea typeface="ＭＳ Ｐゴシック" charset="0"/>
                <a:cs typeface="ＭＳ Ｐゴシック" charset="0"/>
              </a:rPr>
              <a:t>				Blütenreiche Lebensräume und Wildbienen</a:t>
            </a:r>
          </a:p>
          <a:p>
            <a:pPr eaLnBrk="1" hangingPunct="1">
              <a:spcAft>
                <a:spcPts val="1200"/>
              </a:spcAft>
            </a:pPr>
            <a:r>
              <a:rPr lang="de-DE">
                <a:latin typeface="Calibri" charset="0"/>
                <a:ea typeface="ＭＳ Ｐゴシック" charset="0"/>
                <a:cs typeface="ＭＳ Ｐゴシック" charset="0"/>
              </a:rPr>
              <a:t>				Stunde der Gartenvögel </a:t>
            </a:r>
          </a:p>
          <a:p>
            <a:pPr eaLnBrk="1" hangingPunct="1">
              <a:spcAft>
                <a:spcPts val="1200"/>
              </a:spcAft>
            </a:pPr>
            <a:r>
              <a:rPr lang="de-DE">
                <a:latin typeface="Calibri" charset="0"/>
                <a:ea typeface="ＭＳ Ｐゴシック" charset="0"/>
                <a:cs typeface="ＭＳ Ｐゴシック" charset="0"/>
              </a:rPr>
              <a:t>Poster:			Biodiversität im Siedlungsraum</a:t>
            </a:r>
          </a:p>
          <a:p>
            <a:pPr eaLnBrk="1" hangingPunct="1">
              <a:spcAft>
                <a:spcPts val="1200"/>
              </a:spcAft>
            </a:pPr>
            <a:endParaRPr lang="de-DE">
              <a:latin typeface="Calibri" charset="0"/>
              <a:ea typeface="ＭＳ Ｐゴシック" charset="0"/>
              <a:cs typeface="ＭＳ Ｐゴシック" charset="0"/>
            </a:endParaRPr>
          </a:p>
          <a:p>
            <a:pPr eaLnBrk="1" hangingPunct="1">
              <a:spcAft>
                <a:spcPts val="1200"/>
              </a:spcAft>
            </a:pPr>
            <a:r>
              <a:rPr lang="de-DE">
                <a:latin typeface="Calibri" charset="0"/>
                <a:ea typeface="ＭＳ Ｐゴシック" charset="0"/>
                <a:cs typeface="ＭＳ Ｐゴシック" charset="0"/>
              </a:rPr>
              <a:t>Weitere Infos unter: </a:t>
            </a:r>
            <a:r>
              <a:rPr lang="de-DE" b="1">
                <a:latin typeface="Calibri" charset="0"/>
                <a:ea typeface="ＭＳ Ｐゴシック" charset="0"/>
                <a:cs typeface="ＭＳ Ｐゴシック" charset="0"/>
              </a:rPr>
              <a:t>www.birdlife.ch/siedlungsraum</a:t>
            </a:r>
            <a:endParaRPr lang="de-CH">
              <a:latin typeface="Calibri" charset="0"/>
              <a:ea typeface="ＭＳ Ｐゴシック" charset="0"/>
              <a:cs typeface="ＭＳ Ｐゴシック" charset="0"/>
            </a:endParaRPr>
          </a:p>
        </p:txBody>
      </p:sp>
      <p:sp>
        <p:nvSpPr>
          <p:cNvPr id="132098" name="Titel 2"/>
          <p:cNvSpPr>
            <a:spLocks noGrp="1"/>
          </p:cNvSpPr>
          <p:nvPr>
            <p:ph type="title"/>
          </p:nvPr>
        </p:nvSpPr>
        <p:spPr>
          <a:xfrm>
            <a:off x="1152525" y="1025525"/>
            <a:ext cx="7908925" cy="769938"/>
          </a:xfrm>
        </p:spPr>
        <p:txBody>
          <a:bodyPr/>
          <a:lstStyle/>
          <a:p>
            <a:r>
              <a:rPr lang="de-DE" sz="2800">
                <a:solidFill>
                  <a:schemeClr val="tx1"/>
                </a:solidFill>
                <a:latin typeface="Calibri" charset="0"/>
                <a:ea typeface="ＭＳ Ｐゴシック" charset="0"/>
                <a:cs typeface="ＭＳ Ｐゴシック" charset="0"/>
              </a:rPr>
              <a:t>Materialien von BirdLife Schweiz </a:t>
            </a:r>
            <a:endParaRPr lang="de-DE" sz="2800">
              <a:latin typeface="Arial" charset="0"/>
              <a:ea typeface="ＭＳ Ｐゴシック" charset="0"/>
              <a:cs typeface="ＭＳ Ｐゴシック" charset="0"/>
            </a:endParaRPr>
          </a:p>
        </p:txBody>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Inhaltsplatzhalter 2"/>
          <p:cNvSpPr>
            <a:spLocks noGrp="1"/>
          </p:cNvSpPr>
          <p:nvPr>
            <p:ph idx="1"/>
          </p:nvPr>
        </p:nvSpPr>
        <p:spPr>
          <a:xfrm>
            <a:off x="100013" y="1404938"/>
            <a:ext cx="8961437" cy="5343525"/>
          </a:xfrm>
        </p:spPr>
        <p:txBody>
          <a:bodyPr/>
          <a:lstStyle/>
          <a:p>
            <a:pPr eaLnBrk="1" hangingPunct="1">
              <a:spcAft>
                <a:spcPts val="1200"/>
              </a:spcAft>
            </a:pPr>
            <a:r>
              <a:rPr lang="de-DE" sz="2000">
                <a:latin typeface="Arial" charset="0"/>
                <a:ea typeface="ＭＳ Ｐゴシック" charset="0"/>
                <a:cs typeface="ＭＳ Ｐゴシック" charset="0"/>
              </a:rPr>
              <a:t>Jungvogel bis zur ersten Mauser ähnlich wie Weibchen</a:t>
            </a:r>
          </a:p>
          <a:p>
            <a:pPr eaLnBrk="1" hangingPunct="1">
              <a:spcAft>
                <a:spcPts val="1200"/>
              </a:spcAft>
            </a:pPr>
            <a:r>
              <a:rPr lang="de-DE" sz="2000">
                <a:latin typeface="Arial" charset="0"/>
                <a:ea typeface="ＭＳ Ｐゴシック" charset="0"/>
                <a:cs typeface="ＭＳ Ｐゴシック" charset="0"/>
              </a:rPr>
              <a:t>Gelber Schnabelsaum lange sichtbar</a:t>
            </a:r>
          </a:p>
          <a:p>
            <a:pPr eaLnBrk="1" hangingPunct="1">
              <a:spcAft>
                <a:spcPts val="1200"/>
              </a:spcAft>
            </a:pPr>
            <a:r>
              <a:rPr lang="de-DE" sz="2000">
                <a:latin typeface="Arial" charset="0"/>
                <a:ea typeface="ＭＳ Ｐゴシック" charset="0"/>
                <a:cs typeface="ＭＳ Ｐゴシック" charset="0"/>
              </a:rPr>
              <a:t>Jugendvollmauser nach 4-6 Monaten</a:t>
            </a:r>
          </a:p>
          <a:p>
            <a:pPr eaLnBrk="1" hangingPunct="1"/>
            <a:endParaRPr lang="de-DE">
              <a:latin typeface="Arial" charset="0"/>
              <a:ea typeface="ＭＳ Ｐゴシック" charset="0"/>
              <a:cs typeface="ＭＳ Ｐゴシック" charset="0"/>
            </a:endParaRPr>
          </a:p>
        </p:txBody>
      </p:sp>
      <p:pic>
        <p:nvPicPr>
          <p:cNvPr id="23554" name="Bild 3" descr="Haussperling 03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000"/>
            <a:ext cx="9144000" cy="368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5" name="Titel 7"/>
          <p:cNvSpPr>
            <a:spLocks noGrp="1"/>
          </p:cNvSpPr>
          <p:nvPr>
            <p:ph type="title"/>
          </p:nvPr>
        </p:nvSpPr>
        <p:spPr>
          <a:xfrm>
            <a:off x="100013" y="777875"/>
            <a:ext cx="8961437" cy="536575"/>
          </a:xfrm>
        </p:spPr>
        <p:txBody>
          <a:bodyPr/>
          <a:lstStyle/>
          <a:p>
            <a:r>
              <a:rPr lang="de-DE" sz="2800">
                <a:latin typeface="Arial" charset="0"/>
                <a:ea typeface="ＭＳ Ｐゴシック" charset="0"/>
                <a:cs typeface="ＭＳ Ｐゴシック" charset="0"/>
              </a:rPr>
              <a:t>Kennzeichen Jungvogel</a:t>
            </a:r>
          </a:p>
        </p:txBody>
      </p:sp>
    </p:spTree>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p:cNvSpPr>
          <p:nvPr>
            <p:ph type="title"/>
          </p:nvPr>
        </p:nvSpPr>
        <p:spPr>
          <a:xfrm>
            <a:off x="100013" y="1457325"/>
            <a:ext cx="8961437" cy="676275"/>
          </a:xfrm>
        </p:spPr>
        <p:txBody>
          <a:bodyPr/>
          <a:lstStyle/>
          <a:p>
            <a:pPr algn="ctr"/>
            <a:r>
              <a:rPr lang="de-DE">
                <a:solidFill>
                  <a:schemeClr val="tx1"/>
                </a:solidFill>
                <a:latin typeface="Arial" charset="0"/>
                <a:ea typeface="ＭＳ Ｐゴシック" charset="0"/>
                <a:cs typeface="ＭＳ Ｐゴシック" charset="0"/>
              </a:rPr>
              <a:t>Video zum Haussperling</a:t>
            </a:r>
            <a:endParaRPr lang="de-DE">
              <a:solidFill>
                <a:schemeClr val="bg1"/>
              </a:solidFill>
              <a:latin typeface="Arial" charset="0"/>
              <a:ea typeface="ＭＳ Ｐゴシック" charset="0"/>
              <a:cs typeface="ＭＳ Ｐゴシック" charset="0"/>
            </a:endParaRPr>
          </a:p>
        </p:txBody>
      </p:sp>
      <p:sp>
        <p:nvSpPr>
          <p:cNvPr id="134146" name="Rectangle 3"/>
          <p:cNvSpPr>
            <a:spLocks noGrp="1"/>
          </p:cNvSpPr>
          <p:nvPr>
            <p:ph type="body" idx="1"/>
          </p:nvPr>
        </p:nvSpPr>
        <p:spPr>
          <a:xfrm>
            <a:off x="100013" y="1566863"/>
            <a:ext cx="8961437" cy="5181600"/>
          </a:xfrm>
        </p:spPr>
        <p:txBody>
          <a:bodyPr/>
          <a:lstStyle/>
          <a:p>
            <a:pPr marL="342900" indent="-342900">
              <a:buFont typeface="Arial" charset="0"/>
              <a:buChar char="•"/>
            </a:pPr>
            <a:endParaRPr lang="de-DE" sz="3200">
              <a:latin typeface="Arial" charset="0"/>
              <a:ea typeface="ＭＳ Ｐゴシック" charset="0"/>
              <a:cs typeface="ＭＳ Ｐゴシック" charset="0"/>
            </a:endParaRPr>
          </a:p>
          <a:p>
            <a:pPr marL="342900" indent="-342900">
              <a:buFont typeface="Arial" charset="0"/>
              <a:buChar char="•"/>
            </a:pPr>
            <a:endParaRPr lang="de-DE" sz="3200">
              <a:latin typeface="Arial" charset="0"/>
              <a:ea typeface="ＭＳ Ｐゴシック" charset="0"/>
              <a:cs typeface="ＭＳ Ｐゴシック" charset="0"/>
            </a:endParaRPr>
          </a:p>
          <a:p>
            <a:pPr marL="342900" indent="-342900">
              <a:buFont typeface="Arial" charset="0"/>
              <a:buChar char="•"/>
            </a:pPr>
            <a:endParaRPr lang="de-DE" sz="3200">
              <a:latin typeface="Arial" charset="0"/>
              <a:ea typeface="ＭＳ Ｐゴシック" charset="0"/>
              <a:cs typeface="ＭＳ Ｐゴシック" charset="0"/>
            </a:endParaRPr>
          </a:p>
          <a:p>
            <a:pPr marL="342900" indent="-342900" algn="ctr">
              <a:buFont typeface="Arial" charset="0"/>
              <a:buNone/>
            </a:pPr>
            <a:r>
              <a:rPr lang="de-DE" sz="3200">
                <a:latin typeface="Arial" charset="0"/>
                <a:ea typeface="ＭＳ Ｐゴシック" charset="0"/>
                <a:cs typeface="ＭＳ Ｐゴシック" charset="0"/>
                <a:hlinkClick r:id="rId2"/>
              </a:rPr>
              <a:t>Online auf YouTube</a:t>
            </a:r>
            <a:endParaRPr lang="de-DE" sz="3200">
              <a:latin typeface="Arial" charset="0"/>
              <a:ea typeface="ＭＳ Ｐゴシック" charset="0"/>
              <a:cs typeface="ＭＳ Ｐゴシック" charset="0"/>
            </a:endParaRPr>
          </a:p>
        </p:txBody>
      </p:sp>
    </p:spTree>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35170" name="Bild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1013" y="5010150"/>
            <a:ext cx="2057400" cy="156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1" name="Textfeld 6"/>
          <p:cNvSpPr txBox="1">
            <a:spLocks noChangeArrowheads="1"/>
          </p:cNvSpPr>
          <p:nvPr/>
        </p:nvSpPr>
        <p:spPr bwMode="auto">
          <a:xfrm>
            <a:off x="312738" y="269875"/>
            <a:ext cx="8702675"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3600" b="1" dirty="0">
                <a:solidFill>
                  <a:schemeClr val="bg1"/>
                </a:solidFill>
              </a:rPr>
              <a:t>Besten Dank für Ihre Aufmerksamkeit und Ihren Einsatz für einen naturnahen Siedlungsraum.</a:t>
            </a:r>
          </a:p>
        </p:txBody>
      </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602" name="Titel 2"/>
          <p:cNvSpPr>
            <a:spLocks noGrp="1"/>
          </p:cNvSpPr>
          <p:nvPr>
            <p:ph type="title"/>
          </p:nvPr>
        </p:nvSpPr>
        <p:spPr>
          <a:xfrm>
            <a:off x="1133475" y="1103313"/>
            <a:ext cx="7927975" cy="536575"/>
          </a:xfrm>
        </p:spPr>
        <p:txBody>
          <a:bodyPr/>
          <a:lstStyle/>
          <a:p>
            <a:r>
              <a:rPr lang="de-DE" sz="2800">
                <a:latin typeface="Arial" charset="0"/>
                <a:ea typeface="ＭＳ Ｐゴシック" charset="0"/>
                <a:cs typeface="ＭＳ Ｐゴシック" charset="0"/>
              </a:rPr>
              <a:t>Systematik</a:t>
            </a:r>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50" name="Inhaltsplatzhalter 2"/>
          <p:cNvSpPr>
            <a:spLocks noGrp="1"/>
          </p:cNvSpPr>
          <p:nvPr>
            <p:ph idx="1"/>
          </p:nvPr>
        </p:nvSpPr>
        <p:spPr>
          <a:xfrm>
            <a:off x="100013" y="1404938"/>
            <a:ext cx="8961437" cy="5343525"/>
          </a:xfrm>
        </p:spPr>
        <p:txBody>
          <a:bodyPr/>
          <a:lstStyle/>
          <a:p>
            <a:pPr eaLnBrk="1" hangingPunct="1"/>
            <a:r>
              <a:rPr lang="de-DE">
                <a:latin typeface="Calibri" charset="0"/>
                <a:ea typeface="ＭＳ Ｐゴシック" charset="0"/>
                <a:cs typeface="ＭＳ Ｐゴシック" charset="0"/>
              </a:rPr>
              <a:t> </a:t>
            </a:r>
            <a:endParaRPr lang="de-CH">
              <a:latin typeface="Calibri" charset="0"/>
              <a:ea typeface="ＭＳ Ｐゴシック" charset="0"/>
              <a:cs typeface="ＭＳ Ｐゴシック" charset="0"/>
            </a:endParaRPr>
          </a:p>
        </p:txBody>
      </p:sp>
      <p:pic>
        <p:nvPicPr>
          <p:cNvPr id="27651" name="Bild 2" descr="DSC0414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2" name="Textfeld 1"/>
          <p:cNvSpPr txBox="1">
            <a:spLocks noChangeArrowheads="1"/>
          </p:cNvSpPr>
          <p:nvPr/>
        </p:nvSpPr>
        <p:spPr bwMode="auto">
          <a:xfrm>
            <a:off x="207963" y="300038"/>
            <a:ext cx="5697537"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DE" sz="2800" b="1"/>
              <a:t>Lebensraum</a:t>
            </a:r>
          </a:p>
        </p:txBody>
      </p:sp>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698" name="Inhaltsplatzhalter 2"/>
          <p:cNvSpPr>
            <a:spLocks noGrp="1"/>
          </p:cNvSpPr>
          <p:nvPr>
            <p:ph idx="1"/>
          </p:nvPr>
        </p:nvSpPr>
        <p:spPr>
          <a:xfrm>
            <a:off x="100013" y="1404938"/>
            <a:ext cx="8961437" cy="5343525"/>
          </a:xfrm>
        </p:spPr>
        <p:txBody>
          <a:bodyPr/>
          <a:lstStyle/>
          <a:p>
            <a:pPr eaLnBrk="1" hangingPunct="1"/>
            <a:r>
              <a:rPr lang="de-DE">
                <a:latin typeface="Calibri" charset="0"/>
                <a:ea typeface="ＭＳ Ｐゴシック" charset="0"/>
                <a:cs typeface="ＭＳ Ｐゴシック" charset="0"/>
              </a:rPr>
              <a:t> </a:t>
            </a:r>
            <a:endParaRPr lang="de-CH">
              <a:latin typeface="Calibri" charset="0"/>
              <a:ea typeface="ＭＳ Ｐゴシック" charset="0"/>
              <a:cs typeface="ＭＳ Ｐゴシック" charset="0"/>
            </a:endParaRPr>
          </a:p>
        </p:txBody>
      </p:sp>
    </p:spTree>
  </p:cSld>
  <p:clrMapOvr>
    <a:masterClrMapping/>
  </p:clrMapOvr>
  <p:transition spd="slow">
    <p:wipe/>
  </p:transition>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3499</Words>
  <Application>Microsoft Macintosh PowerPoint</Application>
  <PresentationFormat>Bildschirmpräsentation (4:3)</PresentationFormat>
  <Paragraphs>441</Paragraphs>
  <Slides>61</Slides>
  <Notes>60</Notes>
  <HiddenSlides>0</HiddenSlides>
  <MMClips>4</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61</vt:i4>
      </vt:variant>
    </vt:vector>
  </HeadingPairs>
  <TitlesOfParts>
    <vt:vector size="65" baseType="lpstr">
      <vt:lpstr>Arial</vt:lpstr>
      <vt:lpstr>Calibri</vt:lpstr>
      <vt:lpstr>Lucida Grande</vt:lpstr>
      <vt:lpstr>Office-Design</vt:lpstr>
      <vt:lpstr>PowerPoint-Präsentation</vt:lpstr>
      <vt:lpstr>Übersicht</vt:lpstr>
      <vt:lpstr>Kennzeichen</vt:lpstr>
      <vt:lpstr>Kennzeichen Männchen</vt:lpstr>
      <vt:lpstr>Kennzeichen Weibchen</vt:lpstr>
      <vt:lpstr>Kennzeichen Jungvogel</vt:lpstr>
      <vt:lpstr>Systematik</vt:lpstr>
      <vt:lpstr>PowerPoint-Präsentation</vt:lpstr>
      <vt:lpstr>PowerPoint-Präsentation</vt:lpstr>
      <vt:lpstr>Kulturfolger</vt:lpstr>
      <vt:lpstr>Kulturfolger</vt:lpstr>
      <vt:lpstr>Volksglaube</vt:lpstr>
      <vt:lpstr>Volksglaube</vt:lpstr>
      <vt:lpstr>PowerPoint-Präsentation</vt:lpstr>
      <vt:lpstr>PowerPoint-Präsentation</vt:lpstr>
      <vt:lpstr>PowerPoint-Präsentation</vt:lpstr>
      <vt:lpstr>PowerPoint-Präsentation</vt:lpstr>
      <vt:lpstr>Verhalten</vt:lpstr>
      <vt:lpstr>Verhalten - Wasserbaden </vt:lpstr>
      <vt:lpstr>Verhalten - Sandbaden</vt:lpstr>
      <vt:lpstr>Gesang, Rufe</vt:lpstr>
      <vt:lpstr>Verbreitung</vt:lpstr>
      <vt:lpstr>Verbreitung Schweiz</vt:lpstr>
      <vt:lpstr>PowerPoint-Präsentation</vt:lpstr>
      <vt:lpstr>PowerPoint-Präsentation</vt:lpstr>
      <vt:lpstr>PowerPoint-Präsentation</vt:lpstr>
      <vt:lpstr>Wanderungen</vt:lpstr>
      <vt:lpstr>Fortpflanzung</vt:lpstr>
      <vt:lpstr>Än grosse Latz...</vt:lpstr>
      <vt:lpstr>Balz</vt:lpstr>
      <vt:lpstr>Fortpflanzung</vt:lpstr>
      <vt:lpstr>Niststandorte</vt:lpstr>
      <vt:lpstr>Brutbiologie</vt:lpstr>
      <vt:lpstr>PowerPoint-Präsentation</vt:lpstr>
      <vt:lpstr>PowerPoint-Präsentation</vt:lpstr>
      <vt:lpstr>PowerPoint-Präsentation</vt:lpstr>
      <vt:lpstr>PowerPoint-Präsentation</vt:lpstr>
      <vt:lpstr>Nahrung</vt:lpstr>
      <vt:lpstr>Nahrung</vt:lpstr>
      <vt:lpstr>PowerPoint-Präsentation</vt:lpstr>
      <vt:lpstr>PowerPoint-Präsentation</vt:lpstr>
      <vt:lpstr>PowerPoint-Präsentation</vt:lpstr>
      <vt:lpstr>PowerPoint-Präsentation</vt:lpstr>
      <vt:lpstr>PowerPoint-Präsentation</vt:lpstr>
      <vt:lpstr>PowerPoint-Präsentation</vt:lpstr>
      <vt:lpstr>Gefährdung</vt:lpstr>
      <vt:lpstr>PowerPoint-Präsentation</vt:lpstr>
      <vt:lpstr>PowerPoint-Präsentation</vt:lpstr>
      <vt:lpstr>Schutzmassnahmen</vt:lpstr>
      <vt:lpstr>PowerPoint-Präsentation</vt:lpstr>
      <vt:lpstr>PowerPoint-Präsentation</vt:lpstr>
      <vt:lpstr>Nisthilfen</vt:lpstr>
      <vt:lpstr>PowerPoint-Präsentation</vt:lpstr>
      <vt:lpstr>PowerPoint-Präsentation</vt:lpstr>
      <vt:lpstr>PowerPoint-Präsentation</vt:lpstr>
      <vt:lpstr>PowerPoint-Präsentation</vt:lpstr>
      <vt:lpstr>PowerPoint-Präsentation</vt:lpstr>
      <vt:lpstr>PowerPoint-Präsentation</vt:lpstr>
      <vt:lpstr>Materialien von BirdLife Schweiz </vt:lpstr>
      <vt:lpstr>Video zum Haussperling</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SVS 32</dc:creator>
  <cp:lastModifiedBy>Stefan Bachmann</cp:lastModifiedBy>
  <cp:revision>530</cp:revision>
  <cp:lastPrinted>2014-12-28T09:20:54Z</cp:lastPrinted>
  <dcterms:created xsi:type="dcterms:W3CDTF">2014-09-02T06:04:31Z</dcterms:created>
  <dcterms:modified xsi:type="dcterms:W3CDTF">2020-11-05T13:12:08Z</dcterms:modified>
</cp:coreProperties>
</file>