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49" r:id="rId2"/>
  </p:sldMasterIdLst>
  <p:notesMasterIdLst>
    <p:notesMasterId r:id="rId43"/>
  </p:notesMasterIdLst>
  <p:handoutMasterIdLst>
    <p:handoutMasterId r:id="rId44"/>
  </p:handoutMasterIdLst>
  <p:sldIdLst>
    <p:sldId id="256" r:id="rId3"/>
    <p:sldId id="257" r:id="rId4"/>
    <p:sldId id="258" r:id="rId5"/>
    <p:sldId id="259" r:id="rId6"/>
    <p:sldId id="260" r:id="rId7"/>
    <p:sldId id="261" r:id="rId8"/>
    <p:sldId id="262" r:id="rId9"/>
    <p:sldId id="263" r:id="rId10"/>
    <p:sldId id="264" r:id="rId11"/>
    <p:sldId id="265" r:id="rId12"/>
    <p:sldId id="266" r:id="rId13"/>
    <p:sldId id="273" r:id="rId14"/>
    <p:sldId id="295" r:id="rId15"/>
    <p:sldId id="267" r:id="rId16"/>
    <p:sldId id="277" r:id="rId17"/>
    <p:sldId id="274" r:id="rId18"/>
    <p:sldId id="275" r:id="rId19"/>
    <p:sldId id="270" r:id="rId20"/>
    <p:sldId id="268" r:id="rId21"/>
    <p:sldId id="290" r:id="rId22"/>
    <p:sldId id="278" r:id="rId23"/>
    <p:sldId id="279" r:id="rId24"/>
    <p:sldId id="269" r:id="rId25"/>
    <p:sldId id="271" r:id="rId26"/>
    <p:sldId id="280" r:id="rId27"/>
    <p:sldId id="272" r:id="rId28"/>
    <p:sldId id="276" r:id="rId29"/>
    <p:sldId id="282" r:id="rId30"/>
    <p:sldId id="283" r:id="rId31"/>
    <p:sldId id="287" r:id="rId32"/>
    <p:sldId id="288" r:id="rId33"/>
    <p:sldId id="284" r:id="rId34"/>
    <p:sldId id="296" r:id="rId35"/>
    <p:sldId id="285" r:id="rId36"/>
    <p:sldId id="292" r:id="rId37"/>
    <p:sldId id="293" r:id="rId38"/>
    <p:sldId id="291" r:id="rId39"/>
    <p:sldId id="289" r:id="rId40"/>
    <p:sldId id="294" r:id="rId41"/>
    <p:sldId id="297" r:id="rId42"/>
  </p:sldIdLst>
  <p:sldSz cx="9144000" cy="6858000" type="screen4x3"/>
  <p:notesSz cx="6858000" cy="9144000"/>
  <p:defaultTextStyle>
    <a:defPPr>
      <a:defRPr lang="de-CH"/>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009EE0"/>
    <a:srgbClr val="0060A9"/>
    <a:srgbClr val="0060C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38"/>
    <p:restoredTop sz="94697"/>
  </p:normalViewPr>
  <p:slideViewPr>
    <p:cSldViewPr>
      <p:cViewPr varScale="1">
        <p:scale>
          <a:sx n="177" d="100"/>
          <a:sy n="177" d="100"/>
        </p:scale>
        <p:origin x="352"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Arial" charset="0"/>
                <a:cs typeface="Arial" charset="0"/>
              </a:defRPr>
            </a:lvl1pPr>
          </a:lstStyle>
          <a:p>
            <a:pPr>
              <a:defRPr/>
            </a:pPr>
            <a:endParaRPr lang="de-CH"/>
          </a:p>
        </p:txBody>
      </p:sp>
      <p:sp>
        <p:nvSpPr>
          <p:cNvPr id="3" name="Datumsplatzhalt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cs typeface="Arial" charset="0"/>
              </a:defRPr>
            </a:lvl1pPr>
          </a:lstStyle>
          <a:p>
            <a:pPr>
              <a:defRPr/>
            </a:pPr>
            <a:fld id="{FA6DE38F-C6B0-3945-A1D5-C1AF19131506}" type="datetime1">
              <a:rPr lang="de-CH"/>
              <a:pPr>
                <a:defRPr/>
              </a:pPr>
              <a:t>05.11.20</a:t>
            </a:fld>
            <a:endParaRPr lang="de-CH"/>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ea typeface="Arial" charset="0"/>
                <a:cs typeface="Arial" charset="0"/>
              </a:defRPr>
            </a:lvl1pPr>
          </a:lstStyle>
          <a:p>
            <a:pPr>
              <a:defRPr/>
            </a:pPr>
            <a:endParaRPr lang="de-CH"/>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cs typeface="Arial" charset="0"/>
              </a:defRPr>
            </a:lvl1pPr>
          </a:lstStyle>
          <a:p>
            <a:pPr>
              <a:defRPr/>
            </a:pPr>
            <a:fld id="{A0D000C0-22A1-1D46-A56E-6BB457D28137}" type="slidenum">
              <a:rPr lang="de-CH"/>
              <a:pPr>
                <a:defRPr/>
              </a:pPr>
              <a:t>‹Nr.›</a:t>
            </a:fld>
            <a:endParaRPr lang="de-CH"/>
          </a:p>
        </p:txBody>
      </p:sp>
    </p:spTree>
    <p:extLst>
      <p:ext uri="{BB962C8B-B14F-4D97-AF65-F5344CB8AC3E}">
        <p14:creationId xmlns:p14="http://schemas.microsoft.com/office/powerpoint/2010/main" val="33428915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Arial" charset="0"/>
                <a:cs typeface="Arial" charset="0"/>
              </a:defRPr>
            </a:lvl1pPr>
          </a:lstStyle>
          <a:p>
            <a:pPr>
              <a:defRPr/>
            </a:pPr>
            <a:endParaRPr lang="de-CH"/>
          </a:p>
        </p:txBody>
      </p:sp>
      <p:sp>
        <p:nvSpPr>
          <p:cNvPr id="245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Arial" charset="0"/>
                <a:cs typeface="Arial" charset="0"/>
              </a:defRPr>
            </a:lvl1pPr>
          </a:lstStyle>
          <a:p>
            <a:pPr>
              <a:defRPr/>
            </a:pPr>
            <a:endParaRPr lang="de-CH"/>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45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noProof="0"/>
              <a:t>Textmasterformate durch Klicken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245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Arial" charset="0"/>
                <a:cs typeface="Arial" charset="0"/>
              </a:defRPr>
            </a:lvl1pPr>
          </a:lstStyle>
          <a:p>
            <a:pPr>
              <a:defRPr/>
            </a:pPr>
            <a:endParaRPr lang="de-CH"/>
          </a:p>
        </p:txBody>
      </p:sp>
      <p:sp>
        <p:nvSpPr>
          <p:cNvPr id="245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cs typeface="Arial" charset="0"/>
              </a:defRPr>
            </a:lvl1pPr>
          </a:lstStyle>
          <a:p>
            <a:pPr>
              <a:defRPr/>
            </a:pPr>
            <a:fld id="{702FDB4A-BDDF-344E-86AF-1BEC23DF922F}" type="slidenum">
              <a:rPr lang="de-CH"/>
              <a:pPr>
                <a:defRPr/>
              </a:pPr>
              <a:t>‹Nr.›</a:t>
            </a:fld>
            <a:endParaRPr lang="de-CH"/>
          </a:p>
        </p:txBody>
      </p:sp>
    </p:spTree>
    <p:extLst>
      <p:ext uri="{BB962C8B-B14F-4D97-AF65-F5344CB8AC3E}">
        <p14:creationId xmlns:p14="http://schemas.microsoft.com/office/powerpoint/2010/main" val="5790388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Folienbildplatzhalter 1"/>
          <p:cNvSpPr>
            <a:spLocks noGrp="1" noRot="1" noChangeAspect="1"/>
          </p:cNvSpPr>
          <p:nvPr>
            <p:ph type="sldImg"/>
          </p:nvPr>
        </p:nvSpPr>
        <p:spPr>
          <a:ln/>
        </p:spPr>
      </p:sp>
      <p:sp>
        <p:nvSpPr>
          <p:cNvPr id="6146" name="Notizenplatzhalt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de-CH"/>
              <a:t> </a:t>
            </a:r>
          </a:p>
        </p:txBody>
      </p:sp>
      <p:sp>
        <p:nvSpPr>
          <p:cNvPr id="6147" name="Foliennummernplatzhalt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86421BFC-A580-AF49-AA0E-F60CEA9B2AFD}" type="slidenum">
              <a:rPr lang="de-CH" sz="1200"/>
              <a:pPr eaLnBrk="1" hangingPunct="1"/>
              <a:t>1</a:t>
            </a:fld>
            <a:endParaRPr lang="de-CH"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BE94FAC8-4794-374A-B0AB-D145B9DA01E9}" type="slidenum">
              <a:rPr lang="de-CH" sz="1200"/>
              <a:pPr eaLnBrk="1" hangingPunct="1"/>
              <a:t>16</a:t>
            </a:fld>
            <a:endParaRPr lang="de-CH" sz="1200"/>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de-CH"/>
              <a:t>Die höchsten Dichten erreicht die Mehlschwalbe in der Schweiz im zentralen Mittelland, in der Nordwestschweiz, im Wallis und in den Voralpentälern. Sie brütet regelmässig bis ca, auf 1000Meter über Meer. Die höchsten Brutplätze liegen im Wallis auf rund 2500 MüM.</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0DF7BDA9-A5BD-E54E-8D83-A63011C15043}" type="slidenum">
              <a:rPr lang="de-CH" sz="1200"/>
              <a:pPr eaLnBrk="1" hangingPunct="1"/>
              <a:t>17</a:t>
            </a:fld>
            <a:endParaRPr lang="de-CH" sz="1200"/>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de-CH"/>
              <a:t>Die Verbreitung der Mehlschwalbe ist von 1972-76 bis 1993-96 im Wesentlichen unverändert geblieben. Jedoch hat die Anzahl Brutpaare teilweise massiv abgenommen Im Kt. Zürich hat der Brutbestand 1999 auf einen Drittel des Bestandes von 1986-88 abgenommen, an anderen Orten um rund die Hälfte. Mehlschwalbenbestände können von Jahr zu Jahr stark schwanken je nach Witterung und auch langfristig starke Schwankungen zeigen. Dennoch ist die Tendenz in den letzten 30 Jahren klar rückläufig.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1C003F68-D63E-2C47-A7A8-390F2707F171}" type="slidenum">
              <a:rPr lang="de-CH" sz="1200"/>
              <a:pPr eaLnBrk="1" hangingPunct="1"/>
              <a:t>18</a:t>
            </a:fld>
            <a:endParaRPr lang="de-CH" sz="1200"/>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de-CH"/>
              <a:t>Partnerwechsel: Häufiger nach fehlgeschlagenen Bruten (ca. 70%) als nach erfolgreichen Bruten (ca. 40%).</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0423EB92-3451-C940-9AF4-0AC3B6F24FF8}" type="slidenum">
              <a:rPr lang="de-CH" sz="1200"/>
              <a:pPr eaLnBrk="1" hangingPunct="1"/>
              <a:t>20</a:t>
            </a:fld>
            <a:endParaRPr lang="de-CH" sz="1200"/>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8C49789E-6176-474E-A26D-0EFF3056F280}" type="slidenum">
              <a:rPr lang="de-CH" sz="1200"/>
              <a:pPr eaLnBrk="1" hangingPunct="1"/>
              <a:t>21</a:t>
            </a:fld>
            <a:endParaRPr lang="de-CH" sz="120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de-CH"/>
              <a:t>Bilder: Links: Mehlschwalbennest, Rechts: Rauchschwalbennest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80906C30-1F45-D944-821A-BF59F75BA070}" type="slidenum">
              <a:rPr lang="de-CH" sz="1200"/>
              <a:pPr eaLnBrk="1" hangingPunct="1"/>
              <a:t>22</a:t>
            </a:fld>
            <a:endParaRPr lang="de-CH" sz="1200"/>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de-CH"/>
              <a:t>Bild: Kolonie aus künstlichen Nestern mit einzelnen selbstgebauten dazwischen.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5359C7B-E3B9-754C-8595-872A62A4916D}" type="slidenum">
              <a:rPr lang="de-CH" sz="1200"/>
              <a:pPr eaLnBrk="1" hangingPunct="1"/>
              <a:t>23</a:t>
            </a:fld>
            <a:endParaRPr lang="de-CH" sz="1200"/>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de-CH"/>
              <a:t>Gelegegrösse: Manchmal bis zu 9, dann aber Eier von zwei Weibchen in einem Nest</a:t>
            </a:r>
          </a:p>
          <a:p>
            <a:pPr eaLnBrk="1" hangingPunct="1"/>
            <a:r>
              <a:rPr lang="de-CH"/>
              <a:t>Zweitbruten: Im Norden (und erstaunlicherweise im Süden, z.B. Nordafrika) kaum Zweitbruten.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A9D20720-76FC-0F4A-8E01-82005E6F7DFB}" type="slidenum">
              <a:rPr lang="de-CH" sz="1200"/>
              <a:pPr eaLnBrk="1" hangingPunct="1"/>
              <a:t>24</a:t>
            </a:fld>
            <a:endParaRPr lang="de-CH" sz="120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de-CH"/>
              <a:t>Seitensprünge sind bei Mehlschwalbenweibchen üblich. Dies ist der Grund weshalb die Männchen die Weibchen während der Legezeit relativ eng begleiten.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0D9CB8FA-5D1A-814F-BE78-807DF7D9FF95}" type="slidenum">
              <a:rPr lang="de-CH" sz="1200"/>
              <a:pPr eaLnBrk="1" hangingPunct="1"/>
              <a:t>25</a:t>
            </a:fld>
            <a:endParaRPr lang="de-CH" sz="120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de-CH"/>
              <a:t>Wetterabhängigkeit der Überlebensrate von Jungvögeln: bei guter Witterung bis zu 95% Überlebensrate, bei extrem schlechtem Wetter können lokal praktisch alle Nestlinge sterben.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35CFD68B-4953-1E46-B372-67ABBE289FCA}" type="slidenum">
              <a:rPr lang="de-CH" sz="1200"/>
              <a:pPr eaLnBrk="1" hangingPunct="1"/>
              <a:t>26</a:t>
            </a:fld>
            <a:endParaRPr lang="de-CH" sz="120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lvl="1" eaLnBrk="1" hangingPunct="1"/>
            <a:r>
              <a:rPr lang="de-CH"/>
              <a:t>Auch Altvögel sind stark wetterabhängig, extreme Schlechtwetterlagen während der Brutzeit können Populationen stark dezimieren.</a:t>
            </a:r>
          </a:p>
          <a:p>
            <a:pPr eaLnBrk="1" hangingPunct="1"/>
            <a:endParaRPr lang="de-CH"/>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62F941DD-7C46-5B4E-9FF0-8927F0188EFE}" type="slidenum">
              <a:rPr lang="de-CH" sz="1200"/>
              <a:pPr eaLnBrk="1" hangingPunct="1"/>
              <a:t>5</a:t>
            </a:fld>
            <a:endParaRPr lang="de-CH" sz="1200"/>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de-CH"/>
              <a:t>Bilder: Beispiele Singvögel aus den oben genannten Gruppen (von links: Blaumeise, Feldsperling, Dohle, Wacholderdrossel).</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31F8FB3C-6A21-A241-871A-C9C59FD616F4}" type="slidenum">
              <a:rPr lang="de-CH" sz="1200"/>
              <a:pPr eaLnBrk="1" hangingPunct="1"/>
              <a:t>27</a:t>
            </a:fld>
            <a:endParaRPr lang="de-CH" sz="1200"/>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34986D0E-5022-C34A-A96C-E2AB2525E8A2}" type="slidenum">
              <a:rPr lang="de-CH" sz="1200"/>
              <a:pPr eaLnBrk="1" hangingPunct="1"/>
              <a:t>28</a:t>
            </a:fld>
            <a:endParaRPr lang="de-CH" sz="120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C9B191F-AE53-C04D-A192-0B76CC035131}" type="slidenum">
              <a:rPr lang="de-CH" sz="1200"/>
              <a:pPr eaLnBrk="1" hangingPunct="1"/>
              <a:t>29</a:t>
            </a:fld>
            <a:endParaRPr lang="de-CH" sz="1200"/>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034B474A-EF2F-6540-A18F-435892566288}" type="slidenum">
              <a:rPr lang="de-CH" sz="1200"/>
              <a:pPr eaLnBrk="1" hangingPunct="1"/>
              <a:t>30</a:t>
            </a:fld>
            <a:endParaRPr lang="de-CH" sz="120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99972A8F-3F55-3449-BAAC-D5C5EE5C03A0}" type="slidenum">
              <a:rPr lang="de-CH" sz="1200"/>
              <a:pPr eaLnBrk="1" hangingPunct="1"/>
              <a:t>31</a:t>
            </a:fld>
            <a:endParaRPr lang="de-CH" sz="12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33E5E6DD-8A68-8941-8AE7-F93668D97F34}" type="slidenum">
              <a:rPr lang="de-CH" sz="1200"/>
              <a:pPr eaLnBrk="1" hangingPunct="1"/>
              <a:t>32</a:t>
            </a:fld>
            <a:endParaRPr lang="de-CH" sz="12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FCF2159-FC2A-2D4A-979B-2C376E8C45DA}" type="slidenum">
              <a:rPr lang="de-CH" sz="1200"/>
              <a:pPr eaLnBrk="1" hangingPunct="1"/>
              <a:t>33</a:t>
            </a:fld>
            <a:endParaRPr lang="de-CH" sz="1200"/>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0C73AC57-0734-9F41-9CB9-8E987B0AA6C7}" type="slidenum">
              <a:rPr lang="de-CH" sz="1200"/>
              <a:pPr eaLnBrk="1" hangingPunct="1"/>
              <a:t>34</a:t>
            </a:fld>
            <a:endParaRPr lang="de-CH" sz="1200"/>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69CB05C5-AC36-8C4C-B341-9325B4F17A9D}" type="slidenum">
              <a:rPr lang="de-CH" sz="1200"/>
              <a:pPr eaLnBrk="1" hangingPunct="1"/>
              <a:t>35</a:t>
            </a:fld>
            <a:endParaRPr lang="de-CH" sz="1200"/>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1CE0198A-94BA-6C43-95A4-C9B2D9EB2BE4}" type="slidenum">
              <a:rPr lang="de-CH" sz="1200"/>
              <a:pPr eaLnBrk="1" hangingPunct="1"/>
              <a:t>36</a:t>
            </a:fld>
            <a:endParaRPr lang="de-CH" sz="120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7F74935F-41B1-6E44-B2E2-BAD4926EBBBC}" type="slidenum">
              <a:rPr lang="de-CH" sz="1200"/>
              <a:pPr eaLnBrk="1" hangingPunct="1"/>
              <a:t>6</a:t>
            </a:fld>
            <a:endParaRPr lang="de-CH" sz="1200"/>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de-CH"/>
              <a:t>Bilder: Oben: Rauchschwalbe, Unten: Rötelschwalbe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8246D32F-76BB-3E40-9C3F-94156913FFB8}" type="slidenum">
              <a:rPr lang="de-CH" sz="1200"/>
              <a:pPr eaLnBrk="1" hangingPunct="1"/>
              <a:t>37</a:t>
            </a:fld>
            <a:endParaRPr lang="de-CH" sz="1200"/>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339D5FC8-F699-5C44-B1EB-F25628016807}" type="slidenum">
              <a:rPr lang="de-CH" sz="1200"/>
              <a:pPr eaLnBrk="1" hangingPunct="1"/>
              <a:t>38</a:t>
            </a:fld>
            <a:endParaRPr lang="de-CH" sz="120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43B5730A-F658-8443-A7EF-822CC46D247D}" type="slidenum">
              <a:rPr lang="de-CH" sz="1200"/>
              <a:pPr eaLnBrk="1" hangingPunct="1"/>
              <a:t>39</a:t>
            </a:fld>
            <a:endParaRPr lang="de-CH" sz="1200"/>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de-CH"/>
              <a:t>Auf diesem Bild sind zahlreiche Massnahmen zu sehen, welche zu mehr Biodiversität im Siedlungsraum beitragen: Evt. mit Publikum zusammen auf Entdeckungsreise gehen: </a:t>
            </a:r>
          </a:p>
          <a:p>
            <a:pPr eaLnBrk="1" hangingPunct="1"/>
            <a:endParaRPr lang="de-CH"/>
          </a:p>
          <a:p>
            <a:pPr eaLnBrk="1" hangingPunct="1"/>
            <a:r>
              <a:rPr lang="de-CH"/>
              <a:t>Blumenwiese, Trockenmauer, grosse, alte Bäume, naturnaher Spielplatz, Feuchtstellen, Ruderalflächen, Asthaufen, begrünte Wände, einheimische Blumen auf dem Balkon, begrüntes Dach, Schwalbenhaus, offene Wegstrukturen, naturnahe Erholungsräume, grüne Strassenzüge, Nisthilfen an Häusern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133D495A-D5BB-FC42-8038-6C48B09FE506}" type="slidenum">
              <a:rPr lang="de-CH" sz="1200"/>
              <a:pPr eaLnBrk="1" hangingPunct="1"/>
              <a:t>40</a:t>
            </a:fld>
            <a:endParaRPr lang="de-CH" sz="120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D04A1289-3F7C-0F49-9EE1-39226F134550}" type="slidenum">
              <a:rPr lang="de-CH" sz="1200"/>
              <a:pPr eaLnBrk="1" hangingPunct="1"/>
              <a:t>10</a:t>
            </a:fld>
            <a:endParaRPr lang="de-CH" sz="1200"/>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de-CH"/>
              <a:t>Bilder: Links: Mauersegler, Rechts: Alpensegler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5F4AA947-D552-514E-ACE6-D6CA632EE622}" type="slidenum">
              <a:rPr lang="de-CH" sz="1200"/>
              <a:pPr eaLnBrk="1" hangingPunct="1"/>
              <a:t>11</a:t>
            </a:fld>
            <a:endParaRPr lang="de-CH" sz="1200"/>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de-CH"/>
              <a:t>Überwinterungsgebiete: Europäische und Nordafrikanische Brutvögel überwintern in Afrika, östliche Populationen in Südostasien.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D114628F-131B-5A4D-A882-195E20317AE1}" type="slidenum">
              <a:rPr lang="de-CH" sz="1200"/>
              <a:pPr eaLnBrk="1" hangingPunct="1"/>
              <a:t>12</a:t>
            </a:fld>
            <a:endParaRPr lang="de-CH" sz="120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de-CH"/>
              <a:t>Die Mehlschwalbe ist ein Tagzieher, grösste Zugaktivität von 10 bis 15 Uhr. Im Herbst sammelt sie sich in Scharen auf Telefondrähten, Leitungen oder Bäumen. Oftmals fliegt der ganze Schwarm ohne ersichtlichen Grund auf.</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00BC243-026C-A04F-A3B4-DB3E234320AF}" type="slidenum">
              <a:rPr lang="de-CH" sz="1200"/>
              <a:pPr eaLnBrk="1" hangingPunct="1"/>
              <a:t>13</a:t>
            </a:fld>
            <a:endParaRPr lang="de-CH" sz="120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de-CH"/>
              <a:t>Vogelzug: Wetter spielt für den Zug eine grosse Rolle, als Langstreckenzieher überquert die Mehlschwalbe die Sahara und überwintert von Westafrika abwärts bis Südafrika in Savannen und entlang von grösseren Flüssen, wie z.B. im Kongobecken.</a:t>
            </a:r>
          </a:p>
          <a:p>
            <a:pPr eaLnBrk="1" hangingPunct="1"/>
            <a:r>
              <a:rPr lang="de-CH"/>
              <a:t>Viele Kleinvögel fliegen entweder der Küste entlang Richtung Süden, oder rasten zwischendurch in Oasen.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Folienbildplatzhalter 1"/>
          <p:cNvSpPr>
            <a:spLocks noGrp="1" noRot="1" noChangeAspect="1"/>
          </p:cNvSpPr>
          <p:nvPr>
            <p:ph type="sldImg"/>
          </p:nvPr>
        </p:nvSpPr>
        <p:spPr>
          <a:ln/>
        </p:spPr>
      </p:sp>
      <p:sp>
        <p:nvSpPr>
          <p:cNvPr id="26626" name="Notizenplatzhalt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de-CH"/>
              <a:t>Auch heute noch brüten Mehlschwalben in der Schweiz an Felswänden. Dies vor allem im Wallis, Tessin und im Berner Oberland und in der Innerschweiz.</a:t>
            </a:r>
          </a:p>
          <a:p>
            <a:endParaRPr lang="de-CH"/>
          </a:p>
        </p:txBody>
      </p:sp>
      <p:sp>
        <p:nvSpPr>
          <p:cNvPr id="26627" name="Foliennummernplatzhalt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D10AD60D-EE99-B342-B6EA-0CD7075DF566}" type="slidenum">
              <a:rPr lang="de-CH" sz="1200"/>
              <a:pPr eaLnBrk="1" hangingPunct="1"/>
              <a:t>14</a:t>
            </a:fld>
            <a:endParaRPr lang="de-CH"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Folienbildplatzhalter 1"/>
          <p:cNvSpPr>
            <a:spLocks noGrp="1" noRot="1" noChangeAspect="1"/>
          </p:cNvSpPr>
          <p:nvPr>
            <p:ph type="sldImg"/>
          </p:nvPr>
        </p:nvSpPr>
        <p:spPr>
          <a:ln/>
        </p:spPr>
      </p:sp>
      <p:sp>
        <p:nvSpPr>
          <p:cNvPr id="28674" name="Notizenplatzhalt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de-CH"/>
              <a:t>Früher gab es ein Sprichwort: Wo die Schwalbe nistet am Haus, ist das Glück zuhaus. Dies kam daher, dass im Mittelalter nur vermögende Leute sich ein Steinhaus leisten konnten. </a:t>
            </a:r>
          </a:p>
        </p:txBody>
      </p:sp>
      <p:sp>
        <p:nvSpPr>
          <p:cNvPr id="28675" name="Foliennummernplatzhalt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1AE9C9F2-69A7-B34C-9FBB-E2A4E6723F39}" type="slidenum">
              <a:rPr lang="de-CH" sz="1200"/>
              <a:pPr eaLnBrk="1" hangingPunct="1"/>
              <a:t>15</a:t>
            </a:fld>
            <a:endParaRPr lang="de-CH"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vert="horz"/>
          <a:lstStyle/>
          <a:p>
            <a:r>
              <a:rPr lang="de-CH"/>
              <a:t>Mastertitelformat bearbeiten</a:t>
            </a:r>
          </a:p>
        </p:txBody>
      </p:sp>
      <p:sp>
        <p:nvSpPr>
          <p:cNvPr id="3" name="Untertitel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CH"/>
              <a:t>Master-Untertitelformat bearbeiten</a:t>
            </a:r>
          </a:p>
        </p:txBody>
      </p:sp>
    </p:spTree>
    <p:extLst>
      <p:ext uri="{BB962C8B-B14F-4D97-AF65-F5344CB8AC3E}">
        <p14:creationId xmlns:p14="http://schemas.microsoft.com/office/powerpoint/2010/main" val="2687003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vert="horz"/>
          <a:lstStyle/>
          <a:p>
            <a:r>
              <a:rPr lang="de-CH"/>
              <a:t>Mastertitelformat bearbeiten</a:t>
            </a:r>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Tree>
    <p:extLst>
      <p:ext uri="{BB962C8B-B14F-4D97-AF65-F5344CB8AC3E}">
        <p14:creationId xmlns:p14="http://schemas.microsoft.com/office/powerpoint/2010/main" val="3476601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CH"/>
              <a:t>Mastertitelformat bearbeiten</a:t>
            </a:r>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Tree>
    <p:extLst>
      <p:ext uri="{BB962C8B-B14F-4D97-AF65-F5344CB8AC3E}">
        <p14:creationId xmlns:p14="http://schemas.microsoft.com/office/powerpoint/2010/main" val="2416181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CH"/>
              <a:t>Mastertitelformat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CH"/>
              <a:t>Master-Untertitelformat bearbeiten</a:t>
            </a:r>
          </a:p>
        </p:txBody>
      </p:sp>
    </p:spTree>
    <p:extLst>
      <p:ext uri="{BB962C8B-B14F-4D97-AF65-F5344CB8AC3E}">
        <p14:creationId xmlns:p14="http://schemas.microsoft.com/office/powerpoint/2010/main" val="3229529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p>
        </p:txBody>
      </p:sp>
      <p:sp>
        <p:nvSpPr>
          <p:cNvPr id="3" name="Inhaltsplatzhalter 2"/>
          <p:cNvSpPr>
            <a:spLocks noGrp="1"/>
          </p:cNvSpPr>
          <p:nvPr>
            <p:ph idx="1"/>
          </p:nvPr>
        </p:nvSpPr>
        <p:spPr/>
        <p:txBody>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Tree>
    <p:extLst>
      <p:ext uri="{BB962C8B-B14F-4D97-AF65-F5344CB8AC3E}">
        <p14:creationId xmlns:p14="http://schemas.microsoft.com/office/powerpoint/2010/main" val="979049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CH"/>
              <a:t>Mastertitelformat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CH"/>
              <a:t>Mastertextformat bearbeiten</a:t>
            </a:r>
          </a:p>
        </p:txBody>
      </p:sp>
    </p:spTree>
    <p:extLst>
      <p:ext uri="{BB962C8B-B14F-4D97-AF65-F5344CB8AC3E}">
        <p14:creationId xmlns:p14="http://schemas.microsoft.com/office/powerpoint/2010/main" val="3324334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p>
        </p:txBody>
      </p:sp>
      <p:sp>
        <p:nvSpPr>
          <p:cNvPr id="3" name="Inhaltsplatzhalter 2"/>
          <p:cNvSpPr>
            <a:spLocks noGrp="1"/>
          </p:cNvSpPr>
          <p:nvPr>
            <p:ph sz="half" idx="1"/>
          </p:nvPr>
        </p:nvSpPr>
        <p:spPr>
          <a:xfrm>
            <a:off x="468313" y="1628775"/>
            <a:ext cx="4038600" cy="4824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4" name="Inhaltsplatzhalter 3"/>
          <p:cNvSpPr>
            <a:spLocks noGrp="1"/>
          </p:cNvSpPr>
          <p:nvPr>
            <p:ph sz="half" idx="2"/>
          </p:nvPr>
        </p:nvSpPr>
        <p:spPr>
          <a:xfrm>
            <a:off x="4659313" y="1628775"/>
            <a:ext cx="4038600" cy="4824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Tree>
    <p:extLst>
      <p:ext uri="{BB962C8B-B14F-4D97-AF65-F5344CB8AC3E}">
        <p14:creationId xmlns:p14="http://schemas.microsoft.com/office/powerpoint/2010/main" val="637171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CH"/>
              <a:t>Mastertitelformat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Tree>
    <p:extLst>
      <p:ext uri="{BB962C8B-B14F-4D97-AF65-F5344CB8AC3E}">
        <p14:creationId xmlns:p14="http://schemas.microsoft.com/office/powerpoint/2010/main" val="56494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p>
        </p:txBody>
      </p:sp>
    </p:spTree>
    <p:extLst>
      <p:ext uri="{BB962C8B-B14F-4D97-AF65-F5344CB8AC3E}">
        <p14:creationId xmlns:p14="http://schemas.microsoft.com/office/powerpoint/2010/main" val="2352038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935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CH"/>
              <a:t>Mastertitelformat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Tree>
    <p:extLst>
      <p:ext uri="{BB962C8B-B14F-4D97-AF65-F5344CB8AC3E}">
        <p14:creationId xmlns:p14="http://schemas.microsoft.com/office/powerpoint/2010/main" val="3052807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vert="horz"/>
          <a:lstStyle/>
          <a:p>
            <a:r>
              <a:rPr lang="de-CH"/>
              <a:t>Mastertitelformat bearbeiten</a:t>
            </a:r>
          </a:p>
        </p:txBody>
      </p:sp>
      <p:sp>
        <p:nvSpPr>
          <p:cNvPr id="3" name="Inhaltsplatzhalter 2"/>
          <p:cNvSpPr>
            <a:spLocks noGrp="1"/>
          </p:cNvSpPr>
          <p:nvPr>
            <p:ph idx="1"/>
          </p:nvPr>
        </p:nvSpPr>
        <p:spPr>
          <a:xfrm>
            <a:off x="457200" y="1600200"/>
            <a:ext cx="8229600" cy="4525963"/>
          </a:xfrm>
          <a:prstGeom prst="rect">
            <a:avLst/>
          </a:prstGeom>
        </p:spPr>
        <p:txBody>
          <a:bodyPr vert="horz"/>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Tree>
    <p:extLst>
      <p:ext uri="{BB962C8B-B14F-4D97-AF65-F5344CB8AC3E}">
        <p14:creationId xmlns:p14="http://schemas.microsoft.com/office/powerpoint/2010/main" val="8182836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CH"/>
              <a:t>Mastertitelformat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Tree>
    <p:extLst>
      <p:ext uri="{BB962C8B-B14F-4D97-AF65-F5344CB8AC3E}">
        <p14:creationId xmlns:p14="http://schemas.microsoft.com/office/powerpoint/2010/main" val="299430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p>
        </p:txBody>
      </p:sp>
      <p:sp>
        <p:nvSpPr>
          <p:cNvPr id="3" name="Vertikaler Textplatzhalter 2"/>
          <p:cNvSpPr>
            <a:spLocks noGrp="1"/>
          </p:cNvSpPr>
          <p:nvPr>
            <p:ph type="body" orient="vert" idx="1"/>
          </p:nvPr>
        </p:nvSpPr>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Tree>
    <p:extLst>
      <p:ext uri="{BB962C8B-B14F-4D97-AF65-F5344CB8AC3E}">
        <p14:creationId xmlns:p14="http://schemas.microsoft.com/office/powerpoint/2010/main" val="2688850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38925" y="908050"/>
            <a:ext cx="2058988" cy="5545138"/>
          </a:xfrm>
        </p:spPr>
        <p:txBody>
          <a:bodyPr vert="eaVert"/>
          <a:lstStyle/>
          <a:p>
            <a:r>
              <a:rPr lang="de-CH"/>
              <a:t>Mastertitelformat bearbeiten</a:t>
            </a:r>
          </a:p>
        </p:txBody>
      </p:sp>
      <p:sp>
        <p:nvSpPr>
          <p:cNvPr id="3" name="Vertikaler Textplatzhalter 2"/>
          <p:cNvSpPr>
            <a:spLocks noGrp="1"/>
          </p:cNvSpPr>
          <p:nvPr>
            <p:ph type="body" orient="vert" idx="1"/>
          </p:nvPr>
        </p:nvSpPr>
        <p:spPr>
          <a:xfrm>
            <a:off x="457200" y="908050"/>
            <a:ext cx="6029325" cy="5545138"/>
          </a:xfrm>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Tree>
    <p:extLst>
      <p:ext uri="{BB962C8B-B14F-4D97-AF65-F5344CB8AC3E}">
        <p14:creationId xmlns:p14="http://schemas.microsoft.com/office/powerpoint/2010/main" val="1155656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de-CH"/>
              <a:t>Mastertitelformat bearbeiten</a:t>
            </a:r>
          </a:p>
        </p:txBody>
      </p:sp>
      <p:sp>
        <p:nvSpPr>
          <p:cNvPr id="3" name="Textplatzhalt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CH"/>
              <a:t>Mastertextformat bearbeiten</a:t>
            </a:r>
          </a:p>
        </p:txBody>
      </p:sp>
    </p:spTree>
    <p:extLst>
      <p:ext uri="{BB962C8B-B14F-4D97-AF65-F5344CB8AC3E}">
        <p14:creationId xmlns:p14="http://schemas.microsoft.com/office/powerpoint/2010/main" val="364301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vert="horz"/>
          <a:lstStyle/>
          <a:p>
            <a:r>
              <a:rPr lang="de-CH"/>
              <a:t>Mastertitelformat bearbeiten</a:t>
            </a:r>
          </a:p>
        </p:txBody>
      </p:sp>
      <p:sp>
        <p:nvSpPr>
          <p:cNvPr id="3" name="Inhaltsplatzhalt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4" name="Inhaltsplatzhalt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Tree>
    <p:extLst>
      <p:ext uri="{BB962C8B-B14F-4D97-AF65-F5344CB8AC3E}">
        <p14:creationId xmlns:p14="http://schemas.microsoft.com/office/powerpoint/2010/main" val="666108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vert="horz"/>
          <a:lstStyle>
            <a:lvl1pPr>
              <a:defRPr/>
            </a:lvl1pPr>
          </a:lstStyle>
          <a:p>
            <a:r>
              <a:rPr lang="de-CH"/>
              <a:t>Mastertitelformat bearbeiten</a:t>
            </a:r>
          </a:p>
        </p:txBody>
      </p:sp>
      <p:sp>
        <p:nvSpPr>
          <p:cNvPr id="3" name="Textplatzhalt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4" name="Inhaltsplatzhalt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5" name="Textplatzhalt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a:t>Mastertextformat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Tree>
    <p:extLst>
      <p:ext uri="{BB962C8B-B14F-4D97-AF65-F5344CB8AC3E}">
        <p14:creationId xmlns:p14="http://schemas.microsoft.com/office/powerpoint/2010/main" val="1519920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vert="horz"/>
          <a:lstStyle/>
          <a:p>
            <a:r>
              <a:rPr lang="de-CH"/>
              <a:t>Mastertitelformat bearbeiten</a:t>
            </a:r>
          </a:p>
        </p:txBody>
      </p:sp>
    </p:spTree>
    <p:extLst>
      <p:ext uri="{BB962C8B-B14F-4D97-AF65-F5344CB8AC3E}">
        <p14:creationId xmlns:p14="http://schemas.microsoft.com/office/powerpoint/2010/main" val="3768964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1021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de-CH"/>
              <a:t>Mastertitelformat bearbeiten</a:t>
            </a:r>
          </a:p>
        </p:txBody>
      </p:sp>
      <p:sp>
        <p:nvSpPr>
          <p:cNvPr id="3" name="Inhaltsplatzhalt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4" name="Textplatzhalt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Tree>
    <p:extLst>
      <p:ext uri="{BB962C8B-B14F-4D97-AF65-F5344CB8AC3E}">
        <p14:creationId xmlns:p14="http://schemas.microsoft.com/office/powerpoint/2010/main" val="577187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de-CH"/>
              <a:t>Mastertitelformat bearbeiten</a:t>
            </a:r>
          </a:p>
        </p:txBody>
      </p:sp>
      <p:sp>
        <p:nvSpPr>
          <p:cNvPr id="3" name="Bildplatzhalt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a:t>Mastertextformat bearbeiten</a:t>
            </a:r>
          </a:p>
        </p:txBody>
      </p:sp>
    </p:spTree>
    <p:extLst>
      <p:ext uri="{BB962C8B-B14F-4D97-AF65-F5344CB8AC3E}">
        <p14:creationId xmlns:p14="http://schemas.microsoft.com/office/powerpoint/2010/main" val="2685124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8" descr="Titelbild"/>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8"/>
          <p:cNvSpPr>
            <a:spLocks noChangeArrowheads="1"/>
          </p:cNvSpPr>
          <p:nvPr userDrawn="1"/>
        </p:nvSpPr>
        <p:spPr bwMode="auto">
          <a:xfrm>
            <a:off x="0" y="0"/>
            <a:ext cx="9144000" cy="187325"/>
          </a:xfrm>
          <a:prstGeom prst="rect">
            <a:avLst/>
          </a:prstGeom>
          <a:solidFill>
            <a:srgbClr val="009EE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de-DE">
              <a:cs typeface="Arial" charset="0"/>
            </a:endParaRPr>
          </a:p>
        </p:txBody>
      </p:sp>
      <p:sp>
        <p:nvSpPr>
          <p:cNvPr id="1028" name="Line 9"/>
          <p:cNvSpPr>
            <a:spLocks noChangeShapeType="1"/>
          </p:cNvSpPr>
          <p:nvPr userDrawn="1"/>
        </p:nvSpPr>
        <p:spPr bwMode="auto">
          <a:xfrm>
            <a:off x="0" y="150813"/>
            <a:ext cx="9144000" cy="0"/>
          </a:xfrm>
          <a:prstGeom prst="line">
            <a:avLst/>
          </a:prstGeom>
          <a:noFill/>
          <a:ln w="19050">
            <a:solidFill>
              <a:schemeClr val="bg1"/>
            </a:solidFill>
            <a:round/>
            <a:headEnd/>
            <a:tailEnd/>
          </a:ln>
          <a:extLst>
            <a:ext uri="{909E8E84-426E-40dd-AFC4-6F175D3DCCD1}">
              <a14:hiddenFill xmlns:a14="http://schemas.microsoft.com/office/drawing/2010/main" xmlns="">
                <a:noFill/>
              </a14:hiddenFill>
            </a:ext>
          </a:extLst>
        </p:spPr>
        <p:txBody>
          <a:bodyPr/>
          <a:lstStyle/>
          <a:p>
            <a:endParaRPr lang="de-DE"/>
          </a:p>
        </p:txBody>
      </p:sp>
      <p:sp>
        <p:nvSpPr>
          <p:cNvPr id="1029" name="Rectangle 16"/>
          <p:cNvSpPr>
            <a:spLocks noChangeArrowheads="1"/>
          </p:cNvSpPr>
          <p:nvPr userDrawn="1"/>
        </p:nvSpPr>
        <p:spPr bwMode="auto">
          <a:xfrm>
            <a:off x="0" y="6669088"/>
            <a:ext cx="9144000" cy="188912"/>
          </a:xfrm>
          <a:prstGeom prst="rect">
            <a:avLst/>
          </a:prstGeom>
          <a:solidFill>
            <a:srgbClr val="009EE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de-DE">
              <a:cs typeface="Arial" charset="0"/>
            </a:endParaRPr>
          </a:p>
        </p:txBody>
      </p:sp>
      <p:sp>
        <p:nvSpPr>
          <p:cNvPr id="1030" name="Line 17"/>
          <p:cNvSpPr>
            <a:spLocks noChangeShapeType="1"/>
          </p:cNvSpPr>
          <p:nvPr userDrawn="1"/>
        </p:nvSpPr>
        <p:spPr bwMode="auto">
          <a:xfrm>
            <a:off x="0" y="6704013"/>
            <a:ext cx="9144000" cy="0"/>
          </a:xfrm>
          <a:prstGeom prst="line">
            <a:avLst/>
          </a:prstGeom>
          <a:noFill/>
          <a:ln w="19050">
            <a:solidFill>
              <a:schemeClr val="bg1"/>
            </a:solidFill>
            <a:round/>
            <a:headEnd/>
            <a:tailEnd/>
          </a:ln>
          <a:extLst>
            <a:ext uri="{909E8E84-426E-40dd-AFC4-6F175D3DCCD1}">
              <a14:hiddenFill xmlns:a14="http://schemas.microsoft.com/office/drawing/2010/main" xmlns="">
                <a:noFill/>
              </a14:hiddenFill>
            </a:ext>
          </a:extLst>
        </p:spPr>
        <p:txBody>
          <a:bodyPr/>
          <a:lstStyle/>
          <a:p>
            <a:endParaRPr lang="de-DE"/>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eaLnBrk="0" fontAlgn="base" hangingPunct="0">
        <a:spcBef>
          <a:spcPct val="0"/>
        </a:spcBef>
        <a:spcAft>
          <a:spcPct val="0"/>
        </a:spcAft>
        <a:defRPr sz="3000" b="1">
          <a:solidFill>
            <a:schemeClr val="tx2"/>
          </a:solidFill>
          <a:latin typeface="+mj-lt"/>
          <a:ea typeface="ＭＳ Ｐゴシック" charset="0"/>
          <a:cs typeface="+mj-cs"/>
        </a:defRPr>
      </a:lvl1pPr>
      <a:lvl2pPr algn="l" rtl="0" eaLnBrk="0" fontAlgn="base" hangingPunct="0">
        <a:spcBef>
          <a:spcPct val="0"/>
        </a:spcBef>
        <a:spcAft>
          <a:spcPct val="0"/>
        </a:spcAft>
        <a:defRPr sz="3000" b="1">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3000" b="1">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3000" b="1">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3000" b="1">
          <a:solidFill>
            <a:schemeClr val="tx2"/>
          </a:solidFill>
          <a:latin typeface="Arial" charset="0"/>
          <a:ea typeface="ＭＳ Ｐゴシック" charset="0"/>
          <a:cs typeface="Arial" charset="0"/>
        </a:defRPr>
      </a:lvl5pPr>
      <a:lvl6pPr marL="457200" algn="l" rtl="0" fontAlgn="base">
        <a:spcBef>
          <a:spcPct val="0"/>
        </a:spcBef>
        <a:spcAft>
          <a:spcPct val="0"/>
        </a:spcAft>
        <a:defRPr sz="3000" b="1">
          <a:solidFill>
            <a:schemeClr val="tx2"/>
          </a:solidFill>
          <a:latin typeface="Arial" charset="0"/>
          <a:ea typeface="Arial" charset="0"/>
          <a:cs typeface="Arial" charset="0"/>
        </a:defRPr>
      </a:lvl6pPr>
      <a:lvl7pPr marL="914400" algn="l" rtl="0" fontAlgn="base">
        <a:spcBef>
          <a:spcPct val="0"/>
        </a:spcBef>
        <a:spcAft>
          <a:spcPct val="0"/>
        </a:spcAft>
        <a:defRPr sz="3000" b="1">
          <a:solidFill>
            <a:schemeClr val="tx2"/>
          </a:solidFill>
          <a:latin typeface="Arial" charset="0"/>
          <a:ea typeface="Arial" charset="0"/>
          <a:cs typeface="Arial" charset="0"/>
        </a:defRPr>
      </a:lvl7pPr>
      <a:lvl8pPr marL="1371600" algn="l" rtl="0" fontAlgn="base">
        <a:spcBef>
          <a:spcPct val="0"/>
        </a:spcBef>
        <a:spcAft>
          <a:spcPct val="0"/>
        </a:spcAft>
        <a:defRPr sz="3000" b="1">
          <a:solidFill>
            <a:schemeClr val="tx2"/>
          </a:solidFill>
          <a:latin typeface="Arial" charset="0"/>
          <a:ea typeface="Arial" charset="0"/>
          <a:cs typeface="Arial" charset="0"/>
        </a:defRPr>
      </a:lvl8pPr>
      <a:lvl9pPr marL="1828800" algn="l" rtl="0" fontAlgn="base">
        <a:spcBef>
          <a:spcPct val="0"/>
        </a:spcBef>
        <a:spcAft>
          <a:spcPct val="0"/>
        </a:spcAft>
        <a:defRPr sz="3000" b="1">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tx1"/>
          </a:solidFill>
          <a:latin typeface="+mn-lt"/>
          <a:ea typeface="+mn-ea"/>
          <a:cs typeface="+mn-cs"/>
        </a:defRPr>
      </a:lvl5pPr>
      <a:lvl6pPr marL="2514600" indent="-228600" algn="l" rtl="0" fontAlgn="base">
        <a:spcBef>
          <a:spcPct val="20000"/>
        </a:spcBef>
        <a:spcAft>
          <a:spcPct val="0"/>
        </a:spcAft>
        <a:buChar char="»"/>
        <a:defRPr sz="1600">
          <a:solidFill>
            <a:schemeClr val="tx1"/>
          </a:solidFill>
          <a:latin typeface="+mn-lt"/>
          <a:ea typeface="+mn-ea"/>
          <a:cs typeface="+mn-cs"/>
        </a:defRPr>
      </a:lvl6pPr>
      <a:lvl7pPr marL="2971800" indent="-228600" algn="l" rtl="0" fontAlgn="base">
        <a:spcBef>
          <a:spcPct val="20000"/>
        </a:spcBef>
        <a:spcAft>
          <a:spcPct val="0"/>
        </a:spcAft>
        <a:buChar char="»"/>
        <a:defRPr sz="1600">
          <a:solidFill>
            <a:schemeClr val="tx1"/>
          </a:solidFill>
          <a:latin typeface="+mn-lt"/>
          <a:ea typeface="+mn-ea"/>
          <a:cs typeface="+mn-cs"/>
        </a:defRPr>
      </a:lvl7pPr>
      <a:lvl8pPr marL="3429000" indent="-228600" algn="l" rtl="0" fontAlgn="base">
        <a:spcBef>
          <a:spcPct val="20000"/>
        </a:spcBef>
        <a:spcAft>
          <a:spcPct val="0"/>
        </a:spcAft>
        <a:buChar char="»"/>
        <a:defRPr sz="1600">
          <a:solidFill>
            <a:schemeClr val="tx1"/>
          </a:solidFill>
          <a:latin typeface="+mn-lt"/>
          <a:ea typeface="+mn-ea"/>
          <a:cs typeface="+mn-cs"/>
        </a:defRPr>
      </a:lvl8pPr>
      <a:lvl9pPr marL="3886200" indent="-228600" algn="l" rtl="0" fontAlgn="base">
        <a:spcBef>
          <a:spcPct val="20000"/>
        </a:spcBef>
        <a:spcAft>
          <a:spcPct val="0"/>
        </a:spcAft>
        <a:buChar char="»"/>
        <a:defRPr sz="1600">
          <a:solidFill>
            <a:schemeClr val="tx1"/>
          </a:solidFill>
          <a:latin typeface="+mn-lt"/>
          <a:ea typeface="+mn-ea"/>
          <a:cs typeface="+mn-cs"/>
        </a:defRPr>
      </a:lvl9pPr>
    </p:bodyStyle>
    <p:otherStyle>
      <a:defPPr>
        <a:defRPr lang="de-CH"/>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userDrawn="1"/>
        </p:nvSpPr>
        <p:spPr bwMode="auto">
          <a:xfrm>
            <a:off x="0" y="0"/>
            <a:ext cx="9144000" cy="792163"/>
          </a:xfrm>
          <a:prstGeom prst="rect">
            <a:avLst/>
          </a:prstGeom>
          <a:solidFill>
            <a:srgbClr val="009EE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de-DE">
              <a:cs typeface="Arial" charset="0"/>
            </a:endParaRPr>
          </a:p>
        </p:txBody>
      </p:sp>
      <p:sp>
        <p:nvSpPr>
          <p:cNvPr id="2051" name="Rectangle 3"/>
          <p:cNvSpPr>
            <a:spLocks noGrp="1" noChangeArrowheads="1"/>
          </p:cNvSpPr>
          <p:nvPr>
            <p:ph type="title"/>
          </p:nvPr>
        </p:nvSpPr>
        <p:spPr bwMode="auto">
          <a:xfrm>
            <a:off x="457200" y="908050"/>
            <a:ext cx="8229600" cy="50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de-CH"/>
              <a:t>Titelmasterformat durch Klicken bearbeiten</a:t>
            </a:r>
          </a:p>
        </p:txBody>
      </p:sp>
      <p:sp>
        <p:nvSpPr>
          <p:cNvPr id="2052" name="Rectangle 4"/>
          <p:cNvSpPr>
            <a:spLocks noGrp="1" noChangeArrowheads="1"/>
          </p:cNvSpPr>
          <p:nvPr>
            <p:ph type="body" idx="1"/>
          </p:nvPr>
        </p:nvSpPr>
        <p:spPr bwMode="auto">
          <a:xfrm>
            <a:off x="468313" y="1628775"/>
            <a:ext cx="8229600" cy="482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de-CH"/>
              <a:t>Textmasterformate durch Klicken bearbeiten</a:t>
            </a:r>
          </a:p>
          <a:p>
            <a:pPr lvl="1"/>
            <a:r>
              <a:rPr lang="de-CH"/>
              <a:t>Zweite Ebene</a:t>
            </a:r>
          </a:p>
          <a:p>
            <a:pPr lvl="2"/>
            <a:r>
              <a:rPr lang="de-CH"/>
              <a:t>Dritte Ebene</a:t>
            </a:r>
          </a:p>
          <a:p>
            <a:pPr lvl="3"/>
            <a:r>
              <a:rPr lang="de-CH"/>
              <a:t>Vierte Ebene</a:t>
            </a:r>
          </a:p>
          <a:p>
            <a:pPr lvl="4"/>
            <a:r>
              <a:rPr lang="de-CH"/>
              <a:t>Fünfte Ebene</a:t>
            </a:r>
          </a:p>
        </p:txBody>
      </p:sp>
      <p:sp>
        <p:nvSpPr>
          <p:cNvPr id="2053" name="Line 5"/>
          <p:cNvSpPr>
            <a:spLocks noChangeShapeType="1"/>
          </p:cNvSpPr>
          <p:nvPr userDrawn="1"/>
        </p:nvSpPr>
        <p:spPr bwMode="auto">
          <a:xfrm>
            <a:off x="0" y="765175"/>
            <a:ext cx="9144000" cy="0"/>
          </a:xfrm>
          <a:prstGeom prst="line">
            <a:avLst/>
          </a:prstGeom>
          <a:noFill/>
          <a:ln w="19050">
            <a:solidFill>
              <a:schemeClr val="bg1"/>
            </a:solidFill>
            <a:round/>
            <a:headEnd/>
            <a:tailEnd/>
          </a:ln>
          <a:extLst>
            <a:ext uri="{909E8E84-426E-40dd-AFC4-6F175D3DCCD1}">
              <a14:hiddenFill xmlns:a14="http://schemas.microsoft.com/office/drawing/2010/main" xmlns="">
                <a:noFill/>
              </a14:hiddenFill>
            </a:ext>
          </a:extLst>
        </p:spPr>
        <p:txBody>
          <a:bodyPr/>
          <a:lstStyle/>
          <a:p>
            <a:endParaRPr lang="de-DE"/>
          </a:p>
        </p:txBody>
      </p:sp>
      <p:pic>
        <p:nvPicPr>
          <p:cNvPr id="2055" name="Picture 7" descr="Titel"/>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1477963" y="287338"/>
            <a:ext cx="7197725" cy="360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6" name="Rectangle 8"/>
          <p:cNvSpPr>
            <a:spLocks noChangeArrowheads="1"/>
          </p:cNvSpPr>
          <p:nvPr userDrawn="1"/>
        </p:nvSpPr>
        <p:spPr bwMode="auto">
          <a:xfrm>
            <a:off x="0" y="6669088"/>
            <a:ext cx="9144000" cy="188912"/>
          </a:xfrm>
          <a:prstGeom prst="rect">
            <a:avLst/>
          </a:prstGeom>
          <a:solidFill>
            <a:srgbClr val="009EE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de-DE">
              <a:cs typeface="Arial" charset="0"/>
            </a:endParaRPr>
          </a:p>
        </p:txBody>
      </p:sp>
      <p:sp>
        <p:nvSpPr>
          <p:cNvPr id="2057" name="Line 9"/>
          <p:cNvSpPr>
            <a:spLocks noChangeShapeType="1"/>
          </p:cNvSpPr>
          <p:nvPr userDrawn="1"/>
        </p:nvSpPr>
        <p:spPr bwMode="auto">
          <a:xfrm>
            <a:off x="0" y="6704013"/>
            <a:ext cx="9144000" cy="0"/>
          </a:xfrm>
          <a:prstGeom prst="line">
            <a:avLst/>
          </a:prstGeom>
          <a:noFill/>
          <a:ln w="19050">
            <a:solidFill>
              <a:schemeClr val="bg1"/>
            </a:solidFill>
            <a:round/>
            <a:headEnd/>
            <a:tailEnd/>
          </a:ln>
          <a:extLst>
            <a:ext uri="{909E8E84-426E-40dd-AFC4-6F175D3DCCD1}">
              <a14:hiddenFill xmlns:a14="http://schemas.microsoft.com/office/drawing/2010/main" xmlns="">
                <a:noFill/>
              </a14:hiddenFill>
            </a:ext>
          </a:extLst>
        </p:spPr>
        <p:txBody>
          <a:bodyPr/>
          <a:lstStyle/>
          <a:p>
            <a:endParaRPr lang="de-DE"/>
          </a:p>
        </p:txBody>
      </p:sp>
      <p:pic>
        <p:nvPicPr>
          <p:cNvPr id="3" name="Grafik 2">
            <a:extLst>
              <a:ext uri="{FF2B5EF4-FFF2-40B4-BE49-F238E27FC236}">
                <a16:creationId xmlns:a16="http://schemas.microsoft.com/office/drawing/2014/main" id="{69131234-6992-4346-95F1-145398629581}"/>
              </a:ext>
            </a:extLst>
          </p:cNvPr>
          <p:cNvPicPr>
            <a:picLocks noChangeAspect="1"/>
          </p:cNvPicPr>
          <p:nvPr userDrawn="1"/>
        </p:nvPicPr>
        <p:blipFill>
          <a:blip r:embed="rId14"/>
          <a:stretch>
            <a:fillRect/>
          </a:stretch>
        </p:blipFill>
        <p:spPr>
          <a:xfrm>
            <a:off x="485087" y="108505"/>
            <a:ext cx="774545" cy="584191"/>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3000" b="1">
          <a:solidFill>
            <a:srgbClr val="0060A9"/>
          </a:solidFill>
          <a:latin typeface="+mj-lt"/>
          <a:ea typeface="ＭＳ Ｐゴシック" charset="0"/>
          <a:cs typeface="+mj-cs"/>
        </a:defRPr>
      </a:lvl1pPr>
      <a:lvl2pPr algn="l" rtl="0" eaLnBrk="0" fontAlgn="base" hangingPunct="0">
        <a:spcBef>
          <a:spcPct val="0"/>
        </a:spcBef>
        <a:spcAft>
          <a:spcPct val="0"/>
        </a:spcAft>
        <a:defRPr sz="3000" b="1">
          <a:solidFill>
            <a:srgbClr val="0060A9"/>
          </a:solidFill>
          <a:latin typeface="Arial" charset="0"/>
          <a:ea typeface="ＭＳ Ｐゴシック" charset="0"/>
          <a:cs typeface="Arial" charset="0"/>
        </a:defRPr>
      </a:lvl2pPr>
      <a:lvl3pPr algn="l" rtl="0" eaLnBrk="0" fontAlgn="base" hangingPunct="0">
        <a:spcBef>
          <a:spcPct val="0"/>
        </a:spcBef>
        <a:spcAft>
          <a:spcPct val="0"/>
        </a:spcAft>
        <a:defRPr sz="3000" b="1">
          <a:solidFill>
            <a:srgbClr val="0060A9"/>
          </a:solidFill>
          <a:latin typeface="Arial" charset="0"/>
          <a:ea typeface="ＭＳ Ｐゴシック" charset="0"/>
          <a:cs typeface="Arial" charset="0"/>
        </a:defRPr>
      </a:lvl3pPr>
      <a:lvl4pPr algn="l" rtl="0" eaLnBrk="0" fontAlgn="base" hangingPunct="0">
        <a:spcBef>
          <a:spcPct val="0"/>
        </a:spcBef>
        <a:spcAft>
          <a:spcPct val="0"/>
        </a:spcAft>
        <a:defRPr sz="3000" b="1">
          <a:solidFill>
            <a:srgbClr val="0060A9"/>
          </a:solidFill>
          <a:latin typeface="Arial" charset="0"/>
          <a:ea typeface="ＭＳ Ｐゴシック" charset="0"/>
          <a:cs typeface="Arial" charset="0"/>
        </a:defRPr>
      </a:lvl4pPr>
      <a:lvl5pPr algn="l" rtl="0" eaLnBrk="0" fontAlgn="base" hangingPunct="0">
        <a:spcBef>
          <a:spcPct val="0"/>
        </a:spcBef>
        <a:spcAft>
          <a:spcPct val="0"/>
        </a:spcAft>
        <a:defRPr sz="3000" b="1">
          <a:solidFill>
            <a:srgbClr val="0060A9"/>
          </a:solidFill>
          <a:latin typeface="Arial" charset="0"/>
          <a:ea typeface="ＭＳ Ｐゴシック" charset="0"/>
          <a:cs typeface="Arial" charset="0"/>
        </a:defRPr>
      </a:lvl5pPr>
      <a:lvl6pPr marL="457200" algn="l" rtl="0" fontAlgn="base">
        <a:spcBef>
          <a:spcPct val="0"/>
        </a:spcBef>
        <a:spcAft>
          <a:spcPct val="0"/>
        </a:spcAft>
        <a:defRPr sz="3000" b="1">
          <a:solidFill>
            <a:srgbClr val="0060A9"/>
          </a:solidFill>
          <a:latin typeface="Arial" charset="0"/>
          <a:ea typeface="Arial" charset="0"/>
          <a:cs typeface="Arial" charset="0"/>
        </a:defRPr>
      </a:lvl6pPr>
      <a:lvl7pPr marL="914400" algn="l" rtl="0" fontAlgn="base">
        <a:spcBef>
          <a:spcPct val="0"/>
        </a:spcBef>
        <a:spcAft>
          <a:spcPct val="0"/>
        </a:spcAft>
        <a:defRPr sz="3000" b="1">
          <a:solidFill>
            <a:srgbClr val="0060A9"/>
          </a:solidFill>
          <a:latin typeface="Arial" charset="0"/>
          <a:ea typeface="Arial" charset="0"/>
          <a:cs typeface="Arial" charset="0"/>
        </a:defRPr>
      </a:lvl7pPr>
      <a:lvl8pPr marL="1371600" algn="l" rtl="0" fontAlgn="base">
        <a:spcBef>
          <a:spcPct val="0"/>
        </a:spcBef>
        <a:spcAft>
          <a:spcPct val="0"/>
        </a:spcAft>
        <a:defRPr sz="3000" b="1">
          <a:solidFill>
            <a:srgbClr val="0060A9"/>
          </a:solidFill>
          <a:latin typeface="Arial" charset="0"/>
          <a:ea typeface="Arial" charset="0"/>
          <a:cs typeface="Arial" charset="0"/>
        </a:defRPr>
      </a:lvl8pPr>
      <a:lvl9pPr marL="1828800" algn="l" rtl="0" fontAlgn="base">
        <a:spcBef>
          <a:spcPct val="0"/>
        </a:spcBef>
        <a:spcAft>
          <a:spcPct val="0"/>
        </a:spcAft>
        <a:defRPr sz="3000" b="1">
          <a:solidFill>
            <a:srgbClr val="0060A9"/>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2800">
          <a:solidFill>
            <a:srgbClr val="0060A9"/>
          </a:solidFill>
          <a:latin typeface="+mn-lt"/>
          <a:ea typeface="ＭＳ Ｐゴシック" charset="0"/>
          <a:cs typeface="+mn-cs"/>
        </a:defRPr>
      </a:lvl1pPr>
      <a:lvl2pPr marL="742950" indent="-285750" algn="l" rtl="0" eaLnBrk="0" fontAlgn="base" hangingPunct="0">
        <a:spcBef>
          <a:spcPct val="20000"/>
        </a:spcBef>
        <a:spcAft>
          <a:spcPct val="0"/>
        </a:spcAft>
        <a:buChar char="–"/>
        <a:defRPr sz="2400">
          <a:solidFill>
            <a:srgbClr val="0060A9"/>
          </a:solidFill>
          <a:latin typeface="+mn-lt"/>
          <a:ea typeface="+mn-ea"/>
          <a:cs typeface="+mn-cs"/>
        </a:defRPr>
      </a:lvl2pPr>
      <a:lvl3pPr marL="1143000" indent="-228600" algn="l" rtl="0" eaLnBrk="0" fontAlgn="base" hangingPunct="0">
        <a:spcBef>
          <a:spcPct val="20000"/>
        </a:spcBef>
        <a:spcAft>
          <a:spcPct val="0"/>
        </a:spcAft>
        <a:buChar char="•"/>
        <a:defRPr sz="2000">
          <a:solidFill>
            <a:srgbClr val="0060A9"/>
          </a:solidFill>
          <a:latin typeface="+mn-lt"/>
          <a:ea typeface="+mn-ea"/>
          <a:cs typeface="+mn-cs"/>
        </a:defRPr>
      </a:lvl3pPr>
      <a:lvl4pPr marL="1600200" indent="-228600" algn="l" rtl="0" eaLnBrk="0" fontAlgn="base" hangingPunct="0">
        <a:spcBef>
          <a:spcPct val="20000"/>
        </a:spcBef>
        <a:spcAft>
          <a:spcPct val="0"/>
        </a:spcAft>
        <a:buChar char="–"/>
        <a:defRPr>
          <a:solidFill>
            <a:srgbClr val="0060A9"/>
          </a:solidFill>
          <a:latin typeface="+mn-lt"/>
          <a:ea typeface="+mn-ea"/>
          <a:cs typeface="+mn-cs"/>
        </a:defRPr>
      </a:lvl4pPr>
      <a:lvl5pPr marL="2057400" indent="-228600" algn="l" rtl="0" eaLnBrk="0" fontAlgn="base" hangingPunct="0">
        <a:spcBef>
          <a:spcPct val="20000"/>
        </a:spcBef>
        <a:spcAft>
          <a:spcPct val="0"/>
        </a:spcAft>
        <a:buChar char="»"/>
        <a:defRPr sz="1600">
          <a:solidFill>
            <a:srgbClr val="0060A9"/>
          </a:solidFill>
          <a:latin typeface="+mn-lt"/>
          <a:ea typeface="+mn-ea"/>
          <a:cs typeface="+mn-cs"/>
        </a:defRPr>
      </a:lvl5pPr>
      <a:lvl6pPr marL="2514600" indent="-228600" algn="l" rtl="0" fontAlgn="base">
        <a:spcBef>
          <a:spcPct val="20000"/>
        </a:spcBef>
        <a:spcAft>
          <a:spcPct val="0"/>
        </a:spcAft>
        <a:buChar char="»"/>
        <a:defRPr sz="1600">
          <a:solidFill>
            <a:srgbClr val="0060A9"/>
          </a:solidFill>
          <a:latin typeface="+mn-lt"/>
          <a:ea typeface="+mn-ea"/>
          <a:cs typeface="+mn-cs"/>
        </a:defRPr>
      </a:lvl6pPr>
      <a:lvl7pPr marL="2971800" indent="-228600" algn="l" rtl="0" fontAlgn="base">
        <a:spcBef>
          <a:spcPct val="20000"/>
        </a:spcBef>
        <a:spcAft>
          <a:spcPct val="0"/>
        </a:spcAft>
        <a:buChar char="»"/>
        <a:defRPr sz="1600">
          <a:solidFill>
            <a:srgbClr val="0060A9"/>
          </a:solidFill>
          <a:latin typeface="+mn-lt"/>
          <a:ea typeface="+mn-ea"/>
          <a:cs typeface="+mn-cs"/>
        </a:defRPr>
      </a:lvl7pPr>
      <a:lvl8pPr marL="3429000" indent="-228600" algn="l" rtl="0" fontAlgn="base">
        <a:spcBef>
          <a:spcPct val="20000"/>
        </a:spcBef>
        <a:spcAft>
          <a:spcPct val="0"/>
        </a:spcAft>
        <a:buChar char="»"/>
        <a:defRPr sz="1600">
          <a:solidFill>
            <a:srgbClr val="0060A9"/>
          </a:solidFill>
          <a:latin typeface="+mn-lt"/>
          <a:ea typeface="+mn-ea"/>
          <a:cs typeface="+mn-cs"/>
        </a:defRPr>
      </a:lvl8pPr>
      <a:lvl9pPr marL="3886200" indent="-228600" algn="l" rtl="0" fontAlgn="base">
        <a:spcBef>
          <a:spcPct val="20000"/>
        </a:spcBef>
        <a:spcAft>
          <a:spcPct val="0"/>
        </a:spcAft>
        <a:buChar char="»"/>
        <a:defRPr sz="1600">
          <a:solidFill>
            <a:srgbClr val="0060A9"/>
          </a:solidFill>
          <a:latin typeface="+mn-lt"/>
          <a:ea typeface="+mn-ea"/>
          <a:cs typeface="+mn-cs"/>
        </a:defRPr>
      </a:lvl9pPr>
    </p:bodyStyle>
    <p:otherStyle>
      <a:defPPr>
        <a:defRPr lang="de-CH"/>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49.jpe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53.jpe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7" descr="Schriftzug Star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67175" y="620713"/>
            <a:ext cx="4572000" cy="124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3" name="Picture 8" descr="Schriftzug SV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0" y="6303963"/>
            <a:ext cx="5638800" cy="249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Bild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466" y="620688"/>
            <a:ext cx="1563624" cy="118860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a:noFill/>
        </p:spPr>
        <p:txBody>
          <a:bodyPr/>
          <a:lstStyle/>
          <a:p>
            <a:pPr eaLnBrk="1" hangingPunct="1"/>
            <a:r>
              <a:rPr lang="de-CH">
                <a:latin typeface="Arial" charset="0"/>
              </a:rPr>
              <a:t>Ähnliche Arten</a:t>
            </a:r>
          </a:p>
        </p:txBody>
      </p:sp>
      <p:sp>
        <p:nvSpPr>
          <p:cNvPr id="17410" name="Rectangle 3"/>
          <p:cNvSpPr>
            <a:spLocks noGrp="1" noChangeArrowheads="1"/>
          </p:cNvSpPr>
          <p:nvPr>
            <p:ph type="body" idx="1"/>
          </p:nvPr>
        </p:nvSpPr>
        <p:spPr>
          <a:noFill/>
        </p:spPr>
        <p:txBody>
          <a:bodyPr/>
          <a:lstStyle/>
          <a:p>
            <a:pPr eaLnBrk="1" hangingPunct="1">
              <a:buFontTx/>
              <a:buNone/>
            </a:pPr>
            <a:r>
              <a:rPr lang="de-CH">
                <a:latin typeface="Arial" charset="0"/>
              </a:rPr>
              <a:t>Trotz ähnlichem Aussehen und Lebensstil ist die</a:t>
            </a:r>
          </a:p>
          <a:p>
            <a:pPr eaLnBrk="1" hangingPunct="1">
              <a:buFontTx/>
              <a:buNone/>
            </a:pPr>
            <a:r>
              <a:rPr lang="de-CH">
                <a:latin typeface="Arial" charset="0"/>
              </a:rPr>
              <a:t>Mehlschwalbe NICHT mit den Mauer- und</a:t>
            </a:r>
          </a:p>
          <a:p>
            <a:pPr eaLnBrk="1" hangingPunct="1">
              <a:buFontTx/>
              <a:buNone/>
            </a:pPr>
            <a:r>
              <a:rPr lang="de-CH">
                <a:latin typeface="Arial" charset="0"/>
              </a:rPr>
              <a:t>Alpenseglern verwandt!</a:t>
            </a:r>
          </a:p>
          <a:p>
            <a:pPr lvl="1" eaLnBrk="1" hangingPunct="1"/>
            <a:r>
              <a:rPr lang="de-CH" sz="2000">
                <a:latin typeface="Arial" charset="0"/>
                <a:ea typeface="Arial" charset="0"/>
                <a:cs typeface="Arial" charset="0"/>
              </a:rPr>
              <a:t>Segler haben längere, schmalere, sichelförmige Flügel</a:t>
            </a:r>
          </a:p>
          <a:p>
            <a:pPr lvl="1" eaLnBrk="1" hangingPunct="1"/>
            <a:r>
              <a:rPr lang="de-CH" sz="2000">
                <a:latin typeface="Arial" charset="0"/>
                <a:ea typeface="Arial" charset="0"/>
                <a:cs typeface="Arial" charset="0"/>
              </a:rPr>
              <a:t>Segler sind noch stärker aufs Fliegen spezialisiert und landen nie freiwillig auf dem Boden</a:t>
            </a:r>
          </a:p>
        </p:txBody>
      </p:sp>
      <p:pic>
        <p:nvPicPr>
          <p:cNvPr id="17411" name="Picture 4" descr="Mauersegler M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1600" y="4495800"/>
            <a:ext cx="2876550" cy="1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2" name="Picture 5" descr="Alpensegler M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4495800"/>
            <a:ext cx="2876550" cy="190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noFill/>
        </p:spPr>
        <p:txBody>
          <a:bodyPr/>
          <a:lstStyle/>
          <a:p>
            <a:pPr eaLnBrk="1" hangingPunct="1"/>
            <a:r>
              <a:rPr lang="de-CH">
                <a:latin typeface="Arial" charset="0"/>
              </a:rPr>
              <a:t>Verbreitung &amp; Zug</a:t>
            </a:r>
          </a:p>
        </p:txBody>
      </p:sp>
      <p:sp>
        <p:nvSpPr>
          <p:cNvPr id="19458" name="Rectangle 3"/>
          <p:cNvSpPr>
            <a:spLocks noGrp="1" noChangeArrowheads="1"/>
          </p:cNvSpPr>
          <p:nvPr>
            <p:ph type="body" idx="1"/>
          </p:nvPr>
        </p:nvSpPr>
        <p:spPr>
          <a:noFill/>
        </p:spPr>
        <p:txBody>
          <a:bodyPr/>
          <a:lstStyle/>
          <a:p>
            <a:pPr eaLnBrk="1" hangingPunct="1"/>
            <a:r>
              <a:rPr lang="de-CH" sz="2400">
                <a:latin typeface="Arial" charset="0"/>
              </a:rPr>
              <a:t>Die Mehlschwalbe ist Brutvogel in fast ganz Europa und in weiten Teilen Russlands.</a:t>
            </a:r>
          </a:p>
          <a:p>
            <a:pPr eaLnBrk="1" hangingPunct="1"/>
            <a:endParaRPr lang="de-CH" sz="2400">
              <a:latin typeface="Arial" charset="0"/>
            </a:endParaRPr>
          </a:p>
          <a:p>
            <a:pPr eaLnBrk="1" hangingPunct="1"/>
            <a:r>
              <a:rPr lang="de-CH" sz="2400">
                <a:latin typeface="Arial" charset="0"/>
              </a:rPr>
              <a:t>Die Überwinterungsgebiete liegen in der südlichen Hälfte Afrikas und in Südostasien</a:t>
            </a:r>
          </a:p>
        </p:txBody>
      </p:sp>
      <p:pic>
        <p:nvPicPr>
          <p:cNvPr id="19459" name="Picture 4" descr="Verbreitu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0113" y="3933825"/>
            <a:ext cx="4681537" cy="2157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noFill/>
        </p:spPr>
        <p:txBody>
          <a:bodyPr/>
          <a:lstStyle/>
          <a:p>
            <a:pPr eaLnBrk="1" hangingPunct="1"/>
            <a:r>
              <a:rPr lang="de-CH">
                <a:latin typeface="Arial" charset="0"/>
              </a:rPr>
              <a:t>Verbreitung &amp; Zug</a:t>
            </a:r>
          </a:p>
        </p:txBody>
      </p:sp>
      <p:sp>
        <p:nvSpPr>
          <p:cNvPr id="21506" name="Rectangle 3"/>
          <p:cNvSpPr>
            <a:spLocks noGrp="1" noChangeArrowheads="1"/>
          </p:cNvSpPr>
          <p:nvPr>
            <p:ph type="body" idx="1"/>
          </p:nvPr>
        </p:nvSpPr>
        <p:spPr>
          <a:xfrm>
            <a:off x="468313" y="1828800"/>
            <a:ext cx="3113087" cy="4824413"/>
          </a:xfrm>
          <a:noFill/>
        </p:spPr>
        <p:txBody>
          <a:bodyPr/>
          <a:lstStyle/>
          <a:p>
            <a:pPr eaLnBrk="1" hangingPunct="1">
              <a:buFontTx/>
              <a:buNone/>
            </a:pPr>
            <a:r>
              <a:rPr lang="de-CH" sz="2400">
                <a:latin typeface="Arial" charset="0"/>
              </a:rPr>
              <a:t>Wegzug aus dem</a:t>
            </a:r>
          </a:p>
          <a:p>
            <a:pPr eaLnBrk="1" hangingPunct="1">
              <a:buFontTx/>
              <a:buNone/>
            </a:pPr>
            <a:r>
              <a:rPr lang="de-CH" sz="2400">
                <a:latin typeface="Arial" charset="0"/>
              </a:rPr>
              <a:t>Brutgebiet in</a:t>
            </a:r>
          </a:p>
          <a:p>
            <a:pPr eaLnBrk="1" hangingPunct="1">
              <a:buFontTx/>
              <a:buNone/>
            </a:pPr>
            <a:r>
              <a:rPr lang="de-CH" sz="2400">
                <a:latin typeface="Arial" charset="0"/>
              </a:rPr>
              <a:t>Mitteleuropa</a:t>
            </a:r>
          </a:p>
          <a:p>
            <a:pPr eaLnBrk="1" hangingPunct="1">
              <a:buFontTx/>
              <a:buNone/>
            </a:pPr>
            <a:r>
              <a:rPr lang="de-CH" sz="2400">
                <a:latin typeface="Arial" charset="0"/>
              </a:rPr>
              <a:t>hauptsächlich im</a:t>
            </a:r>
          </a:p>
          <a:p>
            <a:pPr eaLnBrk="1" hangingPunct="1">
              <a:buFontTx/>
              <a:buNone/>
            </a:pPr>
            <a:r>
              <a:rPr lang="de-CH" sz="2400">
                <a:latin typeface="Arial" charset="0"/>
              </a:rPr>
              <a:t>September, </a:t>
            </a:r>
          </a:p>
          <a:p>
            <a:pPr eaLnBrk="1" hangingPunct="1">
              <a:buFontTx/>
              <a:buNone/>
            </a:pPr>
            <a:endParaRPr lang="de-CH" sz="2400">
              <a:latin typeface="Arial" charset="0"/>
            </a:endParaRPr>
          </a:p>
          <a:p>
            <a:pPr eaLnBrk="1" hangingPunct="1">
              <a:buFontTx/>
              <a:buNone/>
            </a:pPr>
            <a:r>
              <a:rPr lang="de-CH" sz="2400">
                <a:latin typeface="Arial" charset="0"/>
              </a:rPr>
              <a:t>Rückkehr Ende April</a:t>
            </a:r>
          </a:p>
          <a:p>
            <a:pPr eaLnBrk="1" hangingPunct="1">
              <a:buFontTx/>
              <a:buNone/>
            </a:pPr>
            <a:r>
              <a:rPr lang="de-CH" sz="2400">
                <a:latin typeface="Arial" charset="0"/>
              </a:rPr>
              <a:t>Anfang Mai.</a:t>
            </a:r>
          </a:p>
        </p:txBody>
      </p:sp>
      <p:pic>
        <p:nvPicPr>
          <p:cNvPr id="21507" name="Bild 4" descr="800px-Mehlschwalbe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8" name="Textfeld 5"/>
          <p:cNvSpPr txBox="1">
            <a:spLocks noChangeArrowheads="1"/>
          </p:cNvSpPr>
          <p:nvPr/>
        </p:nvSpPr>
        <p:spPr bwMode="auto">
          <a:xfrm>
            <a:off x="152400" y="990600"/>
            <a:ext cx="3352800" cy="1477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de-CH" sz="1800"/>
              <a:t>Wegzug</a:t>
            </a:r>
          </a:p>
          <a:p>
            <a:pPr eaLnBrk="1" hangingPunct="1"/>
            <a:r>
              <a:rPr lang="de-CH" sz="1800"/>
              <a:t>im September-Oktober</a:t>
            </a:r>
          </a:p>
          <a:p>
            <a:pPr eaLnBrk="1" hangingPunct="1"/>
            <a:endParaRPr lang="de-CH" sz="1800"/>
          </a:p>
          <a:p>
            <a:pPr eaLnBrk="1" hangingPunct="1"/>
            <a:r>
              <a:rPr lang="de-CH" sz="1800"/>
              <a:t>Rückkehr Ende April/Anfang </a:t>
            </a:r>
          </a:p>
          <a:p>
            <a:pPr eaLnBrk="1" hangingPunct="1"/>
            <a:r>
              <a:rPr lang="de-CH" sz="1800"/>
              <a:t>Mai</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3"/>
          <p:cNvSpPr>
            <a:spLocks noGrp="1" noChangeArrowheads="1"/>
          </p:cNvSpPr>
          <p:nvPr>
            <p:ph type="body" idx="1"/>
          </p:nvPr>
        </p:nvSpPr>
        <p:spPr>
          <a:noFill/>
        </p:spPr>
        <p:txBody>
          <a:bodyPr/>
          <a:lstStyle/>
          <a:p>
            <a:pPr eaLnBrk="1" hangingPunct="1"/>
            <a:endParaRPr lang="de-DE" sz="2400">
              <a:latin typeface="Arial" charset="0"/>
            </a:endParaRPr>
          </a:p>
        </p:txBody>
      </p:sp>
      <p:pic>
        <p:nvPicPr>
          <p:cNvPr id="23554" name="Bild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429000"/>
            <a:ext cx="5486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5" name="Bild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762000"/>
            <a:ext cx="3962400" cy="281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6" name="Bild 6"/>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962400" y="685800"/>
            <a:ext cx="536575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7" name="Bild 7"/>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410200" y="3733800"/>
            <a:ext cx="381000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a:noFill/>
        </p:spPr>
        <p:txBody>
          <a:bodyPr/>
          <a:lstStyle/>
          <a:p>
            <a:pPr eaLnBrk="1" hangingPunct="1"/>
            <a:r>
              <a:rPr lang="de-CH">
                <a:latin typeface="Arial" charset="0"/>
              </a:rPr>
              <a:t>Lebensraum</a:t>
            </a:r>
          </a:p>
        </p:txBody>
      </p:sp>
      <p:sp>
        <p:nvSpPr>
          <p:cNvPr id="25602" name="Rectangle 3"/>
          <p:cNvSpPr>
            <a:spLocks noGrp="1" noChangeArrowheads="1"/>
          </p:cNvSpPr>
          <p:nvPr>
            <p:ph type="body" idx="1"/>
          </p:nvPr>
        </p:nvSpPr>
        <p:spPr>
          <a:xfrm>
            <a:off x="6629400" y="1704975"/>
            <a:ext cx="2514600" cy="4848225"/>
          </a:xfrm>
          <a:noFill/>
        </p:spPr>
        <p:txBody>
          <a:bodyPr/>
          <a:lstStyle/>
          <a:p>
            <a:pPr eaLnBrk="1" hangingPunct="1">
              <a:buFontTx/>
              <a:buNone/>
            </a:pPr>
            <a:r>
              <a:rPr lang="de-CH" sz="2400">
                <a:latin typeface="Arial" charset="0"/>
              </a:rPr>
              <a:t>Ursprünglich</a:t>
            </a:r>
          </a:p>
          <a:p>
            <a:pPr eaLnBrk="1" hangingPunct="1">
              <a:buFontTx/>
              <a:buNone/>
            </a:pPr>
            <a:r>
              <a:rPr lang="de-CH" sz="2400">
                <a:latin typeface="Arial" charset="0"/>
              </a:rPr>
              <a:t>Felsenbrüterin</a:t>
            </a:r>
          </a:p>
          <a:p>
            <a:pPr eaLnBrk="1" hangingPunct="1">
              <a:buFontTx/>
              <a:buNone/>
            </a:pPr>
            <a:r>
              <a:rPr lang="de-CH" sz="2400">
                <a:latin typeface="Arial" charset="0"/>
              </a:rPr>
              <a:t>bis auf über</a:t>
            </a:r>
          </a:p>
          <a:p>
            <a:pPr eaLnBrk="1" hangingPunct="1">
              <a:buFontTx/>
              <a:buNone/>
            </a:pPr>
            <a:r>
              <a:rPr lang="de-CH" sz="2400">
                <a:latin typeface="Arial" charset="0"/>
              </a:rPr>
              <a:t>2000 Meter über</a:t>
            </a:r>
          </a:p>
          <a:p>
            <a:pPr eaLnBrk="1" hangingPunct="1">
              <a:buFontTx/>
              <a:buNone/>
            </a:pPr>
            <a:r>
              <a:rPr lang="de-CH" sz="2400">
                <a:latin typeface="Arial" charset="0"/>
              </a:rPr>
              <a:t>Meer</a:t>
            </a:r>
          </a:p>
        </p:txBody>
      </p:sp>
      <p:pic>
        <p:nvPicPr>
          <p:cNvPr id="25603" name="Picture 4" descr="Mehlschwalbe SVS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28800"/>
            <a:ext cx="6577013" cy="438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noFill/>
        </p:spPr>
        <p:txBody>
          <a:bodyPr/>
          <a:lstStyle/>
          <a:p>
            <a:pPr eaLnBrk="1" hangingPunct="1"/>
            <a:r>
              <a:rPr lang="de-CH">
                <a:latin typeface="Arial" charset="0"/>
              </a:rPr>
              <a:t>Lebensraum</a:t>
            </a:r>
          </a:p>
        </p:txBody>
      </p:sp>
      <p:sp>
        <p:nvSpPr>
          <p:cNvPr id="27650" name="Rectangle 3"/>
          <p:cNvSpPr>
            <a:spLocks noGrp="1" noChangeArrowheads="1"/>
          </p:cNvSpPr>
          <p:nvPr>
            <p:ph type="body" idx="1"/>
          </p:nvPr>
        </p:nvSpPr>
        <p:spPr>
          <a:xfrm>
            <a:off x="457200" y="1628775"/>
            <a:ext cx="2514600" cy="4824413"/>
          </a:xfrm>
          <a:noFill/>
        </p:spPr>
        <p:txBody>
          <a:bodyPr/>
          <a:lstStyle/>
          <a:p>
            <a:pPr eaLnBrk="1" hangingPunct="1">
              <a:buFontTx/>
              <a:buNone/>
            </a:pPr>
            <a:r>
              <a:rPr lang="de-CH" sz="2400">
                <a:latin typeface="Arial" charset="0"/>
              </a:rPr>
              <a:t>Heute in</a:t>
            </a:r>
          </a:p>
          <a:p>
            <a:pPr eaLnBrk="1" hangingPunct="1">
              <a:buFontTx/>
              <a:buNone/>
            </a:pPr>
            <a:r>
              <a:rPr lang="de-CH" sz="2400">
                <a:latin typeface="Arial" charset="0"/>
              </a:rPr>
              <a:t>Europa</a:t>
            </a:r>
          </a:p>
          <a:p>
            <a:pPr eaLnBrk="1" hangingPunct="1">
              <a:buFontTx/>
              <a:buNone/>
            </a:pPr>
            <a:r>
              <a:rPr lang="de-CH" sz="2400">
                <a:latin typeface="Arial" charset="0"/>
              </a:rPr>
              <a:t>Kulturfolgerin,</a:t>
            </a:r>
          </a:p>
          <a:p>
            <a:pPr eaLnBrk="1" hangingPunct="1">
              <a:buFontTx/>
              <a:buNone/>
            </a:pPr>
            <a:r>
              <a:rPr lang="de-CH" sz="2400">
                <a:latin typeface="Arial" charset="0"/>
              </a:rPr>
              <a:t>brütet in</a:t>
            </a:r>
          </a:p>
          <a:p>
            <a:pPr eaLnBrk="1" hangingPunct="1">
              <a:buFontTx/>
              <a:buNone/>
            </a:pPr>
            <a:r>
              <a:rPr lang="de-CH" sz="2400">
                <a:latin typeface="Arial" charset="0"/>
              </a:rPr>
              <a:t>Dörfern und</a:t>
            </a:r>
          </a:p>
          <a:p>
            <a:pPr eaLnBrk="1" hangingPunct="1">
              <a:buFontTx/>
              <a:buNone/>
            </a:pPr>
            <a:r>
              <a:rPr lang="de-CH" sz="2400">
                <a:latin typeface="Arial" charset="0"/>
              </a:rPr>
              <a:t>Städten an</a:t>
            </a:r>
          </a:p>
          <a:p>
            <a:pPr eaLnBrk="1" hangingPunct="1">
              <a:buFontTx/>
              <a:buNone/>
            </a:pPr>
            <a:r>
              <a:rPr lang="de-CH" sz="2400">
                <a:latin typeface="Arial" charset="0"/>
              </a:rPr>
              <a:t>Häusern.</a:t>
            </a:r>
          </a:p>
        </p:txBody>
      </p:sp>
      <p:pic>
        <p:nvPicPr>
          <p:cNvPr id="27651" name="Bild 4" descr="DSC02316.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74950" y="1700213"/>
            <a:ext cx="6369050" cy="4776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noFill/>
        </p:spPr>
        <p:txBody>
          <a:bodyPr/>
          <a:lstStyle/>
          <a:p>
            <a:pPr eaLnBrk="1" hangingPunct="1"/>
            <a:r>
              <a:rPr lang="de-CH">
                <a:latin typeface="Arial" charset="0"/>
              </a:rPr>
              <a:t>Bestand in der Schweiz</a:t>
            </a:r>
          </a:p>
        </p:txBody>
      </p:sp>
      <p:pic>
        <p:nvPicPr>
          <p:cNvPr id="29698" name="Picture 5" descr="Mehlschwalbe Grafik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6013" y="1573213"/>
            <a:ext cx="7045325" cy="4519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p:nvPr>
        </p:nvSpPr>
        <p:spPr>
          <a:noFill/>
        </p:spPr>
        <p:txBody>
          <a:bodyPr/>
          <a:lstStyle/>
          <a:p>
            <a:pPr eaLnBrk="1" hangingPunct="1"/>
            <a:r>
              <a:rPr lang="de-CH">
                <a:latin typeface="Arial" charset="0"/>
              </a:rPr>
              <a:t>Bestand in der Schweiz</a:t>
            </a:r>
          </a:p>
        </p:txBody>
      </p:sp>
      <p:pic>
        <p:nvPicPr>
          <p:cNvPr id="31746" name="Picture 4" descr="Mehlschwalbe Grafik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25563" y="1625600"/>
            <a:ext cx="6559550" cy="4611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noFill/>
        </p:spPr>
        <p:txBody>
          <a:bodyPr/>
          <a:lstStyle/>
          <a:p>
            <a:pPr eaLnBrk="1" hangingPunct="1"/>
            <a:r>
              <a:rPr lang="de-CH">
                <a:latin typeface="Arial" charset="0"/>
              </a:rPr>
              <a:t>Fortpflanzung</a:t>
            </a:r>
          </a:p>
        </p:txBody>
      </p:sp>
      <p:sp>
        <p:nvSpPr>
          <p:cNvPr id="33794" name="Rectangle 3"/>
          <p:cNvSpPr>
            <a:spLocks noGrp="1" noChangeArrowheads="1"/>
          </p:cNvSpPr>
          <p:nvPr>
            <p:ph type="body" idx="1"/>
          </p:nvPr>
        </p:nvSpPr>
        <p:spPr>
          <a:xfrm>
            <a:off x="468313" y="1628775"/>
            <a:ext cx="8135937" cy="4824413"/>
          </a:xfrm>
          <a:noFill/>
        </p:spPr>
        <p:txBody>
          <a:bodyPr/>
          <a:lstStyle/>
          <a:p>
            <a:pPr eaLnBrk="1" hangingPunct="1"/>
            <a:r>
              <a:rPr lang="de-CH" sz="2400">
                <a:latin typeface="Arial" charset="0"/>
              </a:rPr>
              <a:t>Die Verpaarung erfolgt gleich nach Ankunft am Brutplatz im April oder Mai. Die Männchen kommen vor den Weibchen an und besetzen die Nester.</a:t>
            </a:r>
          </a:p>
          <a:p>
            <a:pPr eaLnBrk="1" hangingPunct="1"/>
            <a:endParaRPr lang="de-CH" sz="2400">
              <a:latin typeface="Arial" charset="0"/>
            </a:endParaRPr>
          </a:p>
          <a:p>
            <a:pPr eaLnBrk="1" hangingPunct="1"/>
            <a:r>
              <a:rPr lang="de-CH" sz="2400">
                <a:latin typeface="Arial" charset="0"/>
              </a:rPr>
              <a:t>Saisonal monogame Paare, jedoch oft auch Partnerwechsel während der Brutzeit (zwischen Erst- und Zweitbrut). Hohe Nistplatztreue</a:t>
            </a:r>
          </a:p>
          <a:p>
            <a:pPr eaLnBrk="1" hangingPunct="1"/>
            <a:endParaRPr lang="de-CH" sz="2400">
              <a:latin typeface="Arial" charset="0"/>
            </a:endParaRPr>
          </a:p>
          <a:p>
            <a:pPr eaLnBrk="1" hangingPunct="1"/>
            <a:r>
              <a:rPr lang="de-CH" sz="2400">
                <a:latin typeface="Arial" charset="0"/>
              </a:rPr>
              <a:t>Brütet normalerweise in Kolonien, die von einigen wenigen bis mehrere Hundert Nester umfassen können.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noFill/>
        </p:spPr>
        <p:txBody>
          <a:bodyPr/>
          <a:lstStyle/>
          <a:p>
            <a:pPr eaLnBrk="1" hangingPunct="1"/>
            <a:r>
              <a:rPr lang="de-CH">
                <a:latin typeface="Arial" charset="0"/>
              </a:rPr>
              <a:t>Fortpflanzung</a:t>
            </a:r>
          </a:p>
        </p:txBody>
      </p:sp>
      <p:sp>
        <p:nvSpPr>
          <p:cNvPr id="35842" name="Rectangle 3"/>
          <p:cNvSpPr>
            <a:spLocks noGrp="1" noChangeArrowheads="1"/>
          </p:cNvSpPr>
          <p:nvPr>
            <p:ph type="body" idx="1"/>
          </p:nvPr>
        </p:nvSpPr>
        <p:spPr>
          <a:xfrm>
            <a:off x="468313" y="1628775"/>
            <a:ext cx="8135937" cy="4824413"/>
          </a:xfrm>
          <a:noFill/>
        </p:spPr>
        <p:txBody>
          <a:bodyPr/>
          <a:lstStyle/>
          <a:p>
            <a:pPr eaLnBrk="1" hangingPunct="1"/>
            <a:r>
              <a:rPr lang="de-CH" sz="2400">
                <a:latin typeface="Arial" charset="0"/>
              </a:rPr>
              <a:t>Lehmnest an senkrechten Haus- oder Felswänden unter Überhängen</a:t>
            </a:r>
          </a:p>
        </p:txBody>
      </p:sp>
      <p:pic>
        <p:nvPicPr>
          <p:cNvPr id="35843" name="Picture 4" descr="Mehlschwalbe UR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4400" y="2743200"/>
            <a:ext cx="25146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4" name="Picture 5" descr="Mehlschwalbe UR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62400" y="2743200"/>
            <a:ext cx="4953000" cy="371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ChangeArrowheads="1"/>
          </p:cNvSpPr>
          <p:nvPr>
            <p:ph type="title"/>
          </p:nvPr>
        </p:nvSpPr>
        <p:spPr>
          <a:noFill/>
        </p:spPr>
        <p:txBody>
          <a:bodyPr/>
          <a:lstStyle/>
          <a:p>
            <a:pPr eaLnBrk="1" hangingPunct="1"/>
            <a:r>
              <a:rPr lang="de-CH">
                <a:latin typeface="Arial" charset="0"/>
              </a:rPr>
              <a:t>Übersicht</a:t>
            </a:r>
          </a:p>
        </p:txBody>
      </p:sp>
      <p:sp>
        <p:nvSpPr>
          <p:cNvPr id="7170" name="Rectangle 3"/>
          <p:cNvSpPr>
            <a:spLocks noGrp="1" noChangeArrowheads="1"/>
          </p:cNvSpPr>
          <p:nvPr>
            <p:ph type="body" idx="1"/>
          </p:nvPr>
        </p:nvSpPr>
        <p:spPr>
          <a:xfrm>
            <a:off x="468313" y="1557338"/>
            <a:ext cx="8229600" cy="4824412"/>
          </a:xfrm>
          <a:noFill/>
        </p:spPr>
        <p:txBody>
          <a:bodyPr/>
          <a:lstStyle/>
          <a:p>
            <a:pPr eaLnBrk="1" hangingPunct="1">
              <a:lnSpc>
                <a:spcPct val="90000"/>
              </a:lnSpc>
            </a:pPr>
            <a:r>
              <a:rPr lang="de-CH" dirty="0">
                <a:latin typeface="Arial" charset="0"/>
              </a:rPr>
              <a:t>Vogel des Jahres </a:t>
            </a:r>
          </a:p>
          <a:p>
            <a:pPr eaLnBrk="1" hangingPunct="1">
              <a:lnSpc>
                <a:spcPct val="90000"/>
              </a:lnSpc>
            </a:pPr>
            <a:r>
              <a:rPr lang="de-CH" dirty="0">
                <a:latin typeface="Arial" charset="0"/>
              </a:rPr>
              <a:t>Biologie der Mehlschwalbe</a:t>
            </a:r>
          </a:p>
          <a:p>
            <a:pPr eaLnBrk="1" hangingPunct="1">
              <a:lnSpc>
                <a:spcPct val="90000"/>
              </a:lnSpc>
            </a:pPr>
            <a:r>
              <a:rPr lang="de-CH" dirty="0">
                <a:latin typeface="Arial" charset="0"/>
              </a:rPr>
              <a:t>Lebensraum</a:t>
            </a:r>
          </a:p>
          <a:p>
            <a:pPr eaLnBrk="1" hangingPunct="1">
              <a:lnSpc>
                <a:spcPct val="90000"/>
              </a:lnSpc>
            </a:pPr>
            <a:r>
              <a:rPr lang="de-CH" dirty="0">
                <a:latin typeface="Arial" charset="0"/>
              </a:rPr>
              <a:t>Gefährdung</a:t>
            </a:r>
          </a:p>
          <a:p>
            <a:pPr eaLnBrk="1" hangingPunct="1">
              <a:lnSpc>
                <a:spcPct val="90000"/>
              </a:lnSpc>
            </a:pPr>
            <a:r>
              <a:rPr lang="de-CH" dirty="0">
                <a:latin typeface="Arial" charset="0"/>
              </a:rPr>
              <a:t>Schutzmassnahmen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a:noFill/>
        </p:spPr>
        <p:txBody>
          <a:bodyPr/>
          <a:lstStyle/>
          <a:p>
            <a:pPr eaLnBrk="1" hangingPunct="1"/>
            <a:r>
              <a:rPr lang="de-CH">
                <a:latin typeface="Arial" charset="0"/>
              </a:rPr>
              <a:t>Fortpflanzung</a:t>
            </a:r>
          </a:p>
        </p:txBody>
      </p:sp>
      <p:sp>
        <p:nvSpPr>
          <p:cNvPr id="36866" name="Rectangle 3"/>
          <p:cNvSpPr>
            <a:spLocks noGrp="1" noChangeArrowheads="1"/>
          </p:cNvSpPr>
          <p:nvPr>
            <p:ph type="body" idx="1"/>
          </p:nvPr>
        </p:nvSpPr>
        <p:spPr>
          <a:xfrm>
            <a:off x="304800" y="1628775"/>
            <a:ext cx="3276600" cy="4824413"/>
          </a:xfrm>
          <a:noFill/>
        </p:spPr>
        <p:txBody>
          <a:bodyPr/>
          <a:lstStyle/>
          <a:p>
            <a:pPr eaLnBrk="1" hangingPunct="1"/>
            <a:r>
              <a:rPr lang="de-CH" sz="2400">
                <a:latin typeface="Arial" charset="0"/>
              </a:rPr>
              <a:t>Beide Partner beteiligen sich am Nestbau.</a:t>
            </a:r>
          </a:p>
          <a:p>
            <a:pPr eaLnBrk="1" hangingPunct="1"/>
            <a:endParaRPr lang="de-CH" sz="2400">
              <a:latin typeface="Arial" charset="0"/>
            </a:endParaRPr>
          </a:p>
          <a:p>
            <a:pPr eaLnBrk="1" hangingPunct="1"/>
            <a:r>
              <a:rPr lang="de-CH" sz="2400">
                <a:latin typeface="Arial" charset="0"/>
              </a:rPr>
              <a:t>Das Nest wird aus 700-1500 kleinen Lehmkügelchen gemauert.</a:t>
            </a:r>
          </a:p>
        </p:txBody>
      </p:sp>
      <p:pic>
        <p:nvPicPr>
          <p:cNvPr id="36867" name="Picture 6" descr="Mehlschwalbe SVS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60750" y="1828800"/>
            <a:ext cx="568325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a:noFill/>
        </p:spPr>
        <p:txBody>
          <a:bodyPr/>
          <a:lstStyle/>
          <a:p>
            <a:pPr eaLnBrk="1" hangingPunct="1"/>
            <a:r>
              <a:rPr lang="de-CH">
                <a:latin typeface="Arial" charset="0"/>
              </a:rPr>
              <a:t>Fortpflanzung</a:t>
            </a:r>
          </a:p>
        </p:txBody>
      </p:sp>
      <p:sp>
        <p:nvSpPr>
          <p:cNvPr id="38914" name="Rectangle 3"/>
          <p:cNvSpPr>
            <a:spLocks noGrp="1" noChangeArrowheads="1"/>
          </p:cNvSpPr>
          <p:nvPr>
            <p:ph type="body" idx="1"/>
          </p:nvPr>
        </p:nvSpPr>
        <p:spPr>
          <a:xfrm>
            <a:off x="468313" y="1628775"/>
            <a:ext cx="8135937" cy="4824413"/>
          </a:xfrm>
          <a:noFill/>
        </p:spPr>
        <p:txBody>
          <a:bodyPr/>
          <a:lstStyle/>
          <a:p>
            <a:pPr eaLnBrk="1" hangingPunct="1"/>
            <a:r>
              <a:rPr lang="de-CH" sz="2400">
                <a:latin typeface="Arial" charset="0"/>
              </a:rPr>
              <a:t>Das Nest ist bis obengeschlossen, im Gegensatz zum offenen Nest der Rauchschwalbe.</a:t>
            </a:r>
          </a:p>
        </p:txBody>
      </p:sp>
      <p:pic>
        <p:nvPicPr>
          <p:cNvPr id="38915" name="Picture 4" descr="Mehlschwalbe UR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2667000"/>
            <a:ext cx="35814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6" name="Picture 5" descr="Rauchschwalbe Nest SV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2667000"/>
            <a:ext cx="36576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a:noFill/>
        </p:spPr>
        <p:txBody>
          <a:bodyPr/>
          <a:lstStyle/>
          <a:p>
            <a:pPr eaLnBrk="1" hangingPunct="1"/>
            <a:r>
              <a:rPr lang="de-CH">
                <a:latin typeface="Arial" charset="0"/>
              </a:rPr>
              <a:t>Fortpflanzung</a:t>
            </a:r>
          </a:p>
        </p:txBody>
      </p:sp>
      <p:sp>
        <p:nvSpPr>
          <p:cNvPr id="40962" name="Rectangle 3"/>
          <p:cNvSpPr>
            <a:spLocks noGrp="1" noChangeArrowheads="1"/>
          </p:cNvSpPr>
          <p:nvPr>
            <p:ph type="body" idx="1"/>
          </p:nvPr>
        </p:nvSpPr>
        <p:spPr>
          <a:xfrm>
            <a:off x="468313" y="1628775"/>
            <a:ext cx="8135937" cy="4824413"/>
          </a:xfrm>
          <a:noFill/>
        </p:spPr>
        <p:txBody>
          <a:bodyPr/>
          <a:lstStyle/>
          <a:p>
            <a:pPr eaLnBrk="1" hangingPunct="1"/>
            <a:r>
              <a:rPr lang="de-CH">
                <a:latin typeface="Arial" charset="0"/>
              </a:rPr>
              <a:t>Brütet bei uns häufig in künstlichen Nestern.</a:t>
            </a:r>
          </a:p>
        </p:txBody>
      </p:sp>
      <p:pic>
        <p:nvPicPr>
          <p:cNvPr id="40963" name="Picture 4" descr="Mehlschwalbe SVS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0113" y="2390775"/>
            <a:ext cx="7199312" cy="348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noFill/>
        </p:spPr>
        <p:txBody>
          <a:bodyPr/>
          <a:lstStyle/>
          <a:p>
            <a:pPr eaLnBrk="1" hangingPunct="1"/>
            <a:r>
              <a:rPr lang="de-CH">
                <a:latin typeface="Arial" charset="0"/>
              </a:rPr>
              <a:t>Fortpflanzung</a:t>
            </a:r>
          </a:p>
        </p:txBody>
      </p:sp>
      <p:sp>
        <p:nvSpPr>
          <p:cNvPr id="43010" name="Rectangle 3"/>
          <p:cNvSpPr>
            <a:spLocks noGrp="1" noChangeArrowheads="1"/>
          </p:cNvSpPr>
          <p:nvPr>
            <p:ph type="body" idx="1"/>
          </p:nvPr>
        </p:nvSpPr>
        <p:spPr>
          <a:xfrm>
            <a:off x="468313" y="1628775"/>
            <a:ext cx="8135937" cy="4824413"/>
          </a:xfrm>
          <a:noFill/>
        </p:spPr>
        <p:txBody>
          <a:bodyPr/>
          <a:lstStyle/>
          <a:p>
            <a:pPr eaLnBrk="1" hangingPunct="1"/>
            <a:r>
              <a:rPr lang="de-CH">
                <a:latin typeface="Arial" charset="0"/>
              </a:rPr>
              <a:t>Eier:</a:t>
            </a:r>
          </a:p>
          <a:p>
            <a:pPr lvl="1" eaLnBrk="1" hangingPunct="1"/>
            <a:r>
              <a:rPr lang="de-CH">
                <a:latin typeface="Arial" charset="0"/>
                <a:ea typeface="Arial" charset="0"/>
                <a:cs typeface="Arial" charset="0"/>
              </a:rPr>
              <a:t>Weiss, langoval, schwach glänzend</a:t>
            </a:r>
          </a:p>
          <a:p>
            <a:pPr lvl="1" eaLnBrk="1" hangingPunct="1"/>
            <a:r>
              <a:rPr lang="de-CH">
                <a:latin typeface="Arial" charset="0"/>
                <a:ea typeface="Arial" charset="0"/>
                <a:cs typeface="Arial" charset="0"/>
              </a:rPr>
              <a:t>Ca. 18-20 mm lang, 1-2 g schwer</a:t>
            </a:r>
          </a:p>
          <a:p>
            <a:pPr lvl="1" eaLnBrk="1" hangingPunct="1"/>
            <a:r>
              <a:rPr lang="de-CH">
                <a:latin typeface="Arial" charset="0"/>
                <a:ea typeface="Arial" charset="0"/>
                <a:cs typeface="Arial" charset="0"/>
              </a:rPr>
              <a:t>Meist 3-5 Eier, selten auch nur 2 oder bis zu 7</a:t>
            </a:r>
          </a:p>
          <a:p>
            <a:pPr eaLnBrk="1" hangingPunct="1"/>
            <a:r>
              <a:rPr lang="de-CH">
                <a:latin typeface="Arial" charset="0"/>
              </a:rPr>
              <a:t>Bebrütungszeit:</a:t>
            </a:r>
          </a:p>
          <a:p>
            <a:pPr lvl="1" eaLnBrk="1" hangingPunct="1"/>
            <a:r>
              <a:rPr lang="de-CH">
                <a:latin typeface="Arial" charset="0"/>
                <a:ea typeface="Arial" charset="0"/>
                <a:cs typeface="Arial" charset="0"/>
              </a:rPr>
              <a:t>14-16 Tage</a:t>
            </a:r>
          </a:p>
          <a:p>
            <a:pPr eaLnBrk="1" hangingPunct="1"/>
            <a:r>
              <a:rPr lang="de-CH">
                <a:latin typeface="Arial" charset="0"/>
              </a:rPr>
              <a:t>Zweitbruten:</a:t>
            </a:r>
          </a:p>
          <a:p>
            <a:pPr lvl="1" eaLnBrk="1" hangingPunct="1"/>
            <a:r>
              <a:rPr lang="de-CH">
                <a:latin typeface="Arial" charset="0"/>
                <a:ea typeface="Arial" charset="0"/>
                <a:cs typeface="Arial" charset="0"/>
              </a:rPr>
              <a:t>In unseren Breitengraden machen viele Paare zwei Jahresbruten und Ersatzbruten nach Gelegeverlust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a:noFill/>
        </p:spPr>
        <p:txBody>
          <a:bodyPr/>
          <a:lstStyle/>
          <a:p>
            <a:pPr eaLnBrk="1" hangingPunct="1"/>
            <a:r>
              <a:rPr lang="de-CH">
                <a:latin typeface="Arial" charset="0"/>
              </a:rPr>
              <a:t>Fortpflanzung</a:t>
            </a:r>
          </a:p>
        </p:txBody>
      </p:sp>
      <p:sp>
        <p:nvSpPr>
          <p:cNvPr id="45058" name="Rectangle 3"/>
          <p:cNvSpPr>
            <a:spLocks noGrp="1" noChangeArrowheads="1"/>
          </p:cNvSpPr>
          <p:nvPr>
            <p:ph type="body" idx="1"/>
          </p:nvPr>
        </p:nvSpPr>
        <p:spPr>
          <a:xfrm>
            <a:off x="533400" y="1676400"/>
            <a:ext cx="3429000" cy="4495800"/>
          </a:xfrm>
          <a:noFill/>
        </p:spPr>
        <p:txBody>
          <a:bodyPr/>
          <a:lstStyle/>
          <a:p>
            <a:pPr eaLnBrk="1" hangingPunct="1"/>
            <a:r>
              <a:rPr lang="de-CH">
                <a:latin typeface="Arial" charset="0"/>
              </a:rPr>
              <a:t>Fütterungszeit:</a:t>
            </a:r>
          </a:p>
          <a:p>
            <a:pPr lvl="1" eaLnBrk="1" hangingPunct="1"/>
            <a:r>
              <a:rPr lang="de-CH">
                <a:latin typeface="Arial" charset="0"/>
                <a:ea typeface="Arial" charset="0"/>
                <a:cs typeface="Arial" charset="0"/>
              </a:rPr>
              <a:t>Ca. 22-32 Tage je nach Wetter und Gelegegrösse</a:t>
            </a:r>
          </a:p>
          <a:p>
            <a:pPr lvl="1" eaLnBrk="1" hangingPunct="1"/>
            <a:endParaRPr lang="de-CH">
              <a:latin typeface="Arial" charset="0"/>
              <a:ea typeface="Arial" charset="0"/>
              <a:cs typeface="Arial" charset="0"/>
            </a:endParaRPr>
          </a:p>
          <a:p>
            <a:pPr lvl="1" eaLnBrk="1" hangingPunct="1"/>
            <a:r>
              <a:rPr lang="de-CH">
                <a:latin typeface="Arial" charset="0"/>
                <a:ea typeface="Arial" charset="0"/>
                <a:cs typeface="Arial" charset="0"/>
              </a:rPr>
              <a:t>20-30% der Jungvögel stammen nicht vom fütternden Vater</a:t>
            </a:r>
          </a:p>
        </p:txBody>
      </p:sp>
      <p:pic>
        <p:nvPicPr>
          <p:cNvPr id="45059" name="Picture 4" descr="Mehlschwalbe MG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90963" y="1828800"/>
            <a:ext cx="5253037"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a:noFill/>
        </p:spPr>
        <p:txBody>
          <a:bodyPr/>
          <a:lstStyle/>
          <a:p>
            <a:pPr eaLnBrk="1" hangingPunct="1"/>
            <a:r>
              <a:rPr lang="de-CH">
                <a:latin typeface="Arial" charset="0"/>
              </a:rPr>
              <a:t>Fortpflanzung &amp; Überleben</a:t>
            </a:r>
          </a:p>
        </p:txBody>
      </p:sp>
      <p:sp>
        <p:nvSpPr>
          <p:cNvPr id="47106" name="Rectangle 3"/>
          <p:cNvSpPr>
            <a:spLocks noGrp="1" noChangeArrowheads="1"/>
          </p:cNvSpPr>
          <p:nvPr>
            <p:ph type="body" idx="1"/>
          </p:nvPr>
        </p:nvSpPr>
        <p:spPr>
          <a:xfrm>
            <a:off x="76200" y="2081213"/>
            <a:ext cx="4267200" cy="4624387"/>
          </a:xfrm>
          <a:noFill/>
        </p:spPr>
        <p:txBody>
          <a:bodyPr/>
          <a:lstStyle/>
          <a:p>
            <a:pPr eaLnBrk="1" hangingPunct="1"/>
            <a:r>
              <a:rPr lang="de-CH">
                <a:latin typeface="Arial" charset="0"/>
              </a:rPr>
              <a:t>Bruterfolg:</a:t>
            </a:r>
          </a:p>
          <a:p>
            <a:pPr lvl="1" eaLnBrk="1" hangingPunct="1">
              <a:buFontTx/>
              <a:buNone/>
            </a:pPr>
            <a:r>
              <a:rPr lang="de-CH">
                <a:latin typeface="Arial" charset="0"/>
                <a:ea typeface="Arial" charset="0"/>
                <a:cs typeface="Arial" charset="0"/>
              </a:rPr>
              <a:t>Schlüpfrate der Eier</a:t>
            </a:r>
          </a:p>
          <a:p>
            <a:pPr lvl="1" eaLnBrk="1" hangingPunct="1">
              <a:buFontTx/>
              <a:buNone/>
            </a:pPr>
            <a:r>
              <a:rPr lang="de-CH">
                <a:latin typeface="Arial" charset="0"/>
                <a:ea typeface="Arial" charset="0"/>
                <a:cs typeface="Arial" charset="0"/>
              </a:rPr>
              <a:t>ca. 90%</a:t>
            </a:r>
          </a:p>
          <a:p>
            <a:pPr lvl="1" eaLnBrk="1" hangingPunct="1">
              <a:buFontTx/>
              <a:buNone/>
            </a:pPr>
            <a:endParaRPr lang="de-CH">
              <a:latin typeface="Arial" charset="0"/>
              <a:ea typeface="Arial" charset="0"/>
              <a:cs typeface="Arial" charset="0"/>
            </a:endParaRPr>
          </a:p>
          <a:p>
            <a:pPr lvl="1" eaLnBrk="1" hangingPunct="1">
              <a:buFontTx/>
              <a:buNone/>
            </a:pPr>
            <a:r>
              <a:rPr lang="de-CH">
                <a:latin typeface="Arial" charset="0"/>
                <a:ea typeface="Arial" charset="0"/>
                <a:cs typeface="Arial" charset="0"/>
              </a:rPr>
              <a:t>Überlebensrate der</a:t>
            </a:r>
          </a:p>
          <a:p>
            <a:pPr lvl="1" eaLnBrk="1" hangingPunct="1">
              <a:buFontTx/>
              <a:buNone/>
            </a:pPr>
            <a:r>
              <a:rPr lang="de-CH">
                <a:latin typeface="Arial" charset="0"/>
                <a:ea typeface="Arial" charset="0"/>
                <a:cs typeface="Arial" charset="0"/>
              </a:rPr>
              <a:t>Jungen im Nest: 70-85%</a:t>
            </a:r>
          </a:p>
          <a:p>
            <a:pPr lvl="1" eaLnBrk="1" hangingPunct="1">
              <a:buFontTx/>
              <a:buNone/>
            </a:pPr>
            <a:endParaRPr lang="de-CH">
              <a:latin typeface="Arial" charset="0"/>
              <a:ea typeface="Arial" charset="0"/>
              <a:cs typeface="Arial" charset="0"/>
            </a:endParaRPr>
          </a:p>
        </p:txBody>
      </p:sp>
      <p:pic>
        <p:nvPicPr>
          <p:cNvPr id="47107" name="Bild 4" descr="Delichon_urbicum_-chick_-open_mouth-8a.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191000" y="2209800"/>
            <a:ext cx="46863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a:noFill/>
        </p:spPr>
        <p:txBody>
          <a:bodyPr/>
          <a:lstStyle/>
          <a:p>
            <a:pPr eaLnBrk="1" hangingPunct="1"/>
            <a:r>
              <a:rPr lang="de-CH">
                <a:latin typeface="Arial" charset="0"/>
              </a:rPr>
              <a:t>Fortpflanzung &amp; Überleben</a:t>
            </a:r>
          </a:p>
        </p:txBody>
      </p:sp>
      <p:sp>
        <p:nvSpPr>
          <p:cNvPr id="49154" name="Rectangle 3"/>
          <p:cNvSpPr>
            <a:spLocks noGrp="1" noChangeArrowheads="1"/>
          </p:cNvSpPr>
          <p:nvPr>
            <p:ph type="body" idx="1"/>
          </p:nvPr>
        </p:nvSpPr>
        <p:spPr>
          <a:xfrm>
            <a:off x="468313" y="1628775"/>
            <a:ext cx="2884487" cy="4824413"/>
          </a:xfrm>
          <a:noFill/>
        </p:spPr>
        <p:txBody>
          <a:bodyPr/>
          <a:lstStyle/>
          <a:p>
            <a:pPr eaLnBrk="1" hangingPunct="1">
              <a:buFontTx/>
              <a:buNone/>
            </a:pPr>
            <a:r>
              <a:rPr lang="de-CH" sz="2400" b="1">
                <a:latin typeface="Arial" charset="0"/>
              </a:rPr>
              <a:t>Alter</a:t>
            </a:r>
          </a:p>
          <a:p>
            <a:pPr eaLnBrk="1" hangingPunct="1">
              <a:buFontTx/>
              <a:buNone/>
            </a:pPr>
            <a:r>
              <a:rPr lang="de-CH" sz="2400">
                <a:latin typeface="Arial" charset="0"/>
              </a:rPr>
              <a:t>Normalerweise</a:t>
            </a:r>
          </a:p>
          <a:p>
            <a:pPr eaLnBrk="1" hangingPunct="1">
              <a:buFontTx/>
              <a:buNone/>
            </a:pPr>
            <a:r>
              <a:rPr lang="de-CH" sz="2400">
                <a:latin typeface="Arial" charset="0"/>
              </a:rPr>
              <a:t>kaum über 6 Jahre</a:t>
            </a:r>
          </a:p>
          <a:p>
            <a:pPr eaLnBrk="1" hangingPunct="1">
              <a:buFontTx/>
              <a:buNone/>
            </a:pPr>
            <a:r>
              <a:rPr lang="de-CH" sz="2400">
                <a:latin typeface="Arial" charset="0"/>
              </a:rPr>
              <a:t>Rekord:  über 14</a:t>
            </a:r>
          </a:p>
          <a:p>
            <a:pPr eaLnBrk="1" hangingPunct="1">
              <a:buFontTx/>
              <a:buNone/>
            </a:pPr>
            <a:r>
              <a:rPr lang="de-CH" sz="2400">
                <a:latin typeface="Arial" charset="0"/>
              </a:rPr>
              <a:t>Jahre</a:t>
            </a:r>
          </a:p>
          <a:p>
            <a:pPr eaLnBrk="1" hangingPunct="1">
              <a:buFontTx/>
              <a:buNone/>
            </a:pPr>
            <a:endParaRPr lang="de-CH" sz="2400">
              <a:latin typeface="Arial" charset="0"/>
            </a:endParaRPr>
          </a:p>
          <a:p>
            <a:pPr eaLnBrk="1" hangingPunct="1">
              <a:buFontTx/>
              <a:buNone/>
            </a:pPr>
            <a:r>
              <a:rPr lang="de-CH" sz="2400" b="1">
                <a:latin typeface="Arial" charset="0"/>
              </a:rPr>
              <a:t>Überlebensrate</a:t>
            </a:r>
          </a:p>
          <a:p>
            <a:pPr eaLnBrk="1" hangingPunct="1">
              <a:buFontTx/>
              <a:buNone/>
            </a:pPr>
            <a:r>
              <a:rPr lang="de-CH" sz="2400">
                <a:latin typeface="Arial" charset="0"/>
              </a:rPr>
              <a:t>Altvögel haben eine</a:t>
            </a:r>
          </a:p>
          <a:p>
            <a:pPr eaLnBrk="1" hangingPunct="1">
              <a:buFontTx/>
              <a:buNone/>
            </a:pPr>
            <a:r>
              <a:rPr lang="de-CH" sz="2400">
                <a:latin typeface="Arial" charset="0"/>
              </a:rPr>
              <a:t>grob geschätzte</a:t>
            </a:r>
          </a:p>
          <a:p>
            <a:pPr eaLnBrk="1" hangingPunct="1">
              <a:buFontTx/>
              <a:buNone/>
            </a:pPr>
            <a:r>
              <a:rPr lang="de-CH" sz="2400">
                <a:latin typeface="Arial" charset="0"/>
              </a:rPr>
              <a:t>Sterblichkeit von</a:t>
            </a:r>
          </a:p>
          <a:p>
            <a:pPr eaLnBrk="1" hangingPunct="1">
              <a:buFontTx/>
              <a:buNone/>
            </a:pPr>
            <a:r>
              <a:rPr lang="de-CH" sz="2400">
                <a:latin typeface="Arial" charset="0"/>
              </a:rPr>
              <a:t>ca. 50% pro Jahr</a:t>
            </a:r>
          </a:p>
          <a:p>
            <a:pPr lvl="1" eaLnBrk="1" hangingPunct="1"/>
            <a:endParaRPr lang="de-CH">
              <a:latin typeface="Arial" charset="0"/>
              <a:ea typeface="Arial" charset="0"/>
              <a:cs typeface="Arial" charset="0"/>
            </a:endParaRPr>
          </a:p>
        </p:txBody>
      </p:sp>
      <p:pic>
        <p:nvPicPr>
          <p:cNvPr id="49155" name="Bild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43400" y="1600200"/>
            <a:ext cx="4389438"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a:noFill/>
        </p:spPr>
        <p:txBody>
          <a:bodyPr/>
          <a:lstStyle/>
          <a:p>
            <a:pPr eaLnBrk="1" hangingPunct="1"/>
            <a:r>
              <a:rPr lang="de-CH">
                <a:latin typeface="Arial" charset="0"/>
              </a:rPr>
              <a:t>Nahrung</a:t>
            </a:r>
          </a:p>
        </p:txBody>
      </p:sp>
      <p:sp>
        <p:nvSpPr>
          <p:cNvPr id="51202" name="Rectangle 3"/>
          <p:cNvSpPr>
            <a:spLocks noGrp="1" noChangeArrowheads="1"/>
          </p:cNvSpPr>
          <p:nvPr>
            <p:ph type="body" idx="1"/>
          </p:nvPr>
        </p:nvSpPr>
        <p:spPr>
          <a:xfrm>
            <a:off x="468313" y="1628775"/>
            <a:ext cx="8135937" cy="4824413"/>
          </a:xfrm>
          <a:noFill/>
        </p:spPr>
        <p:txBody>
          <a:bodyPr/>
          <a:lstStyle/>
          <a:p>
            <a:pPr eaLnBrk="1" hangingPunct="1"/>
            <a:r>
              <a:rPr lang="de-CH">
                <a:latin typeface="Arial" charset="0"/>
              </a:rPr>
              <a:t>Fast ausschliesslich in der Luft erhaschte Insekten, vor allem Fliegen, Mücken, Blattläuse, ausserdem Schmetterlinge, Käfer und Hautflügler.</a:t>
            </a:r>
          </a:p>
          <a:p>
            <a:pPr eaLnBrk="1" hangingPunct="1"/>
            <a:r>
              <a:rPr lang="de-CH">
                <a:latin typeface="Arial" charset="0"/>
              </a:rPr>
              <a:t>Seltener werden Insekten, Spinnen und Raupen im Sitzen aufgenommen, z.B. von Mauern, Bäumen oder vom Boden.</a:t>
            </a:r>
          </a:p>
          <a:p>
            <a:pPr eaLnBrk="1" hangingPunct="1"/>
            <a:r>
              <a:rPr lang="de-CH">
                <a:latin typeface="Arial" charset="0"/>
              </a:rPr>
              <a:t>Grosse Fluginsekten und stechende Arten werden nicht gefangen.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a:noFill/>
        </p:spPr>
        <p:txBody>
          <a:bodyPr/>
          <a:lstStyle/>
          <a:p>
            <a:pPr eaLnBrk="1" hangingPunct="1"/>
            <a:r>
              <a:rPr lang="de-CH">
                <a:latin typeface="Arial" charset="0"/>
              </a:rPr>
              <a:t>Gefährdung</a:t>
            </a:r>
          </a:p>
        </p:txBody>
      </p:sp>
      <p:sp>
        <p:nvSpPr>
          <p:cNvPr id="53250" name="Rectangle 3"/>
          <p:cNvSpPr>
            <a:spLocks noGrp="1" noChangeArrowheads="1"/>
          </p:cNvSpPr>
          <p:nvPr>
            <p:ph type="body" idx="1"/>
          </p:nvPr>
        </p:nvSpPr>
        <p:spPr>
          <a:xfrm>
            <a:off x="152400" y="1628775"/>
            <a:ext cx="7761288" cy="1419225"/>
          </a:xfrm>
        </p:spPr>
        <p:txBody>
          <a:bodyPr/>
          <a:lstStyle/>
          <a:p>
            <a:pPr eaLnBrk="1" hangingPunct="1"/>
            <a:r>
              <a:rPr lang="de-CH">
                <a:latin typeface="Arial" charset="0"/>
              </a:rPr>
              <a:t>Geeignete Nistplätze werden seltener:</a:t>
            </a:r>
          </a:p>
          <a:p>
            <a:pPr eaLnBrk="1" hangingPunct="1">
              <a:spcAft>
                <a:spcPts val="1200"/>
              </a:spcAft>
              <a:buFontTx/>
              <a:buNone/>
            </a:pPr>
            <a:r>
              <a:rPr lang="de-CH" sz="2400">
                <a:latin typeface="Arial" charset="0"/>
              </a:rPr>
              <a:t>	</a:t>
            </a:r>
            <a:r>
              <a:rPr lang="de-CH" sz="2000">
                <a:latin typeface="Arial" charset="0"/>
              </a:rPr>
              <a:t>An Glasfassaden moderner Gebäude halten die Lehmnester der Mehlschwalbe nicht.</a:t>
            </a:r>
          </a:p>
          <a:p>
            <a:pPr eaLnBrk="1" hangingPunct="1">
              <a:spcAft>
                <a:spcPts val="1200"/>
              </a:spcAft>
              <a:buFontTx/>
              <a:buNone/>
            </a:pPr>
            <a:endParaRPr lang="de-CH" sz="2000">
              <a:latin typeface="Arial" charset="0"/>
            </a:endParaRPr>
          </a:p>
        </p:txBody>
      </p:sp>
      <p:pic>
        <p:nvPicPr>
          <p:cNvPr id="53251" name="Bild 3" descr="DSC0719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953000" y="3048000"/>
            <a:ext cx="4343400" cy="348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2" name="Textfeld 4"/>
          <p:cNvSpPr txBox="1">
            <a:spLocks noChangeArrowheads="1"/>
          </p:cNvSpPr>
          <p:nvPr/>
        </p:nvSpPr>
        <p:spPr bwMode="auto">
          <a:xfrm>
            <a:off x="17463" y="3159125"/>
            <a:ext cx="4402137" cy="331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lvl="1" eaLnBrk="1" hangingPunct="1">
              <a:spcBef>
                <a:spcPct val="20000"/>
              </a:spcBef>
            </a:pPr>
            <a:r>
              <a:rPr lang="de-CH" sz="2000">
                <a:solidFill>
                  <a:srgbClr val="0060A9"/>
                </a:solidFill>
              </a:rPr>
              <a:t>Bei Renovationen alter</a:t>
            </a:r>
          </a:p>
          <a:p>
            <a:pPr lvl="1" eaLnBrk="1" hangingPunct="1">
              <a:spcBef>
                <a:spcPct val="20000"/>
              </a:spcBef>
            </a:pPr>
            <a:r>
              <a:rPr lang="de-CH" sz="2000">
                <a:solidFill>
                  <a:srgbClr val="0060A9"/>
                </a:solidFill>
              </a:rPr>
              <a:t>Häuser werden raue,</a:t>
            </a:r>
          </a:p>
          <a:p>
            <a:pPr lvl="1" eaLnBrk="1" hangingPunct="1">
              <a:spcBef>
                <a:spcPct val="20000"/>
              </a:spcBef>
            </a:pPr>
            <a:r>
              <a:rPr lang="de-CH" sz="2000">
                <a:solidFill>
                  <a:srgbClr val="0060A9"/>
                </a:solidFill>
              </a:rPr>
              <a:t>griffige Fassaden oft durch</a:t>
            </a:r>
          </a:p>
          <a:p>
            <a:pPr lvl="1" eaLnBrk="1" hangingPunct="1">
              <a:spcBef>
                <a:spcPct val="20000"/>
              </a:spcBef>
            </a:pPr>
            <a:r>
              <a:rPr lang="de-CH" sz="2000">
                <a:solidFill>
                  <a:srgbClr val="0060A9"/>
                </a:solidFill>
              </a:rPr>
              <a:t>glatte ersetzt.</a:t>
            </a:r>
          </a:p>
          <a:p>
            <a:pPr lvl="1" eaLnBrk="1" hangingPunct="1">
              <a:spcBef>
                <a:spcPct val="20000"/>
              </a:spcBef>
            </a:pPr>
            <a:endParaRPr lang="de-CH" sz="2000">
              <a:solidFill>
                <a:srgbClr val="0060A9"/>
              </a:solidFill>
            </a:endParaRPr>
          </a:p>
          <a:p>
            <a:pPr lvl="1" eaLnBrk="1" hangingPunct="1">
              <a:spcBef>
                <a:spcPct val="20000"/>
              </a:spcBef>
            </a:pPr>
            <a:r>
              <a:rPr lang="de-CH" sz="2000">
                <a:solidFill>
                  <a:srgbClr val="0060A9"/>
                </a:solidFill>
              </a:rPr>
              <a:t>Nester werden aus Angst </a:t>
            </a:r>
          </a:p>
          <a:p>
            <a:pPr lvl="1" eaLnBrk="1" hangingPunct="1">
              <a:spcBef>
                <a:spcPct val="20000"/>
              </a:spcBef>
            </a:pPr>
            <a:r>
              <a:rPr lang="de-CH" sz="2000">
                <a:solidFill>
                  <a:srgbClr val="0060A9"/>
                </a:solidFill>
              </a:rPr>
              <a:t>vor Verschmutzung durch</a:t>
            </a:r>
          </a:p>
          <a:p>
            <a:pPr lvl="1" eaLnBrk="1" hangingPunct="1">
              <a:spcBef>
                <a:spcPct val="20000"/>
              </a:spcBef>
            </a:pPr>
            <a:r>
              <a:rPr lang="de-CH" sz="2000">
                <a:solidFill>
                  <a:srgbClr val="0060A9"/>
                </a:solidFill>
              </a:rPr>
              <a:t>Kot oft entfernt.</a:t>
            </a:r>
          </a:p>
          <a:p>
            <a:pPr eaLnBrk="1" hangingPunct="1"/>
            <a:endParaRPr lang="de-CH" sz="18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noFill/>
        </p:spPr>
        <p:txBody>
          <a:bodyPr/>
          <a:lstStyle/>
          <a:p>
            <a:pPr eaLnBrk="1" hangingPunct="1"/>
            <a:r>
              <a:rPr lang="de-CH">
                <a:latin typeface="Arial" charset="0"/>
              </a:rPr>
              <a:t>Gefährdung</a:t>
            </a:r>
          </a:p>
        </p:txBody>
      </p:sp>
      <p:sp>
        <p:nvSpPr>
          <p:cNvPr id="55298" name="Rectangle 3"/>
          <p:cNvSpPr>
            <a:spLocks noGrp="1" noChangeArrowheads="1"/>
          </p:cNvSpPr>
          <p:nvPr>
            <p:ph type="body" idx="1"/>
          </p:nvPr>
        </p:nvSpPr>
        <p:spPr>
          <a:xfrm>
            <a:off x="468313" y="1628775"/>
            <a:ext cx="8135937" cy="4824413"/>
          </a:xfrm>
          <a:noFill/>
        </p:spPr>
        <p:txBody>
          <a:bodyPr/>
          <a:lstStyle/>
          <a:p>
            <a:pPr eaLnBrk="1" hangingPunct="1"/>
            <a:r>
              <a:rPr lang="de-CH">
                <a:latin typeface="Arial" charset="0"/>
              </a:rPr>
              <a:t>Nistmaterial und Nahrung sind schwerer zu finden.</a:t>
            </a:r>
          </a:p>
          <a:p>
            <a:pPr eaLnBrk="1" hangingPunct="1"/>
            <a:endParaRPr lang="de-CH">
              <a:latin typeface="Arial" charset="0"/>
            </a:endParaRPr>
          </a:p>
          <a:p>
            <a:pPr lvl="1" eaLnBrk="1" hangingPunct="1"/>
            <a:r>
              <a:rPr lang="de-CH">
                <a:latin typeface="Arial" charset="0"/>
                <a:ea typeface="Arial" charset="0"/>
                <a:cs typeface="Arial" charset="0"/>
              </a:rPr>
              <a:t>Offene Bodenstellen, an denen die Mehlschwalben Lehm für ihre Nester finden, gibt es immer weniger.</a:t>
            </a:r>
          </a:p>
          <a:p>
            <a:pPr lvl="1" eaLnBrk="1" hangingPunct="1"/>
            <a:endParaRPr lang="de-CH">
              <a:latin typeface="Arial" charset="0"/>
              <a:ea typeface="Arial" charset="0"/>
              <a:cs typeface="Arial" charset="0"/>
            </a:endParaRPr>
          </a:p>
          <a:p>
            <a:pPr lvl="1" eaLnBrk="1" hangingPunct="1"/>
            <a:r>
              <a:rPr lang="de-CH">
                <a:latin typeface="Arial" charset="0"/>
                <a:ea typeface="Arial" charset="0"/>
                <a:cs typeface="Arial" charset="0"/>
              </a:rPr>
              <a:t>Durch den Rückgang von artenreichen Blumenwiesen werden Insekten seltener und somit sinkt das Nahrungsangebot für die Mehlschwalbe.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ChangeArrowheads="1"/>
          </p:cNvSpPr>
          <p:nvPr>
            <p:ph type="title"/>
          </p:nvPr>
        </p:nvSpPr>
        <p:spPr>
          <a:xfrm>
            <a:off x="457200" y="908050"/>
            <a:ext cx="8229600" cy="768350"/>
          </a:xfrm>
          <a:noFill/>
        </p:spPr>
        <p:txBody>
          <a:bodyPr/>
          <a:lstStyle/>
          <a:p>
            <a:pPr eaLnBrk="1" hangingPunct="1"/>
            <a:r>
              <a:rPr lang="de-CH">
                <a:latin typeface="Arial" charset="0"/>
              </a:rPr>
              <a:t>Mehlschwalbe als Vogel des Jahres 2010</a:t>
            </a:r>
          </a:p>
        </p:txBody>
      </p:sp>
      <p:sp>
        <p:nvSpPr>
          <p:cNvPr id="8194" name="Rectangle 3"/>
          <p:cNvSpPr>
            <a:spLocks noGrp="1" noChangeArrowheads="1"/>
          </p:cNvSpPr>
          <p:nvPr>
            <p:ph type="body" idx="1"/>
          </p:nvPr>
        </p:nvSpPr>
        <p:spPr>
          <a:noFill/>
        </p:spPr>
        <p:txBody>
          <a:bodyPr/>
          <a:lstStyle/>
          <a:p>
            <a:pPr eaLnBrk="1" hangingPunct="1"/>
            <a:endParaRPr lang="de-CH" sz="2400" dirty="0">
              <a:latin typeface="Arial" charset="0"/>
            </a:endParaRPr>
          </a:p>
          <a:p>
            <a:pPr eaLnBrk="1" hangingPunct="1"/>
            <a:r>
              <a:rPr lang="de-CH" dirty="0">
                <a:latin typeface="Arial" charset="0"/>
              </a:rPr>
              <a:t>Im Internationalen Jahr der Biodiversität wirbt die Mehlschwalbe für mehr Biodiversität im Siedlungsraum</a:t>
            </a:r>
            <a:r>
              <a:rPr lang="de-CH" sz="2400" dirty="0">
                <a:latin typeface="Arial" charset="0"/>
              </a:rPr>
              <a:t>.</a:t>
            </a:r>
          </a:p>
          <a:p>
            <a:pPr eaLnBrk="1" hangingPunct="1"/>
            <a:endParaRPr lang="de-CH" dirty="0">
              <a:latin typeface="Arial" charset="0"/>
            </a:endParaRPr>
          </a:p>
          <a:p>
            <a:pPr eaLnBrk="1" hangingPunct="1"/>
            <a:r>
              <a:rPr lang="de-CH" dirty="0">
                <a:latin typeface="Arial" charset="0"/>
              </a:rPr>
              <a:t>BirdLife Schweiz fordert mehr natürliche, unversiegelte Flächen und Blumenwiesen im Siedlungsraum, wo die Mehlschwalbe Baumaterial für ihr </a:t>
            </a:r>
            <a:r>
              <a:rPr lang="de-CH" dirty="0" err="1">
                <a:latin typeface="Arial" charset="0"/>
              </a:rPr>
              <a:t>Lehmnest</a:t>
            </a:r>
            <a:r>
              <a:rPr lang="de-CH" dirty="0">
                <a:latin typeface="Arial" charset="0"/>
              </a:rPr>
              <a:t> und Insekten als Nahrung findet.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a:noFill/>
        </p:spPr>
        <p:txBody>
          <a:bodyPr/>
          <a:lstStyle/>
          <a:p>
            <a:pPr eaLnBrk="1" hangingPunct="1"/>
            <a:r>
              <a:rPr lang="de-CH">
                <a:latin typeface="Arial" charset="0"/>
              </a:rPr>
              <a:t>Schutzmassnahmen</a:t>
            </a:r>
          </a:p>
        </p:txBody>
      </p:sp>
      <p:sp>
        <p:nvSpPr>
          <p:cNvPr id="57346" name="Rectangle 3"/>
          <p:cNvSpPr>
            <a:spLocks noGrp="1" noChangeArrowheads="1"/>
          </p:cNvSpPr>
          <p:nvPr>
            <p:ph type="body" idx="1"/>
          </p:nvPr>
        </p:nvSpPr>
        <p:spPr>
          <a:xfrm>
            <a:off x="468313" y="1628775"/>
            <a:ext cx="8135937" cy="4824413"/>
          </a:xfrm>
          <a:noFill/>
        </p:spPr>
        <p:txBody>
          <a:bodyPr/>
          <a:lstStyle/>
          <a:p>
            <a:pPr eaLnBrk="1" hangingPunct="1"/>
            <a:r>
              <a:rPr lang="de-CH">
                <a:latin typeface="Arial" charset="0"/>
              </a:rPr>
              <a:t>Nistgelegenheiten schaffen und erhalten!</a:t>
            </a:r>
          </a:p>
          <a:p>
            <a:pPr lvl="1" eaLnBrk="1" hangingPunct="1"/>
            <a:r>
              <a:rPr lang="de-CH">
                <a:latin typeface="Arial" charset="0"/>
                <a:ea typeface="Arial" charset="0"/>
                <a:cs typeface="Arial" charset="0"/>
              </a:rPr>
              <a:t>Geeignete, griffige Fassaden verwenden und/oder künstliche Nester anbringen</a:t>
            </a:r>
          </a:p>
          <a:p>
            <a:pPr lvl="1" eaLnBrk="1" hangingPunct="1"/>
            <a:r>
              <a:rPr lang="de-CH">
                <a:latin typeface="Arial" charset="0"/>
                <a:ea typeface="Arial" charset="0"/>
                <a:cs typeface="Arial" charset="0"/>
              </a:rPr>
              <a:t>Keine Nester entfernen, Fassaden bei Bedarf mit Kotbrett vor Verschmutzung schützen</a:t>
            </a:r>
          </a:p>
        </p:txBody>
      </p:sp>
      <p:pic>
        <p:nvPicPr>
          <p:cNvPr id="57347" name="Picture 5" descr="Mehlschwalbe UR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9963" y="3824288"/>
            <a:ext cx="3602037" cy="2700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48" name="Picture 6" descr="Mehlschwalbe SVS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14875" y="3824288"/>
            <a:ext cx="3602038" cy="2700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noFill/>
        </p:spPr>
        <p:txBody>
          <a:bodyPr/>
          <a:lstStyle/>
          <a:p>
            <a:pPr eaLnBrk="1" hangingPunct="1"/>
            <a:r>
              <a:rPr lang="de-CH">
                <a:latin typeface="Arial" charset="0"/>
              </a:rPr>
              <a:t>Schutzmassnahmen</a:t>
            </a:r>
          </a:p>
        </p:txBody>
      </p:sp>
      <p:sp>
        <p:nvSpPr>
          <p:cNvPr id="59394" name="Rectangle 3"/>
          <p:cNvSpPr>
            <a:spLocks noGrp="1" noChangeArrowheads="1"/>
          </p:cNvSpPr>
          <p:nvPr>
            <p:ph type="body" idx="1"/>
          </p:nvPr>
        </p:nvSpPr>
        <p:spPr>
          <a:xfrm>
            <a:off x="468313" y="1628775"/>
            <a:ext cx="8135937" cy="4824413"/>
          </a:xfrm>
          <a:noFill/>
        </p:spPr>
        <p:txBody>
          <a:bodyPr/>
          <a:lstStyle/>
          <a:p>
            <a:pPr eaLnBrk="1" hangingPunct="1"/>
            <a:r>
              <a:rPr lang="de-CH">
                <a:latin typeface="Arial" charset="0"/>
              </a:rPr>
              <a:t>Nistgelegenheiten schaffen und erhalten!</a:t>
            </a:r>
          </a:p>
          <a:p>
            <a:pPr lvl="1" eaLnBrk="1" hangingPunct="1"/>
            <a:r>
              <a:rPr lang="de-CH">
                <a:latin typeface="Arial" charset="0"/>
                <a:ea typeface="Arial" charset="0"/>
                <a:cs typeface="Arial" charset="0"/>
              </a:rPr>
              <a:t>An offenen Standorten können Schwalbenhäuser aufgebaut werden</a:t>
            </a:r>
          </a:p>
        </p:txBody>
      </p:sp>
      <p:pic>
        <p:nvPicPr>
          <p:cNvPr id="59395" name="Picture 4" descr="Schwalbenhaus SVS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8200" y="3297238"/>
            <a:ext cx="4343400" cy="3179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6" name="Picture 5" descr="Schwalbenhaus SVS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3276600"/>
            <a:ext cx="4268788"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7" name="Picture 6" descr="Schwalbenhaus SVS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80300" y="5029200"/>
            <a:ext cx="1663700" cy="1243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p:nvPr>
        </p:nvSpPr>
        <p:spPr>
          <a:noFill/>
        </p:spPr>
        <p:txBody>
          <a:bodyPr/>
          <a:lstStyle/>
          <a:p>
            <a:pPr eaLnBrk="1" hangingPunct="1"/>
            <a:r>
              <a:rPr lang="de-CH">
                <a:latin typeface="Arial" charset="0"/>
              </a:rPr>
              <a:t>Schutzmassnahmen</a:t>
            </a:r>
          </a:p>
        </p:txBody>
      </p:sp>
      <p:sp>
        <p:nvSpPr>
          <p:cNvPr id="61442" name="Rectangle 3"/>
          <p:cNvSpPr>
            <a:spLocks noGrp="1" noChangeArrowheads="1"/>
          </p:cNvSpPr>
          <p:nvPr>
            <p:ph type="body" idx="1"/>
          </p:nvPr>
        </p:nvSpPr>
        <p:spPr>
          <a:xfrm>
            <a:off x="468313" y="1628775"/>
            <a:ext cx="8135937" cy="4824413"/>
          </a:xfrm>
          <a:noFill/>
        </p:spPr>
        <p:txBody>
          <a:bodyPr/>
          <a:lstStyle/>
          <a:p>
            <a:pPr eaLnBrk="1" hangingPunct="1"/>
            <a:r>
              <a:rPr lang="de-CH">
                <a:latin typeface="Arial" charset="0"/>
              </a:rPr>
              <a:t>Mehr Biodiversität im Siedlungsraum!</a:t>
            </a:r>
          </a:p>
          <a:p>
            <a:pPr lvl="1" eaLnBrk="1" hangingPunct="1"/>
            <a:r>
              <a:rPr lang="de-CH">
                <a:latin typeface="Arial" charset="0"/>
                <a:ea typeface="Arial" charset="0"/>
                <a:cs typeface="Arial" charset="0"/>
              </a:rPr>
              <a:t>Naturnahe Strukturen in Gärten und öffentlichen Anlagen erhöhen das Nahrungsangebot für die Mehlschwalbe</a:t>
            </a:r>
          </a:p>
        </p:txBody>
      </p:sp>
      <p:pic>
        <p:nvPicPr>
          <p:cNvPr id="61443" name="Picture 6" descr="Siedlungsraum SVS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913" y="3360738"/>
            <a:ext cx="5832475" cy="3087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a:noFill/>
        </p:spPr>
        <p:txBody>
          <a:bodyPr/>
          <a:lstStyle/>
          <a:p>
            <a:pPr eaLnBrk="1" hangingPunct="1"/>
            <a:r>
              <a:rPr lang="de-CH">
                <a:latin typeface="Arial" charset="0"/>
              </a:rPr>
              <a:t>Schutzmassnahmen</a:t>
            </a:r>
          </a:p>
        </p:txBody>
      </p:sp>
      <p:sp>
        <p:nvSpPr>
          <p:cNvPr id="63490" name="Rectangle 3"/>
          <p:cNvSpPr>
            <a:spLocks noGrp="1" noChangeArrowheads="1"/>
          </p:cNvSpPr>
          <p:nvPr>
            <p:ph type="body" idx="1"/>
          </p:nvPr>
        </p:nvSpPr>
        <p:spPr>
          <a:xfrm>
            <a:off x="468313" y="1628775"/>
            <a:ext cx="8135937" cy="4824413"/>
          </a:xfrm>
          <a:noFill/>
        </p:spPr>
        <p:txBody>
          <a:bodyPr/>
          <a:lstStyle/>
          <a:p>
            <a:pPr eaLnBrk="1" hangingPunct="1"/>
            <a:r>
              <a:rPr lang="de-CH">
                <a:latin typeface="Arial" charset="0"/>
              </a:rPr>
              <a:t>Mehr Biodiversität im Siedlungsraum!</a:t>
            </a:r>
          </a:p>
          <a:p>
            <a:pPr lvl="1" eaLnBrk="1" hangingPunct="1"/>
            <a:r>
              <a:rPr lang="de-CH">
                <a:latin typeface="Arial" charset="0"/>
                <a:ea typeface="Arial" charset="0"/>
                <a:cs typeface="Arial" charset="0"/>
              </a:rPr>
              <a:t>Naturnahe Strukturen in Gärten und öffentlichen Anlagen erhöhen das Nahrungsangebot für die Mehlschwalbe</a:t>
            </a:r>
          </a:p>
        </p:txBody>
      </p:sp>
      <p:pic>
        <p:nvPicPr>
          <p:cNvPr id="63491" name="Picture 6" descr="Siedlungsraum SVS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913" y="3360738"/>
            <a:ext cx="5832475" cy="3087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a:noFill/>
        </p:spPr>
        <p:txBody>
          <a:bodyPr/>
          <a:lstStyle/>
          <a:p>
            <a:pPr eaLnBrk="1" hangingPunct="1"/>
            <a:r>
              <a:rPr lang="de-CH">
                <a:latin typeface="Arial" charset="0"/>
              </a:rPr>
              <a:t>Schutzmassnahmen</a:t>
            </a:r>
          </a:p>
        </p:txBody>
      </p:sp>
      <p:sp>
        <p:nvSpPr>
          <p:cNvPr id="65538" name="Rectangle 3"/>
          <p:cNvSpPr>
            <a:spLocks noGrp="1" noChangeArrowheads="1"/>
          </p:cNvSpPr>
          <p:nvPr>
            <p:ph type="body" idx="1"/>
          </p:nvPr>
        </p:nvSpPr>
        <p:spPr>
          <a:xfrm>
            <a:off x="3810000" y="1752600"/>
            <a:ext cx="2286000" cy="4700588"/>
          </a:xfrm>
          <a:noFill/>
        </p:spPr>
        <p:txBody>
          <a:bodyPr/>
          <a:lstStyle/>
          <a:p>
            <a:pPr eaLnBrk="1" hangingPunct="1">
              <a:buFontTx/>
              <a:buNone/>
            </a:pPr>
            <a:r>
              <a:rPr lang="de-CH" sz="2400">
                <a:latin typeface="Arial" charset="0"/>
              </a:rPr>
              <a:t>Einheimi-</a:t>
            </a:r>
          </a:p>
          <a:p>
            <a:pPr eaLnBrk="1" hangingPunct="1">
              <a:buFontTx/>
              <a:buNone/>
            </a:pPr>
            <a:r>
              <a:rPr lang="de-CH" sz="2400">
                <a:latin typeface="Arial" charset="0"/>
              </a:rPr>
              <a:t>sche </a:t>
            </a:r>
          </a:p>
          <a:p>
            <a:pPr eaLnBrk="1" hangingPunct="1">
              <a:buFontTx/>
              <a:buNone/>
            </a:pPr>
            <a:r>
              <a:rPr lang="de-CH" sz="2400">
                <a:latin typeface="Arial" charset="0"/>
              </a:rPr>
              <a:t>Blumen im</a:t>
            </a:r>
          </a:p>
          <a:p>
            <a:pPr eaLnBrk="1" hangingPunct="1">
              <a:buFontTx/>
              <a:buNone/>
            </a:pPr>
            <a:r>
              <a:rPr lang="de-CH" sz="2400">
                <a:latin typeface="Arial" charset="0"/>
              </a:rPr>
              <a:t>Garten:</a:t>
            </a:r>
          </a:p>
          <a:p>
            <a:pPr eaLnBrk="1" hangingPunct="1">
              <a:buFontTx/>
              <a:buNone/>
            </a:pPr>
            <a:r>
              <a:rPr lang="de-CH" sz="2400">
                <a:latin typeface="Arial" charset="0"/>
              </a:rPr>
              <a:t>ein Paradies</a:t>
            </a:r>
          </a:p>
          <a:p>
            <a:pPr eaLnBrk="1" hangingPunct="1">
              <a:buFontTx/>
              <a:buNone/>
            </a:pPr>
            <a:r>
              <a:rPr lang="de-CH" sz="2400">
                <a:latin typeface="Arial" charset="0"/>
              </a:rPr>
              <a:t>für Insekten</a:t>
            </a:r>
          </a:p>
        </p:txBody>
      </p:sp>
      <p:sp>
        <p:nvSpPr>
          <p:cNvPr id="65539" name="Rectangle 10"/>
          <p:cNvSpPr>
            <a:spLocks noChangeArrowheads="1"/>
          </p:cNvSpPr>
          <p:nvPr/>
        </p:nvSpPr>
        <p:spPr bwMode="auto">
          <a:xfrm>
            <a:off x="6264275" y="5892800"/>
            <a:ext cx="28797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pPr>
            <a:r>
              <a:rPr lang="de-CH" sz="2400">
                <a:solidFill>
                  <a:srgbClr val="0060A9"/>
                </a:solidFill>
              </a:rPr>
              <a:t>Ruderalflächen</a:t>
            </a:r>
          </a:p>
        </p:txBody>
      </p:sp>
      <p:pic>
        <p:nvPicPr>
          <p:cNvPr id="65540" name="Picture 12" descr="Siedlungsraum SVS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9525" y="2420938"/>
            <a:ext cx="2403475" cy="320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1" name="Bild 7" descr="A_18_Haus_und_Garte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715000" y="1524000"/>
            <a:ext cx="3443288"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2" name="Bild 8" descr="A_23_Haus_und_Garten.tif"/>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1600200"/>
            <a:ext cx="36576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a:noFill/>
        </p:spPr>
        <p:txBody>
          <a:bodyPr/>
          <a:lstStyle/>
          <a:p>
            <a:pPr eaLnBrk="1" hangingPunct="1"/>
            <a:r>
              <a:rPr lang="de-CH">
                <a:latin typeface="Arial" charset="0"/>
              </a:rPr>
              <a:t>Schutzmassnahmen</a:t>
            </a:r>
          </a:p>
        </p:txBody>
      </p:sp>
      <p:sp>
        <p:nvSpPr>
          <p:cNvPr id="67586" name="Rectangle 3"/>
          <p:cNvSpPr>
            <a:spLocks noGrp="1" noChangeArrowheads="1"/>
          </p:cNvSpPr>
          <p:nvPr>
            <p:ph type="body" idx="1"/>
          </p:nvPr>
        </p:nvSpPr>
        <p:spPr>
          <a:xfrm>
            <a:off x="468313" y="1628775"/>
            <a:ext cx="8135937" cy="4824413"/>
          </a:xfrm>
          <a:noFill/>
        </p:spPr>
        <p:txBody>
          <a:bodyPr/>
          <a:lstStyle/>
          <a:p>
            <a:pPr eaLnBrk="1" hangingPunct="1"/>
            <a:r>
              <a:rPr lang="de-CH">
                <a:latin typeface="Arial" charset="0"/>
              </a:rPr>
              <a:t>Mehr Biodiversität im Siedlungsraum!</a:t>
            </a:r>
          </a:p>
        </p:txBody>
      </p:sp>
      <p:sp>
        <p:nvSpPr>
          <p:cNvPr id="67587" name="Rectangle 9"/>
          <p:cNvSpPr>
            <a:spLocks noChangeArrowheads="1"/>
          </p:cNvSpPr>
          <p:nvPr/>
        </p:nvSpPr>
        <p:spPr bwMode="auto">
          <a:xfrm>
            <a:off x="839788" y="5892800"/>
            <a:ext cx="3732212"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pPr>
            <a:r>
              <a:rPr lang="de-CH" sz="2400">
                <a:solidFill>
                  <a:srgbClr val="0060A9"/>
                </a:solidFill>
              </a:rPr>
              <a:t>Offene Bodenstellen</a:t>
            </a:r>
          </a:p>
        </p:txBody>
      </p:sp>
      <p:sp>
        <p:nvSpPr>
          <p:cNvPr id="67588" name="Rectangle 10"/>
          <p:cNvSpPr>
            <a:spLocks noChangeArrowheads="1"/>
          </p:cNvSpPr>
          <p:nvPr/>
        </p:nvSpPr>
        <p:spPr bwMode="auto">
          <a:xfrm>
            <a:off x="5724525" y="5589588"/>
            <a:ext cx="28797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pPr>
            <a:endParaRPr lang="de-DE" sz="2400">
              <a:solidFill>
                <a:srgbClr val="0060A9"/>
              </a:solidFill>
            </a:endParaRPr>
          </a:p>
        </p:txBody>
      </p:sp>
      <p:pic>
        <p:nvPicPr>
          <p:cNvPr id="67589" name="Picture 4" descr="Mehlschwalbe SVS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2438400"/>
            <a:ext cx="7315200" cy="3355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noFill/>
        </p:spPr>
        <p:txBody>
          <a:bodyPr/>
          <a:lstStyle/>
          <a:p>
            <a:pPr eaLnBrk="1" hangingPunct="1"/>
            <a:r>
              <a:rPr lang="de-CH">
                <a:latin typeface="Arial" charset="0"/>
              </a:rPr>
              <a:t>Schutzmassnahmen</a:t>
            </a:r>
          </a:p>
        </p:txBody>
      </p:sp>
      <p:sp>
        <p:nvSpPr>
          <p:cNvPr id="69634" name="Rectangle 3"/>
          <p:cNvSpPr>
            <a:spLocks noGrp="1" noChangeArrowheads="1"/>
          </p:cNvSpPr>
          <p:nvPr>
            <p:ph type="body" idx="1"/>
          </p:nvPr>
        </p:nvSpPr>
        <p:spPr>
          <a:xfrm>
            <a:off x="468313" y="1628775"/>
            <a:ext cx="8135937" cy="4824413"/>
          </a:xfrm>
          <a:noFill/>
        </p:spPr>
        <p:txBody>
          <a:bodyPr/>
          <a:lstStyle/>
          <a:p>
            <a:pPr eaLnBrk="1" hangingPunct="1"/>
            <a:r>
              <a:rPr lang="de-CH">
                <a:latin typeface="Arial" charset="0"/>
              </a:rPr>
              <a:t>Mehr Biodiversität im Siedlungsraum!</a:t>
            </a:r>
          </a:p>
        </p:txBody>
      </p:sp>
      <p:sp>
        <p:nvSpPr>
          <p:cNvPr id="69635" name="Rectangle 9"/>
          <p:cNvSpPr>
            <a:spLocks noChangeArrowheads="1"/>
          </p:cNvSpPr>
          <p:nvPr/>
        </p:nvSpPr>
        <p:spPr bwMode="auto">
          <a:xfrm>
            <a:off x="839788" y="6045200"/>
            <a:ext cx="7237412"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pPr>
            <a:r>
              <a:rPr lang="de-CH" sz="2400">
                <a:solidFill>
                  <a:srgbClr val="0060A9"/>
                </a:solidFill>
              </a:rPr>
              <a:t>Blumenwiesen anstatt Einheitsrasengrün</a:t>
            </a:r>
          </a:p>
        </p:txBody>
      </p:sp>
      <p:sp>
        <p:nvSpPr>
          <p:cNvPr id="69636" name="Rectangle 10"/>
          <p:cNvSpPr>
            <a:spLocks noChangeArrowheads="1"/>
          </p:cNvSpPr>
          <p:nvPr/>
        </p:nvSpPr>
        <p:spPr bwMode="auto">
          <a:xfrm>
            <a:off x="5724525" y="5589588"/>
            <a:ext cx="28797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pPr>
            <a:endParaRPr lang="de-DE" sz="2400">
              <a:solidFill>
                <a:srgbClr val="0060A9"/>
              </a:solidFill>
            </a:endParaRPr>
          </a:p>
        </p:txBody>
      </p:sp>
      <p:pic>
        <p:nvPicPr>
          <p:cNvPr id="69637" name="Picture 5" descr="Blumenwiese SV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2247900"/>
            <a:ext cx="7086600" cy="369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a:noFill/>
        </p:spPr>
        <p:txBody>
          <a:bodyPr/>
          <a:lstStyle/>
          <a:p>
            <a:pPr eaLnBrk="1" hangingPunct="1"/>
            <a:endParaRPr lang="de-DE">
              <a:latin typeface="Arial" charset="0"/>
            </a:endParaRPr>
          </a:p>
        </p:txBody>
      </p:sp>
      <p:sp>
        <p:nvSpPr>
          <p:cNvPr id="71682" name="Rectangle 3"/>
          <p:cNvSpPr>
            <a:spLocks noGrp="1" noChangeArrowheads="1"/>
          </p:cNvSpPr>
          <p:nvPr>
            <p:ph type="body" idx="1"/>
          </p:nvPr>
        </p:nvSpPr>
        <p:spPr>
          <a:xfrm>
            <a:off x="468313" y="1628775"/>
            <a:ext cx="8135937" cy="4824413"/>
          </a:xfrm>
          <a:noFill/>
        </p:spPr>
        <p:txBody>
          <a:bodyPr/>
          <a:lstStyle/>
          <a:p>
            <a:pPr eaLnBrk="1" hangingPunct="1"/>
            <a:r>
              <a:rPr lang="de-CH">
                <a:latin typeface="Arial" charset="0"/>
              </a:rPr>
              <a:t>Aktivitäten der Sektion vorstellen: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noFill/>
        </p:spPr>
        <p:txBody>
          <a:bodyPr/>
          <a:lstStyle/>
          <a:p>
            <a:pPr eaLnBrk="1" hangingPunct="1"/>
            <a:r>
              <a:rPr lang="de-CH" dirty="0">
                <a:latin typeface="Arial" charset="0"/>
              </a:rPr>
              <a:t>BirdLife-Material zur Mehlschwalbe</a:t>
            </a:r>
          </a:p>
        </p:txBody>
      </p:sp>
      <p:sp>
        <p:nvSpPr>
          <p:cNvPr id="73730" name="Rectangle 3"/>
          <p:cNvSpPr>
            <a:spLocks noGrp="1" noChangeArrowheads="1"/>
          </p:cNvSpPr>
          <p:nvPr>
            <p:ph type="body" idx="1"/>
          </p:nvPr>
        </p:nvSpPr>
        <p:spPr>
          <a:xfrm>
            <a:off x="468313" y="1628775"/>
            <a:ext cx="8135937" cy="4824413"/>
          </a:xfrm>
          <a:noFill/>
        </p:spPr>
        <p:txBody>
          <a:bodyPr/>
          <a:lstStyle/>
          <a:p>
            <a:pPr eaLnBrk="1" hangingPunct="1"/>
            <a:r>
              <a:rPr lang="de-CH">
                <a:latin typeface="Arial" charset="0"/>
              </a:rPr>
              <a:t>Poster</a:t>
            </a:r>
          </a:p>
          <a:p>
            <a:pPr lvl="1" eaLnBrk="1" hangingPunct="1"/>
            <a:r>
              <a:rPr lang="de-CH">
                <a:latin typeface="Arial" charset="0"/>
                <a:ea typeface="Arial" charset="0"/>
                <a:cs typeface="Arial" charset="0"/>
              </a:rPr>
              <a:t>„Vogel des Jahres</a:t>
            </a:r>
            <a:r>
              <a:rPr lang="ja-JP" altLang="de-CH">
                <a:latin typeface="Arial" charset="0"/>
                <a:ea typeface="Arial" charset="0"/>
                <a:cs typeface="Arial" charset="0"/>
              </a:rPr>
              <a:t>“</a:t>
            </a:r>
            <a:r>
              <a:rPr lang="de-CH" altLang="ja-JP">
                <a:latin typeface="Arial" charset="0"/>
                <a:ea typeface="Arial" charset="0"/>
                <a:cs typeface="Arial" charset="0"/>
              </a:rPr>
              <a:t>-Poster zur Mehlschwalbe, Fr. 1.-</a:t>
            </a:r>
          </a:p>
          <a:p>
            <a:pPr lvl="1" eaLnBrk="1" hangingPunct="1"/>
            <a:r>
              <a:rPr lang="de-CH">
                <a:latin typeface="Arial" charset="0"/>
                <a:ea typeface="Arial" charset="0"/>
                <a:cs typeface="Arial" charset="0"/>
              </a:rPr>
              <a:t>Biodiversität im Siedlungsraum, Fr. 4.-</a:t>
            </a:r>
          </a:p>
          <a:p>
            <a:pPr eaLnBrk="1" hangingPunct="1"/>
            <a:r>
              <a:rPr lang="de-CH">
                <a:latin typeface="Arial" charset="0"/>
              </a:rPr>
              <a:t>Gratis-Merkblätter</a:t>
            </a:r>
          </a:p>
          <a:p>
            <a:pPr lvl="1" eaLnBrk="1" hangingPunct="1"/>
            <a:r>
              <a:rPr lang="de-CH">
                <a:latin typeface="Arial" charset="0"/>
                <a:ea typeface="Arial" charset="0"/>
                <a:cs typeface="Arial" charset="0"/>
              </a:rPr>
              <a:t>Schwalben</a:t>
            </a:r>
          </a:p>
          <a:p>
            <a:pPr lvl="1" eaLnBrk="1" hangingPunct="1"/>
            <a:r>
              <a:rPr lang="de-CH">
                <a:latin typeface="Arial" charset="0"/>
                <a:ea typeface="Arial" charset="0"/>
                <a:cs typeface="Arial" charset="0"/>
              </a:rPr>
              <a:t>Hilfe für die Mehlschwalbe</a:t>
            </a:r>
          </a:p>
          <a:p>
            <a:pPr eaLnBrk="1" hangingPunct="1"/>
            <a:r>
              <a:rPr lang="de-CH">
                <a:latin typeface="Arial" charset="0"/>
              </a:rPr>
              <a:t>Weitere Materialen</a:t>
            </a:r>
          </a:p>
          <a:p>
            <a:pPr lvl="1" eaLnBrk="1" hangingPunct="1"/>
            <a:r>
              <a:rPr lang="de-CH">
                <a:latin typeface="Arial" charset="0"/>
                <a:ea typeface="Arial" charset="0"/>
                <a:cs typeface="Arial" charset="0"/>
              </a:rPr>
              <a:t>Broschüre „Natur- und vogelfreundliche Gärten und Anlagen</a:t>
            </a:r>
            <a:r>
              <a:rPr lang="ja-JP" altLang="de-CH">
                <a:latin typeface="Arial" charset="0"/>
                <a:ea typeface="Arial" charset="0"/>
                <a:cs typeface="Arial" charset="0"/>
              </a:rPr>
              <a:t>“</a:t>
            </a:r>
            <a:r>
              <a:rPr lang="de-CH" altLang="ja-JP">
                <a:latin typeface="Arial" charset="0"/>
                <a:ea typeface="Arial" charset="0"/>
                <a:cs typeface="Arial" charset="0"/>
              </a:rPr>
              <a:t>, Fr. 4.-</a:t>
            </a:r>
          </a:p>
          <a:p>
            <a:pPr lvl="1" eaLnBrk="1" hangingPunct="1"/>
            <a:r>
              <a:rPr lang="de-CH">
                <a:latin typeface="Arial" charset="0"/>
                <a:ea typeface="Arial" charset="0"/>
                <a:cs typeface="Arial" charset="0"/>
              </a:rPr>
              <a:t>Siehe unter www.birdlife.ch</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a:xfrm>
            <a:off x="0" y="1066800"/>
            <a:ext cx="685800" cy="5562600"/>
          </a:xfrm>
          <a:noFill/>
        </p:spPr>
        <p:txBody>
          <a:bodyPr/>
          <a:lstStyle/>
          <a:p>
            <a:pPr eaLnBrk="1" hangingPunct="1"/>
            <a:endParaRPr lang="de-DE" sz="2400">
              <a:latin typeface="Arial" charset="0"/>
            </a:endParaRPr>
          </a:p>
        </p:txBody>
      </p:sp>
      <p:pic>
        <p:nvPicPr>
          <p:cNvPr id="75778" name="Inhaltsplatzhalter 4" descr="Bild_def Kopie.jpg"/>
          <p:cNvPicPr>
            <a:picLocks noGrp="1" noChangeAspect="1"/>
          </p:cNvPicPr>
          <p:nvPr>
            <p:ph idx="1"/>
          </p:nvPr>
        </p:nvPicPr>
        <p:blipFill>
          <a:blip r:embed="rId3" cstate="print">
            <a:extLst>
              <a:ext uri="{28A0092B-C50C-407E-A947-70E740481C1C}">
                <a14:useLocalDpi xmlns:a14="http://schemas.microsoft.com/office/drawing/2010/main"/>
              </a:ext>
            </a:extLst>
          </a:blip>
          <a:srcRect l="-22055" r="-22055"/>
          <a:stretch>
            <a:fillRect/>
          </a:stretch>
        </p:blipFill>
        <p:spPr>
          <a:xfrm>
            <a:off x="-2133600" y="0"/>
            <a:ext cx="13411200" cy="6858000"/>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ChangeArrowheads="1"/>
          </p:cNvSpPr>
          <p:nvPr>
            <p:ph type="title"/>
          </p:nvPr>
        </p:nvSpPr>
        <p:spPr>
          <a:xfrm>
            <a:off x="468313" y="908050"/>
            <a:ext cx="8229600" cy="509588"/>
          </a:xfrm>
          <a:noFill/>
        </p:spPr>
        <p:txBody>
          <a:bodyPr/>
          <a:lstStyle/>
          <a:p>
            <a:pPr eaLnBrk="1" hangingPunct="1"/>
            <a:r>
              <a:rPr lang="de-CH">
                <a:latin typeface="Arial" charset="0"/>
              </a:rPr>
              <a:t>Kennzeichen</a:t>
            </a:r>
          </a:p>
        </p:txBody>
      </p:sp>
      <p:sp>
        <p:nvSpPr>
          <p:cNvPr id="9218" name="Rectangle 3"/>
          <p:cNvSpPr>
            <a:spLocks noGrp="1" noChangeArrowheads="1"/>
          </p:cNvSpPr>
          <p:nvPr>
            <p:ph type="body" idx="1"/>
          </p:nvPr>
        </p:nvSpPr>
        <p:spPr>
          <a:xfrm>
            <a:off x="468313" y="1628775"/>
            <a:ext cx="4679950" cy="4824413"/>
          </a:xfrm>
          <a:noFill/>
        </p:spPr>
        <p:txBody>
          <a:bodyPr/>
          <a:lstStyle/>
          <a:p>
            <a:pPr eaLnBrk="1" hangingPunct="1"/>
            <a:r>
              <a:rPr lang="de-CH" sz="2400">
                <a:latin typeface="Arial" charset="0"/>
              </a:rPr>
              <a:t>Einzige Schwalbe mit rein weisser Unterseite (daher auch der Name).</a:t>
            </a:r>
          </a:p>
          <a:p>
            <a:pPr eaLnBrk="1" hangingPunct="1"/>
            <a:endParaRPr lang="de-CH" sz="2400">
              <a:latin typeface="Arial" charset="0"/>
            </a:endParaRPr>
          </a:p>
          <a:p>
            <a:pPr eaLnBrk="1" hangingPunct="1"/>
            <a:r>
              <a:rPr lang="de-CH" sz="2400">
                <a:latin typeface="Arial" charset="0"/>
              </a:rPr>
              <a:t>Im Flug leicht gegabelter Schwanz und spitze, dreieckige Flügel.</a:t>
            </a:r>
          </a:p>
          <a:p>
            <a:pPr eaLnBrk="1" hangingPunct="1"/>
            <a:endParaRPr lang="de-CH" sz="2400">
              <a:latin typeface="Arial" charset="0"/>
            </a:endParaRPr>
          </a:p>
          <a:p>
            <a:pPr eaLnBrk="1" hangingPunct="1"/>
            <a:r>
              <a:rPr lang="de-CH" sz="2400">
                <a:latin typeface="Arial" charset="0"/>
              </a:rPr>
              <a:t>Oberseite glänzend blauschwarz mit einem weissen Bürzel.</a:t>
            </a:r>
          </a:p>
        </p:txBody>
      </p:sp>
      <p:pic>
        <p:nvPicPr>
          <p:cNvPr id="9219" name="Picture 5" descr="Mehlschwalbe UR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19700" y="1268413"/>
            <a:ext cx="3602038" cy="2414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0" name="Picture 6" descr="Mehlschwalbe RSPB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19700" y="4005263"/>
            <a:ext cx="3600450" cy="2382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a:noFill/>
        </p:spPr>
        <p:txBody>
          <a:bodyPr/>
          <a:lstStyle/>
          <a:p>
            <a:pPr eaLnBrk="1" hangingPunct="1"/>
            <a:r>
              <a:rPr lang="de-DE" dirty="0">
                <a:latin typeface="Arial" charset="0"/>
              </a:rPr>
              <a:t>   </a:t>
            </a:r>
          </a:p>
        </p:txBody>
      </p:sp>
      <p:sp>
        <p:nvSpPr>
          <p:cNvPr id="77826" name="Rectangle 3"/>
          <p:cNvSpPr>
            <a:spLocks noGrp="1" noChangeArrowheads="1"/>
          </p:cNvSpPr>
          <p:nvPr>
            <p:ph type="body" idx="1"/>
          </p:nvPr>
        </p:nvSpPr>
        <p:spPr>
          <a:xfrm>
            <a:off x="468313" y="1628775"/>
            <a:ext cx="8135937" cy="4824413"/>
          </a:xfrm>
          <a:noFill/>
        </p:spPr>
        <p:txBody>
          <a:bodyPr/>
          <a:lstStyle/>
          <a:p>
            <a:pPr eaLnBrk="1" hangingPunct="1">
              <a:buFontTx/>
              <a:buNone/>
            </a:pPr>
            <a:r>
              <a:rPr lang="de-CH" b="1">
                <a:latin typeface="Arial" charset="0"/>
              </a:rPr>
              <a:t>Wir danken Ihnen für Ihre Aufmerksamkeit </a:t>
            </a:r>
          </a:p>
          <a:p>
            <a:pPr eaLnBrk="1" hangingPunct="1">
              <a:buFontTx/>
              <a:buNone/>
            </a:pPr>
            <a:r>
              <a:rPr lang="de-CH" b="1">
                <a:latin typeface="Arial" charset="0"/>
              </a:rPr>
              <a:t>und für Ihren Einsatz </a:t>
            </a:r>
          </a:p>
          <a:p>
            <a:pPr eaLnBrk="1" hangingPunct="1">
              <a:buFontTx/>
              <a:buNone/>
            </a:pPr>
            <a:r>
              <a:rPr lang="de-CH" b="1">
                <a:latin typeface="Arial" charset="0"/>
              </a:rPr>
              <a:t>für mehr Biodiversität im Siedlungsraum!</a:t>
            </a:r>
          </a:p>
        </p:txBody>
      </p:sp>
      <p:pic>
        <p:nvPicPr>
          <p:cNvPr id="2" name="Bild 1" descr="LOGO-BirdLife-Svizzera_NEW_I_GROSS.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63888" y="3933056"/>
            <a:ext cx="1563624" cy="122682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ChangeArrowheads="1"/>
          </p:cNvSpPr>
          <p:nvPr>
            <p:ph type="title"/>
          </p:nvPr>
        </p:nvSpPr>
        <p:spPr>
          <a:noFill/>
        </p:spPr>
        <p:txBody>
          <a:bodyPr/>
          <a:lstStyle/>
          <a:p>
            <a:pPr eaLnBrk="1" hangingPunct="1"/>
            <a:r>
              <a:rPr lang="de-CH">
                <a:latin typeface="Arial" charset="0"/>
              </a:rPr>
              <a:t>Verwandtschaft</a:t>
            </a:r>
          </a:p>
        </p:txBody>
      </p:sp>
      <p:sp>
        <p:nvSpPr>
          <p:cNvPr id="10242" name="Rectangle 3"/>
          <p:cNvSpPr>
            <a:spLocks noGrp="1" noChangeArrowheads="1"/>
          </p:cNvSpPr>
          <p:nvPr>
            <p:ph type="body" idx="1"/>
          </p:nvPr>
        </p:nvSpPr>
        <p:spPr>
          <a:noFill/>
        </p:spPr>
        <p:txBody>
          <a:bodyPr/>
          <a:lstStyle/>
          <a:p>
            <a:pPr eaLnBrk="1" hangingPunct="1"/>
            <a:r>
              <a:rPr lang="de-CH">
                <a:latin typeface="Arial" charset="0"/>
              </a:rPr>
              <a:t>Die Mehlschwalbe gehört zur Familie der Schwalben in der grossen Ordnung Singvogel.</a:t>
            </a:r>
          </a:p>
          <a:p>
            <a:pPr lvl="1" eaLnBrk="1" hangingPunct="1"/>
            <a:r>
              <a:rPr lang="de-CH">
                <a:latin typeface="Arial" charset="0"/>
                <a:ea typeface="Arial" charset="0"/>
                <a:cs typeface="Arial" charset="0"/>
              </a:rPr>
              <a:t>Zu den Singvögeln gehören beispielsweise auch Meisen, Sperlinge, Krähenvögel und Drosseln</a:t>
            </a:r>
          </a:p>
        </p:txBody>
      </p:sp>
      <p:pic>
        <p:nvPicPr>
          <p:cNvPr id="10243" name="Picture 4" descr="blaumeis_2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1188" y="3933825"/>
            <a:ext cx="1798637" cy="143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4" name="Picture 5" descr="feldsper_2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27313" y="5014913"/>
            <a:ext cx="1798637" cy="143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5" name="Picture 6" descr="dohle_2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43438" y="3933825"/>
            <a:ext cx="1798637" cy="143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6" name="Picture 7" descr="wdrossel_2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59563" y="5014913"/>
            <a:ext cx="1798637" cy="143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ChangeArrowheads="1"/>
          </p:cNvSpPr>
          <p:nvPr>
            <p:ph type="title"/>
          </p:nvPr>
        </p:nvSpPr>
        <p:spPr>
          <a:xfrm>
            <a:off x="468313" y="908050"/>
            <a:ext cx="8229600" cy="509588"/>
          </a:xfrm>
          <a:noFill/>
        </p:spPr>
        <p:txBody>
          <a:bodyPr/>
          <a:lstStyle/>
          <a:p>
            <a:pPr eaLnBrk="1" hangingPunct="1"/>
            <a:r>
              <a:rPr lang="de-CH">
                <a:latin typeface="Arial" charset="0"/>
              </a:rPr>
              <a:t>Verwandtschaft</a:t>
            </a:r>
          </a:p>
        </p:txBody>
      </p:sp>
      <p:sp>
        <p:nvSpPr>
          <p:cNvPr id="12290" name="Rectangle 3"/>
          <p:cNvSpPr>
            <a:spLocks noGrp="1" noChangeArrowheads="1"/>
          </p:cNvSpPr>
          <p:nvPr>
            <p:ph type="body" idx="1"/>
          </p:nvPr>
        </p:nvSpPr>
        <p:spPr>
          <a:xfrm>
            <a:off x="468313" y="1628775"/>
            <a:ext cx="4824412" cy="4824413"/>
          </a:xfrm>
          <a:noFill/>
        </p:spPr>
        <p:txBody>
          <a:bodyPr/>
          <a:lstStyle/>
          <a:p>
            <a:pPr eaLnBrk="1" hangingPunct="1"/>
            <a:r>
              <a:rPr lang="de-CH" sz="2400">
                <a:latin typeface="Arial" charset="0"/>
              </a:rPr>
              <a:t>In der Schweiz brüten 4 Schwalbenarten:</a:t>
            </a:r>
          </a:p>
          <a:p>
            <a:pPr eaLnBrk="1" hangingPunct="1"/>
            <a:endParaRPr lang="de-CH" sz="2400">
              <a:latin typeface="Arial" charset="0"/>
            </a:endParaRPr>
          </a:p>
          <a:p>
            <a:pPr lvl="1" eaLnBrk="1" hangingPunct="1"/>
            <a:r>
              <a:rPr lang="de-CH">
                <a:latin typeface="Arial" charset="0"/>
                <a:ea typeface="Arial" charset="0"/>
                <a:cs typeface="Arial" charset="0"/>
              </a:rPr>
              <a:t>Rauchschwalbe</a:t>
            </a:r>
          </a:p>
          <a:p>
            <a:pPr lvl="1" eaLnBrk="1" hangingPunct="1"/>
            <a:r>
              <a:rPr lang="de-CH">
                <a:latin typeface="Arial" charset="0"/>
                <a:ea typeface="Arial" charset="0"/>
                <a:cs typeface="Arial" charset="0"/>
              </a:rPr>
              <a:t>Mehlschwalbe</a:t>
            </a:r>
          </a:p>
          <a:p>
            <a:pPr lvl="1" eaLnBrk="1" hangingPunct="1"/>
            <a:r>
              <a:rPr lang="de-CH">
                <a:latin typeface="Arial" charset="0"/>
                <a:ea typeface="Arial" charset="0"/>
                <a:cs typeface="Arial" charset="0"/>
              </a:rPr>
              <a:t>Uferschwalbe</a:t>
            </a:r>
          </a:p>
          <a:p>
            <a:pPr lvl="1" eaLnBrk="1" hangingPunct="1"/>
            <a:r>
              <a:rPr lang="de-CH">
                <a:latin typeface="Arial" charset="0"/>
                <a:ea typeface="Arial" charset="0"/>
                <a:cs typeface="Arial" charset="0"/>
              </a:rPr>
              <a:t>Felsenschwalbe</a:t>
            </a:r>
          </a:p>
          <a:p>
            <a:pPr lvl="1" eaLnBrk="1" hangingPunct="1"/>
            <a:endParaRPr lang="de-CH">
              <a:latin typeface="Arial" charset="0"/>
              <a:ea typeface="Arial" charset="0"/>
              <a:cs typeface="Arial" charset="0"/>
            </a:endParaRPr>
          </a:p>
          <a:p>
            <a:pPr lvl="1" eaLnBrk="1" hangingPunct="1"/>
            <a:r>
              <a:rPr lang="de-CH">
                <a:latin typeface="Arial" charset="0"/>
                <a:ea typeface="Arial" charset="0"/>
                <a:cs typeface="Arial" charset="0"/>
              </a:rPr>
              <a:t>Als Durchzügler findet sich gelegentlich auch eine Rötelschwalbe</a:t>
            </a:r>
          </a:p>
          <a:p>
            <a:pPr eaLnBrk="1" hangingPunct="1"/>
            <a:endParaRPr lang="de-CH" sz="2400">
              <a:latin typeface="Arial" charset="0"/>
            </a:endParaRPr>
          </a:p>
        </p:txBody>
      </p:sp>
      <p:pic>
        <p:nvPicPr>
          <p:cNvPr id="12291" name="Picture 4" descr="rauschwa_2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0" y="1447800"/>
            <a:ext cx="1981200" cy="137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2" name="Picture 5" descr="Rötelschwalb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8000" y="5105400"/>
            <a:ext cx="1947863"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3" name="Picture 4" descr="uferschw_2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0" y="3103563"/>
            <a:ext cx="1981200" cy="139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4" name="Picture 4" descr="Felsenschwalbe SVS 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19600" y="1447800"/>
            <a:ext cx="2151063"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5" name="Bild 7"/>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4419600" y="3124200"/>
            <a:ext cx="2122488"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a:noFill/>
        </p:spPr>
        <p:txBody>
          <a:bodyPr/>
          <a:lstStyle/>
          <a:p>
            <a:pPr eaLnBrk="1" hangingPunct="1"/>
            <a:r>
              <a:rPr lang="de-CH">
                <a:latin typeface="Arial" charset="0"/>
              </a:rPr>
              <a:t>Ähnliche Arten</a:t>
            </a:r>
          </a:p>
        </p:txBody>
      </p:sp>
      <p:sp>
        <p:nvSpPr>
          <p:cNvPr id="14338" name="Rectangle 3"/>
          <p:cNvSpPr>
            <a:spLocks noGrp="1" noChangeArrowheads="1"/>
          </p:cNvSpPr>
          <p:nvPr>
            <p:ph type="body" idx="1"/>
          </p:nvPr>
        </p:nvSpPr>
        <p:spPr>
          <a:noFill/>
        </p:spPr>
        <p:txBody>
          <a:bodyPr/>
          <a:lstStyle/>
          <a:p>
            <a:pPr eaLnBrk="1" hangingPunct="1">
              <a:buFontTx/>
              <a:buNone/>
            </a:pPr>
            <a:r>
              <a:rPr lang="de-CH">
                <a:latin typeface="Arial" charset="0"/>
              </a:rPr>
              <a:t>Unterscheidung Mehlschwalbe - Rauchschwalbe:</a:t>
            </a:r>
          </a:p>
          <a:p>
            <a:pPr eaLnBrk="1" hangingPunct="1">
              <a:buFontTx/>
              <a:buNone/>
            </a:pPr>
            <a:r>
              <a:rPr lang="de-CH" sz="2400">
                <a:latin typeface="Arial" charset="0"/>
              </a:rPr>
              <a:t>	Die Rauchschwalbe hat:</a:t>
            </a:r>
          </a:p>
          <a:p>
            <a:pPr lvl="2" eaLnBrk="1" hangingPunct="1"/>
            <a:r>
              <a:rPr lang="de-CH">
                <a:latin typeface="Arial" charset="0"/>
                <a:ea typeface="Arial" charset="0"/>
                <a:cs typeface="Arial" charset="0"/>
              </a:rPr>
              <a:t>Einen längeren, tief gegabelten Schwanz</a:t>
            </a:r>
          </a:p>
          <a:p>
            <a:pPr lvl="2" eaLnBrk="1" hangingPunct="1"/>
            <a:r>
              <a:rPr lang="de-CH">
                <a:latin typeface="Arial" charset="0"/>
                <a:ea typeface="Arial" charset="0"/>
                <a:cs typeface="Arial" charset="0"/>
              </a:rPr>
              <a:t>ein schwarzes Brustband</a:t>
            </a:r>
          </a:p>
          <a:p>
            <a:pPr lvl="2" eaLnBrk="1" hangingPunct="1"/>
            <a:r>
              <a:rPr lang="de-CH">
                <a:latin typeface="Arial" charset="0"/>
                <a:ea typeface="Arial" charset="0"/>
                <a:cs typeface="Arial" charset="0"/>
              </a:rPr>
              <a:t>ein dunkelrotes „Gesicht</a:t>
            </a:r>
            <a:r>
              <a:rPr lang="ja-JP" altLang="de-CH">
                <a:latin typeface="Arial" charset="0"/>
                <a:ea typeface="Arial" charset="0"/>
                <a:cs typeface="Arial" charset="0"/>
              </a:rPr>
              <a:t>“</a:t>
            </a:r>
            <a:r>
              <a:rPr lang="de-CH" altLang="ja-JP">
                <a:latin typeface="Arial" charset="0"/>
                <a:ea typeface="Arial" charset="0"/>
                <a:cs typeface="Arial" charset="0"/>
              </a:rPr>
              <a:t> (nur aus der Nähe sichtbar)</a:t>
            </a:r>
          </a:p>
          <a:p>
            <a:pPr lvl="2" eaLnBrk="1" hangingPunct="1"/>
            <a:r>
              <a:rPr lang="de-CH">
                <a:latin typeface="Arial" charset="0"/>
                <a:ea typeface="Arial" charset="0"/>
                <a:cs typeface="Arial" charset="0"/>
              </a:rPr>
              <a:t>keinen weissen Bürzel</a:t>
            </a:r>
          </a:p>
        </p:txBody>
      </p:sp>
      <p:pic>
        <p:nvPicPr>
          <p:cNvPr id="14339" name="Picture 4" descr="rauschwa_2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04888" y="4191000"/>
            <a:ext cx="35242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0" name="Picture 5" descr="Rauchschwalbe SVS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0600" y="4191000"/>
            <a:ext cx="3681413"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a:noFill/>
        </p:spPr>
        <p:txBody>
          <a:bodyPr/>
          <a:lstStyle/>
          <a:p>
            <a:pPr eaLnBrk="1" hangingPunct="1"/>
            <a:r>
              <a:rPr lang="de-CH">
                <a:latin typeface="Arial" charset="0"/>
              </a:rPr>
              <a:t>Ähnliche Arten</a:t>
            </a:r>
          </a:p>
        </p:txBody>
      </p:sp>
      <p:sp>
        <p:nvSpPr>
          <p:cNvPr id="15362" name="Rectangle 3"/>
          <p:cNvSpPr>
            <a:spLocks noGrp="1" noChangeArrowheads="1"/>
          </p:cNvSpPr>
          <p:nvPr>
            <p:ph type="body" idx="1"/>
          </p:nvPr>
        </p:nvSpPr>
        <p:spPr>
          <a:noFill/>
        </p:spPr>
        <p:txBody>
          <a:bodyPr/>
          <a:lstStyle/>
          <a:p>
            <a:pPr eaLnBrk="1" hangingPunct="1">
              <a:buFontTx/>
              <a:buNone/>
            </a:pPr>
            <a:r>
              <a:rPr lang="de-CH">
                <a:latin typeface="Arial" charset="0"/>
              </a:rPr>
              <a:t>Unterscheidung Mehlschwalbe - Uferschwalbe:</a:t>
            </a:r>
          </a:p>
          <a:p>
            <a:pPr lvl="1" eaLnBrk="1" hangingPunct="1">
              <a:buFontTx/>
              <a:buNone/>
            </a:pPr>
            <a:r>
              <a:rPr lang="de-CH">
                <a:latin typeface="Arial" charset="0"/>
                <a:ea typeface="Arial" charset="0"/>
                <a:cs typeface="Arial" charset="0"/>
              </a:rPr>
              <a:t>Die Uferschwalbe:</a:t>
            </a:r>
          </a:p>
          <a:p>
            <a:pPr lvl="2" eaLnBrk="1" hangingPunct="1"/>
            <a:r>
              <a:rPr lang="de-CH">
                <a:latin typeface="Arial" charset="0"/>
                <a:ea typeface="Arial" charset="0"/>
                <a:cs typeface="Arial" charset="0"/>
              </a:rPr>
              <a:t>Ist oberseits nicht glänzend blauschwarz, sondern matt braun</a:t>
            </a:r>
          </a:p>
          <a:p>
            <a:pPr lvl="2" eaLnBrk="1" hangingPunct="1"/>
            <a:r>
              <a:rPr lang="de-CH">
                <a:latin typeface="Arial" charset="0"/>
                <a:ea typeface="Arial" charset="0"/>
                <a:cs typeface="Arial" charset="0"/>
              </a:rPr>
              <a:t>Hat keinen weissen Bürzel</a:t>
            </a:r>
          </a:p>
          <a:p>
            <a:pPr lvl="2" eaLnBrk="1" hangingPunct="1"/>
            <a:r>
              <a:rPr lang="de-CH">
                <a:latin typeface="Arial" charset="0"/>
                <a:ea typeface="Arial" charset="0"/>
                <a:cs typeface="Arial" charset="0"/>
              </a:rPr>
              <a:t>Hat ein braunes Brustband</a:t>
            </a:r>
          </a:p>
        </p:txBody>
      </p:sp>
      <p:pic>
        <p:nvPicPr>
          <p:cNvPr id="15363" name="Picture 4" descr="uferschw_2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3870325"/>
            <a:ext cx="3517900" cy="232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4" name="Picture 5" descr="Uferschwalbe SVS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19638" y="3886200"/>
            <a:ext cx="3487737" cy="232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a:noFill/>
        </p:spPr>
        <p:txBody>
          <a:bodyPr/>
          <a:lstStyle/>
          <a:p>
            <a:pPr eaLnBrk="1" hangingPunct="1"/>
            <a:r>
              <a:rPr lang="de-CH">
                <a:latin typeface="Arial" charset="0"/>
              </a:rPr>
              <a:t>Ähnliche Arten</a:t>
            </a:r>
          </a:p>
        </p:txBody>
      </p:sp>
      <p:sp>
        <p:nvSpPr>
          <p:cNvPr id="16386" name="Rectangle 3"/>
          <p:cNvSpPr>
            <a:spLocks noGrp="1" noChangeArrowheads="1"/>
          </p:cNvSpPr>
          <p:nvPr>
            <p:ph type="body" idx="1"/>
          </p:nvPr>
        </p:nvSpPr>
        <p:spPr>
          <a:noFill/>
        </p:spPr>
        <p:txBody>
          <a:bodyPr/>
          <a:lstStyle/>
          <a:p>
            <a:pPr eaLnBrk="1" hangingPunct="1">
              <a:buFontTx/>
              <a:buNone/>
            </a:pPr>
            <a:r>
              <a:rPr lang="de-CH">
                <a:latin typeface="Arial" charset="0"/>
              </a:rPr>
              <a:t>Unterscheidung Mehlschwalbe - Felsenschwalbe:</a:t>
            </a:r>
          </a:p>
          <a:p>
            <a:pPr lvl="1" eaLnBrk="1" hangingPunct="1">
              <a:buFontTx/>
              <a:buNone/>
            </a:pPr>
            <a:r>
              <a:rPr lang="de-CH">
                <a:latin typeface="Arial" charset="0"/>
                <a:ea typeface="Arial" charset="0"/>
                <a:cs typeface="Arial" charset="0"/>
              </a:rPr>
              <a:t>Die Felsenschwalbe:</a:t>
            </a:r>
          </a:p>
          <a:p>
            <a:pPr lvl="2" eaLnBrk="1" hangingPunct="1"/>
            <a:r>
              <a:rPr lang="de-CH">
                <a:latin typeface="Arial" charset="0"/>
                <a:ea typeface="Arial" charset="0"/>
                <a:cs typeface="Arial" charset="0"/>
              </a:rPr>
              <a:t>Hat keine rein weisse Unterseite, sondern wirkt etwas schmutzig bräunlich</a:t>
            </a:r>
          </a:p>
          <a:p>
            <a:pPr lvl="2" eaLnBrk="1" hangingPunct="1"/>
            <a:r>
              <a:rPr lang="de-CH">
                <a:latin typeface="Arial" charset="0"/>
                <a:ea typeface="Arial" charset="0"/>
                <a:cs typeface="Arial" charset="0"/>
              </a:rPr>
              <a:t>Ist oberseits braun wie die Uferschwalbe</a:t>
            </a:r>
          </a:p>
          <a:p>
            <a:pPr lvl="2" eaLnBrk="1" hangingPunct="1"/>
            <a:r>
              <a:rPr lang="de-CH">
                <a:latin typeface="Arial" charset="0"/>
                <a:ea typeface="Arial" charset="0"/>
                <a:cs typeface="Arial" charset="0"/>
              </a:rPr>
              <a:t>Hat kleine weisse Flecken („Fenster</a:t>
            </a:r>
            <a:r>
              <a:rPr lang="ja-JP" altLang="de-CH">
                <a:latin typeface="Arial" charset="0"/>
                <a:ea typeface="Arial" charset="0"/>
                <a:cs typeface="Arial" charset="0"/>
              </a:rPr>
              <a:t>“</a:t>
            </a:r>
            <a:r>
              <a:rPr lang="de-CH" altLang="ja-JP">
                <a:latin typeface="Arial" charset="0"/>
                <a:ea typeface="Arial" charset="0"/>
                <a:cs typeface="Arial" charset="0"/>
              </a:rPr>
              <a:t>) im Schwanz</a:t>
            </a:r>
            <a:endParaRPr lang="de-CH">
              <a:latin typeface="Arial" charset="0"/>
              <a:ea typeface="Arial" charset="0"/>
              <a:cs typeface="Arial" charset="0"/>
            </a:endParaRPr>
          </a:p>
        </p:txBody>
      </p:sp>
      <p:pic>
        <p:nvPicPr>
          <p:cNvPr id="16387" name="Picture 4" descr="Felsenschwalbe SVS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4400" y="4133850"/>
            <a:ext cx="3441700" cy="2297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8" name="Picture 5" descr="Felsenschwalbe M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53000" y="4114800"/>
            <a:ext cx="3221038"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andarddesign">
  <a:themeElements>
    <a:clrScheme name="1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andard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1497</Words>
  <Application>Microsoft Macintosh PowerPoint</Application>
  <PresentationFormat>Bildschirmpräsentation (4:3)</PresentationFormat>
  <Paragraphs>256</Paragraphs>
  <Slides>40</Slides>
  <Notes>33</Notes>
  <HiddenSlides>0</HiddenSlides>
  <MMClips>0</MMClips>
  <ScaleCrop>false</ScaleCrop>
  <HeadingPairs>
    <vt:vector size="6" baseType="variant">
      <vt:variant>
        <vt:lpstr>Verwendete Schriftarten</vt:lpstr>
      </vt:variant>
      <vt:variant>
        <vt:i4>1</vt:i4>
      </vt:variant>
      <vt:variant>
        <vt:lpstr>Design</vt:lpstr>
      </vt:variant>
      <vt:variant>
        <vt:i4>2</vt:i4>
      </vt:variant>
      <vt:variant>
        <vt:lpstr>Folientitel</vt:lpstr>
      </vt:variant>
      <vt:variant>
        <vt:i4>40</vt:i4>
      </vt:variant>
    </vt:vector>
  </HeadingPairs>
  <TitlesOfParts>
    <vt:vector size="43" baseType="lpstr">
      <vt:lpstr>Arial</vt:lpstr>
      <vt:lpstr>Standarddesign</vt:lpstr>
      <vt:lpstr>1_Standarddesign</vt:lpstr>
      <vt:lpstr>PowerPoint-Präsentation</vt:lpstr>
      <vt:lpstr>Übersicht</vt:lpstr>
      <vt:lpstr>Mehlschwalbe als Vogel des Jahres 2010</vt:lpstr>
      <vt:lpstr>Kennzeichen</vt:lpstr>
      <vt:lpstr>Verwandtschaft</vt:lpstr>
      <vt:lpstr>Verwandtschaft</vt:lpstr>
      <vt:lpstr>Ähnliche Arten</vt:lpstr>
      <vt:lpstr>Ähnliche Arten</vt:lpstr>
      <vt:lpstr>Ähnliche Arten</vt:lpstr>
      <vt:lpstr>Ähnliche Arten</vt:lpstr>
      <vt:lpstr>Verbreitung &amp; Zug</vt:lpstr>
      <vt:lpstr>Verbreitung &amp; Zug</vt:lpstr>
      <vt:lpstr>PowerPoint-Präsentation</vt:lpstr>
      <vt:lpstr>Lebensraum</vt:lpstr>
      <vt:lpstr>Lebensraum</vt:lpstr>
      <vt:lpstr>Bestand in der Schweiz</vt:lpstr>
      <vt:lpstr>Bestand in der Schweiz</vt:lpstr>
      <vt:lpstr>Fortpflanzung</vt:lpstr>
      <vt:lpstr>Fortpflanzung</vt:lpstr>
      <vt:lpstr>Fortpflanzung</vt:lpstr>
      <vt:lpstr>Fortpflanzung</vt:lpstr>
      <vt:lpstr>Fortpflanzung</vt:lpstr>
      <vt:lpstr>Fortpflanzung</vt:lpstr>
      <vt:lpstr>Fortpflanzung</vt:lpstr>
      <vt:lpstr>Fortpflanzung &amp; Überleben</vt:lpstr>
      <vt:lpstr>Fortpflanzung &amp; Überleben</vt:lpstr>
      <vt:lpstr>Nahrung</vt:lpstr>
      <vt:lpstr>Gefährdung</vt:lpstr>
      <vt:lpstr>Gefährdung</vt:lpstr>
      <vt:lpstr>Schutzmassnahmen</vt:lpstr>
      <vt:lpstr>Schutzmassnahmen</vt:lpstr>
      <vt:lpstr>Schutzmassnahmen</vt:lpstr>
      <vt:lpstr>Schutzmassnahmen</vt:lpstr>
      <vt:lpstr>Schutzmassnahmen</vt:lpstr>
      <vt:lpstr>Schutzmassnahmen</vt:lpstr>
      <vt:lpstr>Schutzmassnahmen</vt:lpstr>
      <vt:lpstr>PowerPoint-Präsentation</vt:lpstr>
      <vt:lpstr>BirdLife-Material zur Mehlschwalbe</vt:lpstr>
      <vt:lpstr>PowerPoint-Präsentation</vt:lpstr>
      <vt:lpstr>   </vt:lpstr>
    </vt:vector>
  </TitlesOfParts>
  <Company>Privat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Michael</dc:creator>
  <cp:lastModifiedBy>Stefan Bachmann</cp:lastModifiedBy>
  <cp:revision>140</cp:revision>
  <cp:lastPrinted>2010-02-01T19:07:36Z</cp:lastPrinted>
  <dcterms:created xsi:type="dcterms:W3CDTF">2010-02-02T14:34:39Z</dcterms:created>
  <dcterms:modified xsi:type="dcterms:W3CDTF">2020-11-05T13:04:29Z</dcterms:modified>
</cp:coreProperties>
</file>