
<file path=[Content_Types].xml><?xml version="1.0" encoding="utf-8"?>
<Types xmlns="http://schemas.openxmlformats.org/package/2006/content-types">
  <Default Extension="xml" ContentType="application/xml"/>
  <Default Extension="jpeg" ContentType="image/jpeg"/>
  <Default Extension="mp3" ContentType="audio/unknown"/>
  <Default Extension="mp4" ContentType="video/unknown"/>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439" r:id="rId3"/>
    <p:sldId id="330" r:id="rId4"/>
    <p:sldId id="407" r:id="rId5"/>
    <p:sldId id="352" r:id="rId6"/>
    <p:sldId id="409" r:id="rId7"/>
    <p:sldId id="320" r:id="rId8"/>
    <p:sldId id="344" r:id="rId9"/>
    <p:sldId id="388" r:id="rId10"/>
    <p:sldId id="325" r:id="rId11"/>
    <p:sldId id="319" r:id="rId12"/>
    <p:sldId id="438" r:id="rId13"/>
    <p:sldId id="416" r:id="rId14"/>
    <p:sldId id="335" r:id="rId15"/>
    <p:sldId id="384" r:id="rId16"/>
    <p:sldId id="382" r:id="rId17"/>
    <p:sldId id="383" r:id="rId18"/>
    <p:sldId id="461" r:id="rId19"/>
    <p:sldId id="329" r:id="rId20"/>
    <p:sldId id="441" r:id="rId21"/>
    <p:sldId id="342" r:id="rId22"/>
    <p:sldId id="322" r:id="rId23"/>
    <p:sldId id="410" r:id="rId24"/>
    <p:sldId id="457" r:id="rId25"/>
    <p:sldId id="459" r:id="rId26"/>
    <p:sldId id="331" r:id="rId27"/>
    <p:sldId id="353" r:id="rId28"/>
    <p:sldId id="393" r:id="rId29"/>
    <p:sldId id="376" r:id="rId30"/>
    <p:sldId id="468" r:id="rId31"/>
    <p:sldId id="356" r:id="rId32"/>
    <p:sldId id="354" r:id="rId33"/>
    <p:sldId id="359" r:id="rId34"/>
    <p:sldId id="337" r:id="rId35"/>
    <p:sldId id="389" r:id="rId36"/>
    <p:sldId id="414" r:id="rId37"/>
    <p:sldId id="386" r:id="rId38"/>
    <p:sldId id="387" r:id="rId39"/>
    <p:sldId id="357" r:id="rId40"/>
    <p:sldId id="467" r:id="rId41"/>
    <p:sldId id="470" r:id="rId42"/>
    <p:sldId id="391" r:id="rId43"/>
    <p:sldId id="397" r:id="rId44"/>
    <p:sldId id="471" r:id="rId45"/>
    <p:sldId id="404" r:id="rId46"/>
    <p:sldId id="406" r:id="rId47"/>
    <p:sldId id="378" r:id="rId48"/>
    <p:sldId id="371" r:id="rId49"/>
    <p:sldId id="447" r:id="rId50"/>
    <p:sldId id="377" r:id="rId51"/>
    <p:sldId id="385" r:id="rId52"/>
    <p:sldId id="466" r:id="rId53"/>
    <p:sldId id="464" r:id="rId54"/>
    <p:sldId id="412" r:id="rId55"/>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F8FF"/>
    <a:srgbClr val="F1FF00"/>
    <a:srgbClr val="3675BD"/>
    <a:srgbClr val="556B88"/>
    <a:srgbClr val="617B9B"/>
    <a:srgbClr val="CB0000"/>
    <a:srgbClr val="F5FF71"/>
    <a:srgbClr val="7F6229"/>
    <a:srgbClr val="59904E"/>
    <a:srgbClr val="83B4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36" autoAdjust="0"/>
    <p:restoredTop sz="70569" autoAdjust="0"/>
  </p:normalViewPr>
  <p:slideViewPr>
    <p:cSldViewPr snapToGrid="0" snapToObjects="1" showGuides="1">
      <p:cViewPr>
        <p:scale>
          <a:sx n="100" d="100"/>
          <a:sy n="100" d="100"/>
        </p:scale>
        <p:origin x="-520" y="-80"/>
      </p:cViewPr>
      <p:guideLst>
        <p:guide orient="horz" pos="2160"/>
        <p:guide pos="2880"/>
      </p:guideLst>
    </p:cSldViewPr>
  </p:slideViewPr>
  <p:outlineViewPr>
    <p:cViewPr>
      <p:scale>
        <a:sx n="33" d="100"/>
        <a:sy n="33" d="100"/>
      </p:scale>
      <p:origin x="0" y="124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B4CB63-B617-BD4D-B19F-5B990CB7600A}" type="datetimeFigureOut">
              <a:rPr lang="de-DE" smtClean="0"/>
              <a:t>17.01.19</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BC0B58-4140-6649-8F15-5F5A6E822031}" type="slidenum">
              <a:rPr lang="de-DE" smtClean="0"/>
              <a:t>‹Nr.›</a:t>
            </a:fld>
            <a:endParaRPr lang="de-DE"/>
          </a:p>
        </p:txBody>
      </p:sp>
    </p:spTree>
    <p:extLst>
      <p:ext uri="{BB962C8B-B14F-4D97-AF65-F5344CB8AC3E}">
        <p14:creationId xmlns:p14="http://schemas.microsoft.com/office/powerpoint/2010/main" val="226343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8525E-80BB-41F8-B682-462A851545BF}" type="datetimeFigureOut">
              <a:rPr lang="de-CH" smtClean="0"/>
              <a:t>17.01.19</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E27E3-9ED6-4A89-ADCF-2707D078D151}" type="slidenum">
              <a:rPr lang="de-CH" smtClean="0"/>
              <a:t>‹Nr.›</a:t>
            </a:fld>
            <a:endParaRPr lang="de-CH"/>
          </a:p>
        </p:txBody>
      </p:sp>
    </p:spTree>
    <p:extLst>
      <p:ext uri="{BB962C8B-B14F-4D97-AF65-F5344CB8AC3E}">
        <p14:creationId xmlns:p14="http://schemas.microsoft.com/office/powerpoint/2010/main" val="263638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nabu-wesel.de/index_main.php?unid=253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commons.wikimedia.org/wiki/File:Blacksmith_Plover_in_the_Okavango_delta_2007.jpg?uselang=de"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Michael Gerber</a:t>
            </a:r>
          </a:p>
        </p:txBody>
      </p:sp>
      <p:sp>
        <p:nvSpPr>
          <p:cNvPr id="4" name="Foliennummernplatzhalter 3"/>
          <p:cNvSpPr>
            <a:spLocks noGrp="1"/>
          </p:cNvSpPr>
          <p:nvPr>
            <p:ph type="sldNum" sz="quarter" idx="10"/>
          </p:nvPr>
        </p:nvSpPr>
        <p:spPr/>
        <p:txBody>
          <a:bodyPr/>
          <a:lstStyle/>
          <a:p>
            <a:fld id="{B00E27E3-9ED6-4A89-ADCF-2707D078D151}" type="slidenum">
              <a:rPr lang="de-CH" smtClean="0"/>
              <a:t>1</a:t>
            </a:fld>
            <a:endParaRPr lang="de-CH"/>
          </a:p>
        </p:txBody>
      </p:sp>
    </p:spTree>
    <p:extLst>
      <p:ext uri="{BB962C8B-B14F-4D97-AF65-F5344CB8AC3E}">
        <p14:creationId xmlns:p14="http://schemas.microsoft.com/office/powerpoint/2010/main" val="377597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Verschiedene</a:t>
            </a:r>
            <a:r>
              <a:rPr lang="de-DE" baseline="0" dirty="0" smtClean="0"/>
              <a:t> Vögel haben verschiedene Arten von Kopfschmuck entwickelt. </a:t>
            </a:r>
            <a:r>
              <a:rPr lang="de-DE" dirty="0" smtClean="0"/>
              <a:t>Die Schmuckfedern auf dem Kopf werden Haube, Schopf, Schmuckfeder oder, beim Kiebitz, Federholle genannt.</a:t>
            </a:r>
          </a:p>
          <a:p>
            <a:r>
              <a:rPr lang="de-DE" dirty="0" smtClean="0"/>
              <a:t>Die</a:t>
            </a:r>
            <a:r>
              <a:rPr lang="de-DE" baseline="0" dirty="0" smtClean="0"/>
              <a:t> Federholle des Kiebitzes besteht aus umgebildeten Scheitelfedern.</a:t>
            </a:r>
          </a:p>
          <a:p>
            <a:endParaRPr lang="de-DE" baseline="0" dirty="0" smtClean="0"/>
          </a:p>
          <a:p>
            <a:r>
              <a:rPr lang="de-DE" baseline="0" dirty="0" smtClean="0"/>
              <a:t>Kiebitz -&gt; Federholle</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err="1" smtClean="0"/>
              <a:t>Wiedhopf</a:t>
            </a:r>
            <a:r>
              <a:rPr lang="de-DE" baseline="0" dirty="0" smtClean="0"/>
              <a:t> -&gt; Haube</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Mittelsäger -&gt; Schopf</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Seidenreiher -&gt; Schmuckfeder</a:t>
            </a:r>
          </a:p>
          <a:p>
            <a:r>
              <a:rPr lang="de-DE" baseline="0" dirty="0" smtClean="0"/>
              <a:t>Haubentaucher -&gt; Haube</a:t>
            </a:r>
          </a:p>
          <a:p>
            <a:r>
              <a:rPr lang="de-DE" baseline="0" dirty="0" smtClean="0"/>
              <a:t>Haubenmeise -&gt; Haube</a:t>
            </a:r>
          </a:p>
          <a:p>
            <a:r>
              <a:rPr lang="de-DE" baseline="0" dirty="0" smtClean="0"/>
              <a:t>Feldlerche -&gt; Haube</a:t>
            </a:r>
          </a:p>
          <a:p>
            <a:r>
              <a:rPr lang="de-DE" baseline="0" dirty="0" smtClean="0"/>
              <a:t>Reiherente -&gt; Schopf</a:t>
            </a:r>
          </a:p>
          <a:p>
            <a:endParaRPr lang="de-DE" baseline="0" dirty="0" smtClean="0"/>
          </a:p>
          <a:p>
            <a:r>
              <a:rPr lang="de-DE" baseline="0" dirty="0" smtClean="0"/>
              <a:t>Schopf: abwärts, am Kopf anliegend</a:t>
            </a:r>
          </a:p>
          <a:p>
            <a:r>
              <a:rPr lang="de-DE" baseline="0" dirty="0" smtClean="0"/>
              <a:t>Haube: aufgerichtet</a:t>
            </a:r>
          </a:p>
          <a:p>
            <a:r>
              <a:rPr lang="de-DE" baseline="0" dirty="0" smtClean="0"/>
              <a:t>Federholle: einzelne, sehr lange, aufgerichtete Feder</a:t>
            </a:r>
          </a:p>
          <a:p>
            <a:r>
              <a:rPr lang="de-DE" baseline="0" dirty="0" smtClean="0"/>
              <a:t>Schmuckfedern: spezielle </a:t>
            </a:r>
            <a:r>
              <a:rPr lang="de-DE" baseline="0" dirty="0" err="1" smtClean="0"/>
              <a:t>Federart</a:t>
            </a:r>
            <a:r>
              <a:rPr lang="de-DE" baseline="0" dirty="0" smtClean="0"/>
              <a:t>, die primär der Zierde dient. </a:t>
            </a:r>
          </a:p>
          <a:p>
            <a:endParaRPr lang="de-DE" baseline="0" dirty="0" smtClean="0"/>
          </a:p>
          <a:p>
            <a:r>
              <a:rPr lang="de-DE" baseline="0" dirty="0" smtClean="0"/>
              <a:t>Fotos: Michael Gerber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10</a:t>
            </a:fld>
            <a:endParaRPr lang="de-CH"/>
          </a:p>
        </p:txBody>
      </p:sp>
    </p:spTree>
    <p:extLst>
      <p:ext uri="{BB962C8B-B14F-4D97-AF65-F5344CB8AC3E}">
        <p14:creationId xmlns:p14="http://schemas.microsoft.com/office/powerpoint/2010/main" val="3223769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Kiebitz ist in der </a:t>
            </a:r>
            <a:r>
              <a:rPr lang="de-DE" dirty="0" err="1" smtClean="0"/>
              <a:t>gemässigten</a:t>
            </a:r>
            <a:r>
              <a:rPr lang="de-DE" dirty="0" smtClean="0"/>
              <a:t> und mediterranen Zone von Westeuropa weit verbreitet. Die nördliche Verbreitungsgrenze wird in Skandinavien erreicht. Im Süden reicht das Areal bis Nordafrika. Die dichtesten Vorkommen liegen in Tiefebenen und Flussniederungen.</a:t>
            </a:r>
          </a:p>
          <a:p>
            <a:endParaRPr lang="de-DE" dirty="0" smtClean="0"/>
          </a:p>
          <a:p>
            <a:r>
              <a:rPr lang="de-DE" dirty="0" smtClean="0"/>
              <a:t>Die mitteleuropäischen Kiebitze</a:t>
            </a:r>
            <a:r>
              <a:rPr lang="de-DE" baseline="0" dirty="0" smtClean="0"/>
              <a:t> überwintern im Mittelmeerraum sowie Nordafrika. Wegzug oftmals erst bei Frost, Rückkehr bereits im Februar. </a:t>
            </a:r>
            <a:endParaRPr lang="de-DE" dirty="0" smtClean="0"/>
          </a:p>
          <a:p>
            <a:endParaRPr lang="de-DE" dirty="0" smtClean="0"/>
          </a:p>
          <a:p>
            <a:r>
              <a:rPr lang="de-DE" dirty="0" smtClean="0"/>
              <a:t>Fehlt in Nord- und Südamerika sowie in Australien.</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11</a:t>
            </a:fld>
            <a:endParaRPr lang="de-CH"/>
          </a:p>
        </p:txBody>
      </p:sp>
    </p:spTree>
    <p:extLst>
      <p:ext uri="{BB962C8B-B14F-4D97-AF65-F5344CB8AC3E}">
        <p14:creationId xmlns:p14="http://schemas.microsoft.com/office/powerpoint/2010/main" val="1553401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Kiebitze sind Zugvögel (</a:t>
            </a:r>
            <a:r>
              <a:rPr lang="de-DE" dirty="0" err="1" smtClean="0"/>
              <a:t>Kurzstreckenzieher</a:t>
            </a:r>
            <a:r>
              <a:rPr lang="de-DE" dirty="0" smtClean="0"/>
              <a:t>) ,</a:t>
            </a:r>
            <a:r>
              <a:rPr lang="de-DE" baseline="0" dirty="0" smtClean="0"/>
              <a:t> teilweise aber auch Stand- und Strichvögel.</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err="1" smtClean="0"/>
              <a:t>Kurzstreckenzieher</a:t>
            </a:r>
            <a:r>
              <a:rPr lang="de-DE" baseline="0" dirty="0" smtClean="0"/>
              <a:t>: Diese ziehen im Winter in wärmere Gebiete, aber nicht über die Sahara hinaus (im Gegensatz zu </a:t>
            </a:r>
            <a:r>
              <a:rPr lang="de-DE" baseline="0" dirty="0" err="1" smtClean="0"/>
              <a:t>Langstreckenziehern</a:t>
            </a:r>
            <a:r>
              <a:rPr lang="de-DE" baseline="0" dirty="0" smtClean="0"/>
              <a:t>, die südlich der Sahara überwintern)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Standvögel: Diese überwintern in ihrem Brutgebiet.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Strichvögel: Diese ziehen im Winter nicht nach Süden, sondern wechseln bei Kälte den Landstrich und suchen etwas wärmere Regionen auf.</a:t>
            </a:r>
          </a:p>
          <a:p>
            <a:endParaRPr lang="de-DE" baseline="0" dirty="0" smtClean="0"/>
          </a:p>
          <a:p>
            <a:r>
              <a:rPr lang="de-DE" baseline="0" dirty="0" smtClean="0"/>
              <a:t>Der </a:t>
            </a:r>
            <a:r>
              <a:rPr lang="de-DE" baseline="0" dirty="0" err="1" smtClean="0"/>
              <a:t>Zugstart</a:t>
            </a:r>
            <a:r>
              <a:rPr lang="de-DE" baseline="0" dirty="0" smtClean="0"/>
              <a:t> ist stark von meteorologischen Faktoren bestimmt, der Wegzug hat vielfach den Charakter einer Kälteflucht.</a:t>
            </a:r>
          </a:p>
          <a:p>
            <a:endParaRPr lang="de-DE" baseline="0" dirty="0" smtClean="0"/>
          </a:p>
          <a:p>
            <a:r>
              <a:rPr lang="de-DE" baseline="0" dirty="0" smtClean="0"/>
              <a:t>Diese Karte wurde aufgrund von Ringfunden erstellt und zeigt schematisch und stark vereinfacht, wohin die verschiedenen Populationen ziehen. Je dicker der Pfeil, desto grösser der in diese Richtung ziehende Populationsanteil, gestrichelte Linien stehen für die geringste Anzahl.</a:t>
            </a:r>
          </a:p>
          <a:p>
            <a:r>
              <a:rPr lang="de-DE" baseline="0" dirty="0" smtClean="0"/>
              <a:t>Frankreich ist für viele Kiebitze aus den meisten Populationen ein beliebtes Überwinterungsziel. Etwas weniger Kiebitze ziehen nach Italien, Spanien und Nordafrika. Interessant ist, dass aus allen Gegenden mindestens vereinzelte Vögel nach England ziehen.</a:t>
            </a:r>
          </a:p>
          <a:p>
            <a:r>
              <a:rPr lang="de-DE" baseline="0" dirty="0" smtClean="0"/>
              <a:t>Kiebitze aus unserer Gegend überwintern zu einem </a:t>
            </a:r>
            <a:r>
              <a:rPr lang="de-DE" baseline="0" dirty="0" err="1" smtClean="0"/>
              <a:t>grossen</a:t>
            </a:r>
            <a:r>
              <a:rPr lang="de-DE" baseline="0" dirty="0" smtClean="0"/>
              <a:t> Anteil in Frankreich, aber auch in Spanien, Italien und Afrika.</a:t>
            </a:r>
          </a:p>
          <a:p>
            <a:r>
              <a:rPr lang="de-DE" baseline="0" dirty="0" smtClean="0"/>
              <a:t>Bereits ab Februar sind die Kiebitze wieder in den Brutgebieten in der Schweiz anzutreffen. </a:t>
            </a:r>
          </a:p>
          <a:p>
            <a:endParaRPr lang="de-DE" baseline="0" dirty="0" smtClean="0"/>
          </a:p>
          <a:p>
            <a:r>
              <a:rPr lang="de-DE" baseline="0" dirty="0" smtClean="0"/>
              <a:t>Gelb: nur Brutgebiet</a:t>
            </a:r>
          </a:p>
          <a:p>
            <a:r>
              <a:rPr lang="de-DE" baseline="0" dirty="0" smtClean="0"/>
              <a:t>Grün: Brut- und Überwinterungsgebiet</a:t>
            </a:r>
          </a:p>
          <a:p>
            <a:r>
              <a:rPr lang="de-DE" baseline="0" dirty="0" smtClean="0"/>
              <a:t>Violett: </a:t>
            </a:r>
            <a:r>
              <a:rPr lang="de-DE" baseline="0" dirty="0" err="1" smtClean="0"/>
              <a:t>Überwinterunsgebiet</a:t>
            </a:r>
            <a:endParaRPr lang="de-DE" baseline="0" dirty="0" smtClean="0"/>
          </a:p>
          <a:p>
            <a:endParaRPr lang="de-DE" baseline="0" dirty="0" smtClean="0"/>
          </a:p>
          <a:p>
            <a:endParaRPr lang="de-DE" baseline="0" dirty="0" smtClean="0"/>
          </a:p>
          <a:p>
            <a:r>
              <a:rPr lang="de-DE" baseline="0" dirty="0" smtClean="0"/>
              <a:t>Zieht am Tag</a:t>
            </a:r>
          </a:p>
          <a:p>
            <a:endParaRPr lang="de-DE" baseline="0" dirty="0" smtClean="0"/>
          </a:p>
          <a:p>
            <a:endParaRPr lang="de-DE" baseline="0" dirty="0" smtClean="0"/>
          </a:p>
          <a:p>
            <a:r>
              <a:rPr lang="de-DE" baseline="0" dirty="0" smtClean="0"/>
              <a:t>Quelle: Der Kiebitz von Gerhard </a:t>
            </a:r>
            <a:r>
              <a:rPr lang="de-DE" baseline="0" dirty="0" err="1" smtClean="0"/>
              <a:t>Kooiker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12</a:t>
            </a:fld>
            <a:endParaRPr lang="de-CH"/>
          </a:p>
        </p:txBody>
      </p:sp>
    </p:spTree>
    <p:extLst>
      <p:ext uri="{BB962C8B-B14F-4D97-AF65-F5344CB8AC3E}">
        <p14:creationId xmlns:p14="http://schemas.microsoft.com/office/powerpoint/2010/main" val="385366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2018 brüteten 206 Paare an 34 Brutplätzen.  Nur die Brutplätze mit Pfeil haben mehr als 10 Brutpaare.</a:t>
            </a:r>
            <a:r>
              <a:rPr lang="de-DE" baseline="0" dirty="0" smtClean="0"/>
              <a:t> </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13</a:t>
            </a:fld>
            <a:endParaRPr lang="de-CH"/>
          </a:p>
        </p:txBody>
      </p:sp>
    </p:spTree>
    <p:extLst>
      <p:ext uri="{BB962C8B-B14F-4D97-AF65-F5344CB8AC3E}">
        <p14:creationId xmlns:p14="http://schemas.microsoft.com/office/powerpoint/2010/main" val="380437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Ursprünglich bewohnte der Kiebitz in der Schweiz Moore/Riede und Wiesen. Als diese in Kulturland umgewandelt wurden, brach der Bestand massiv ein. Die Art passte sich in der Folge an und besiedelt seit Mitte</a:t>
            </a:r>
            <a:r>
              <a:rPr lang="de-CH" sz="1200" kern="1200" baseline="0" dirty="0" smtClean="0">
                <a:solidFill>
                  <a:schemeClr val="tx1"/>
                </a:solidFill>
                <a:effectLst/>
                <a:latin typeface="+mn-lt"/>
                <a:ea typeface="+mn-ea"/>
                <a:cs typeface="+mn-cs"/>
              </a:rPr>
              <a:t> des letzten Jahrhunderts </a:t>
            </a:r>
            <a:r>
              <a:rPr lang="de-CH" sz="1200" kern="1200" dirty="0" smtClean="0">
                <a:solidFill>
                  <a:schemeClr val="tx1"/>
                </a:solidFill>
                <a:effectLst/>
                <a:latin typeface="+mn-lt"/>
                <a:ea typeface="+mn-ea"/>
                <a:cs typeface="+mn-cs"/>
              </a:rPr>
              <a:t>landwirtschaftlichen Flächen. </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Anforderungen an Lebensraum:</a:t>
            </a:r>
          </a:p>
          <a:p>
            <a:pPr marL="171450" indent="-171450">
              <a:buFont typeface="Arial"/>
              <a:buChar char="•"/>
            </a:pPr>
            <a:r>
              <a:rPr lang="de-DE" dirty="0" smtClean="0"/>
              <a:t>Weite Sicht, als Bodenbrüter muss der Kiebitz sich</a:t>
            </a:r>
            <a:r>
              <a:rPr lang="de-DE" baseline="0" dirty="0" smtClean="0"/>
              <a:t> nähernde Feinde von weitem sehen können, darum möglichst wenig Büsche und Bäume im Lebensraum</a:t>
            </a:r>
            <a:endParaRPr lang="de-DE" dirty="0" smtClean="0"/>
          </a:p>
          <a:p>
            <a:pPr marL="171450" indent="-171450">
              <a:buFont typeface="Arial"/>
              <a:buChar char="•"/>
            </a:pPr>
            <a:r>
              <a:rPr lang="de-DE" dirty="0" smtClean="0"/>
              <a:t>Niedrige, lockere Vegetation als Neststandort,</a:t>
            </a:r>
            <a:r>
              <a:rPr lang="de-DE" baseline="0" dirty="0" smtClean="0"/>
              <a:t> oft auf bräunlichen Böden</a:t>
            </a:r>
          </a:p>
          <a:p>
            <a:pPr marL="171450" indent="-171450">
              <a:buFont typeface="Arial"/>
              <a:buChar char="•"/>
            </a:pPr>
            <a:r>
              <a:rPr lang="de-DE" baseline="0" dirty="0" smtClean="0"/>
              <a:t>Durchlässige Vegetation zur ungehinderten Fortbewegung der </a:t>
            </a:r>
            <a:r>
              <a:rPr lang="de-DE" baseline="0" dirty="0" err="1" smtClean="0"/>
              <a:t>Altvögel</a:t>
            </a:r>
            <a:r>
              <a:rPr lang="de-DE" baseline="0" dirty="0" smtClean="0"/>
              <a:t> mit ihren Jungen</a:t>
            </a:r>
          </a:p>
          <a:p>
            <a:pPr marL="171450" indent="-171450">
              <a:buFont typeface="Arial"/>
              <a:buChar char="•"/>
            </a:pPr>
            <a:r>
              <a:rPr lang="de-DE" baseline="0" dirty="0" smtClean="0"/>
              <a:t>Genügend Deckung insbesondere für Jungvögel</a:t>
            </a:r>
          </a:p>
          <a:p>
            <a:pPr marL="171450" indent="-171450">
              <a:buFont typeface="Arial"/>
              <a:buChar char="•"/>
            </a:pPr>
            <a:r>
              <a:rPr lang="de-DE" baseline="0" dirty="0" smtClean="0"/>
              <a:t>Nahrungsreiche Flächen </a:t>
            </a:r>
          </a:p>
          <a:p>
            <a:pPr marL="171450" indent="-171450">
              <a:buFont typeface="Arial"/>
              <a:buChar char="•"/>
            </a:pPr>
            <a:r>
              <a:rPr lang="de-DE" baseline="0" dirty="0" smtClean="0"/>
              <a:t>Möglichst wenige Hindernisse zwischen Neststandort und Nahrungsplätzen</a:t>
            </a:r>
          </a:p>
          <a:p>
            <a:pPr marL="171450" indent="-171450">
              <a:buFont typeface="Arial"/>
              <a:buChar char="•"/>
            </a:pPr>
            <a:r>
              <a:rPr lang="de-DE" baseline="0" dirty="0" smtClean="0"/>
              <a:t>Möglichst wenig Störungen</a:t>
            </a:r>
          </a:p>
          <a:p>
            <a:pPr marL="171450" indent="-171450">
              <a:buFont typeface="Arial"/>
              <a:buChar char="•"/>
            </a:pPr>
            <a:r>
              <a:rPr lang="de-DE" baseline="0" dirty="0" smtClean="0"/>
              <a:t>Genügend </a:t>
            </a:r>
            <a:r>
              <a:rPr lang="de-DE" baseline="0" dirty="0" err="1" smtClean="0"/>
              <a:t>grosse</a:t>
            </a:r>
            <a:r>
              <a:rPr lang="de-DE" baseline="0" dirty="0" smtClean="0"/>
              <a:t> Flächen, um eine ausreichende </a:t>
            </a:r>
            <a:r>
              <a:rPr lang="de-DE" baseline="0" dirty="0" err="1" smtClean="0"/>
              <a:t>Koloniegrösse</a:t>
            </a:r>
            <a:r>
              <a:rPr lang="de-DE" baseline="0" dirty="0" smtClean="0"/>
              <a:t> zu erreichen</a:t>
            </a:r>
          </a:p>
          <a:p>
            <a:pPr marL="171450" indent="-171450">
              <a:buFont typeface="Arial"/>
              <a:buChar char="•"/>
            </a:pPr>
            <a:r>
              <a:rPr lang="de-DE" baseline="0" dirty="0" smtClean="0"/>
              <a:t>Mosaikartige Anordnung der oben genannten Strukturen</a:t>
            </a:r>
          </a:p>
          <a:p>
            <a:pPr marL="171450" indent="-171450">
              <a:buFont typeface="Arial"/>
              <a:buChar char="•"/>
            </a:pPr>
            <a:endParaRPr lang="de-DE" baseline="0" dirty="0" smtClean="0"/>
          </a:p>
          <a:p>
            <a:pPr marL="0" marR="0" indent="0" algn="l" defTabSz="914400" rtl="0" eaLnBrk="1" fontAlgn="auto" latinLnBrk="0" hangingPunct="1">
              <a:lnSpc>
                <a:spcPct val="100000"/>
              </a:lnSpc>
              <a:spcBef>
                <a:spcPts val="0"/>
              </a:spcBef>
              <a:spcAft>
                <a:spcPts val="0"/>
              </a:spcAft>
              <a:buClrTx/>
              <a:buSzTx/>
              <a:buFont typeface="Arial"/>
              <a:buNone/>
              <a:tabLst/>
              <a:defRPr/>
            </a:pPr>
            <a:r>
              <a:rPr lang="de-DE" dirty="0" smtClean="0"/>
              <a:t>Foto: Christa Glauser</a:t>
            </a:r>
          </a:p>
        </p:txBody>
      </p:sp>
      <p:sp>
        <p:nvSpPr>
          <p:cNvPr id="4" name="Foliennummernplatzhalter 3"/>
          <p:cNvSpPr>
            <a:spLocks noGrp="1"/>
          </p:cNvSpPr>
          <p:nvPr>
            <p:ph type="sldNum" sz="quarter" idx="10"/>
          </p:nvPr>
        </p:nvSpPr>
        <p:spPr/>
        <p:txBody>
          <a:bodyPr/>
          <a:lstStyle/>
          <a:p>
            <a:fld id="{B00E27E3-9ED6-4A89-ADCF-2707D078D151}" type="slidenum">
              <a:rPr lang="de-CH" smtClean="0"/>
              <a:t>14</a:t>
            </a:fld>
            <a:endParaRPr lang="de-CH"/>
          </a:p>
        </p:txBody>
      </p:sp>
    </p:spTree>
    <p:extLst>
      <p:ext uri="{BB962C8B-B14F-4D97-AF65-F5344CB8AC3E}">
        <p14:creationId xmlns:p14="http://schemas.microsoft.com/office/powerpoint/2010/main" val="173558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Dank</a:t>
            </a:r>
            <a:r>
              <a:rPr lang="de-DE" baseline="0" dirty="0" smtClean="0"/>
              <a:t> guter Rundum-Sicht werden Feinde frühzeitig erkannt.</a:t>
            </a:r>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effectLst/>
              </a:rPr>
              <a:t>Augenhöhe des brütenden Weibchens ca. 10 cm,</a:t>
            </a:r>
            <a:r>
              <a:rPr lang="de-CH" baseline="0" dirty="0" smtClean="0">
                <a:effectLst/>
              </a:rPr>
              <a:t> Augenhöhe des wachenden (stehenden) Männchens ca. 20 cm.</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Foto: Christa Glauser</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15</a:t>
            </a:fld>
            <a:endParaRPr lang="de-CH"/>
          </a:p>
        </p:txBody>
      </p:sp>
    </p:spTree>
    <p:extLst>
      <p:ext uri="{BB962C8B-B14F-4D97-AF65-F5344CB8AC3E}">
        <p14:creationId xmlns:p14="http://schemas.microsoft.com/office/powerpoint/2010/main" val="105994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Durch eine kleinräumige Mosaikstruktur von langer</a:t>
            </a:r>
            <a:r>
              <a:rPr lang="de-DE" baseline="0" dirty="0" smtClean="0"/>
              <a:t> und kurzer Vegetation</a:t>
            </a:r>
            <a:r>
              <a:rPr lang="de-DE" dirty="0" smtClean="0"/>
              <a:t> sind die Wege zwischen Brutplatz, Nahrungsquelle und Deckung für die Jungen kurz.</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Foto: Christa Glauser</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16</a:t>
            </a:fld>
            <a:endParaRPr lang="de-CH"/>
          </a:p>
        </p:txBody>
      </p:sp>
    </p:spTree>
    <p:extLst>
      <p:ext uri="{BB962C8B-B14F-4D97-AF65-F5344CB8AC3E}">
        <p14:creationId xmlns:p14="http://schemas.microsoft.com/office/powerpoint/2010/main" val="502561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Das Nahrungsangebot (Insekten und Würmer) ist an Wasseransammlungen in der Feldflur höher als in der trockeneren Umgebung. Bei langanhaltender Trockenheit ist häufig mit Nahrungsengpässen</a:t>
            </a:r>
            <a:r>
              <a:rPr lang="de-DE" baseline="0" dirty="0" smtClean="0"/>
              <a:t> zu rechnen. Dann können diese Feuchtbereiche für Küken das Überleben sichern.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Der tägliche Wasserbedarf von fast flüggen Küken wurde unter experimentellen Bedingungen mit 75 </a:t>
            </a:r>
            <a:r>
              <a:rPr lang="de-DE" baseline="0" dirty="0" err="1" smtClean="0"/>
              <a:t>g</a:t>
            </a:r>
            <a:r>
              <a:rPr lang="de-DE" baseline="0" dirty="0" smtClean="0"/>
              <a:t> ermittelt. Mit der Insektennahrung nehmen sie ca. 35 </a:t>
            </a:r>
            <a:r>
              <a:rPr lang="de-DE" baseline="0" dirty="0" err="1" smtClean="0"/>
              <a:t>g</a:t>
            </a:r>
            <a:r>
              <a:rPr lang="de-DE" baseline="0" dirty="0" smtClean="0"/>
              <a:t> Wasser auf, den Rest durch zusätzliches Trinkwasser. Bei </a:t>
            </a:r>
            <a:r>
              <a:rPr lang="de-DE" baseline="0" dirty="0" err="1" smtClean="0"/>
              <a:t>heisser</a:t>
            </a:r>
            <a:r>
              <a:rPr lang="de-DE" baseline="0" dirty="0" smtClean="0"/>
              <a:t> und trockener Witterung kann es deshalb zu Problemen kommen, auch weil sich die Nahrungstiere in den Boden zurückziehen.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(Ornithologischer</a:t>
            </a:r>
            <a:r>
              <a:rPr lang="de-DE" baseline="0" dirty="0" smtClean="0"/>
              <a:t> Anzeiger 56 2018, S. 154, Uwe Bauer)</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Foto: Christa Glauser</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17</a:t>
            </a:fld>
            <a:endParaRPr lang="de-CH"/>
          </a:p>
        </p:txBody>
      </p:sp>
    </p:spTree>
    <p:extLst>
      <p:ext uri="{BB962C8B-B14F-4D97-AF65-F5344CB8AC3E}">
        <p14:creationId xmlns:p14="http://schemas.microsoft.com/office/powerpoint/2010/main" val="184624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Seit ca.</a:t>
            </a:r>
            <a:r>
              <a:rPr lang="de-DE" baseline="0" dirty="0" smtClean="0"/>
              <a:t> der Mitte des letzten Jahrhunderts besiedeln Kiebitze Landwirtschaftsland. Hier finden sie im Frühling jeweils gute Verhältnisse für den Nestbau vor. Allerdings gelten hier durch die landwirtschaftliche Nutzung ganz andere Regeln als auf einer Riedfläche. Die Besiedlung des Kulturlandes hat bis in die 70er-Jahre zu einer Zunahme der Brutpaare geführt. Jedoch haben bei trockener Witterung Jungvögel oftmals Mühe, genügend Nahrung zu finden. </a:t>
            </a:r>
          </a:p>
          <a:p>
            <a:r>
              <a:rPr lang="de-DE" baseline="0" dirty="0" smtClean="0"/>
              <a:t>Mehr zu den Problemen mit der Landwirtschaft etwas später.</a:t>
            </a:r>
            <a:endParaRPr lang="de-DE" dirty="0" smtClean="0"/>
          </a:p>
          <a:p>
            <a:endParaRPr lang="de-DE" dirty="0" smtClean="0"/>
          </a:p>
          <a:p>
            <a:r>
              <a:rPr lang="de-DE" dirty="0" smtClean="0"/>
              <a:t>Foto: Stiftun</a:t>
            </a:r>
            <a:r>
              <a:rPr lang="de-DE" baseline="0" dirty="0" smtClean="0"/>
              <a:t>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18</a:t>
            </a:fld>
            <a:endParaRPr lang="de-CH"/>
          </a:p>
        </p:txBody>
      </p:sp>
    </p:spTree>
    <p:extLst>
      <p:ext uri="{BB962C8B-B14F-4D97-AF65-F5344CB8AC3E}">
        <p14:creationId xmlns:p14="http://schemas.microsoft.com/office/powerpoint/2010/main" val="2874495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Kiebitze fressen hauptsächlich kleine Bodentiere, aber zumindest</a:t>
            </a:r>
            <a:r>
              <a:rPr lang="de-DE" baseline="0" dirty="0" smtClean="0"/>
              <a:t> zeitweise (im Winter) auch einen nennenswerten vegetabilen Anteil. Ihr Speiseplan ist sehr vielseitig:</a:t>
            </a:r>
            <a:endParaRPr lang="de-DE" dirty="0" smtClean="0"/>
          </a:p>
          <a:p>
            <a:pPr marL="171450" indent="-171450">
              <a:buFont typeface="Arial"/>
              <a:buChar char="•"/>
            </a:pPr>
            <a:r>
              <a:rPr lang="de-DE" baseline="0" dirty="0" smtClean="0"/>
              <a:t>Regenwürmer (vor allem im Frühjahr sehr hoher Anteil)</a:t>
            </a:r>
          </a:p>
          <a:p>
            <a:pPr marL="171450" indent="-171450">
              <a:buFont typeface="Arial"/>
              <a:buChar char="•"/>
            </a:pPr>
            <a:r>
              <a:rPr lang="de-DE" baseline="0" dirty="0" smtClean="0"/>
              <a:t>Insekten und deren Larven (Käfer, Hautflügler, Schmetterlingsraupen, Schnaken, Ohrwürmer, Heuschrecken etc.)</a:t>
            </a:r>
          </a:p>
          <a:p>
            <a:pPr marL="171450" indent="-171450">
              <a:buFont typeface="Arial"/>
              <a:buChar char="•"/>
            </a:pPr>
            <a:r>
              <a:rPr lang="de-DE" baseline="0" dirty="0" smtClean="0"/>
              <a:t>Kleine Krebstiere, Spinnen, </a:t>
            </a:r>
            <a:r>
              <a:rPr lang="de-DE" baseline="0" dirty="0" err="1" smtClean="0"/>
              <a:t>Tausendfüssler</a:t>
            </a:r>
            <a:r>
              <a:rPr lang="de-DE" baseline="0" dirty="0" smtClean="0"/>
              <a:t>, Asseln, Ringelwürmer, Landschnecken, </a:t>
            </a:r>
            <a:r>
              <a:rPr lang="de-DE" baseline="0" dirty="0" err="1" smtClean="0"/>
              <a:t>Süsswasserschnecken</a:t>
            </a:r>
            <a:r>
              <a:rPr lang="de-DE" baseline="0" dirty="0" smtClean="0"/>
              <a:t> etc.</a:t>
            </a:r>
          </a:p>
          <a:p>
            <a:pPr marL="171450" indent="-171450">
              <a:buFont typeface="Arial"/>
              <a:buChar char="•"/>
            </a:pPr>
            <a:r>
              <a:rPr lang="de-DE" baseline="0" dirty="0" smtClean="0"/>
              <a:t>Ausnahmsweise auch kleine Frösche und Fische</a:t>
            </a:r>
          </a:p>
          <a:p>
            <a:pPr marL="171450" indent="-171450">
              <a:buFont typeface="Arial"/>
              <a:buChar char="•"/>
            </a:pPr>
            <a:endParaRPr lang="de-DE" dirty="0" smtClean="0"/>
          </a:p>
          <a:p>
            <a:pPr marL="0" indent="0">
              <a:buFont typeface="Arial"/>
              <a:buNone/>
            </a:pPr>
            <a:r>
              <a:rPr lang="de-DE" dirty="0" err="1" smtClean="0"/>
              <a:t>Kükennahrung</a:t>
            </a:r>
            <a:r>
              <a:rPr lang="de-DE" baseline="0" dirty="0" smtClean="0"/>
              <a:t> von Elternnahrung verschieden:</a:t>
            </a:r>
          </a:p>
          <a:p>
            <a:pPr marL="0" indent="0">
              <a:buFont typeface="Arial"/>
              <a:buNone/>
            </a:pPr>
            <a:r>
              <a:rPr lang="de-DE" baseline="0" dirty="0" smtClean="0"/>
              <a:t>Küken suchen nach wenig mobilen Insekten und Larven auf dem Boden und Käfern bis max. 10 mm Länge. Wenige Regenwürmer, da diese meist zu </a:t>
            </a:r>
            <a:r>
              <a:rPr lang="de-DE" baseline="0" dirty="0" err="1" smtClean="0"/>
              <a:t>gross</a:t>
            </a:r>
            <a:r>
              <a:rPr lang="de-DE" baseline="0" dirty="0" smtClean="0"/>
              <a:t> sind.</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Der Nahrungserwerb erfolgt auf oder dicht unter der Bodenoberfläche, auch im nassen</a:t>
            </a:r>
            <a:r>
              <a:rPr lang="de-DE" baseline="0" dirty="0" smtClean="0"/>
              <a:t> Schlamm.</a:t>
            </a:r>
          </a:p>
          <a:p>
            <a:r>
              <a:rPr lang="de-DE" baseline="0" dirty="0" smtClean="0"/>
              <a:t>Hohe Bodenfeuchte erleichtert die Nahrungssuche, Verdichtung der Böden durch Landmaschinen erschwert die Nahrungssuche.</a:t>
            </a:r>
          </a:p>
          <a:p>
            <a:r>
              <a:rPr lang="de-DE" baseline="0" dirty="0" smtClean="0"/>
              <a:t>Akustische Beutetierortung ist experimentell bestätigt.</a:t>
            </a:r>
          </a:p>
          <a:p>
            <a:r>
              <a:rPr lang="de-DE" baseline="0" dirty="0" smtClean="0"/>
              <a:t>Ab und zu folgen Kiebitze auch einem Pflug.</a:t>
            </a:r>
            <a:endParaRPr lang="de-DE" dirty="0" smtClean="0"/>
          </a:p>
          <a:p>
            <a:endParaRPr lang="de-DE" dirty="0" smtClean="0"/>
          </a:p>
          <a:p>
            <a:r>
              <a:rPr lang="de-DE" dirty="0" smtClean="0"/>
              <a:t>Auf dem Bild von links nach rechts: Regenwurm, </a:t>
            </a:r>
            <a:r>
              <a:rPr lang="de-DE" dirty="0" err="1" smtClean="0"/>
              <a:t>Hunderfüssler</a:t>
            </a:r>
            <a:r>
              <a:rPr lang="de-DE" dirty="0" smtClean="0"/>
              <a:t>,</a:t>
            </a:r>
            <a:r>
              <a:rPr lang="de-DE" baseline="0" dirty="0" smtClean="0"/>
              <a:t> Heuschrecke, Käfer, Spinne, Schnecke, Assel, Frosch.</a:t>
            </a:r>
            <a:endParaRPr lang="de-DE" dirty="0" smtClean="0"/>
          </a:p>
          <a:p>
            <a:endParaRPr lang="de-DE" dirty="0" smtClean="0"/>
          </a:p>
          <a:p>
            <a:r>
              <a:rPr lang="de-DE" dirty="0" smtClean="0"/>
              <a:t>Foto: Hans </a:t>
            </a:r>
            <a:r>
              <a:rPr lang="de-DE" dirty="0" err="1" smtClean="0"/>
              <a:t>Glader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19</a:t>
            </a:fld>
            <a:endParaRPr lang="de-CH"/>
          </a:p>
        </p:txBody>
      </p:sp>
    </p:spTree>
    <p:extLst>
      <p:ext uri="{BB962C8B-B14F-4D97-AF65-F5344CB8AC3E}">
        <p14:creationId xmlns:p14="http://schemas.microsoft.com/office/powerpoint/2010/main" val="128173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a:t>
            </a:fld>
            <a:endParaRPr lang="de-CH"/>
          </a:p>
        </p:txBody>
      </p:sp>
    </p:spTree>
    <p:extLst>
      <p:ext uri="{BB962C8B-B14F-4D97-AF65-F5344CB8AC3E}">
        <p14:creationId xmlns:p14="http://schemas.microsoft.com/office/powerpoint/2010/main" val="267312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Jagdstrategien:</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Stop and </a:t>
            </a:r>
            <a:r>
              <a:rPr lang="de-DE" baseline="0" dirty="0" err="1" smtClean="0"/>
              <a:t>go</a:t>
            </a:r>
            <a:r>
              <a:rPr lang="de-D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einige schnelle Laufschritte – einige Sekunden verharren – langsam auf einen Punkt zubewegen – verharren – Schnabel in den Boden bohren – einige schnelle Laufschritte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Fusstrillern:</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Bei schlammigen Flächen erzeugt der Kiebitz mit den Beinen oft Vibrationen im Schlamm, um Beutetiere nach oben zu locken, das sogenannte Bodenklopfen</a:t>
            </a:r>
            <a:r>
              <a:rPr lang="de-DE" baseline="0" dirty="0" smtClean="0"/>
              <a:t> oder </a:t>
            </a:r>
            <a:r>
              <a:rPr lang="de-DE" dirty="0" smtClean="0"/>
              <a:t>Fusstrillern.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Video:</a:t>
            </a:r>
            <a:r>
              <a:rPr lang="de-DE" baseline="0" dirty="0" smtClean="0"/>
              <a:t> Jonas </a:t>
            </a:r>
            <a:r>
              <a:rPr lang="de-DE" baseline="0" dirty="0" err="1" smtClean="0"/>
              <a:t>Landolt</a:t>
            </a:r>
            <a:endParaRPr lang="de-DE" baseline="0" dirty="0" smtClean="0"/>
          </a:p>
          <a:p>
            <a:endParaRPr lang="de-DE" baseline="0"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20</a:t>
            </a:fld>
            <a:endParaRPr lang="de-CH"/>
          </a:p>
        </p:txBody>
      </p:sp>
    </p:spTree>
    <p:extLst>
      <p:ext uri="{BB962C8B-B14F-4D97-AF65-F5344CB8AC3E}">
        <p14:creationId xmlns:p14="http://schemas.microsoft.com/office/powerpoint/2010/main" val="2111723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Kiebitze sind während des ganzen Jahres ziemlich sozial. Sie brüten in lockeren Kolonien und verteidigen</a:t>
            </a:r>
            <a:r>
              <a:rPr lang="de-DE" baseline="0" dirty="0" smtClean="0"/>
              <a:t> das Nistterritorum gemeinschaftlich.</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Das Territorialverhalten erlischt mit dem Schlüpfen der Jungen.</a:t>
            </a:r>
          </a:p>
          <a:p>
            <a:r>
              <a:rPr lang="de-DE" baseline="0" dirty="0" smtClean="0"/>
              <a:t>Lockerer Zusammenschluss mit anderen Arten (Regenpfeifer, Stare, Möwen etc.) vor allem bei der Nahrungssuche häufig.</a:t>
            </a:r>
          </a:p>
          <a:p>
            <a:endParaRPr lang="de-DE" baseline="0" dirty="0" smtClean="0"/>
          </a:p>
          <a:p>
            <a:r>
              <a:rPr lang="de-DE" dirty="0" smtClean="0"/>
              <a:t>Foto: Hans </a:t>
            </a:r>
            <a:r>
              <a:rPr lang="de-DE" dirty="0" err="1" smtClean="0"/>
              <a:t>Glader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21</a:t>
            </a:fld>
            <a:endParaRPr lang="de-CH"/>
          </a:p>
        </p:txBody>
      </p:sp>
    </p:spTree>
    <p:extLst>
      <p:ext uri="{BB962C8B-B14F-4D97-AF65-F5344CB8AC3E}">
        <p14:creationId xmlns:p14="http://schemas.microsoft.com/office/powerpoint/2010/main" val="1583167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Kiebitze sind richtige Artisten der Lüfte. Wenn sie ein Revier verteidigen oder um ein Weibchen werben, zeigen Kiebitz-Männchen all ihre Flug-Kunststücke: sie fliegen zunächst niedrig über dem Boden, steigen dann hoch hinauf in die Luft, stürzen kopfüber in die Tiefe und überschlagen sich dabei ein- oder zweimal. Bei diesen Purzelbäumen zeigt abwechselnd der helle Bauch und der dunkle Rücken nach oben. Kurz über dem Boden fangen sie schließlich den Sturz mit ein paar schnellen Flügelschlägen ab.</a:t>
            </a:r>
          </a:p>
          <a:p>
            <a:r>
              <a:rPr lang="de-DE" sz="1200" kern="1200" dirty="0" smtClean="0">
                <a:solidFill>
                  <a:schemeClr val="tx1"/>
                </a:solidFill>
                <a:effectLst/>
                <a:latin typeface="+mn-lt"/>
                <a:ea typeface="+mn-ea"/>
                <a:cs typeface="+mn-cs"/>
              </a:rPr>
              <a:t>Diese Flugvorführung untermalen sie mit lauten Rufen wie "</a:t>
            </a:r>
            <a:r>
              <a:rPr lang="de-DE" sz="1200" kern="1200" dirty="0" err="1" smtClean="0">
                <a:solidFill>
                  <a:schemeClr val="tx1"/>
                </a:solidFill>
                <a:effectLst/>
                <a:latin typeface="+mn-lt"/>
                <a:ea typeface="+mn-ea"/>
                <a:cs typeface="+mn-cs"/>
              </a:rPr>
              <a:t>chä-witt</a:t>
            </a:r>
            <a:r>
              <a:rPr lang="de-DE" sz="1200" kern="1200" dirty="0" smtClean="0">
                <a:solidFill>
                  <a:schemeClr val="tx1"/>
                </a:solidFill>
                <a:effectLst/>
                <a:latin typeface="+mn-lt"/>
                <a:ea typeface="+mn-ea"/>
                <a:cs typeface="+mn-cs"/>
              </a:rPr>
              <a:t>" beim Aufsteigen und "</a:t>
            </a:r>
            <a:r>
              <a:rPr lang="de-DE" sz="1200" kern="1200" dirty="0" err="1" smtClean="0">
                <a:solidFill>
                  <a:schemeClr val="tx1"/>
                </a:solidFill>
                <a:effectLst/>
                <a:latin typeface="+mn-lt"/>
                <a:ea typeface="+mn-ea"/>
                <a:cs typeface="+mn-cs"/>
              </a:rPr>
              <a:t>wit-wit-wit</a:t>
            </a:r>
            <a:r>
              <a:rPr lang="de-DE" sz="1200" kern="1200" dirty="0" smtClean="0">
                <a:solidFill>
                  <a:schemeClr val="tx1"/>
                </a:solidFill>
                <a:effectLst/>
                <a:latin typeface="+mn-lt"/>
                <a:ea typeface="+mn-ea"/>
                <a:cs typeface="+mn-cs"/>
              </a:rPr>
              <a:t>" beim Sturzflug. Dabei sind auch die Geräusche ihrer schlagenden Flügel zu hören.</a:t>
            </a:r>
          </a:p>
          <a:p>
            <a:endParaRPr lang="de-DE" dirty="0" smtClean="0"/>
          </a:p>
          <a:p>
            <a:r>
              <a:rPr lang="de-DE" dirty="0" smtClean="0"/>
              <a:t>Wuchtelflug: Das Männchen wirft sich von</a:t>
            </a:r>
            <a:r>
              <a:rPr lang="de-DE" baseline="0" dirty="0" smtClean="0"/>
              <a:t> der einen Seite zur anderen. Dabei geraten die </a:t>
            </a:r>
            <a:r>
              <a:rPr lang="de-DE" baseline="0" dirty="0" err="1" smtClean="0"/>
              <a:t>äusseren</a:t>
            </a:r>
            <a:r>
              <a:rPr lang="de-DE" baseline="0" dirty="0" smtClean="0"/>
              <a:t> Flügelfedern (die Handschwingen) in Schwingung und erzeugen einen charakteristischen Ton. </a:t>
            </a:r>
            <a:endParaRPr lang="de-DE" dirty="0" smtClean="0"/>
          </a:p>
          <a:p>
            <a:endParaRPr lang="de-DE" b="0" dirty="0" smtClean="0"/>
          </a:p>
          <a:p>
            <a:r>
              <a:rPr lang="de-DE" b="0" dirty="0" smtClean="0"/>
              <a:t>Darstellung</a:t>
            </a:r>
            <a:r>
              <a:rPr lang="de-DE" b="0" baseline="0" dirty="0" smtClean="0"/>
              <a:t> aus „Der Kiebitz – Flugkünstler im offenen Land“ von Gerhard </a:t>
            </a:r>
            <a:r>
              <a:rPr lang="de-DE" b="0" baseline="0" dirty="0" err="1" smtClean="0"/>
              <a:t>Kooiker</a:t>
            </a:r>
            <a:r>
              <a:rPr lang="de-DE" b="0" baseline="0" dirty="0" smtClean="0"/>
              <a:t> / Claudia Verena </a:t>
            </a:r>
            <a:r>
              <a:rPr lang="de-DE" b="0" baseline="0" dirty="0" err="1" smtClean="0"/>
              <a:t>Buckow</a:t>
            </a:r>
            <a:endParaRPr lang="de-DE" b="0" dirty="0"/>
          </a:p>
        </p:txBody>
      </p:sp>
      <p:sp>
        <p:nvSpPr>
          <p:cNvPr id="4" name="Foliennummernplatzhalter 3"/>
          <p:cNvSpPr>
            <a:spLocks noGrp="1"/>
          </p:cNvSpPr>
          <p:nvPr>
            <p:ph type="sldNum" sz="quarter" idx="10"/>
          </p:nvPr>
        </p:nvSpPr>
        <p:spPr/>
        <p:txBody>
          <a:bodyPr/>
          <a:lstStyle/>
          <a:p>
            <a:fld id="{B00E27E3-9ED6-4A89-ADCF-2707D078D151}" type="slidenum">
              <a:rPr lang="de-CH" smtClean="0"/>
              <a:t>22</a:t>
            </a:fld>
            <a:endParaRPr lang="de-CH"/>
          </a:p>
        </p:txBody>
      </p:sp>
    </p:spTree>
    <p:extLst>
      <p:ext uri="{BB962C8B-B14F-4D97-AF65-F5344CB8AC3E}">
        <p14:creationId xmlns:p14="http://schemas.microsoft.com/office/powerpoint/2010/main" val="201017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Bereits</a:t>
            </a:r>
            <a:r>
              <a:rPr lang="de-CH" sz="1200" kern="1200" baseline="0" dirty="0" smtClean="0">
                <a:solidFill>
                  <a:schemeClr val="tx1"/>
                </a:solidFill>
                <a:effectLst/>
                <a:latin typeface="+mn-lt"/>
                <a:ea typeface="+mn-ea"/>
                <a:cs typeface="+mn-cs"/>
              </a:rPr>
              <a:t> im  Februar kehren die Kiebitze an die ihre Brutplätze zurück. Ab März beginnt die Revierbesetzung, gegen Ende März intensiviert sich die Balz.</a:t>
            </a:r>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Das Männchen scharrt</a:t>
            </a:r>
            <a:r>
              <a:rPr lang="de-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mit Tangoausfallgetrippel an mehreren Stellen im Gelände flache Mulden als potentielle Neststandorte. Das Weibchen begutachtet die vorbereiteten Nestmulden</a:t>
            </a:r>
            <a:r>
              <a:rPr lang="de-CH" sz="1200" kern="1200" baseline="0" dirty="0" smtClean="0">
                <a:solidFill>
                  <a:schemeClr val="tx1"/>
                </a:solidFill>
                <a:effectLst/>
                <a:latin typeface="+mn-lt"/>
                <a:ea typeface="+mn-ea"/>
                <a:cs typeface="+mn-cs"/>
              </a:rPr>
              <a:t> und wählt die passende aus. Diese wird dann zusätzlich ausgepolstert. </a:t>
            </a:r>
          </a:p>
          <a:p>
            <a:endParaRPr lang="de-CH" sz="1200" kern="1200" baseline="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 Quelle: </a:t>
            </a:r>
            <a:r>
              <a:rPr lang="de-CH" sz="1200" u="sng" kern="1200" dirty="0" smtClean="0">
                <a:solidFill>
                  <a:schemeClr val="tx1"/>
                </a:solidFill>
                <a:effectLst/>
                <a:latin typeface="+mn-lt"/>
                <a:ea typeface="+mn-ea"/>
                <a:cs typeface="+mn-cs"/>
                <a:hlinkClick r:id="rId3"/>
              </a:rPr>
              <a:t>https://www.nabu-wesel.de/index_main.php?unid=2533</a:t>
            </a:r>
            <a:r>
              <a:rPr lang="de-CH" sz="1200" kern="1200" dirty="0" smtClean="0">
                <a:solidFill>
                  <a:schemeClr val="tx1"/>
                </a:solidFill>
                <a:effectLst/>
                <a:latin typeface="+mn-lt"/>
                <a:ea typeface="+mn-ea"/>
                <a:cs typeface="+mn-cs"/>
              </a:rPr>
              <a:t> </a:t>
            </a:r>
          </a:p>
          <a:p>
            <a:endParaRPr lang="de-CH" sz="1200" kern="1200" dirty="0" smtClean="0">
              <a:solidFill>
                <a:schemeClr val="tx1"/>
              </a:solidFill>
              <a:effectLst/>
              <a:latin typeface="+mn-lt"/>
              <a:ea typeface="+mn-ea"/>
              <a:cs typeface="+mn-cs"/>
            </a:endParaRPr>
          </a:p>
          <a:p>
            <a:endParaRPr lang="de-CH" sz="1200" kern="1200" dirty="0" smtClean="0">
              <a:solidFill>
                <a:schemeClr val="tx1"/>
              </a:solidFill>
              <a:effectLst/>
              <a:latin typeface="+mn-lt"/>
              <a:ea typeface="+mn-ea"/>
              <a:cs typeface="+mn-cs"/>
            </a:endParaRPr>
          </a:p>
          <a:p>
            <a:r>
              <a:rPr lang="de-CH" dirty="0" smtClean="0">
                <a:effectLst/>
              </a:rPr>
              <a:t>Foto: Marcel Burkhardt, Männchen legt Nestmulde</a:t>
            </a:r>
            <a:r>
              <a:rPr lang="de-CH" baseline="0" dirty="0" smtClean="0">
                <a:effectLst/>
              </a:rPr>
              <a:t> an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23</a:t>
            </a:fld>
            <a:endParaRPr lang="de-CH"/>
          </a:p>
        </p:txBody>
      </p:sp>
    </p:spTree>
    <p:extLst>
      <p:ext uri="{BB962C8B-B14F-4D97-AF65-F5344CB8AC3E}">
        <p14:creationId xmlns:p14="http://schemas.microsoft.com/office/powerpoint/2010/main" val="142766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Für den Nestbau</a:t>
            </a:r>
            <a:r>
              <a:rPr lang="de-CH" sz="1200" kern="1200" baseline="0" dirty="0" smtClean="0">
                <a:solidFill>
                  <a:schemeClr val="tx1"/>
                </a:solidFill>
                <a:effectLst/>
                <a:latin typeface="+mn-lt"/>
                <a:ea typeface="+mn-ea"/>
                <a:cs typeface="+mn-cs"/>
              </a:rPr>
              <a:t> werden m</a:t>
            </a:r>
            <a:r>
              <a:rPr lang="de-CH" sz="1200" kern="1200" dirty="0" smtClean="0">
                <a:solidFill>
                  <a:schemeClr val="tx1"/>
                </a:solidFill>
                <a:effectLst/>
                <a:latin typeface="+mn-lt"/>
                <a:ea typeface="+mn-ea"/>
                <a:cs typeface="+mn-cs"/>
              </a:rPr>
              <a:t>öglichst flache und weithin offene, </a:t>
            </a:r>
            <a:r>
              <a:rPr lang="de-CH" sz="1200" kern="1200" dirty="0" err="1" smtClean="0">
                <a:solidFill>
                  <a:schemeClr val="tx1"/>
                </a:solidFill>
                <a:effectLst/>
                <a:latin typeface="+mn-lt"/>
                <a:ea typeface="+mn-ea"/>
                <a:cs typeface="+mn-cs"/>
              </a:rPr>
              <a:t>baumarme</a:t>
            </a:r>
            <a:r>
              <a:rPr lang="de-CH" sz="1200" kern="1200" dirty="0" smtClean="0">
                <a:solidFill>
                  <a:schemeClr val="tx1"/>
                </a:solidFill>
                <a:effectLst/>
                <a:latin typeface="+mn-lt"/>
                <a:ea typeface="+mn-ea"/>
                <a:cs typeface="+mn-cs"/>
              </a:rPr>
              <a:t>, wenig strukturierte Flächen mit fehlender oder kurzer Vegetation zu Beginn der Brutzeit gewählt.</a:t>
            </a:r>
            <a:r>
              <a:rPr lang="de-CH" dirty="0" smtClean="0">
                <a:effectLst/>
              </a:rPr>
              <a:t> </a:t>
            </a:r>
          </a:p>
          <a:p>
            <a:r>
              <a:rPr lang="de-CH" sz="1200" kern="1200" dirty="0" smtClean="0">
                <a:solidFill>
                  <a:schemeClr val="tx1"/>
                </a:solidFill>
                <a:effectLst/>
                <a:latin typeface="+mn-lt"/>
                <a:ea typeface="+mn-ea"/>
                <a:cs typeface="+mn-cs"/>
              </a:rPr>
              <a:t>Für die Brutplatzwahl im Frühjahr, wenn die </a:t>
            </a:r>
            <a:r>
              <a:rPr lang="de-CH" sz="1200" kern="1200" dirty="0" err="1" smtClean="0">
                <a:solidFill>
                  <a:schemeClr val="tx1"/>
                </a:solidFill>
                <a:effectLst/>
                <a:latin typeface="+mn-lt"/>
                <a:ea typeface="+mn-ea"/>
                <a:cs typeface="+mn-cs"/>
              </a:rPr>
              <a:t>Endhöhe</a:t>
            </a:r>
            <a:r>
              <a:rPr lang="de-CH" sz="1200" kern="1200" dirty="0" smtClean="0">
                <a:solidFill>
                  <a:schemeClr val="tx1"/>
                </a:solidFill>
                <a:effectLst/>
                <a:latin typeface="+mn-lt"/>
                <a:ea typeface="+mn-ea"/>
                <a:cs typeface="+mn-cs"/>
              </a:rPr>
              <a:t> der Vegetation noch nicht erkennbar ist, scheint die Bodenfarbe ausschlaggebend: schwarze oder braune bis graugrüne Flächen werden lebhaft grünen vorgezogen. Brutort- und Geburtsplatztreue spielen ebenfalls eine wichtige Rolle.</a:t>
            </a:r>
            <a:r>
              <a:rPr lang="de-CH" dirty="0" smtClean="0">
                <a:effectLst/>
              </a:rPr>
              <a:t> </a:t>
            </a:r>
          </a:p>
          <a:p>
            <a:r>
              <a:rPr lang="de-CH" dirty="0" smtClean="0">
                <a:effectLst/>
              </a:rPr>
              <a:t>Heute werden in Mitteleuropa verschiedenste</a:t>
            </a:r>
            <a:r>
              <a:rPr lang="de-CH" baseline="0" dirty="0" smtClean="0">
                <a:effectLst/>
              </a:rPr>
              <a:t> Flächen, von trocken bis nass, besiedelt: </a:t>
            </a:r>
            <a:r>
              <a:rPr lang="de-CH" sz="1200" kern="1200" dirty="0" smtClean="0">
                <a:solidFill>
                  <a:schemeClr val="tx1"/>
                </a:solidFill>
                <a:effectLst/>
                <a:latin typeface="+mn-lt"/>
                <a:ea typeface="+mn-ea"/>
                <a:cs typeface="+mn-cs"/>
              </a:rPr>
              <a:t>Gross- und </a:t>
            </a:r>
            <a:r>
              <a:rPr lang="de-CH" sz="1200" kern="1200" dirty="0" err="1" smtClean="0">
                <a:solidFill>
                  <a:schemeClr val="tx1"/>
                </a:solidFill>
                <a:effectLst/>
                <a:latin typeface="+mn-lt"/>
                <a:ea typeface="+mn-ea"/>
                <a:cs typeface="+mn-cs"/>
              </a:rPr>
              <a:t>Kleinseggenriede</a:t>
            </a:r>
            <a:r>
              <a:rPr lang="de-CH" sz="1200" kern="1200" dirty="0" smtClean="0">
                <a:solidFill>
                  <a:schemeClr val="tx1"/>
                </a:solidFill>
                <a:effectLst/>
                <a:latin typeface="+mn-lt"/>
                <a:ea typeface="+mn-ea"/>
                <a:cs typeface="+mn-cs"/>
              </a:rPr>
              <a:t>, Pfeifengraswiesen, Glatthafer- und </a:t>
            </a:r>
            <a:r>
              <a:rPr lang="de-CH" sz="1200" kern="1200" dirty="0" err="1" smtClean="0">
                <a:solidFill>
                  <a:schemeClr val="tx1"/>
                </a:solidFill>
                <a:effectLst/>
                <a:latin typeface="+mn-lt"/>
                <a:ea typeface="+mn-ea"/>
                <a:cs typeface="+mn-cs"/>
              </a:rPr>
              <a:t>Knaulgraswiesen</a:t>
            </a:r>
            <a:r>
              <a:rPr lang="de-CH" sz="1200" kern="1200" dirty="0" smtClean="0">
                <a:solidFill>
                  <a:schemeClr val="tx1"/>
                </a:solidFill>
                <a:effectLst/>
                <a:latin typeface="+mn-lt"/>
                <a:ea typeface="+mn-ea"/>
                <a:cs typeface="+mn-cs"/>
              </a:rPr>
              <a:t>, Viehweiden, Heideflächen, Flugplätze, Ackerland (Wintergetreide-, Mais-, Futter- und Zuckerrübenfelder, Kartoffeläcker, Kleeschläge, Stoppelfelder und Brachäcker), Kiesgruben, sandige Dünenböden, </a:t>
            </a:r>
            <a:r>
              <a:rPr lang="de-CH" sz="1200" kern="1200" dirty="0" err="1" smtClean="0">
                <a:solidFill>
                  <a:schemeClr val="tx1"/>
                </a:solidFill>
                <a:effectLst/>
                <a:latin typeface="+mn-lt"/>
                <a:ea typeface="+mn-ea"/>
                <a:cs typeface="+mn-cs"/>
              </a:rPr>
              <a:t>Sphagnum</a:t>
            </a:r>
            <a:r>
              <a:rPr lang="de-CH" sz="1200" kern="1200" dirty="0" smtClean="0">
                <a:solidFill>
                  <a:schemeClr val="tx1"/>
                </a:solidFill>
                <a:effectLst/>
                <a:latin typeface="+mn-lt"/>
                <a:ea typeface="+mn-ea"/>
                <a:cs typeface="+mn-cs"/>
              </a:rPr>
              <a:t>- und Wollgrasflächen der Hochmoore.</a:t>
            </a:r>
            <a:r>
              <a:rPr lang="de-CH" dirty="0" smtClean="0">
                <a:effectLst/>
              </a:rPr>
              <a:t> </a:t>
            </a:r>
            <a:r>
              <a:rPr lang="de-CH" baseline="0" dirty="0" smtClean="0">
                <a:effectLst/>
              </a:rPr>
              <a:t> </a:t>
            </a:r>
            <a:endParaRPr lang="de-DE" dirty="0" smtClean="0"/>
          </a:p>
          <a:p>
            <a:endParaRPr lang="de-DE" baseline="0" dirty="0" smtClean="0"/>
          </a:p>
          <a:p>
            <a:r>
              <a:rPr lang="de-DE" baseline="0" dirty="0" smtClean="0"/>
              <a:t>In feuchter oder nasser Umgebung wird trockene Stelle gesucht</a:t>
            </a:r>
            <a:r>
              <a:rPr lang="de-DE" baseline="0" dirty="0" smtClean="0"/>
              <a:t>. Nest meist gut ausgebaut, da genügend Nistmaterial vorhanden.</a:t>
            </a:r>
            <a:endParaRPr lang="de-DE" baseline="0" dirty="0" smtClean="0"/>
          </a:p>
          <a:p>
            <a:r>
              <a:rPr lang="de-DE" baseline="0" dirty="0" smtClean="0"/>
              <a:t>Auf Ackerflächen ist oft nur spärlich Nistmaterial und Deckung vorhanden. In </a:t>
            </a:r>
            <a:r>
              <a:rPr lang="de-DE" baseline="0" dirty="0" err="1" smtClean="0"/>
              <a:t>Kiebitzbrachen</a:t>
            </a:r>
            <a:r>
              <a:rPr lang="de-DE" baseline="0" dirty="0" smtClean="0"/>
              <a:t> ist sowohl das Angebot an Deckung als auch an Nistmaterial vorhanden. </a:t>
            </a:r>
            <a:r>
              <a:rPr lang="de-DE" baseline="0" dirty="0" err="1" smtClean="0"/>
              <a:t>Kiebitzbrachen</a:t>
            </a:r>
            <a:r>
              <a:rPr lang="de-DE" baseline="0" dirty="0" smtClean="0"/>
              <a:t> sind Äcker, welche frühestens ab Mitte Juni bewirtschaftet werden., siehe Folie 41</a:t>
            </a:r>
          </a:p>
          <a:p>
            <a:endParaRPr lang="de-DE" baseline="0" dirty="0" smtClean="0"/>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Foto  links Hans </a:t>
            </a:r>
            <a:r>
              <a:rPr lang="de-DE" baseline="0" dirty="0" err="1" smtClean="0"/>
              <a:t>Glader</a:t>
            </a:r>
            <a:r>
              <a:rPr lang="de-DE" baseline="0" dirty="0" smtClean="0"/>
              <a:t>, Bilder rechts Stiftung Frauenwinkel </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24</a:t>
            </a:fld>
            <a:endParaRPr lang="de-CH"/>
          </a:p>
        </p:txBody>
      </p:sp>
    </p:spTree>
    <p:extLst>
      <p:ext uri="{BB962C8B-B14F-4D97-AF65-F5344CB8AC3E}">
        <p14:creationId xmlns:p14="http://schemas.microsoft.com/office/powerpoint/2010/main" val="1977166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4 Eier sind die Regel.</a:t>
            </a:r>
          </a:p>
          <a:p>
            <a:r>
              <a:rPr lang="de-DE" dirty="0" smtClean="0"/>
              <a:t>Eier sind </a:t>
            </a:r>
          </a:p>
          <a:p>
            <a:pPr marL="171450" indent="-171450">
              <a:buFontTx/>
              <a:buChar char="-"/>
            </a:pPr>
            <a:r>
              <a:rPr lang="de-DE" dirty="0" smtClean="0"/>
              <a:t>Kreisel-</a:t>
            </a:r>
            <a:r>
              <a:rPr lang="de-DE" baseline="0" dirty="0" smtClean="0"/>
              <a:t> bis birnenförmig</a:t>
            </a:r>
          </a:p>
          <a:p>
            <a:pPr marL="171450" indent="-171450">
              <a:buFontTx/>
              <a:buChar char="-"/>
            </a:pPr>
            <a:r>
              <a:rPr lang="de-DE" baseline="0" dirty="0" smtClean="0"/>
              <a:t>Schale leicht körnig, matt, mit schwarzen Flecken auf olivgelbbraunem Grund</a:t>
            </a:r>
          </a:p>
          <a:p>
            <a:pPr marL="171450" indent="-171450">
              <a:buFontTx/>
              <a:buChar char="-"/>
            </a:pPr>
            <a:r>
              <a:rPr lang="de-DE" baseline="0" dirty="0" smtClean="0"/>
              <a:t>ca. 4,6 cm lang</a:t>
            </a:r>
          </a:p>
          <a:p>
            <a:pPr marL="171450" indent="-171450">
              <a:buFontTx/>
              <a:buChar char="-"/>
            </a:pPr>
            <a:r>
              <a:rPr lang="de-DE" baseline="0" dirty="0" smtClean="0"/>
              <a:t>ca. 26 Gramm schwer</a:t>
            </a:r>
          </a:p>
          <a:p>
            <a:pPr marL="171450" indent="-171450">
              <a:buFontTx/>
              <a:buChar char="-"/>
            </a:pPr>
            <a:endParaRPr lang="de-DE" baseline="0" dirty="0" smtClean="0"/>
          </a:p>
          <a:p>
            <a:pPr marL="0" indent="0">
              <a:buFontTx/>
              <a:buNone/>
            </a:pPr>
            <a:endParaRPr lang="de-DE" baseline="0" dirty="0" smtClean="0"/>
          </a:p>
          <a:p>
            <a:pPr marL="0" indent="0">
              <a:buFontTx/>
              <a:buNone/>
            </a:pPr>
            <a:endParaRPr lang="de-DE" baseline="0" dirty="0" smtClean="0"/>
          </a:p>
          <a:p>
            <a:pPr marL="171450" indent="-171450">
              <a:buFontTx/>
              <a:buChar char="-"/>
            </a:pPr>
            <a:endParaRPr lang="de-DE" baseline="0" dirty="0" smtClean="0"/>
          </a:p>
          <a:p>
            <a:pPr marL="0" indent="0">
              <a:buFontTx/>
              <a:buNone/>
            </a:pPr>
            <a:r>
              <a:rPr lang="de-DE" baseline="0" dirty="0" smtClean="0"/>
              <a:t>Foto: Stiftung Frauenwinkel</a:t>
            </a:r>
          </a:p>
        </p:txBody>
      </p:sp>
      <p:sp>
        <p:nvSpPr>
          <p:cNvPr id="4" name="Foliennummernplatzhalter 3"/>
          <p:cNvSpPr>
            <a:spLocks noGrp="1"/>
          </p:cNvSpPr>
          <p:nvPr>
            <p:ph type="sldNum" sz="quarter" idx="10"/>
          </p:nvPr>
        </p:nvSpPr>
        <p:spPr/>
        <p:txBody>
          <a:bodyPr/>
          <a:lstStyle/>
          <a:p>
            <a:fld id="{B00E27E3-9ED6-4A89-ADCF-2707D078D151}" type="slidenum">
              <a:rPr lang="de-CH" smtClean="0"/>
              <a:t>25</a:t>
            </a:fld>
            <a:endParaRPr lang="de-CH"/>
          </a:p>
        </p:txBody>
      </p:sp>
    </p:spTree>
    <p:extLst>
      <p:ext uri="{BB962C8B-B14F-4D97-AF65-F5344CB8AC3E}">
        <p14:creationId xmlns:p14="http://schemas.microsoft.com/office/powerpoint/2010/main" val="1190133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Legebeginn: In der Schweiz je nach</a:t>
            </a:r>
            <a:r>
              <a:rPr lang="de-DE" baseline="0" dirty="0" smtClean="0"/>
              <a:t> Witterungsverhältnissen Mitte März bis Mitte April. </a:t>
            </a:r>
            <a:r>
              <a:rPr lang="de-CH" sz="1200" kern="1200" dirty="0" smtClean="0">
                <a:solidFill>
                  <a:schemeClr val="tx1"/>
                </a:solidFill>
                <a:effectLst/>
                <a:latin typeface="+mn-lt"/>
                <a:ea typeface="+mn-ea"/>
                <a:cs typeface="+mn-cs"/>
              </a:rPr>
              <a:t>Bei </a:t>
            </a:r>
            <a:r>
              <a:rPr lang="de-CH" sz="1200" kern="1200" dirty="0" err="1" smtClean="0">
                <a:solidFill>
                  <a:schemeClr val="tx1"/>
                </a:solidFill>
                <a:effectLst/>
                <a:latin typeface="+mn-lt"/>
                <a:ea typeface="+mn-ea"/>
                <a:cs typeface="+mn-cs"/>
              </a:rPr>
              <a:t>Gelegeverlust</a:t>
            </a:r>
            <a:r>
              <a:rPr lang="de-CH" sz="1200" kern="1200" dirty="0" smtClean="0">
                <a:solidFill>
                  <a:schemeClr val="tx1"/>
                </a:solidFill>
                <a:effectLst/>
                <a:latin typeface="+mn-lt"/>
                <a:ea typeface="+mn-ea"/>
                <a:cs typeface="+mn-cs"/>
              </a:rPr>
              <a:t> oder dem frühen Verlust von Jungvögeln ist ein Ersatzgelege möglich. </a:t>
            </a:r>
          </a:p>
          <a:p>
            <a:r>
              <a:rPr lang="de-CH" sz="1200" kern="1200" dirty="0" smtClean="0">
                <a:solidFill>
                  <a:schemeClr val="tx1"/>
                </a:solidFill>
                <a:effectLst/>
                <a:latin typeface="+mn-lt"/>
                <a:ea typeface="+mn-ea"/>
                <a:cs typeface="+mn-cs"/>
              </a:rPr>
              <a:t>Brutdauer: Von der Vollständigkeit des Geleges bis zum Schlüpfen des ersten Jungvogels vergehen 26-29 Tage. Die Eiablage erfolgt in der Regel täglich und die Bebrütung beginnt nach der Ablage des letzten Eis</a:t>
            </a:r>
            <a:r>
              <a:rPr lang="de-CH" dirty="0" smtClean="0">
                <a:effectLst/>
              </a:rPr>
              <a:t> </a:t>
            </a:r>
          </a:p>
          <a:p>
            <a:r>
              <a:rPr lang="de-DE" dirty="0" smtClean="0"/>
              <a:t>Führungszeit: Die Jungen sind</a:t>
            </a:r>
            <a:r>
              <a:rPr lang="de-DE" baseline="0" dirty="0" smtClean="0"/>
              <a:t> nach ca. 35 – 40 Tagen flügge.</a:t>
            </a:r>
          </a:p>
          <a:p>
            <a:endParaRPr lang="de-DE" baseline="0" dirty="0" smtClean="0"/>
          </a:p>
          <a:p>
            <a:r>
              <a:rPr lang="de-DE" baseline="0" dirty="0" smtClean="0"/>
              <a:t>Foto: Stiftung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26</a:t>
            </a:fld>
            <a:endParaRPr lang="de-CH"/>
          </a:p>
        </p:txBody>
      </p:sp>
    </p:spTree>
    <p:extLst>
      <p:ext uri="{BB962C8B-B14F-4D97-AF65-F5344CB8AC3E}">
        <p14:creationId xmlns:p14="http://schemas.microsoft.com/office/powerpoint/2010/main" val="2934475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Calibri" charset="0"/>
              </a:rPr>
              <a:t>Der Greifvogel (hier</a:t>
            </a:r>
            <a:r>
              <a:rPr lang="de-DE" baseline="0" dirty="0" smtClean="0">
                <a:latin typeface="Calibri" charset="0"/>
              </a:rPr>
              <a:t> eine Rohrweihe) wird vom Kiebitz immer wieder von oben angegriffen. Nach einer gewissen Strecke übernimmt der Nachbar-Kiebitz die Angriffe, bis der Greifvogel die Kolonie verlassen hat.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Calibri" charset="0"/>
              </a:rPr>
              <a:t>Andere Bodenbrüter nutzen gerne die Wehrhaftigkeit der Kiebitze und bauen ihre Nester im Bereich von </a:t>
            </a:r>
            <a:r>
              <a:rPr lang="de-DE" baseline="0" dirty="0" err="1" smtClean="0">
                <a:latin typeface="Calibri" charset="0"/>
              </a:rPr>
              <a:t>Kiebitzkolonien</a:t>
            </a:r>
            <a:r>
              <a:rPr lang="de-DE" baseline="0" dirty="0" smtClean="0">
                <a:latin typeface="Calibri" charset="0"/>
              </a:rPr>
              <a:t>.</a:t>
            </a:r>
            <a:endParaRPr lang="de-DE" dirty="0" smtClean="0">
              <a:latin typeface="Calibri"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latin typeface="Calibri" charset="0"/>
            </a:endParaRPr>
          </a:p>
          <a:p>
            <a:r>
              <a:rPr lang="de-DE" dirty="0" smtClean="0"/>
              <a:t>Grafik: Antal </a:t>
            </a:r>
            <a:r>
              <a:rPr lang="de-DE" dirty="0" err="1" smtClean="0"/>
              <a:t>Festetics</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27</a:t>
            </a:fld>
            <a:endParaRPr lang="de-CH"/>
          </a:p>
        </p:txBody>
      </p:sp>
    </p:spTree>
    <p:extLst>
      <p:ext uri="{BB962C8B-B14F-4D97-AF65-F5344CB8AC3E}">
        <p14:creationId xmlns:p14="http://schemas.microsoft.com/office/powerpoint/2010/main" val="420773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 26 – 29 Tagen</a:t>
            </a:r>
            <a:r>
              <a:rPr lang="de-DE" baseline="0" dirty="0" smtClean="0"/>
              <a:t> ist es so weit, das erste Junge schlüpft.</a:t>
            </a:r>
            <a:endParaRPr lang="de-DE" dirty="0" smtClean="0"/>
          </a:p>
          <a:p>
            <a:r>
              <a:rPr lang="de-DE" dirty="0" smtClean="0"/>
              <a:t>Kiebitze sind Nestflüchter, sobald sie geschlüpft sind, gehen sie selbst auf Nahrungssuche.</a:t>
            </a:r>
          </a:p>
          <a:p>
            <a:endParaRPr lang="de-DE" dirty="0" smtClean="0"/>
          </a:p>
          <a:p>
            <a:endParaRPr lang="de-DE" dirty="0" smtClean="0"/>
          </a:p>
          <a:p>
            <a:r>
              <a:rPr lang="de-DE" dirty="0" smtClean="0"/>
              <a:t>Foto: Stiftung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28</a:t>
            </a:fld>
            <a:endParaRPr lang="de-CH"/>
          </a:p>
        </p:txBody>
      </p:sp>
    </p:spTree>
    <p:extLst>
      <p:ext uri="{BB962C8B-B14F-4D97-AF65-F5344CB8AC3E}">
        <p14:creationId xmlns:p14="http://schemas.microsoft.com/office/powerpoint/2010/main" val="1755435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Fähigkeit zur selbständigen Thermoregulation erreichen die Pullis im Alter von 25 – 28 Tagen. Vorher müssen sie bei Kälte gehudert werden.</a:t>
            </a:r>
          </a:p>
          <a:p>
            <a:r>
              <a:rPr lang="de-DE" baseline="0" dirty="0" smtClean="0"/>
              <a:t>Sind die Temperaturen über längere Zeit tief, muss viel gehudert werden. Die </a:t>
            </a:r>
            <a:r>
              <a:rPr lang="de-DE" baseline="0" dirty="0" err="1" smtClean="0"/>
              <a:t>Huderzeit</a:t>
            </a:r>
            <a:r>
              <a:rPr lang="de-DE" baseline="0" dirty="0" smtClean="0"/>
              <a:t> geht der Futtersuche ab. Somit entwickeln sich die Jungen langsamer.</a:t>
            </a:r>
          </a:p>
          <a:p>
            <a:endParaRPr lang="de-DE" dirty="0" smtClean="0"/>
          </a:p>
          <a:p>
            <a:r>
              <a:rPr lang="de-DE" dirty="0" smtClean="0"/>
              <a:t>Foto: Thorsten Krüger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29</a:t>
            </a:fld>
            <a:endParaRPr lang="de-CH"/>
          </a:p>
        </p:txBody>
      </p:sp>
    </p:spTree>
    <p:extLst>
      <p:ext uri="{BB962C8B-B14F-4D97-AF65-F5344CB8AC3E}">
        <p14:creationId xmlns:p14="http://schemas.microsoft.com/office/powerpoint/2010/main" val="203659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 Um den Kiebitz ranken sich Geschichten und Sagen aus seinem gesamten Verbreitungsgebiet. </a:t>
            </a:r>
          </a:p>
          <a:p>
            <a:endParaRPr lang="de-DE" baseline="0" dirty="0" smtClean="0"/>
          </a:p>
          <a:p>
            <a:pPr marL="171450" indent="-171450">
              <a:buFont typeface="Arial"/>
              <a:buChar char="•"/>
            </a:pPr>
            <a:r>
              <a:rPr lang="de-DE" baseline="0" dirty="0" smtClean="0"/>
              <a:t>An fast allen Orten wurden früher Kiebitzeier eingesammelt. Sie sollen vorzüglich schmecken. </a:t>
            </a:r>
          </a:p>
          <a:p>
            <a:endParaRPr lang="de-DE" baseline="0" dirty="0" smtClean="0"/>
          </a:p>
          <a:p>
            <a:pPr marL="171450" indent="-171450">
              <a:buFont typeface="Arial"/>
              <a:buChar char="•"/>
            </a:pPr>
            <a:r>
              <a:rPr lang="de-DE" dirty="0" smtClean="0"/>
              <a:t>Beim Anblick des ersten Kiebitzes soll man in </a:t>
            </a:r>
            <a:r>
              <a:rPr lang="de-DE" dirty="0" err="1" smtClean="0"/>
              <a:t>Brudzyn</a:t>
            </a:r>
            <a:r>
              <a:rPr lang="de-DE" dirty="0" smtClean="0"/>
              <a:t> (Polen) sagen: „In der Pfütze“. Alsdann bekommt man keine Sommersprossen (</a:t>
            </a:r>
            <a:r>
              <a:rPr lang="de-DE" dirty="0" err="1" smtClean="0"/>
              <a:t>Rogasen</a:t>
            </a:r>
            <a:r>
              <a:rPr lang="de-DE" dirty="0" smtClean="0"/>
              <a:t>, 1905).</a:t>
            </a:r>
          </a:p>
          <a:p>
            <a:pPr marL="171450" indent="-171450">
              <a:buFont typeface="Arial"/>
              <a:buChar char="•"/>
            </a:pPr>
            <a:endParaRPr lang="de-DE"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t>Laut einer Sage aus Dänemark verwandelten sich alte Jungfern in Kiebitze, alte Junggesellen in Bekassinen. Die alten Jungfern</a:t>
            </a:r>
            <a:r>
              <a:rPr lang="de-DE" baseline="0" dirty="0" smtClean="0"/>
              <a:t> in Form von Kiebitzen sollen rufen, </a:t>
            </a:r>
            <a:r>
              <a:rPr lang="de-DE" baseline="0" dirty="0" err="1" smtClean="0"/>
              <a:t>hvi</a:t>
            </a:r>
            <a:r>
              <a:rPr lang="de-DE" baseline="0" dirty="0" smtClean="0"/>
              <a:t> </a:t>
            </a:r>
            <a:r>
              <a:rPr lang="de-DE" baseline="0" dirty="0" err="1" smtClean="0"/>
              <a:t>villd</a:t>
            </a:r>
            <a:r>
              <a:rPr lang="de-DE" baseline="0" dirty="0" smtClean="0"/>
              <a:t> do </a:t>
            </a:r>
            <a:r>
              <a:rPr lang="de-DE" baseline="0" dirty="0" err="1" smtClean="0"/>
              <a:t>it</a:t>
            </a:r>
            <a:r>
              <a:rPr lang="de-DE" baseline="0" dirty="0" smtClean="0"/>
              <a:t>? Warum wolltest Du nicht? (nämlich heiraten). Die Junggesellen antworten darauf </a:t>
            </a:r>
            <a:r>
              <a:rPr lang="de-DE" baseline="0" dirty="0" err="1" smtClean="0"/>
              <a:t>for</a:t>
            </a:r>
            <a:r>
              <a:rPr lang="de-DE" baseline="0" dirty="0" smtClean="0"/>
              <a:t> a </a:t>
            </a:r>
            <a:r>
              <a:rPr lang="de-DE" baseline="0" dirty="0" err="1" smtClean="0"/>
              <a:t>turr</a:t>
            </a:r>
            <a:r>
              <a:rPr lang="de-DE" baseline="0" dirty="0" smtClean="0"/>
              <a:t> </a:t>
            </a:r>
            <a:r>
              <a:rPr lang="de-DE" baseline="0" dirty="0" err="1" smtClean="0"/>
              <a:t>it</a:t>
            </a:r>
            <a:r>
              <a:rPr lang="de-DE" baseline="0" dirty="0" smtClean="0"/>
              <a:t> (weil ich es nicht wagte)</a:t>
            </a:r>
            <a:endParaRPr lang="de-DE" dirty="0" smtClean="0"/>
          </a:p>
          <a:p>
            <a:pPr marL="171450" indent="-171450">
              <a:buFont typeface="Arial"/>
              <a:buChar char="•"/>
            </a:pPr>
            <a:endParaRPr lang="de-DE" dirty="0" smtClean="0"/>
          </a:p>
          <a:p>
            <a:pPr marL="171450" indent="-171450">
              <a:buFont typeface="Arial"/>
              <a:buChar char="•"/>
            </a:pPr>
            <a:r>
              <a:rPr lang="de-DE" dirty="0" smtClean="0"/>
              <a:t>Wie beim Kuckuck ist auch beim Kiebitz der erste Ruf im Frühling</a:t>
            </a:r>
            <a:r>
              <a:rPr lang="de-DE" baseline="0" dirty="0" smtClean="0"/>
              <a:t> vorbedeutend. Wer im Frühling beim ersten Ruf des Kiebitzes, den er hört, Geld in der Tasche hat, wird solches das ganze Jahr über nicht mangeln müssen.</a:t>
            </a:r>
            <a:endParaRPr lang="de-DE" dirty="0" smtClean="0"/>
          </a:p>
          <a:p>
            <a:endParaRPr lang="de-DE" baseline="0" dirty="0" smtClean="0"/>
          </a:p>
          <a:p>
            <a:r>
              <a:rPr lang="de-DE" dirty="0" smtClean="0"/>
              <a:t>Quelle: Die Vögel</a:t>
            </a:r>
            <a:r>
              <a:rPr lang="de-DE" baseline="0" dirty="0" smtClean="0"/>
              <a:t> im Volksglauben von Ernst und Luise </a:t>
            </a:r>
            <a:r>
              <a:rPr lang="de-DE" baseline="0" dirty="0" err="1" smtClean="0"/>
              <a:t>Gattiker</a:t>
            </a:r>
            <a:r>
              <a:rPr lang="de-DE" baseline="0" dirty="0" smtClean="0"/>
              <a:t>, Aula Verlag, 1989</a:t>
            </a:r>
            <a:endParaRPr lang="de-DE" dirty="0" smtClean="0"/>
          </a:p>
          <a:p>
            <a:endParaRPr lang="de-DE" dirty="0" smtClean="0"/>
          </a:p>
          <a:p>
            <a:endParaRPr lang="de-DE" dirty="0" smtClean="0"/>
          </a:p>
          <a:p>
            <a:r>
              <a:rPr lang="de-DE" dirty="0" smtClean="0"/>
              <a:t>Foto Hintergrund:</a:t>
            </a:r>
            <a:r>
              <a:rPr lang="de-DE" baseline="0" dirty="0" smtClean="0"/>
              <a:t> </a:t>
            </a:r>
            <a:r>
              <a:rPr lang="de-DE" dirty="0" smtClean="0"/>
              <a:t>Schatzfund aus der Judengasse in Salzburg; verborgen um 1285; Detail: Münzen aus dem 13. Jahrhundert</a:t>
            </a:r>
            <a:endParaRPr lang="de-DE" baseline="0" dirty="0" smtClean="0"/>
          </a:p>
          <a:p>
            <a:r>
              <a:rPr lang="de-DE" baseline="0" dirty="0" smtClean="0"/>
              <a:t>https://</a:t>
            </a:r>
            <a:r>
              <a:rPr lang="de-DE" baseline="0" dirty="0" err="1" smtClean="0"/>
              <a:t>commons.wikimedia.org</a:t>
            </a:r>
            <a:r>
              <a:rPr lang="de-DE" baseline="0" dirty="0" smtClean="0"/>
              <a:t>/</a:t>
            </a:r>
            <a:r>
              <a:rPr lang="de-DE" baseline="0" dirty="0" err="1" smtClean="0"/>
              <a:t>w</a:t>
            </a:r>
            <a:r>
              <a:rPr lang="de-DE" baseline="0" dirty="0" smtClean="0"/>
              <a:t>/</a:t>
            </a:r>
            <a:r>
              <a:rPr lang="de-DE" baseline="0" dirty="0" err="1" smtClean="0"/>
              <a:t>index.php?title</a:t>
            </a:r>
            <a:r>
              <a:rPr lang="de-DE" baseline="0" dirty="0" smtClean="0"/>
              <a:t>=</a:t>
            </a:r>
            <a:r>
              <a:rPr lang="de-DE" baseline="0" dirty="0" err="1" smtClean="0"/>
              <a:t>Special:Search&amp;limit</a:t>
            </a:r>
            <a:r>
              <a:rPr lang="de-DE" baseline="0" dirty="0" smtClean="0"/>
              <a:t>=500&amp;offset=0&amp;profile=</a:t>
            </a:r>
            <a:r>
              <a:rPr lang="de-DE" baseline="0" dirty="0" err="1" smtClean="0"/>
              <a:t>default&amp;search</a:t>
            </a:r>
            <a:r>
              <a:rPr lang="de-DE" baseline="0" dirty="0" smtClean="0"/>
              <a:t>=m%C3%BCnzen&amp;uselang=de#/</a:t>
            </a:r>
            <a:r>
              <a:rPr lang="de-DE" baseline="0" dirty="0" err="1" smtClean="0"/>
              <a:t>media</a:t>
            </a:r>
            <a:r>
              <a:rPr lang="de-DE" baseline="0" dirty="0" smtClean="0"/>
              <a:t>/File:Schatzfund_Judengasse_Salzburg_M%C3%BCnzen_13Jh.jpg Gemeinfrei</a:t>
            </a:r>
          </a:p>
          <a:p>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Bild links unten: Bild des Kiebitz aus Gessners</a:t>
            </a:r>
            <a:r>
              <a:rPr lang="de-DE" baseline="0" dirty="0" smtClean="0"/>
              <a:t> Vogelbuch</a:t>
            </a:r>
            <a:r>
              <a:rPr lang="de-DE" dirty="0" smtClean="0"/>
              <a:t> „Das Vogelbuch von Conrad Gessner (1516</a:t>
            </a:r>
            <a:r>
              <a:rPr lang="de-DE" baseline="0" dirty="0" smtClean="0"/>
              <a:t> – 1565)“, Katharina </a:t>
            </a:r>
            <a:r>
              <a:rPr lang="de-DE" baseline="0" dirty="0" err="1" smtClean="0"/>
              <a:t>B.Springer</a:t>
            </a:r>
            <a:r>
              <a:rPr lang="de-DE" baseline="0" dirty="0" smtClean="0"/>
              <a:t>, Ragnar K. </a:t>
            </a:r>
            <a:r>
              <a:rPr lang="de-DE" baseline="0" dirty="0" err="1" smtClean="0"/>
              <a:t>Kinzelbach</a:t>
            </a:r>
            <a:r>
              <a:rPr lang="de-DE" baseline="0" dirty="0" smtClean="0"/>
              <a:t>, Springer Verlag </a:t>
            </a:r>
            <a:endParaRPr lang="de-DE" dirty="0" smtClean="0"/>
          </a:p>
          <a:p>
            <a:endParaRPr lang="de-DE" dirty="0" smtClean="0"/>
          </a:p>
          <a:p>
            <a:r>
              <a:rPr lang="de-DE" dirty="0" smtClean="0"/>
              <a:t>Bild rechts oben: Kiebitz aus Buch Friedrich II über die Jagd</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a:t>
            </a:fld>
            <a:endParaRPr lang="de-CH"/>
          </a:p>
        </p:txBody>
      </p:sp>
    </p:spTree>
    <p:extLst>
      <p:ext uri="{BB962C8B-B14F-4D97-AF65-F5344CB8AC3E}">
        <p14:creationId xmlns:p14="http://schemas.microsoft.com/office/powerpoint/2010/main" val="154449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Verschiedene Altersstadien</a:t>
            </a:r>
          </a:p>
          <a:p>
            <a:r>
              <a:rPr lang="de-DE" dirty="0" smtClean="0"/>
              <a:t>A-Pulli:</a:t>
            </a:r>
            <a:r>
              <a:rPr lang="de-DE" baseline="0" dirty="0" smtClean="0"/>
              <a:t> 1-10 Tage alt (oben)</a:t>
            </a:r>
            <a:endParaRPr lang="de-DE" dirty="0" smtClean="0"/>
          </a:p>
          <a:p>
            <a:r>
              <a:rPr lang="de-DE" dirty="0" smtClean="0"/>
              <a:t>B-Pulli: 11-20 Tage alt (unten links)</a:t>
            </a:r>
          </a:p>
          <a:p>
            <a:r>
              <a:rPr lang="de-DE" dirty="0" smtClean="0"/>
              <a:t>C-Pulli:</a:t>
            </a:r>
            <a:r>
              <a:rPr lang="de-DE" baseline="0" dirty="0" smtClean="0"/>
              <a:t> 21-30 Tage alt (unten rechts)</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30</a:t>
            </a:fld>
            <a:endParaRPr lang="de-CH"/>
          </a:p>
        </p:txBody>
      </p:sp>
    </p:spTree>
    <p:extLst>
      <p:ext uri="{BB962C8B-B14F-4D97-AF65-F5344CB8AC3E}">
        <p14:creationId xmlns:p14="http://schemas.microsoft.com/office/powerpoint/2010/main" val="3727042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Kleine Kiebitze flüchten nicht bei Gefahr,</a:t>
            </a:r>
            <a:r>
              <a:rPr lang="de-DE" baseline="0" dirty="0" smtClean="0"/>
              <a:t> sie verlassen sich auf ihre Tarnung und drücken sich an den Boden. So werden sie von natürlichen Feinden oft übersehen.</a:t>
            </a:r>
            <a:r>
              <a:rPr lang="de-DE" dirty="0" smtClean="0"/>
              <a:t> Bei Landwirtschaftsmaschinen funktioniert</a:t>
            </a:r>
            <a:r>
              <a:rPr lang="de-DE" baseline="0" dirty="0" smtClean="0"/>
              <a:t> das leider nicht.</a:t>
            </a:r>
          </a:p>
          <a:p>
            <a:endParaRPr lang="de-DE" dirty="0" smtClean="0"/>
          </a:p>
          <a:p>
            <a:r>
              <a:rPr lang="de-DE" dirty="0" smtClean="0"/>
              <a:t>Foto: Christa Glauser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31</a:t>
            </a:fld>
            <a:endParaRPr lang="de-CH"/>
          </a:p>
        </p:txBody>
      </p:sp>
    </p:spTree>
    <p:extLst>
      <p:ext uri="{BB962C8B-B14F-4D97-AF65-F5344CB8AC3E}">
        <p14:creationId xmlns:p14="http://schemas.microsoft.com/office/powerpoint/2010/main" val="2426821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Kommen Feinde dem Nest oder den Jungen zu nahe,</a:t>
            </a:r>
            <a:r>
              <a:rPr lang="de-DE" sz="1200" kern="1200" baseline="0" dirty="0" smtClean="0">
                <a:solidFill>
                  <a:schemeClr val="tx1"/>
                </a:solidFill>
                <a:latin typeface="+mn-lt"/>
                <a:ea typeface="+mn-ea"/>
                <a:cs typeface="+mn-cs"/>
              </a:rPr>
              <a:t> verwenden Kiebitze unterschiedlich Strategien:</a:t>
            </a:r>
            <a:endParaRPr lang="de-DE" sz="1200" kern="1200" dirty="0" smtClean="0">
              <a:solidFill>
                <a:schemeClr val="tx1"/>
              </a:solidFill>
              <a:latin typeface="+mn-lt"/>
              <a:ea typeface="+mn-ea"/>
              <a:cs typeface="+mn-cs"/>
            </a:endParaRPr>
          </a:p>
          <a:p>
            <a:endParaRPr lang="de-DE"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Verleiten</a:t>
            </a:r>
          </a:p>
          <a:p>
            <a:r>
              <a:rPr lang="de-DE" sz="1200" kern="1200" dirty="0" err="1" smtClean="0">
                <a:solidFill>
                  <a:schemeClr val="tx1"/>
                </a:solidFill>
                <a:effectLst/>
                <a:latin typeface="+mn-lt"/>
                <a:ea typeface="+mn-ea"/>
                <a:cs typeface="+mn-cs"/>
              </a:rPr>
              <a:t>Kiebitzeltern</a:t>
            </a:r>
            <a:r>
              <a:rPr lang="de-DE" sz="1200" kern="1200" dirty="0" smtClean="0">
                <a:solidFill>
                  <a:schemeClr val="tx1"/>
                </a:solidFill>
                <a:effectLst/>
                <a:latin typeface="+mn-lt"/>
                <a:ea typeface="+mn-ea"/>
                <a:cs typeface="+mn-cs"/>
              </a:rPr>
              <a:t> sind raffinierte Schauspieler: kommt ein Feind den Jungen zu nahe, lassen sie plötzlich einen Flügel hängen, taumeln hilflos hin und her, lassen sich auf den Bauch fallen oder flattern unbeholfen über den Boden. Jedes Raubtier hält den scheinbar kranken Kiebitz nun für eine leichte Beute und lässt sich ablenken. Und das ist auch der Sinn dieses Kiebitz-Theaters: Die Feinde sollen zielsicher vom Nest und den Jungen weggelockt werden. Ist der Abstand zu den Kiebitz-Kindern </a:t>
            </a:r>
            <a:r>
              <a:rPr lang="de-DE" sz="1200" kern="1200" dirty="0" err="1" smtClean="0">
                <a:solidFill>
                  <a:schemeClr val="tx1"/>
                </a:solidFill>
                <a:effectLst/>
                <a:latin typeface="+mn-lt"/>
                <a:ea typeface="+mn-ea"/>
                <a:cs typeface="+mn-cs"/>
              </a:rPr>
              <a:t>gross</a:t>
            </a:r>
            <a:r>
              <a:rPr lang="de-DE" sz="1200" kern="1200" dirty="0" smtClean="0">
                <a:solidFill>
                  <a:schemeClr val="tx1"/>
                </a:solidFill>
                <a:effectLst/>
                <a:latin typeface="+mn-lt"/>
                <a:ea typeface="+mn-ea"/>
                <a:cs typeface="+mn-cs"/>
              </a:rPr>
              <a:t> genug, erwacht der kranke, lahme Kiebitz schlagartig wieder zu neuem Leben und fliegt davon.</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Abschrecken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Während sich die kleinen Pullis ducken und auf ihre Tarnung</a:t>
            </a:r>
            <a:r>
              <a:rPr lang="de-DE" sz="1200" kern="1200" baseline="0" dirty="0" smtClean="0">
                <a:solidFill>
                  <a:schemeClr val="tx1"/>
                </a:solidFill>
                <a:latin typeface="+mn-lt"/>
                <a:ea typeface="+mn-ea"/>
                <a:cs typeface="+mn-cs"/>
              </a:rPr>
              <a:t> vertrauen </a:t>
            </a:r>
            <a:r>
              <a:rPr lang="de-DE" sz="1200" kern="1200" dirty="0" smtClean="0">
                <a:solidFill>
                  <a:schemeClr val="tx1"/>
                </a:solidFill>
                <a:latin typeface="+mn-lt"/>
                <a:ea typeface="+mn-ea"/>
                <a:cs typeface="+mn-cs"/>
              </a:rPr>
              <a:t>und die </a:t>
            </a:r>
            <a:r>
              <a:rPr lang="de-DE" sz="1200" kern="1200" dirty="0" err="1" smtClean="0">
                <a:solidFill>
                  <a:schemeClr val="tx1"/>
                </a:solidFill>
                <a:latin typeface="+mn-lt"/>
                <a:ea typeface="+mn-ea"/>
                <a:cs typeface="+mn-cs"/>
              </a:rPr>
              <a:t>grösseren</a:t>
            </a:r>
            <a:r>
              <a:rPr lang="de-DE" sz="1200" kern="1200" dirty="0" smtClean="0">
                <a:solidFill>
                  <a:schemeClr val="tx1"/>
                </a:solidFill>
                <a:latin typeface="+mn-lt"/>
                <a:ea typeface="+mn-ea"/>
                <a:cs typeface="+mn-cs"/>
              </a:rPr>
              <a:t> sich zu verstecken</a:t>
            </a:r>
            <a:r>
              <a:rPr lang="de-DE" sz="1200" kern="1200" baseline="0" dirty="0" smtClean="0">
                <a:solidFill>
                  <a:schemeClr val="tx1"/>
                </a:solidFill>
                <a:latin typeface="+mn-lt"/>
                <a:ea typeface="+mn-ea"/>
                <a:cs typeface="+mn-cs"/>
              </a:rPr>
              <a:t> versuchen, greifen die </a:t>
            </a:r>
            <a:r>
              <a:rPr lang="de-DE" sz="1200" kern="1200" dirty="0" err="1" smtClean="0">
                <a:solidFill>
                  <a:schemeClr val="tx1"/>
                </a:solidFill>
                <a:latin typeface="+mn-lt"/>
                <a:ea typeface="+mn-ea"/>
                <a:cs typeface="+mn-cs"/>
              </a:rPr>
              <a:t>Altvögel</a:t>
            </a:r>
            <a:r>
              <a:rPr lang="de-DE" sz="1200" kern="1200" dirty="0" smtClean="0">
                <a:solidFill>
                  <a:schemeClr val="tx1"/>
                </a:solidFill>
                <a:latin typeface="+mn-lt"/>
                <a:ea typeface="+mn-ea"/>
                <a:cs typeface="+mn-cs"/>
              </a:rPr>
              <a:t> der Kolonie den Feind gemeinsam an und versuchen, diesen zu vertreiben.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Flüchten</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Nützt</a:t>
            </a:r>
            <a:r>
              <a:rPr lang="de-DE" sz="1200" kern="1200" baseline="0" dirty="0" smtClean="0">
                <a:solidFill>
                  <a:schemeClr val="tx1"/>
                </a:solidFill>
                <a:latin typeface="+mn-lt"/>
                <a:ea typeface="+mn-ea"/>
                <a:cs typeface="+mn-cs"/>
              </a:rPr>
              <a:t> alles nicht bleibt nur noch die Flucht.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mn-lt"/>
                <a:ea typeface="+mn-ea"/>
                <a:cs typeface="+mn-cs"/>
              </a:rPr>
              <a:t>Diese Strategien können</a:t>
            </a:r>
            <a:r>
              <a:rPr lang="de-DE" sz="1200" kern="1200" baseline="0" dirty="0" smtClean="0">
                <a:solidFill>
                  <a:schemeClr val="tx1"/>
                </a:solidFill>
                <a:latin typeface="+mn-lt"/>
                <a:ea typeface="+mn-ea"/>
                <a:cs typeface="+mn-cs"/>
              </a:rPr>
              <a:t> gegen natürliche Feinde wirken, gegen menschliche Bedrohungen sind sie meist wirkungslos.</a:t>
            </a:r>
            <a:endParaRPr lang="de-D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Grafik: Antal </a:t>
            </a:r>
            <a:r>
              <a:rPr lang="de-DE" dirty="0" err="1" smtClean="0"/>
              <a:t>Festetics</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32</a:t>
            </a:fld>
            <a:endParaRPr lang="de-CH"/>
          </a:p>
        </p:txBody>
      </p:sp>
    </p:spTree>
    <p:extLst>
      <p:ext uri="{BB962C8B-B14F-4D97-AF65-F5344CB8AC3E}">
        <p14:creationId xmlns:p14="http://schemas.microsoft.com/office/powerpoint/2010/main" val="2540165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Der Bestand in der Schweiz wurde 1975 auf mindestens 1000 Paare und 1995 auf rund 450 Paare geschätzt. 2005 erreichte er mit 83 Paaren seinen Tiefststand</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Foto: Christa Glauser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33</a:t>
            </a:fld>
            <a:endParaRPr lang="de-CH"/>
          </a:p>
        </p:txBody>
      </p:sp>
    </p:spTree>
    <p:extLst>
      <p:ext uri="{BB962C8B-B14F-4D97-AF65-F5344CB8AC3E}">
        <p14:creationId xmlns:p14="http://schemas.microsoft.com/office/powerpoint/2010/main" val="1848234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smtClean="0">
              <a:effectLst/>
            </a:endParaRPr>
          </a:p>
          <a:p>
            <a:r>
              <a:rPr lang="de-CH" dirty="0" smtClean="0">
                <a:effectLst/>
              </a:rPr>
              <a:t>Wegen der Zunahme der Population ist der Fuchs</a:t>
            </a:r>
            <a:r>
              <a:rPr lang="de-CH" baseline="0" dirty="0" smtClean="0">
                <a:effectLst/>
              </a:rPr>
              <a:t> vielerorts der Haupt-Prädator geworden. Gründe für die Zunahme sind unter anderem:</a:t>
            </a:r>
          </a:p>
          <a:p>
            <a:pPr marL="171450" indent="-171450">
              <a:buFontTx/>
              <a:buChar char="-"/>
            </a:pPr>
            <a:r>
              <a:rPr lang="de-CH" baseline="0" dirty="0" smtClean="0">
                <a:effectLst/>
              </a:rPr>
              <a:t>Landwirtschaftliche Monokulturen mit grossen Mauspopulationen. Ein gefundenes Fressen für Füchse. Nebenbei nehmen sie auch Kiebitze.</a:t>
            </a:r>
          </a:p>
          <a:p>
            <a:pPr marL="171450" indent="-171450">
              <a:buFontTx/>
              <a:buChar char="-"/>
            </a:pPr>
            <a:r>
              <a:rPr lang="de-CH" baseline="0" dirty="0" smtClean="0">
                <a:effectLst/>
              </a:rPr>
              <a:t>Tollwutimpfung </a:t>
            </a:r>
            <a:r>
              <a:rPr lang="de-CH" baseline="0" dirty="0" smtClean="0">
                <a:effectLst/>
                <a:latin typeface="Wingdings"/>
                <a:ea typeface="Wingdings"/>
                <a:cs typeface="Wingdings"/>
                <a:sym typeface="Wingdings"/>
              </a:rPr>
              <a:t></a:t>
            </a:r>
            <a:r>
              <a:rPr lang="de-CH" baseline="0" dirty="0" smtClean="0">
                <a:effectLst/>
              </a:rPr>
              <a:t> Sterberate der Füchse klein</a:t>
            </a:r>
          </a:p>
          <a:p>
            <a:pPr marL="171450" indent="-171450">
              <a:buFontTx/>
              <a:buChar char="-"/>
            </a:pPr>
            <a:r>
              <a:rPr lang="de-CH" baseline="0" dirty="0" smtClean="0">
                <a:effectLst/>
              </a:rPr>
              <a:t>Feuchtgebiete zu trocken </a:t>
            </a:r>
            <a:r>
              <a:rPr lang="de-CH" baseline="0" dirty="0" smtClean="0">
                <a:effectLst/>
                <a:latin typeface="Wingdings"/>
                <a:ea typeface="Wingdings"/>
                <a:cs typeface="Wingdings"/>
                <a:sym typeface="Wingdings"/>
              </a:rPr>
              <a:t></a:t>
            </a:r>
            <a:r>
              <a:rPr lang="de-CH" baseline="0" dirty="0" smtClean="0">
                <a:effectLst/>
              </a:rPr>
              <a:t> grosse Mauspopulationen und viele Möglichkeiten für Fuchsbauten</a:t>
            </a:r>
          </a:p>
          <a:p>
            <a:pPr marL="0" indent="0">
              <a:buFontTx/>
              <a:buNone/>
            </a:pPr>
            <a:endParaRPr lang="de-CH" baseline="0" dirty="0" smtClean="0">
              <a:effectLst/>
            </a:endParaRPr>
          </a:p>
          <a:p>
            <a:pPr marL="0" indent="0">
              <a:buFontTx/>
              <a:buNone/>
            </a:pPr>
            <a:r>
              <a:rPr lang="de-CH" baseline="0" dirty="0" smtClean="0">
                <a:effectLst/>
              </a:rPr>
              <a:t>Zudem sind die Flächen, auf denen die Kiebitze in der Schweiz leben klein – auf kleinen Flächen finden Prädatoren ihre Beute einfacher als auf grossen.</a:t>
            </a:r>
          </a:p>
          <a:p>
            <a:pPr marL="0" indent="0">
              <a:buFontTx/>
              <a:buNone/>
            </a:pPr>
            <a:endParaRPr lang="de-CH" baseline="0" dirty="0" smtClean="0">
              <a:effectLst/>
            </a:endParaRPr>
          </a:p>
          <a:p>
            <a:pPr marL="0" indent="0">
              <a:buFontTx/>
              <a:buNone/>
            </a:pPr>
            <a:r>
              <a:rPr lang="de-CH" baseline="0" dirty="0" smtClean="0">
                <a:effectLst/>
              </a:rPr>
              <a:t>Neben dem Fuchs haben Kiebitze einige weitere natürliche Feinde:</a:t>
            </a:r>
          </a:p>
          <a:p>
            <a:pPr marL="0" indent="0">
              <a:buFontTx/>
              <a:buNone/>
            </a:pPr>
            <a:endParaRPr lang="de-CH" baseline="0" dirty="0" smtClean="0">
              <a:effectLst/>
            </a:endParaRPr>
          </a:p>
          <a:p>
            <a:r>
              <a:rPr lang="de-CH" sz="1200" kern="1200" dirty="0" smtClean="0">
                <a:solidFill>
                  <a:schemeClr val="tx1"/>
                </a:solidFill>
                <a:effectLst/>
                <a:latin typeface="+mn-lt"/>
                <a:ea typeface="+mn-ea"/>
                <a:cs typeface="+mn-cs"/>
              </a:rPr>
              <a:t>Erwachsene Kiebitze</a:t>
            </a:r>
          </a:p>
          <a:p>
            <a:r>
              <a:rPr lang="de-CH" sz="1200" kern="1200" dirty="0" smtClean="0">
                <a:solidFill>
                  <a:schemeClr val="tx1"/>
                </a:solidFill>
                <a:effectLst/>
                <a:latin typeface="+mn-lt"/>
                <a:ea typeface="+mn-ea"/>
                <a:cs typeface="+mn-cs"/>
              </a:rPr>
              <a:t>Die natürlichen Hauptfeinde erwachsener Kiebitze sind in Mitteleuropa Habicht und Wanderfalke. Wegen deren Seltenheit spielen diese aber mittlerweile eine untergeordnete Rolle. Seltener wurde nachgewiesen, dass Milane, Uhus, Bussarde, Waldkäuze oder Sperber einen adulten Kiebitz erbeuteten.</a:t>
            </a:r>
            <a:r>
              <a:rPr lang="de-CH" dirty="0" smtClean="0">
                <a:effectLst/>
              </a:rPr>
              <a:t> </a:t>
            </a:r>
          </a:p>
          <a:p>
            <a:endParaRPr lang="de-CH" dirty="0" smtClean="0">
              <a:effectLst/>
            </a:endParaRPr>
          </a:p>
          <a:p>
            <a:r>
              <a:rPr lang="de-CH" dirty="0" smtClean="0">
                <a:effectLst/>
              </a:rPr>
              <a:t>Eier / Pullis</a:t>
            </a:r>
          </a:p>
          <a:p>
            <a:r>
              <a:rPr lang="de-CH" sz="1200" kern="1200" dirty="0" smtClean="0">
                <a:solidFill>
                  <a:schemeClr val="tx1"/>
                </a:solidFill>
                <a:effectLst/>
                <a:latin typeface="+mn-lt"/>
                <a:ea typeface="+mn-ea"/>
                <a:cs typeface="+mn-cs"/>
              </a:rPr>
              <a:t>Die grössten Nesträuber sind Krähen, Milane</a:t>
            </a:r>
            <a:r>
              <a:rPr lang="de-CH" sz="1200" kern="120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Elstern und Mittelmeermöwen unter den Vögeln, Fuchs, Ratte, Hermelin und Steinmarder unter den wildlebenden Säugetieren</a:t>
            </a:r>
            <a:endParaRPr lang="de-CH" dirty="0" smtClean="0">
              <a:effectLst/>
            </a:endParaRPr>
          </a:p>
          <a:p>
            <a:endParaRPr lang="de-CH" dirty="0" smtClean="0">
              <a:effectLst/>
            </a:endParaRPr>
          </a:p>
          <a:p>
            <a:r>
              <a:rPr lang="de-CH" dirty="0" smtClean="0">
                <a:effectLst/>
              </a:rPr>
              <a:t>Foto: BirdLife Schweiz</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34</a:t>
            </a:fld>
            <a:endParaRPr lang="de-CH"/>
          </a:p>
        </p:txBody>
      </p:sp>
    </p:spTree>
    <p:extLst>
      <p:ext uri="{BB962C8B-B14F-4D97-AF65-F5344CB8AC3E}">
        <p14:creationId xmlns:p14="http://schemas.microsoft.com/office/powerpoint/2010/main" val="941031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Zwischen 1900 und 2010 haben die Moore der Schweiz 82 % und die Auen 36 % ihrer </a:t>
            </a:r>
            <a:r>
              <a:rPr lang="de-DE" sz="1200" kern="1200" dirty="0" err="1" smtClean="0">
                <a:solidFill>
                  <a:schemeClr val="tx1"/>
                </a:solidFill>
                <a:effectLst/>
                <a:latin typeface="+mn-lt"/>
                <a:ea typeface="+mn-ea"/>
                <a:cs typeface="+mn-cs"/>
              </a:rPr>
              <a:t>ursprünglichen</a:t>
            </a:r>
            <a:r>
              <a:rPr lang="de-DE" sz="1200" kern="1200" dirty="0" smtClean="0">
                <a:solidFill>
                  <a:schemeClr val="tx1"/>
                </a:solidFill>
                <a:effectLst/>
                <a:latin typeface="+mn-lt"/>
                <a:ea typeface="+mn-ea"/>
                <a:cs typeface="+mn-cs"/>
              </a:rPr>
              <a:t> Fläche </a:t>
            </a:r>
            <a:r>
              <a:rPr lang="de-DE" sz="1200" kern="1200" dirty="0" err="1" smtClean="0">
                <a:solidFill>
                  <a:schemeClr val="tx1"/>
                </a:solidFill>
                <a:effectLst/>
                <a:latin typeface="+mn-lt"/>
                <a:ea typeface="+mn-ea"/>
                <a:cs typeface="+mn-cs"/>
              </a:rPr>
              <a:t>eingebüsst</a:t>
            </a:r>
            <a:r>
              <a:rPr lang="de-CH" sz="1200" kern="1200" dirty="0" smtClean="0">
                <a:solidFill>
                  <a:schemeClr val="tx1"/>
                </a:solidFill>
                <a:effectLst/>
                <a:latin typeface="+mn-lt"/>
                <a:ea typeface="+mn-ea"/>
                <a:cs typeface="+mn-cs"/>
              </a:rPr>
              <a:t>.</a:t>
            </a:r>
          </a:p>
          <a:p>
            <a:r>
              <a:rPr lang="de-CH" sz="1200" kern="1200" dirty="0" smtClean="0">
                <a:solidFill>
                  <a:schemeClr val="tx1"/>
                </a:solidFill>
                <a:effectLst/>
                <a:latin typeface="+mn-lt"/>
                <a:ea typeface="+mn-ea"/>
                <a:cs typeface="+mn-cs"/>
              </a:rPr>
              <a:t>Quelle: </a:t>
            </a:r>
            <a:r>
              <a:rPr lang="de-DE" sz="1200" kern="1200" dirty="0" err="1" smtClean="0">
                <a:solidFill>
                  <a:schemeClr val="tx1"/>
                </a:solidFill>
                <a:latin typeface="+mn-lt"/>
                <a:ea typeface="+mn-ea"/>
                <a:cs typeface="+mn-cs"/>
              </a:rPr>
              <a:t>Lachat</a:t>
            </a:r>
            <a:r>
              <a:rPr lang="de-DE" sz="1200" kern="1200" dirty="0" smtClean="0">
                <a:solidFill>
                  <a:schemeClr val="tx1"/>
                </a:solidFill>
                <a:latin typeface="+mn-lt"/>
                <a:ea typeface="+mn-ea"/>
                <a:cs typeface="+mn-cs"/>
              </a:rPr>
              <a:t> T. et al., 2011: Wandel der Biodiversität in der Schweiz seit 1900. Ist die Talsohle erreicht? Zürich, Bristol-Stiftung; Bern, Stuttgart, Wien, Haupt. 435 S.</a:t>
            </a:r>
          </a:p>
          <a:p>
            <a:endParaRPr lang="de-DE" sz="1200" kern="1200" dirty="0" smtClean="0">
              <a:solidFill>
                <a:schemeClr val="tx1"/>
              </a:solidFill>
              <a:latin typeface="+mn-lt"/>
              <a:ea typeface="+mn-ea"/>
              <a:cs typeface="+mn-cs"/>
            </a:endParaRPr>
          </a:p>
          <a:p>
            <a:r>
              <a:rPr lang="de-DE" dirty="0" err="1" smtClean="0"/>
              <a:t>Grösstenteils</a:t>
            </a:r>
            <a:r>
              <a:rPr lang="de-DE" dirty="0" smtClean="0"/>
              <a:t> wurden die Feuchtgebiete</a:t>
            </a:r>
            <a:r>
              <a:rPr lang="de-DE" baseline="0" dirty="0" smtClean="0"/>
              <a:t> trockengelegt, um sie für die Landwirtschaft nutzbar zu machen. Im Bild das Grosse Moos zwischen Neuenburger-, Murten- und </a:t>
            </a:r>
            <a:r>
              <a:rPr lang="de-DE" baseline="0" dirty="0" err="1" smtClean="0"/>
              <a:t>Bielersee</a:t>
            </a:r>
            <a:r>
              <a:rPr lang="de-DE" baseline="0" dirty="0" smtClean="0"/>
              <a:t>. Ursprünglich ein </a:t>
            </a:r>
            <a:r>
              <a:rPr lang="de-DE" baseline="0" dirty="0" err="1" smtClean="0"/>
              <a:t>Grosses</a:t>
            </a:r>
            <a:r>
              <a:rPr lang="de-DE" baseline="0" dirty="0" smtClean="0"/>
              <a:t> Moorgebiet, ist es heute die Gemüsekammer der Schweiz.</a:t>
            </a:r>
          </a:p>
          <a:p>
            <a:endParaRPr lang="de-DE" baseline="0" dirty="0" smtClean="0"/>
          </a:p>
          <a:p>
            <a:r>
              <a:rPr lang="de-DE" baseline="0" dirty="0" smtClean="0"/>
              <a:t>Foto: BirdLife Schweiz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35</a:t>
            </a:fld>
            <a:endParaRPr lang="de-CH"/>
          </a:p>
        </p:txBody>
      </p:sp>
    </p:spTree>
    <p:extLst>
      <p:ext uri="{BB962C8B-B14F-4D97-AF65-F5344CB8AC3E}">
        <p14:creationId xmlns:p14="http://schemas.microsoft.com/office/powerpoint/2010/main" val="2659149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Mensch gefährdet</a:t>
            </a:r>
            <a:r>
              <a:rPr lang="de-DE" baseline="0" dirty="0" smtClean="0"/>
              <a:t> den Kiebitz (und viele andere Tier und Pflanzenarten) auf verschiedenen Ebenen:</a:t>
            </a:r>
          </a:p>
          <a:p>
            <a:endParaRPr lang="de-DE" baseline="0" dirty="0" smtClean="0"/>
          </a:p>
          <a:p>
            <a:pPr marL="171450" indent="-171450">
              <a:buFontTx/>
              <a:buChar char="-"/>
            </a:pPr>
            <a:r>
              <a:rPr lang="de-DE" baseline="0" dirty="0" smtClean="0"/>
              <a:t>Zerstörung der Lebensräumen: durch landwirtschaftliche Nutzung (Trockenlegung, Düngung etc.) Überbauung und Freizeitnutzung gehen Lebensräume verloren, so dass Kiebitze keine Brutplätze mehr finden.</a:t>
            </a:r>
          </a:p>
          <a:p>
            <a:pPr marL="171450" indent="-171450">
              <a:buFontTx/>
              <a:buChar char="-"/>
            </a:pPr>
            <a:r>
              <a:rPr lang="de-DE" baseline="0" dirty="0" smtClean="0"/>
              <a:t>Zerstörung der Nahrungsbasis: durch Insektizide und sonstige Umweltgifte werden Insekten so stark dezimiert, dass die Aufzucht von Jungen schwierig wird.</a:t>
            </a:r>
          </a:p>
          <a:p>
            <a:pPr marL="171450" indent="-171450">
              <a:buFontTx/>
              <a:buChar char="-"/>
            </a:pPr>
            <a:r>
              <a:rPr lang="de-DE" baseline="0" dirty="0" smtClean="0"/>
              <a:t>Zerstörung von Bruten: auf Landwirtschaftsflächen werden Eier und Pullis durch landwirtschaftliche Maschinen überfahren oder </a:t>
            </a:r>
            <a:r>
              <a:rPr lang="de-DE" baseline="0" dirty="0" err="1" smtClean="0"/>
              <a:t>vermäht</a:t>
            </a:r>
            <a:r>
              <a:rPr lang="de-DE" baseline="0" dirty="0" smtClean="0"/>
              <a:t>.</a:t>
            </a:r>
          </a:p>
          <a:p>
            <a:pPr marL="171450" indent="-171450">
              <a:buFontTx/>
              <a:buChar char="-"/>
            </a:pPr>
            <a:endParaRPr lang="de-DE" baseline="0" dirty="0" smtClean="0"/>
          </a:p>
          <a:p>
            <a:pPr marL="0" indent="0">
              <a:buFontTx/>
              <a:buNone/>
            </a:pPr>
            <a:endParaRPr lang="de-DE" baseline="0" dirty="0" smtClean="0"/>
          </a:p>
          <a:p>
            <a:pPr marL="0" indent="0">
              <a:buFont typeface="Symbol" charset="2"/>
              <a:buNone/>
            </a:pPr>
            <a:endParaRPr lang="de-DE" baseline="0" dirty="0" smtClean="0"/>
          </a:p>
          <a:p>
            <a:pPr marL="0" indent="0">
              <a:buFont typeface="Symbol" charset="2"/>
              <a:buNone/>
            </a:pPr>
            <a:r>
              <a:rPr lang="de-DE" baseline="0" dirty="0" smtClean="0"/>
              <a:t>Foto: Christa Glauser</a:t>
            </a:r>
          </a:p>
          <a:p>
            <a:pPr marL="0" indent="0">
              <a:buFontTx/>
              <a:buNone/>
            </a:pPr>
            <a:endParaRPr lang="de-DE" baseline="0" dirty="0" smtClean="0"/>
          </a:p>
          <a:p>
            <a:pPr marL="0" indent="0">
              <a:buFontTx/>
              <a:buNone/>
            </a:pPr>
            <a:endParaRPr lang="de-DE" baseline="0" dirty="0" smtClean="0"/>
          </a:p>
        </p:txBody>
      </p:sp>
      <p:sp>
        <p:nvSpPr>
          <p:cNvPr id="4" name="Foliennummernplatzhalter 3"/>
          <p:cNvSpPr>
            <a:spLocks noGrp="1"/>
          </p:cNvSpPr>
          <p:nvPr>
            <p:ph type="sldNum" sz="quarter" idx="10"/>
          </p:nvPr>
        </p:nvSpPr>
        <p:spPr/>
        <p:txBody>
          <a:bodyPr/>
          <a:lstStyle/>
          <a:p>
            <a:fld id="{B00E27E3-9ED6-4A89-ADCF-2707D078D151}" type="slidenum">
              <a:rPr lang="de-CH" smtClean="0"/>
              <a:t>36</a:t>
            </a:fld>
            <a:endParaRPr lang="de-CH"/>
          </a:p>
        </p:txBody>
      </p:sp>
    </p:spTree>
    <p:extLst>
      <p:ext uri="{BB962C8B-B14F-4D97-AF65-F5344CB8AC3E}">
        <p14:creationId xmlns:p14="http://schemas.microsoft.com/office/powerpoint/2010/main" val="370603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Feuchte Gebiete wurden und werden immer noch entwässert.</a:t>
            </a:r>
            <a:r>
              <a:rPr lang="de-DE" baseline="0" dirty="0" smtClean="0"/>
              <a:t> Wenn nicht mehr genug Feuchtigkeit da ist, wachsen Sträucher und Bäume, womit sich der Landschaftscharakter massiv ändert.</a:t>
            </a:r>
            <a:endParaRPr lang="de-DE" dirty="0" smtClean="0"/>
          </a:p>
          <a:p>
            <a:r>
              <a:rPr lang="de-DE" dirty="0" smtClean="0"/>
              <a:t>In der </a:t>
            </a:r>
            <a:r>
              <a:rPr lang="de-DE" baseline="0" dirty="0" smtClean="0"/>
              <a:t>Moorlandschaft Rothenthurm (Bild) ist der Kiebitz ausgestorben.</a:t>
            </a:r>
          </a:p>
          <a:p>
            <a:endParaRPr lang="de-DE" baseline="0" dirty="0" smtClean="0"/>
          </a:p>
          <a:p>
            <a:r>
              <a:rPr lang="de-DE" baseline="0" dirty="0" smtClean="0"/>
              <a:t>Foto: Christa Glauser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37</a:t>
            </a:fld>
            <a:endParaRPr lang="de-CH"/>
          </a:p>
        </p:txBody>
      </p:sp>
    </p:spTree>
    <p:extLst>
      <p:ext uri="{BB962C8B-B14F-4D97-AF65-F5344CB8AC3E}">
        <p14:creationId xmlns:p14="http://schemas.microsoft.com/office/powerpoint/2010/main" val="3193114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Heute erfolgt bereits eine Volldüngung an Stickstoff durch den Eintrag über die Luft. Das führt dazu, dass auch die Vegetation von Riedflächen früher aufwächst und immer dichter wird. Kiebitze meiden solche Flächen oder wandern allerspätestens mit den Jungen ab.</a:t>
            </a:r>
          </a:p>
          <a:p>
            <a:endParaRPr lang="de-DE" baseline="0" dirty="0" smtClean="0"/>
          </a:p>
          <a:p>
            <a:r>
              <a:rPr lang="de-DE" baseline="0" dirty="0" smtClean="0"/>
              <a:t>Foto: </a:t>
            </a:r>
            <a:r>
              <a:rPr lang="de-DE" baseline="0" dirty="0" err="1" smtClean="0"/>
              <a:t>BirdLifeSchweiz</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38</a:t>
            </a:fld>
            <a:endParaRPr lang="de-CH"/>
          </a:p>
        </p:txBody>
      </p:sp>
    </p:spTree>
    <p:extLst>
      <p:ext uri="{BB962C8B-B14F-4D97-AF65-F5344CB8AC3E}">
        <p14:creationId xmlns:p14="http://schemas.microsoft.com/office/powerpoint/2010/main" val="263103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r>
              <a:rPr lang="de-DE" dirty="0" smtClean="0"/>
              <a:t>2005 startete die Vogelwarte </a:t>
            </a:r>
            <a:r>
              <a:rPr lang="de-DE" dirty="0" err="1" smtClean="0"/>
              <a:t>Sempach</a:t>
            </a:r>
            <a:r>
              <a:rPr lang="de-DE" dirty="0" smtClean="0"/>
              <a:t> ein Forschungs- und Förderprojekt in </a:t>
            </a:r>
            <a:r>
              <a:rPr lang="de-DE" baseline="0" dirty="0" smtClean="0"/>
              <a:t>der Wauwiler Ebene im Kanton Luzern.</a:t>
            </a:r>
          </a:p>
          <a:p>
            <a:r>
              <a:rPr lang="de-DE" baseline="0" dirty="0" smtClean="0"/>
              <a:t>Erkenntnisse:</a:t>
            </a:r>
          </a:p>
          <a:p>
            <a:pPr marL="171450" indent="-171450">
              <a:buFontTx/>
              <a:buChar char="-"/>
            </a:pPr>
            <a:r>
              <a:rPr lang="de-DE" baseline="0" dirty="0" smtClean="0"/>
              <a:t>Einzäunung mit Elektrodraht hilft gut gegen Prädatoren (vor allem gegen Füchse)</a:t>
            </a:r>
          </a:p>
          <a:p>
            <a:pPr marL="171450" indent="-171450">
              <a:buFontTx/>
              <a:buChar char="-"/>
            </a:pPr>
            <a:r>
              <a:rPr lang="de-DE" baseline="0" dirty="0" smtClean="0"/>
              <a:t>Brachflächen für Nahrungssuche in der Nähe der Brutplätze sind sehr wichtig. Dies erspart den </a:t>
            </a:r>
            <a:r>
              <a:rPr lang="de-DE" baseline="0" dirty="0" err="1" smtClean="0"/>
              <a:t>Kiebitzfamilien</a:t>
            </a:r>
            <a:r>
              <a:rPr lang="de-DE" baseline="0" dirty="0" smtClean="0"/>
              <a:t> das Herumstreifen in unsicheren Zonen.</a:t>
            </a:r>
          </a:p>
          <a:p>
            <a:pPr marL="171450" indent="-171450">
              <a:buFontTx/>
              <a:buChar char="-"/>
            </a:pPr>
            <a:r>
              <a:rPr lang="de-DE" baseline="0" dirty="0" smtClean="0"/>
              <a:t>Es geht nichts ohne Zusammenarbeit mit den Landwirten.</a:t>
            </a:r>
          </a:p>
          <a:p>
            <a:pPr marL="171450" indent="-171450">
              <a:buFontTx/>
              <a:buChar char="-"/>
            </a:pPr>
            <a:endParaRPr lang="de-DE" baseline="0" dirty="0" smtClean="0"/>
          </a:p>
          <a:p>
            <a:pPr marL="0" indent="0">
              <a:buFontTx/>
              <a:buNone/>
            </a:pPr>
            <a:r>
              <a:rPr lang="de-DE" baseline="0" dirty="0" smtClean="0"/>
              <a:t>Seit 2010 erstellt die </a:t>
            </a:r>
            <a:r>
              <a:rPr lang="de-DE" baseline="0" dirty="0" err="1" smtClean="0"/>
              <a:t>Orniplan</a:t>
            </a:r>
            <a:r>
              <a:rPr lang="de-DE" baseline="0" dirty="0" smtClean="0"/>
              <a:t> AG im Auftrag von BirdLife Schweiz jährlich eine Übersicht über die </a:t>
            </a:r>
            <a:r>
              <a:rPr lang="de-DE" baseline="0" dirty="0" err="1" smtClean="0"/>
              <a:t>Fördermassnahmen</a:t>
            </a:r>
            <a:r>
              <a:rPr lang="de-DE" baseline="0" dirty="0" smtClean="0"/>
              <a:t> und deren Wirkung. Dieser Bericht hat Ornithologen animiert, lokal die Initiative für Schutzprojekte zu ergreifen</a:t>
            </a:r>
          </a:p>
          <a:p>
            <a:pPr marL="0" indent="0">
              <a:buFontTx/>
              <a:buNone/>
            </a:pPr>
            <a:endParaRPr lang="de-DE" baseline="0" dirty="0" smtClean="0"/>
          </a:p>
          <a:p>
            <a:pPr marL="0" indent="0">
              <a:buFontTx/>
              <a:buNone/>
            </a:pPr>
            <a:r>
              <a:rPr lang="de-DE" baseline="0" dirty="0" smtClean="0"/>
              <a:t>2012 haben BirdLife Schweiz und die Vogelwarte </a:t>
            </a:r>
            <a:r>
              <a:rPr lang="de-DE" baseline="0" dirty="0" err="1" smtClean="0"/>
              <a:t>Sempach</a:t>
            </a:r>
            <a:r>
              <a:rPr lang="de-DE" baseline="0" dirty="0" smtClean="0"/>
              <a:t> die „Arbeitsgruppe Kiebitz Schweiz“ ins Leben gerufen. Diese Arbeitsgruppe dient dem fachlichen Austausch und der Verstärkung der </a:t>
            </a:r>
            <a:r>
              <a:rPr lang="de-DE" baseline="0" dirty="0" err="1" smtClean="0"/>
              <a:t>Kiebitzförderung</a:t>
            </a:r>
            <a:r>
              <a:rPr lang="de-DE" baseline="0" dirty="0" smtClean="0"/>
              <a:t>. </a:t>
            </a:r>
          </a:p>
          <a:p>
            <a:pPr marL="0" indent="0">
              <a:buFontTx/>
              <a:buNone/>
            </a:pPr>
            <a:endParaRPr lang="de-DE" baseline="0" dirty="0" smtClean="0"/>
          </a:p>
          <a:p>
            <a:pPr marL="0" indent="0">
              <a:buFontTx/>
              <a:buNone/>
            </a:pPr>
            <a:r>
              <a:rPr lang="de-DE" baseline="0" dirty="0" smtClean="0"/>
              <a:t>Foto: BirdLife Schweiz</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39</a:t>
            </a:fld>
            <a:endParaRPr lang="de-CH"/>
          </a:p>
        </p:txBody>
      </p:sp>
    </p:spTree>
    <p:extLst>
      <p:ext uri="{BB962C8B-B14F-4D97-AF65-F5344CB8AC3E}">
        <p14:creationId xmlns:p14="http://schemas.microsoft.com/office/powerpoint/2010/main" val="415391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Einteilung nach http://www.catalogueoflife.org</a:t>
            </a:r>
          </a:p>
          <a:p>
            <a:endParaRPr lang="de-DE" dirty="0" smtClean="0"/>
          </a:p>
          <a:p>
            <a:r>
              <a:rPr lang="de-DE" dirty="0" smtClean="0"/>
              <a:t>Foto: Michael Gerber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a:t>
            </a:fld>
            <a:endParaRPr lang="de-CH"/>
          </a:p>
        </p:txBody>
      </p:sp>
    </p:spTree>
    <p:extLst>
      <p:ext uri="{BB962C8B-B14F-4D97-AF65-F5344CB8AC3E}">
        <p14:creationId xmlns:p14="http://schemas.microsoft.com/office/powerpoint/2010/main" val="2704611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Essentiell</a:t>
            </a:r>
            <a:r>
              <a:rPr lang="de-DE" baseline="0" dirty="0" smtClean="0"/>
              <a:t> für den Erfolg von Projekten</a:t>
            </a:r>
          </a:p>
          <a:p>
            <a:r>
              <a:rPr lang="de-DE" baseline="0" dirty="0" smtClean="0"/>
              <a:t>Verschiedene Projekte zeigen, dass </a:t>
            </a:r>
            <a:r>
              <a:rPr lang="de-DE" baseline="0" dirty="0" err="1" smtClean="0"/>
              <a:t>Kiebitzförderung</a:t>
            </a:r>
            <a:r>
              <a:rPr lang="de-DE" baseline="0" dirty="0" smtClean="0"/>
              <a:t> und Landwirtschaft im Einklang möglich sind. Es braucht aber eine enge Zusammenarbeit zwischen Landwirten und Naturschützenden. </a:t>
            </a:r>
          </a:p>
          <a:p>
            <a:endParaRPr lang="de-DE" baseline="0" dirty="0" smtClean="0"/>
          </a:p>
          <a:p>
            <a:r>
              <a:rPr lang="de-CH" sz="1200" kern="1200" dirty="0" smtClean="0">
                <a:solidFill>
                  <a:schemeClr val="tx1"/>
                </a:solidFill>
                <a:effectLst/>
                <a:latin typeface="+mn-lt"/>
                <a:ea typeface="+mn-ea"/>
                <a:cs typeface="+mn-cs"/>
              </a:rPr>
              <a:t>Bewirtschaftungsanpassungen</a:t>
            </a:r>
            <a:r>
              <a:rPr lang="de-CH" sz="1200" kern="1200" baseline="0" dirty="0" smtClean="0">
                <a:solidFill>
                  <a:schemeClr val="tx1"/>
                </a:solidFill>
                <a:effectLst/>
                <a:latin typeface="+mn-lt"/>
                <a:ea typeface="+mn-ea"/>
                <a:cs typeface="+mn-cs"/>
              </a:rPr>
              <a:t> -&gt; </a:t>
            </a:r>
            <a:r>
              <a:rPr lang="de-CH" sz="1200" kern="1200" dirty="0" smtClean="0">
                <a:solidFill>
                  <a:schemeClr val="tx1"/>
                </a:solidFill>
                <a:effectLst/>
                <a:latin typeface="+mn-lt"/>
                <a:ea typeface="+mn-ea"/>
                <a:cs typeface="+mn-cs"/>
              </a:rPr>
              <a:t>Wahl geeigneter Kulturen, saisonaler Bewirtschaftungsverzicht, gestaffelte Mahd</a:t>
            </a:r>
          </a:p>
          <a:p>
            <a:r>
              <a:rPr lang="de-CH" sz="1200" kern="1200" dirty="0" smtClean="0">
                <a:solidFill>
                  <a:schemeClr val="tx1"/>
                </a:solidFill>
                <a:effectLst/>
                <a:latin typeface="+mn-lt"/>
                <a:ea typeface="+mn-ea"/>
                <a:cs typeface="+mn-cs"/>
              </a:rPr>
              <a:t>Nestschutz -&gt; Nestmarkierung, um Zerstörung durch Bewirtschaftungseingriff zu verhindern</a:t>
            </a:r>
          </a:p>
          <a:p>
            <a:r>
              <a:rPr lang="de-CH" sz="1200" kern="1200" dirty="0" smtClean="0">
                <a:solidFill>
                  <a:schemeClr val="tx1"/>
                </a:solidFill>
                <a:effectLst/>
                <a:latin typeface="+mn-lt"/>
                <a:ea typeface="+mn-ea"/>
                <a:cs typeface="+mn-cs"/>
              </a:rPr>
              <a:t>Begleitete landwirtschaftliche Arbeiten -&gt; Küken bei Bewirtschaftungseingriff aus dem Gefahrenbereich bringen</a:t>
            </a:r>
          </a:p>
          <a:p>
            <a:endParaRPr lang="de-DE" dirty="0" smtClean="0"/>
          </a:p>
          <a:p>
            <a:r>
              <a:rPr lang="de-DE" dirty="0" smtClean="0"/>
              <a:t>Foto: Stiftung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40</a:t>
            </a:fld>
            <a:endParaRPr lang="de-CH"/>
          </a:p>
        </p:txBody>
      </p:sp>
    </p:spTree>
    <p:extLst>
      <p:ext uri="{BB962C8B-B14F-4D97-AF65-F5344CB8AC3E}">
        <p14:creationId xmlns:p14="http://schemas.microsoft.com/office/powerpoint/2010/main" val="1673538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sehr wirksame </a:t>
            </a:r>
            <a:r>
              <a:rPr lang="de-DE" dirty="0" err="1" smtClean="0"/>
              <a:t>Massnahme</a:t>
            </a:r>
            <a:r>
              <a:rPr lang="de-DE" dirty="0" smtClean="0"/>
              <a:t> ist das Anlegen von </a:t>
            </a:r>
            <a:r>
              <a:rPr lang="de-DE" dirty="0" err="1" smtClean="0"/>
              <a:t>Kiebitzbrachen</a:t>
            </a:r>
            <a:r>
              <a:rPr lang="de-DE" dirty="0" smtClean="0"/>
              <a:t>. Das</a:t>
            </a:r>
            <a:r>
              <a:rPr lang="de-DE" baseline="0" dirty="0" smtClean="0"/>
              <a:t> Feld wird nach der Brutzeit umgebrochen und dann aber liegen gelassen entweder bis Mitte Juni oder sogar bis in den Juli hinein.  Ab Mitte Juni kann noch ein rasch aufwachsender Mais gesät werden. Vor der Feldbewirtschaftung ist aber unbedingt sehr genau zu prüfen, ob sich noch kleine </a:t>
            </a:r>
            <a:r>
              <a:rPr lang="de-DE" baseline="0" dirty="0" err="1" smtClean="0"/>
              <a:t>Kieitze</a:t>
            </a:r>
            <a:r>
              <a:rPr lang="de-DE" baseline="0" dirty="0" smtClean="0"/>
              <a:t> in der Brache aufhalten. Diese müssten entweder hinausgetrieben oder eingesammelt werden, siehe nachfolgende Folien.  Der lockere Bewuchs der Brache bietet Deckung und gleichzeitig für Jungvögel die Möglichkeit, Nahrung zu suchen. </a:t>
            </a:r>
          </a:p>
          <a:p>
            <a:r>
              <a:rPr lang="de-DE" baseline="0" dirty="0" smtClean="0"/>
              <a:t>Empfohlen wird eine Mindestbreite von 50 Metern. Am besten macht man </a:t>
            </a:r>
            <a:r>
              <a:rPr lang="de-DE" baseline="0" dirty="0" err="1" smtClean="0"/>
              <a:t>Kiebitzbrachen</a:t>
            </a:r>
            <a:r>
              <a:rPr lang="de-DE" baseline="0" dirty="0" smtClean="0"/>
              <a:t> bei feuchten Senken oder in der Nähe von solchen und vor allem dort wo keine </a:t>
            </a:r>
            <a:r>
              <a:rPr lang="de-DE" baseline="0" dirty="0" err="1" smtClean="0"/>
              <a:t>grösseren</a:t>
            </a:r>
            <a:r>
              <a:rPr lang="de-DE" baseline="0" dirty="0" smtClean="0"/>
              <a:t>, längeren  Gehölze, Wege oder </a:t>
            </a:r>
            <a:r>
              <a:rPr lang="de-DE" baseline="0" dirty="0" err="1" smtClean="0"/>
              <a:t>Strassen</a:t>
            </a:r>
            <a:r>
              <a:rPr lang="de-DE" baseline="0" dirty="0" smtClean="0"/>
              <a:t> angrenzen.  In der Umgebung des Fähnchens mit der Nummer hat es einen Neststandort. </a:t>
            </a:r>
          </a:p>
          <a:p>
            <a:r>
              <a:rPr lang="de-DE" baseline="0" dirty="0" smtClean="0"/>
              <a:t>Es gibt Kantone, die für </a:t>
            </a:r>
            <a:r>
              <a:rPr lang="de-DE" baseline="0" dirty="0" err="1" smtClean="0"/>
              <a:t>Kiebitzbrachen</a:t>
            </a:r>
            <a:r>
              <a:rPr lang="de-DE" baseline="0" dirty="0" smtClean="0"/>
              <a:t> Beiträge auszahlen. Solche Brachen bieten auch für Feldlerchen gute Brutplätze. Sollten spezifische Unkräuter wie </a:t>
            </a:r>
            <a:r>
              <a:rPr lang="de-DE" baseline="0" dirty="0" err="1" smtClean="0"/>
              <a:t>Blaken</a:t>
            </a:r>
            <a:r>
              <a:rPr lang="de-DE" baseline="0" dirty="0" smtClean="0"/>
              <a:t> oder Ackerdisteln aufkommen, sind diese zu entfernen. </a:t>
            </a:r>
          </a:p>
          <a:p>
            <a:endParaRPr lang="de-DE" baseline="0" dirty="0" smtClean="0"/>
          </a:p>
          <a:p>
            <a:r>
              <a:rPr lang="de-DE" baseline="0" dirty="0" smtClean="0"/>
              <a:t>Bild </a:t>
            </a:r>
            <a:r>
              <a:rPr lang="de-DE" baseline="0" smtClean="0"/>
              <a:t>Stiftung Frauenwinkel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41</a:t>
            </a:fld>
            <a:endParaRPr lang="de-CH"/>
          </a:p>
        </p:txBody>
      </p:sp>
    </p:spTree>
    <p:extLst>
      <p:ext uri="{BB962C8B-B14F-4D97-AF65-F5344CB8AC3E}">
        <p14:creationId xmlns:p14="http://schemas.microsoft.com/office/powerpoint/2010/main" val="3560335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Ab Mitte März werden </a:t>
            </a:r>
            <a:r>
              <a:rPr lang="de-DE" dirty="0" err="1" smtClean="0"/>
              <a:t>regelmässig</a:t>
            </a:r>
            <a:r>
              <a:rPr lang="de-DE" dirty="0" smtClean="0"/>
              <a:t> Beobachtungstouren durchgeführt</a:t>
            </a:r>
            <a:r>
              <a:rPr lang="de-DE" baseline="0" dirty="0" smtClean="0"/>
              <a:t> um balzende Kiebitze zu orten. </a:t>
            </a:r>
            <a:endParaRPr lang="de-DE" dirty="0" smtClean="0"/>
          </a:p>
          <a:p>
            <a:r>
              <a:rPr lang="de-DE" dirty="0" smtClean="0"/>
              <a:t>Sobald die ersten Gelege gesichtet werden, werden</a:t>
            </a:r>
            <a:r>
              <a:rPr lang="de-DE" baseline="0" dirty="0" smtClean="0"/>
              <a:t> die entsprechenden Gebiete </a:t>
            </a:r>
            <a:r>
              <a:rPr lang="de-DE" baseline="0" dirty="0" err="1" smtClean="0"/>
              <a:t>grossräumig</a:t>
            </a:r>
            <a:r>
              <a:rPr lang="de-DE" baseline="0" dirty="0" smtClean="0"/>
              <a:t> umzäunt.</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Nach dem Umzäunen werden die Nester mit Bambuspfosten abgesteckt und ihr Standort mit einem GPS-Gerät aufgenommen</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Für landwirtschaftliche Einsätze werden die Gelege mit Plastikbecken abgedeckt. Nach dem Entfernen</a:t>
            </a:r>
            <a:r>
              <a:rPr lang="de-DE" baseline="0" dirty="0" smtClean="0"/>
              <a:t> der Plastikbecken kommen die </a:t>
            </a:r>
            <a:r>
              <a:rPr lang="de-DE" baseline="0" dirty="0" err="1" smtClean="0"/>
              <a:t>Kiebitzeltern</a:t>
            </a:r>
            <a:r>
              <a:rPr lang="de-DE" baseline="0" dirty="0" smtClean="0"/>
              <a:t> zurück und brüten weiter.</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Fotos: Stiftung Frauenwinkel </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42</a:t>
            </a:fld>
            <a:endParaRPr lang="de-CH"/>
          </a:p>
        </p:txBody>
      </p:sp>
    </p:spTree>
    <p:extLst>
      <p:ext uri="{BB962C8B-B14F-4D97-AF65-F5344CB8AC3E}">
        <p14:creationId xmlns:p14="http://schemas.microsoft.com/office/powerpoint/2010/main" val="2681576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 ca. 4 Wochen werden die ersten Pullis gesichtet. Von da an müssen die Flächen vor jedem landwirtschaftlichen Einsatz sorgfältig mit Feldstecher</a:t>
            </a:r>
            <a:r>
              <a:rPr lang="de-DE" baseline="0" dirty="0" smtClean="0"/>
              <a:t> und Fernrohr abgesucht werden, da die Jungvögel in den ersten 2-3 Wochen vor Bewirtschaftungsgängen entfernt werden müssen. </a:t>
            </a:r>
          </a:p>
          <a:p>
            <a:endParaRPr lang="de-DE" baseline="0" dirty="0" smtClean="0"/>
          </a:p>
          <a:p>
            <a:r>
              <a:rPr lang="de-DE" baseline="0" dirty="0" smtClean="0"/>
              <a:t>Fotos: Stiftung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43</a:t>
            </a:fld>
            <a:endParaRPr lang="de-CH"/>
          </a:p>
        </p:txBody>
      </p:sp>
    </p:spTree>
    <p:extLst>
      <p:ext uri="{BB962C8B-B14F-4D97-AF65-F5344CB8AC3E}">
        <p14:creationId xmlns:p14="http://schemas.microsoft.com/office/powerpoint/2010/main" val="2021158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Vor Bewirtschaftungseinsätzen müssen die A-Pullis eingefangen werden.</a:t>
            </a:r>
            <a:r>
              <a:rPr lang="de-DE" baseline="0" dirty="0" smtClean="0"/>
              <a:t> </a:t>
            </a:r>
          </a:p>
          <a:p>
            <a:r>
              <a:rPr lang="de-DE" baseline="0" dirty="0" smtClean="0"/>
              <a:t>B- und C- Pullis werden weggetrieben oder, falls nicht möglich, ebenfalls eingefangen.</a:t>
            </a:r>
          </a:p>
          <a:p>
            <a:endParaRPr lang="de-DE" baseline="0" dirty="0" smtClean="0"/>
          </a:p>
          <a:p>
            <a:r>
              <a:rPr lang="de-DE" baseline="0" dirty="0" smtClean="0"/>
              <a:t>Fotos: Stiftung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44</a:t>
            </a:fld>
            <a:endParaRPr lang="de-CH"/>
          </a:p>
        </p:txBody>
      </p:sp>
    </p:spTree>
    <p:extLst>
      <p:ext uri="{BB962C8B-B14F-4D97-AF65-F5344CB8AC3E}">
        <p14:creationId xmlns:p14="http://schemas.microsoft.com/office/powerpoint/2010/main" val="564597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Damit sich </a:t>
            </a:r>
            <a:r>
              <a:rPr lang="de-DE" baseline="0" dirty="0" smtClean="0"/>
              <a:t>Pullis trotz intensiver Landwirtschaft bei Gefahr durch Beutegreifer verstecken können, darf nicht alles gleichzeitig bewirtschaftet werden. Es muss mit den Landwirten ausgemacht werden, wo Altgrasstreifen stehen gelassen werden.</a:t>
            </a:r>
            <a:endParaRPr lang="de-DE" dirty="0" smtClean="0"/>
          </a:p>
          <a:p>
            <a:endParaRPr lang="de-DE" baseline="0" dirty="0" smtClean="0"/>
          </a:p>
          <a:p>
            <a:endParaRPr lang="de-DE" baseline="0" dirty="0" smtClean="0"/>
          </a:p>
          <a:p>
            <a:r>
              <a:rPr lang="de-DE" baseline="0" dirty="0" smtClean="0"/>
              <a:t>Foto: Stiftung Frauenwinkel</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45</a:t>
            </a:fld>
            <a:endParaRPr lang="de-CH"/>
          </a:p>
        </p:txBody>
      </p:sp>
    </p:spTree>
    <p:extLst>
      <p:ext uri="{BB962C8B-B14F-4D97-AF65-F5344CB8AC3E}">
        <p14:creationId xmlns:p14="http://schemas.microsoft.com/office/powerpoint/2010/main" val="498448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Öffentlichkeitsarbeit gehört ebenfalls zum Projekt.</a:t>
            </a:r>
            <a:r>
              <a:rPr lang="de-DE" baseline="0" dirty="0" smtClean="0"/>
              <a:t> </a:t>
            </a:r>
          </a:p>
          <a:p>
            <a:endParaRPr lang="de-DE" baseline="0" dirty="0" smtClean="0"/>
          </a:p>
          <a:p>
            <a:r>
              <a:rPr lang="de-DE" baseline="0" dirty="0" smtClean="0"/>
              <a:t>Foto: Frauenwinkel</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46</a:t>
            </a:fld>
            <a:endParaRPr lang="de-CH"/>
          </a:p>
        </p:txBody>
      </p:sp>
    </p:spTree>
    <p:extLst>
      <p:ext uri="{BB962C8B-B14F-4D97-AF65-F5344CB8AC3E}">
        <p14:creationId xmlns:p14="http://schemas.microsoft.com/office/powerpoint/2010/main" val="2090486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im </a:t>
            </a:r>
            <a:r>
              <a:rPr lang="de-DE" baseline="0" dirty="0" err="1" smtClean="0"/>
              <a:t>Kutlurland</a:t>
            </a:r>
            <a:r>
              <a:rPr lang="de-DE" baseline="0" dirty="0" smtClean="0"/>
              <a:t> können </a:t>
            </a:r>
            <a:r>
              <a:rPr lang="de-DE" baseline="0" dirty="0" err="1" smtClean="0"/>
              <a:t>vernässte</a:t>
            </a:r>
            <a:r>
              <a:rPr lang="de-DE" baseline="0" dirty="0" smtClean="0"/>
              <a:t> Wiesen und Äcker als Lebensräume für den Kiebitz gestaltet werden, wie hier im </a:t>
            </a:r>
            <a:r>
              <a:rPr lang="de-DE" baseline="0" dirty="0" err="1" smtClean="0"/>
              <a:t>Fraubrunnenmoos</a:t>
            </a:r>
            <a:r>
              <a:rPr lang="de-DE" baseline="0" dirty="0" smtClean="0"/>
              <a:t>. </a:t>
            </a:r>
          </a:p>
          <a:p>
            <a:r>
              <a:rPr lang="de-DE" baseline="0" dirty="0" smtClean="0"/>
              <a:t>Wichtig ist, dass feuchte Mulden nicht aufgefüllt werden. </a:t>
            </a:r>
          </a:p>
          <a:p>
            <a:endParaRPr lang="de-DE" baseline="0" dirty="0" smtClean="0"/>
          </a:p>
          <a:p>
            <a:r>
              <a:rPr lang="de-DE" baseline="0" dirty="0" smtClean="0"/>
              <a:t>Foto: BirdLife Schweiz</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47</a:t>
            </a:fld>
            <a:endParaRPr lang="de-CH"/>
          </a:p>
        </p:txBody>
      </p:sp>
    </p:spTree>
    <p:extLst>
      <p:ext uri="{BB962C8B-B14F-4D97-AF65-F5344CB8AC3E}">
        <p14:creationId xmlns:p14="http://schemas.microsoft.com/office/powerpoint/2010/main" val="1344592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Schaffen von neuen </a:t>
            </a:r>
            <a:r>
              <a:rPr lang="de-DE" dirty="0" err="1" smtClean="0"/>
              <a:t>vernässten</a:t>
            </a:r>
            <a:r>
              <a:rPr lang="de-DE" baseline="0" dirty="0" smtClean="0"/>
              <a:t> Flächen ist für den Kiebitz sehr relevant. Auch bei Revitalisierungen sollen zukünftig ungestörte Feuchtwiesen angelegt werden. </a:t>
            </a:r>
            <a:endParaRPr lang="de-DE" dirty="0" smtClean="0"/>
          </a:p>
          <a:p>
            <a:endParaRPr lang="de-DE" dirty="0" smtClean="0"/>
          </a:p>
          <a:p>
            <a:r>
              <a:rPr lang="de-DE" dirty="0" smtClean="0"/>
              <a:t>Foto: BirdLife Schweiz</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48</a:t>
            </a:fld>
            <a:endParaRPr lang="de-CH"/>
          </a:p>
        </p:txBody>
      </p:sp>
    </p:spTree>
    <p:extLst>
      <p:ext uri="{BB962C8B-B14F-4D97-AF65-F5344CB8AC3E}">
        <p14:creationId xmlns:p14="http://schemas.microsoft.com/office/powerpoint/2010/main" val="1782473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aseline="0" dirty="0" smtClean="0"/>
              <a:t>Mehrere flache Feuchtmulden, in Feuchtgebieten welche im Turnus wieder geöffnet werden, bieten nicht nur dem Kiebitz neuen Lebensraum. Solche Feuchtmulden werden auch von durchziehenden </a:t>
            </a:r>
            <a:r>
              <a:rPr lang="de-DE" baseline="0" dirty="0" err="1" smtClean="0"/>
              <a:t>Limikolen</a:t>
            </a:r>
            <a:r>
              <a:rPr lang="de-DE" baseline="0" dirty="0" smtClean="0"/>
              <a:t> als Rastplatz sowie von Libellen und Amphibien als Lebensraum genutzt. </a:t>
            </a:r>
          </a:p>
          <a:p>
            <a:pPr marL="0" indent="0">
              <a:buFontTx/>
              <a:buNone/>
            </a:pPr>
            <a:endParaRPr lang="de-DE" baseline="0" dirty="0" smtClean="0"/>
          </a:p>
          <a:p>
            <a:pPr marL="0" indent="0">
              <a:buFontTx/>
              <a:buNone/>
            </a:pPr>
            <a:r>
              <a:rPr lang="de-DE" baseline="0" dirty="0" smtClean="0"/>
              <a:t>Foto: BirdLife Schweiz</a:t>
            </a: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49</a:t>
            </a:fld>
            <a:endParaRPr lang="de-CH"/>
          </a:p>
        </p:txBody>
      </p:sp>
    </p:spTree>
    <p:extLst>
      <p:ext uri="{BB962C8B-B14F-4D97-AF65-F5344CB8AC3E}">
        <p14:creationId xmlns:p14="http://schemas.microsoft.com/office/powerpoint/2010/main" val="104913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Gattung</a:t>
            </a:r>
            <a:r>
              <a:rPr lang="de-DE" baseline="0" dirty="0" smtClean="0"/>
              <a:t> der Kiebitze (Vanellus) umfasst 24 Arten, wovon nur eine Art in Mitteleuropa brütet, nämlich Vanellus </a:t>
            </a:r>
            <a:r>
              <a:rPr lang="de-DE" baseline="0" dirty="0" err="1" smtClean="0"/>
              <a:t>vanellus</a:t>
            </a:r>
            <a:r>
              <a:rPr lang="de-DE" baseline="0" dirty="0" smtClean="0"/>
              <a:t>, der Kiebitz.</a:t>
            </a:r>
          </a:p>
          <a:p>
            <a:r>
              <a:rPr lang="de-DE" baseline="0" dirty="0" smtClean="0"/>
              <a:t>Diese Seite zeigt 4 der anderen 23 </a:t>
            </a:r>
            <a:r>
              <a:rPr lang="de-DE" baseline="0" dirty="0" err="1" smtClean="0"/>
              <a:t>Kiebitzarten</a:t>
            </a:r>
            <a:r>
              <a:rPr lang="de-DE" baseline="0" dirty="0" smtClean="0"/>
              <a:t> mit ihrem Verbreitungsgebiet.</a:t>
            </a:r>
          </a:p>
          <a:p>
            <a:endParaRPr lang="de-DE" baseline="0" dirty="0" smtClean="0"/>
          </a:p>
          <a:p>
            <a:r>
              <a:rPr lang="de-DE" baseline="0" dirty="0" smtClean="0"/>
              <a:t>Spornkiebitz (Vanellus </a:t>
            </a:r>
            <a:r>
              <a:rPr lang="de-DE" baseline="0" dirty="0" err="1" smtClean="0"/>
              <a:t>spinosus</a:t>
            </a:r>
            <a:r>
              <a:rPr lang="de-DE" baseline="0" dirty="0" smtClean="0"/>
              <a:t>)</a:t>
            </a:r>
          </a:p>
          <a:p>
            <a:r>
              <a:rPr lang="de-DE" baseline="0" dirty="0" smtClean="0"/>
              <a:t>Rotlappenkiebitz (Vanellus </a:t>
            </a:r>
            <a:r>
              <a:rPr lang="de-DE" baseline="0" dirty="0" err="1" smtClean="0"/>
              <a:t>indicus</a:t>
            </a:r>
            <a:r>
              <a:rPr lang="de-DE" baseline="0" dirty="0" smtClean="0"/>
              <a:t>)</a:t>
            </a:r>
          </a:p>
          <a:p>
            <a:r>
              <a:rPr lang="de-DE" baseline="0" dirty="0" smtClean="0"/>
              <a:t>Schmiedekiebitz (Vanellus </a:t>
            </a:r>
            <a:r>
              <a:rPr lang="de-DE" baseline="0" dirty="0" err="1" smtClean="0"/>
              <a:t>armatus</a:t>
            </a:r>
            <a:r>
              <a:rPr lang="de-DE" baseline="0" dirty="0" smtClean="0"/>
              <a:t>)</a:t>
            </a:r>
          </a:p>
          <a:p>
            <a:r>
              <a:rPr lang="de-DE" baseline="0" dirty="0" smtClean="0"/>
              <a:t>Weissschwanzkiebitz (Vanellus </a:t>
            </a:r>
            <a:r>
              <a:rPr lang="de-DE" baseline="0" dirty="0" err="1" smtClean="0"/>
              <a:t>leucurus</a:t>
            </a:r>
            <a:r>
              <a:rPr lang="de-DE" baseline="0" dirty="0" smtClean="0"/>
              <a:t>)</a:t>
            </a:r>
          </a:p>
          <a:p>
            <a:endParaRPr lang="de-DE" dirty="0" smtClean="0"/>
          </a:p>
          <a:p>
            <a:endParaRPr lang="de-DE" dirty="0" smtClean="0"/>
          </a:p>
          <a:p>
            <a:r>
              <a:rPr lang="de-DE" dirty="0" smtClean="0"/>
              <a:t>Fotos:</a:t>
            </a:r>
            <a:r>
              <a:rPr lang="de-DE" baseline="0" dirty="0" smtClean="0"/>
              <a:t> Michael Gerber</a:t>
            </a:r>
          </a:p>
          <a:p>
            <a:r>
              <a:rPr lang="de-DE" baseline="0" dirty="0" smtClean="0"/>
              <a:t>Foto Schmiedekiebitz: </a:t>
            </a:r>
            <a:r>
              <a:rPr lang="de-DE" sz="1200" u="sng" kern="1200" dirty="0" smtClean="0">
                <a:solidFill>
                  <a:schemeClr val="tx1"/>
                </a:solidFill>
                <a:latin typeface="+mn-lt"/>
                <a:ea typeface="+mn-ea"/>
                <a:cs typeface="+mn-cs"/>
                <a:hlinkClick r:id="rId3"/>
              </a:rPr>
              <a:t>https://commons.wikimedia.org/wiki/File:Blacksmith_Plover_in_the_Okavango_delta_2007.jpg?uselang=de</a:t>
            </a:r>
            <a:r>
              <a:rPr lang="de-DE" sz="1200" u="sng" kern="1200" dirty="0" smtClean="0">
                <a:solidFill>
                  <a:schemeClr val="tx1"/>
                </a:solidFill>
                <a:latin typeface="+mn-lt"/>
                <a:ea typeface="+mn-ea"/>
                <a:cs typeface="+mn-cs"/>
              </a:rPr>
              <a:t> Gemeinfrei</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a:t>
            </a:fld>
            <a:endParaRPr lang="de-CH"/>
          </a:p>
        </p:txBody>
      </p:sp>
    </p:spTree>
    <p:extLst>
      <p:ext uri="{BB962C8B-B14F-4D97-AF65-F5344CB8AC3E}">
        <p14:creationId xmlns:p14="http://schemas.microsoft.com/office/powerpoint/2010/main" val="3304930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Beweidungsfläche: Offene Landschaft mit viel Wasser, aber</a:t>
            </a:r>
            <a:r>
              <a:rPr lang="de-DE" baseline="0" dirty="0" smtClean="0"/>
              <a:t> auch trockenen Stellen in einem Riedgebiet.</a:t>
            </a:r>
          </a:p>
          <a:p>
            <a:endParaRPr lang="de-DE" baseline="0" dirty="0" smtClean="0"/>
          </a:p>
          <a:p>
            <a:r>
              <a:rPr lang="de-DE" baseline="0" dirty="0" smtClean="0"/>
              <a:t>Foto: BirdLife Schweiz</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50</a:t>
            </a:fld>
            <a:endParaRPr lang="de-CH"/>
          </a:p>
        </p:txBody>
      </p:sp>
    </p:spTree>
    <p:extLst>
      <p:ext uri="{BB962C8B-B14F-4D97-AF65-F5344CB8AC3E}">
        <p14:creationId xmlns:p14="http://schemas.microsoft.com/office/powerpoint/2010/main" val="1344592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Während einer Trockenperiode</a:t>
            </a:r>
            <a:r>
              <a:rPr lang="de-DE" baseline="0" dirty="0" smtClean="0"/>
              <a:t> können die Pullis verhungern und verdursten, wenn kein Wasser vorhanden ist. In Feuchtgebieten spielt dabei der Grabenunterhalt eine wichtige Rolle. </a:t>
            </a:r>
          </a:p>
          <a:p>
            <a:endParaRPr lang="de-DE" baseline="0" dirty="0" smtClean="0"/>
          </a:p>
          <a:p>
            <a:r>
              <a:rPr lang="de-DE" baseline="0" dirty="0" smtClean="0"/>
              <a:t>Gräben sollen weniger tief, dafür breiter gemacht werden. Die Wände sollen nicht steil abgestochen werden, sondern schräg. So kommen junge Kiebitze ans Wasser und auch wieder heraus.</a:t>
            </a:r>
          </a:p>
          <a:p>
            <a:r>
              <a:rPr lang="de-DE" baseline="0" dirty="0" smtClean="0"/>
              <a:t>Eine Studie im Frauenwinkel hat zudem ergeben, dass in den flacheren offeneren Gräben auch mehr Libellen und Amphibien vorkommen. </a:t>
            </a:r>
          </a:p>
          <a:p>
            <a:endParaRPr lang="de-DE" baseline="0" dirty="0" smtClean="0"/>
          </a:p>
          <a:p>
            <a:r>
              <a:rPr lang="de-DE" baseline="0" dirty="0" smtClean="0"/>
              <a:t>Im Zusammenhang mit dem Klimawandel und zunehmender Trockenheit ist auch eine Aufstauung der Gräben mittels kleiner Wehranlagen zwischen Dezember und Anfang August zu empfehlen. Anfang August können die Wehre, bzw. </a:t>
            </a:r>
            <a:r>
              <a:rPr lang="de-DE" baseline="0" dirty="0" err="1" smtClean="0"/>
              <a:t>z.t.</a:t>
            </a:r>
            <a:r>
              <a:rPr lang="de-DE" baseline="0" dirty="0" smtClean="0"/>
              <a:t> einfache Verschlüsse der Gräben geöffnet werden, damit im September die Streue gemäht werden kann. Feuchtgebiete müssen feucht bleiben. </a:t>
            </a:r>
            <a:endParaRPr lang="de-DE" dirty="0" smtClean="0"/>
          </a:p>
          <a:p>
            <a:endParaRPr lang="de-DE" dirty="0" smtClean="0"/>
          </a:p>
          <a:p>
            <a:r>
              <a:rPr lang="de-DE" dirty="0" smtClean="0"/>
              <a:t>Foto: BirdLife Schweiz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51</a:t>
            </a:fld>
            <a:endParaRPr lang="de-CH"/>
          </a:p>
        </p:txBody>
      </p:sp>
    </p:spTree>
    <p:extLst>
      <p:ext uri="{BB962C8B-B14F-4D97-AF65-F5344CB8AC3E}">
        <p14:creationId xmlns:p14="http://schemas.microsoft.com/office/powerpoint/2010/main" val="646484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Kiebitze reagieren stark auf Störungen durch </a:t>
            </a:r>
            <a:r>
              <a:rPr lang="de-DE" baseline="0" dirty="0" smtClean="0"/>
              <a:t>Menschen und insbesondere auch durch freilaufende Hunde. Die Einzäunung von Kolonien hilft an gewissen Standorten auch, Störungen durch Menschen und Hunde abzuhalten. Wege können während der </a:t>
            </a:r>
            <a:r>
              <a:rPr lang="de-DE" baseline="0" dirty="0" err="1" smtClean="0"/>
              <a:t>Kiebitzbrutzeit</a:t>
            </a:r>
            <a:r>
              <a:rPr lang="de-DE" baseline="0" dirty="0" smtClean="0"/>
              <a:t> gesperrt werden. Notfalls hilft auch eine Sichtschutzwand am Rande des Schutzgebietes, sofern die Kiebitze diesen Abschnitt nicht überfliegen. </a:t>
            </a:r>
          </a:p>
          <a:p>
            <a:r>
              <a:rPr lang="de-DE" baseline="0" dirty="0" smtClean="0"/>
              <a:t>Im Bild befinden sich die Brutplätze hinter dem Teich in der hellen Fläche. Kiebitze sind mit Jungen bis in die Nähe der Sichtschutzwand zu beobachten, dort, wo diese eine Höhe von mindestens 1.80 m hat. </a:t>
            </a:r>
          </a:p>
          <a:p>
            <a:endParaRPr lang="de-DE" baseline="0" dirty="0" smtClean="0"/>
          </a:p>
          <a:p>
            <a:r>
              <a:rPr lang="de-DE" baseline="0" dirty="0" smtClean="0"/>
              <a:t>Grundsätzlich sollten auch </a:t>
            </a:r>
            <a:r>
              <a:rPr lang="de-DE" baseline="0" dirty="0" err="1" smtClean="0"/>
              <a:t>grossflächig</a:t>
            </a:r>
            <a:r>
              <a:rPr lang="de-DE" baseline="0" dirty="0" smtClean="0"/>
              <a:t> störungsarme Feuchtwiesen neu geschaffen werden. </a:t>
            </a:r>
          </a:p>
          <a:p>
            <a:endParaRPr lang="de-DE" baseline="0" dirty="0" smtClean="0"/>
          </a:p>
          <a:p>
            <a:r>
              <a:rPr lang="de-DE" baseline="0" dirty="0" smtClean="0"/>
              <a:t>Foto: Stiftung Frauenwinkel</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52</a:t>
            </a:fld>
            <a:endParaRPr lang="de-CH"/>
          </a:p>
        </p:txBody>
      </p:sp>
    </p:spTree>
    <p:extLst>
      <p:ext uri="{BB962C8B-B14F-4D97-AF65-F5344CB8AC3E}">
        <p14:creationId xmlns:p14="http://schemas.microsoft.com/office/powerpoint/2010/main" val="86063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Der Bestand wurde 1972–1976 auf mindestens 1000 Paare und 1993–1996 auf rund 450 Paare geschätzt. 2005 erreichte er mit 83 Paaren seinen Tiefststand. Dank </a:t>
            </a:r>
            <a:r>
              <a:rPr lang="de-DE" sz="1200" b="0" i="0" u="none" strike="noStrike" kern="1200" baseline="0" dirty="0" err="1" smtClean="0">
                <a:solidFill>
                  <a:schemeClr val="tx1"/>
                </a:solidFill>
                <a:latin typeface="+mn-lt"/>
                <a:ea typeface="+mn-ea"/>
                <a:cs typeface="+mn-cs"/>
              </a:rPr>
              <a:t>Fördermassnahmen</a:t>
            </a:r>
            <a:r>
              <a:rPr lang="de-DE" sz="1200" b="0" i="0" u="none" strike="noStrike" kern="1200" baseline="0" dirty="0" smtClean="0">
                <a:solidFill>
                  <a:schemeClr val="tx1"/>
                </a:solidFill>
                <a:latin typeface="+mn-lt"/>
                <a:ea typeface="+mn-ea"/>
                <a:cs typeface="+mn-cs"/>
              </a:rPr>
              <a:t> wuchs er bis 2015–2016 auf 175–180 Paare an, 2018 sogar auf 206 Paare, einem Stand wie Ende der 90er-Jahre.</a:t>
            </a: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Es bleibt aber noch viel zu tun, um die ursprünglichen Bestände wieder zu erreichen. </a:t>
            </a:r>
          </a:p>
          <a:p>
            <a:endParaRPr lang="de-DE" sz="1200" b="0" i="0" u="none" strike="noStrike" kern="1200" baseline="0" dirty="0" smtClean="0">
              <a:solidFill>
                <a:schemeClr val="tx1"/>
              </a:solidFill>
              <a:latin typeface="+mn-lt"/>
              <a:ea typeface="+mn-ea"/>
              <a:cs typeface="+mn-cs"/>
            </a:endParaRPr>
          </a:p>
          <a:p>
            <a:endParaRPr lang="de-DE" sz="1200" b="0" i="0" u="none" strike="noStrike" kern="1200" baseline="0" dirty="0" smtClean="0">
              <a:solidFill>
                <a:schemeClr val="tx1"/>
              </a:solidFill>
              <a:latin typeface="+mn-lt"/>
              <a:ea typeface="+mn-ea"/>
              <a:cs typeface="+mn-cs"/>
            </a:endParaRPr>
          </a:p>
          <a:p>
            <a:r>
              <a:rPr lang="de-DE" sz="1200" b="0" i="0" u="none" strike="noStrike" kern="1200" baseline="0" dirty="0" smtClean="0">
                <a:solidFill>
                  <a:schemeClr val="tx1"/>
                </a:solidFill>
                <a:latin typeface="+mn-lt"/>
                <a:ea typeface="+mn-ea"/>
                <a:cs typeface="+mn-cs"/>
              </a:rPr>
              <a:t>Quelle: </a:t>
            </a:r>
            <a:r>
              <a:rPr lang="de-DE" sz="1200" b="0" i="0" u="none" strike="noStrike" kern="1200" baseline="0" dirty="0" err="1" smtClean="0">
                <a:solidFill>
                  <a:schemeClr val="tx1"/>
                </a:solidFill>
                <a:latin typeface="+mn-lt"/>
                <a:ea typeface="+mn-ea"/>
                <a:cs typeface="+mn-cs"/>
              </a:rPr>
              <a:t>Orniplan</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53</a:t>
            </a:fld>
            <a:endParaRPr lang="de-CH"/>
          </a:p>
        </p:txBody>
      </p:sp>
    </p:spTree>
    <p:extLst>
      <p:ext uri="{BB962C8B-B14F-4D97-AF65-F5344CB8AC3E}">
        <p14:creationId xmlns:p14="http://schemas.microsoft.com/office/powerpoint/2010/main" val="15991995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Michael Gerber</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54</a:t>
            </a:fld>
            <a:endParaRPr lang="de-CH"/>
          </a:p>
        </p:txBody>
      </p:sp>
    </p:spTree>
    <p:extLst>
      <p:ext uri="{BB962C8B-B14F-4D97-AF65-F5344CB8AC3E}">
        <p14:creationId xmlns:p14="http://schemas.microsoft.com/office/powerpoint/2010/main" val="215305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a:t>
            </a:r>
            <a:r>
              <a:rPr lang="de-DE" baseline="0" dirty="0" smtClean="0"/>
              <a:t> Mathias </a:t>
            </a:r>
            <a:r>
              <a:rPr lang="de-DE" baseline="0" dirty="0" err="1" smtClean="0"/>
              <a:t>Schäf</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6</a:t>
            </a:fld>
            <a:endParaRPr lang="de-CH"/>
          </a:p>
        </p:txBody>
      </p:sp>
    </p:spTree>
    <p:extLst>
      <p:ext uri="{BB962C8B-B14F-4D97-AF65-F5344CB8AC3E}">
        <p14:creationId xmlns:p14="http://schemas.microsoft.com/office/powerpoint/2010/main" val="164607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600" dirty="0" smtClean="0"/>
              <a:t>Durch die Federholle</a:t>
            </a:r>
            <a:r>
              <a:rPr lang="de-DE" sz="1600" baseline="0" dirty="0" smtClean="0"/>
              <a:t> (so wird der </a:t>
            </a:r>
            <a:r>
              <a:rPr lang="de-DE" sz="1600" dirty="0" smtClean="0"/>
              <a:t>typische Kopfschmuck des Kiebitzes genannt), die </a:t>
            </a:r>
            <a:r>
              <a:rPr lang="de-DE" sz="1600" dirty="0" err="1" smtClean="0"/>
              <a:t>schwarz-weisse</a:t>
            </a:r>
            <a:r>
              <a:rPr lang="de-DE" sz="1600" baseline="0" dirty="0" smtClean="0"/>
              <a:t> Färbung und die metallisch glänzende Oberseite ist der Kiebitz unverwechselbar.</a:t>
            </a:r>
          </a:p>
          <a:p>
            <a:r>
              <a:rPr lang="de-DE" sz="1600" dirty="0" smtClean="0"/>
              <a:t>Körperlänge 28 – 31 cm</a:t>
            </a:r>
          </a:p>
          <a:p>
            <a:r>
              <a:rPr lang="de-DE" sz="1600" dirty="0" smtClean="0"/>
              <a:t>Flügelspannweite 67 – 72 cm</a:t>
            </a:r>
          </a:p>
          <a:p>
            <a:r>
              <a:rPr lang="de-DE" sz="1600" dirty="0" smtClean="0"/>
              <a:t>Gewicht</a:t>
            </a:r>
            <a:r>
              <a:rPr lang="de-DE" sz="1600" baseline="0" dirty="0" smtClean="0"/>
              <a:t> 150 – 310 Gramm</a:t>
            </a:r>
          </a:p>
          <a:p>
            <a:pPr marL="0" indent="0">
              <a:buFont typeface="Arial"/>
              <a:buNone/>
            </a:pPr>
            <a:endParaRPr lang="de-DE" sz="1600" baseline="0" dirty="0" smtClean="0"/>
          </a:p>
          <a:p>
            <a:pPr marL="0" indent="0">
              <a:buFont typeface="Arial"/>
              <a:buNone/>
            </a:pPr>
            <a:r>
              <a:rPr lang="de-DE" sz="1600" baseline="0" dirty="0" smtClean="0"/>
              <a:t>Alter:</a:t>
            </a:r>
          </a:p>
          <a:p>
            <a:pPr marL="0" indent="0">
              <a:buFont typeface="Arial"/>
              <a:buNone/>
            </a:pPr>
            <a:r>
              <a:rPr lang="de-DE" sz="1600" baseline="0" dirty="0" smtClean="0"/>
              <a:t>Viele Kiebitze sterben, bevor sie flügge sind. Von denen, die flügge werden, überleben etwa 60% den ersten Winter. </a:t>
            </a:r>
          </a:p>
          <a:p>
            <a:pPr marL="0" indent="0">
              <a:buFont typeface="Arial"/>
              <a:buNone/>
            </a:pPr>
            <a:r>
              <a:rPr lang="de-DE" sz="1600" baseline="0" dirty="0" smtClean="0"/>
              <a:t>In den Folgejahren steigt die Überlebens-Wahrscheinlichkeit auf 65-70%.</a:t>
            </a:r>
          </a:p>
          <a:p>
            <a:pPr marL="0" indent="0">
              <a:buFont typeface="Arial"/>
              <a:buNone/>
            </a:pPr>
            <a:r>
              <a:rPr lang="de-DE" sz="1600" baseline="0" dirty="0" smtClean="0"/>
              <a:t>Kiebitze, die die ersten Jahre überlebt haben, können recht alt werden. Die ältesten Ringfunde stammen von Vögeln, die mindestens 25 Jahre alt geworden sind.</a:t>
            </a:r>
          </a:p>
          <a:p>
            <a:pPr marL="0" indent="0">
              <a:buFont typeface="Arial"/>
              <a:buNone/>
            </a:pPr>
            <a:r>
              <a:rPr lang="de-DE" sz="1600" baseline="0" dirty="0" smtClean="0"/>
              <a:t>(Quelle: </a:t>
            </a:r>
            <a:r>
              <a:rPr lang="de-DE" sz="1600" baseline="0" dirty="0" err="1" smtClean="0"/>
              <a:t>Glutz</a:t>
            </a:r>
            <a:r>
              <a:rPr lang="de-DE" sz="1600" baseline="0" dirty="0" smtClean="0"/>
              <a:t> und „Das Kompendium der Vögel Mitteleuropas“)</a:t>
            </a:r>
            <a:endParaRPr lang="de-DE" sz="1600" dirty="0" smtClean="0"/>
          </a:p>
          <a:p>
            <a:endParaRPr lang="de-DE" sz="1600" dirty="0" smtClean="0"/>
          </a:p>
          <a:p>
            <a:r>
              <a:rPr lang="de-DE" sz="1600" dirty="0" smtClean="0"/>
              <a:t>Foto: Michael Gerber</a:t>
            </a:r>
            <a:endParaRPr lang="de-DE" sz="1600" dirty="0"/>
          </a:p>
        </p:txBody>
      </p:sp>
      <p:sp>
        <p:nvSpPr>
          <p:cNvPr id="4" name="Foliennummernplatzhalter 3"/>
          <p:cNvSpPr>
            <a:spLocks noGrp="1"/>
          </p:cNvSpPr>
          <p:nvPr>
            <p:ph type="sldNum" sz="quarter" idx="10"/>
          </p:nvPr>
        </p:nvSpPr>
        <p:spPr/>
        <p:txBody>
          <a:bodyPr/>
          <a:lstStyle/>
          <a:p>
            <a:fld id="{B00E27E3-9ED6-4A89-ADCF-2707D078D151}" type="slidenum">
              <a:rPr lang="de-CH" smtClean="0"/>
              <a:t>7</a:t>
            </a:fld>
            <a:endParaRPr lang="de-CH"/>
          </a:p>
        </p:txBody>
      </p:sp>
    </p:spTree>
    <p:extLst>
      <p:ext uri="{BB962C8B-B14F-4D97-AF65-F5344CB8AC3E}">
        <p14:creationId xmlns:p14="http://schemas.microsoft.com/office/powerpoint/2010/main" val="161767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Kiebitz hat breite,</a:t>
            </a:r>
            <a:r>
              <a:rPr lang="de-DE" baseline="0" dirty="0" smtClean="0"/>
              <a:t> gerundete Flügel. Man sagt, seine Flügel würden an Bratpfannen erinnern.</a:t>
            </a:r>
          </a:p>
          <a:p>
            <a:pPr lvl="0"/>
            <a:r>
              <a:rPr lang="de-CH" dirty="0" smtClean="0"/>
              <a:t>Der Flug wirkt schwankend und schaukelnd.</a:t>
            </a:r>
          </a:p>
          <a:p>
            <a:r>
              <a:rPr lang="de-CH" dirty="0" smtClean="0"/>
              <a:t>Beim Landen</a:t>
            </a:r>
            <a:r>
              <a:rPr lang="de-CH" baseline="0" dirty="0" smtClean="0"/>
              <a:t> sind</a:t>
            </a:r>
            <a:r>
              <a:rPr lang="de-CH" dirty="0" smtClean="0"/>
              <a:t> oft Sturzflüge und Abtrudeln zu beobachten. </a:t>
            </a:r>
          </a:p>
          <a:p>
            <a:endParaRPr lang="de-CH" dirty="0" smtClean="0"/>
          </a:p>
          <a:p>
            <a:endParaRPr lang="de-CH" dirty="0" smtClean="0"/>
          </a:p>
          <a:p>
            <a:r>
              <a:rPr lang="de-CH" dirty="0" smtClean="0"/>
              <a:t>Foto: Werner Scheuber</a:t>
            </a:r>
          </a:p>
          <a:p>
            <a:r>
              <a:rPr lang="de-CH" dirty="0" smtClean="0"/>
              <a:t>Foto Schwarm: Michael Gerber</a:t>
            </a:r>
            <a:endParaRPr lang="de-DE" dirty="0" smtClean="0"/>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8</a:t>
            </a:fld>
            <a:endParaRPr lang="de-CH"/>
          </a:p>
        </p:txBody>
      </p:sp>
    </p:spTree>
    <p:extLst>
      <p:ext uri="{BB962C8B-B14F-4D97-AF65-F5344CB8AC3E}">
        <p14:creationId xmlns:p14="http://schemas.microsoft.com/office/powerpoint/2010/main" val="210012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Federholle des Männchens ist grösser als die des Weibchens.</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Das Männchen hat im Gegensatz zum Weibchen einen durchgehend schwarzen Latz.</a:t>
            </a:r>
          </a:p>
          <a:p>
            <a:r>
              <a:rPr lang="de-DE" dirty="0" smtClean="0"/>
              <a:t>Die Oberseite des Männchens hat mehr Glanz als die des Weibchens.</a:t>
            </a:r>
          </a:p>
          <a:p>
            <a:endParaRPr lang="de-DE" i="1" dirty="0" smtClean="0"/>
          </a:p>
          <a:p>
            <a:r>
              <a:rPr lang="de-DE" i="1" dirty="0" smtClean="0"/>
              <a:t>Bild aus: NAUMANN, NATURGESCHICHTE DER VÖGEL MITTELEUROPAS: Band VIII, Tafel 1 - Gera, 1902</a:t>
            </a:r>
            <a:r>
              <a:rPr lang="de-DE" dirty="0" smtClean="0"/>
              <a:t> </a:t>
            </a:r>
          </a:p>
          <a:p>
            <a:r>
              <a:rPr lang="de-DE" dirty="0" smtClean="0"/>
              <a:t>https://</a:t>
            </a:r>
            <a:r>
              <a:rPr lang="de-DE" dirty="0" err="1" smtClean="0"/>
              <a:t>commons.wikimedia.org</a:t>
            </a:r>
            <a:r>
              <a:rPr lang="de-DE" dirty="0" smtClean="0"/>
              <a:t>/</a:t>
            </a:r>
            <a:r>
              <a:rPr lang="de-DE" dirty="0" err="1" smtClean="0"/>
              <a:t>wiki</a:t>
            </a:r>
            <a:r>
              <a:rPr lang="de-DE" dirty="0" smtClean="0"/>
              <a:t>/</a:t>
            </a:r>
            <a:r>
              <a:rPr lang="de-DE" dirty="0" err="1" smtClean="0"/>
              <a:t>Category:Vanellus_vanellus</a:t>
            </a:r>
            <a:r>
              <a:rPr lang="de-DE" dirty="0" smtClean="0"/>
              <a:t>_(</a:t>
            </a:r>
            <a:r>
              <a:rPr lang="de-DE" dirty="0" err="1" smtClean="0"/>
              <a:t>illustrations</a:t>
            </a:r>
            <a:r>
              <a:rPr lang="de-DE" dirty="0" smtClean="0"/>
              <a:t>)?</a:t>
            </a:r>
            <a:r>
              <a:rPr lang="de-DE" dirty="0" err="1" smtClean="0"/>
              <a:t>uselang</a:t>
            </a:r>
            <a:r>
              <a:rPr lang="de-DE" dirty="0" smtClean="0"/>
              <a:t>=de#/</a:t>
            </a:r>
            <a:r>
              <a:rPr lang="de-DE" dirty="0" err="1" smtClean="0"/>
              <a:t>media</a:t>
            </a:r>
            <a:r>
              <a:rPr lang="de-DE" dirty="0" smtClean="0"/>
              <a:t>/</a:t>
            </a:r>
            <a:r>
              <a:rPr lang="de-DE" dirty="0" err="1" smtClean="0"/>
              <a:t>File:Kiebitz.jpg</a:t>
            </a:r>
            <a:r>
              <a:rPr lang="de-DE" dirty="0" smtClean="0"/>
              <a:t> Gemeinfrei</a:t>
            </a:r>
          </a:p>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9</a:t>
            </a:fld>
            <a:endParaRPr lang="de-CH"/>
          </a:p>
        </p:txBody>
      </p:sp>
    </p:spTree>
    <p:extLst>
      <p:ext uri="{BB962C8B-B14F-4D97-AF65-F5344CB8AC3E}">
        <p14:creationId xmlns:p14="http://schemas.microsoft.com/office/powerpoint/2010/main" val="102350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343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87623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94157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59080" y="62954"/>
            <a:ext cx="7091680" cy="751522"/>
          </a:xfrm>
          <a:prstGeom prst="rect">
            <a:avLst/>
          </a:prstGeom>
        </p:spPr>
        <p:txBody>
          <a:bodyPr/>
          <a:lstStyle>
            <a:lvl1pPr algn="l">
              <a:defRPr sz="3600" b="1" i="0" baseline="0">
                <a:solidFill>
                  <a:schemeClr val="bg1"/>
                </a:solidFill>
              </a:defRPr>
            </a:lvl1pPr>
          </a:lstStyle>
          <a:p>
            <a:r>
              <a:rPr lang="de-CH" dirty="0" smtClean="0"/>
              <a:t>Mastertitelformat bearbeiten</a:t>
            </a:r>
            <a:endParaRPr lang="de-DE" dirty="0"/>
          </a:p>
        </p:txBody>
      </p:sp>
    </p:spTree>
    <p:extLst>
      <p:ext uri="{BB962C8B-B14F-4D97-AF65-F5344CB8AC3E}">
        <p14:creationId xmlns:p14="http://schemas.microsoft.com/office/powerpoint/2010/main" val="5912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6533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62404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28655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CH"/>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311973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415753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15945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7EA31122-3E5D-984E-8205-A303C5DDECE9}" type="datetimeFigureOut">
              <a:rPr lang="de-DE" smtClean="0"/>
              <a:t>17.01.19</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556355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bg1"/>
            </a:gs>
            <a:gs pos="100000">
              <a:schemeClr val="bg1"/>
            </a:gs>
            <a:gs pos="50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sp>
        <p:nvSpPr>
          <p:cNvPr id="13" name="Rechteck 12"/>
          <p:cNvSpPr/>
          <p:nvPr userDrawn="1"/>
        </p:nvSpPr>
        <p:spPr>
          <a:xfrm>
            <a:off x="0" y="772992"/>
            <a:ext cx="9144000" cy="8190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2" name="Bild 11" descr="Bildschirmfoto 2019-01-09 um 14.49.59.png"/>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1"/>
            <a:ext cx="9144000" cy="892620"/>
          </a:xfrm>
          <a:prstGeom prst="rect">
            <a:avLst/>
          </a:prstGeom>
        </p:spPr>
      </p:pic>
      <p:pic>
        <p:nvPicPr>
          <p:cNvPr id="7" name="Bild 1" descr="logo_svs_farbe.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8230274" y="127263"/>
            <a:ext cx="719999" cy="55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37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48.png"/><Relationship Id="rId1" Type="http://schemas.microsoft.com/office/2007/relationships/media" Target="../media/media2.mp4"/><Relationship Id="rId2" Type="http://schemas.openxmlformats.org/officeDocument/2006/relationships/video" Target="../media/media2.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e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2.wdp"/><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4.jpeg"/><Relationship Id="rId6" Type="http://schemas.openxmlformats.org/officeDocument/2006/relationships/image" Target="../media/image15.png"/><Relationship Id="rId1" Type="http://schemas.microsoft.com/office/2007/relationships/media" Target="../media/media1.mp3"/><Relationship Id="rId2" Type="http://schemas.openxmlformats.org/officeDocument/2006/relationships/audio" Target="../media/media1.mp3"/></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Titel</a:t>
            </a:r>
            <a:endParaRPr lang="de-DE" dirty="0"/>
          </a:p>
        </p:txBody>
      </p:sp>
      <p:pic>
        <p:nvPicPr>
          <p:cNvPr id="4" name="Bild 3" descr="Michi Gerber Kiebitz 0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7" name="Textfeld 6"/>
          <p:cNvSpPr txBox="1"/>
          <p:nvPr/>
        </p:nvSpPr>
        <p:spPr>
          <a:xfrm>
            <a:off x="5371985" y="5441871"/>
            <a:ext cx="3660255" cy="523220"/>
          </a:xfrm>
          <a:prstGeom prst="rect">
            <a:avLst/>
          </a:prstGeom>
          <a:noFill/>
        </p:spPr>
        <p:txBody>
          <a:bodyPr wrap="square" rtlCol="0">
            <a:spAutoFit/>
          </a:bodyPr>
          <a:lstStyle/>
          <a:p>
            <a:r>
              <a:rPr lang="de-DE" sz="2800" b="1" dirty="0">
                <a:solidFill>
                  <a:srgbClr val="FFFFFF"/>
                </a:solidFill>
              </a:rPr>
              <a:t>Vogel des Jahres </a:t>
            </a:r>
            <a:r>
              <a:rPr lang="de-DE" sz="2800" b="1" dirty="0" smtClean="0">
                <a:solidFill>
                  <a:srgbClr val="FFFFFF"/>
                </a:solidFill>
              </a:rPr>
              <a:t>2019</a:t>
            </a:r>
            <a:endParaRPr lang="de-DE" sz="4400" b="1" dirty="0" smtClean="0">
              <a:solidFill>
                <a:srgbClr val="FFFFFF"/>
              </a:solidFill>
            </a:endParaRPr>
          </a:p>
        </p:txBody>
      </p:sp>
      <p:sp>
        <p:nvSpPr>
          <p:cNvPr id="10" name="Textfeld 9"/>
          <p:cNvSpPr txBox="1"/>
          <p:nvPr/>
        </p:nvSpPr>
        <p:spPr>
          <a:xfrm>
            <a:off x="6177279" y="4557598"/>
            <a:ext cx="2032001" cy="769441"/>
          </a:xfrm>
          <a:prstGeom prst="rect">
            <a:avLst/>
          </a:prstGeom>
          <a:noFill/>
        </p:spPr>
        <p:txBody>
          <a:bodyPr wrap="square" rtlCol="0">
            <a:spAutoFit/>
          </a:bodyPr>
          <a:lstStyle/>
          <a:p>
            <a:r>
              <a:rPr lang="de-DE" sz="4400" b="1" dirty="0" smtClean="0">
                <a:solidFill>
                  <a:schemeClr val="bg1"/>
                </a:solidFill>
              </a:rPr>
              <a:t>Kiebitz</a:t>
            </a:r>
          </a:p>
        </p:txBody>
      </p:sp>
      <p:pic>
        <p:nvPicPr>
          <p:cNvPr id="3" name="Bild 2" descr="LOGO-BirdLife_D_weis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63" y="452059"/>
            <a:ext cx="1439998" cy="1094632"/>
          </a:xfrm>
          <a:prstGeom prst="rect">
            <a:avLst/>
          </a:prstGeom>
        </p:spPr>
      </p:pic>
    </p:spTree>
    <p:extLst>
      <p:ext uri="{BB962C8B-B14F-4D97-AF65-F5344CB8AC3E}">
        <p14:creationId xmlns:p14="http://schemas.microsoft.com/office/powerpoint/2010/main" val="34337416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IMG_555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1901" y="3742520"/>
            <a:ext cx="4673219" cy="3115479"/>
          </a:xfrm>
          <a:prstGeom prst="rect">
            <a:avLst/>
          </a:prstGeom>
        </p:spPr>
      </p:pic>
      <p:pic>
        <p:nvPicPr>
          <p:cNvPr id="4" name="Bild 3" descr="Kiebitz 05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2479" y="822960"/>
            <a:ext cx="4584698" cy="3057842"/>
          </a:xfrm>
          <a:prstGeom prst="rect">
            <a:avLst/>
          </a:prstGeom>
        </p:spPr>
      </p:pic>
      <p:sp>
        <p:nvSpPr>
          <p:cNvPr id="3" name="Titel 2"/>
          <p:cNvSpPr>
            <a:spLocks noGrp="1"/>
          </p:cNvSpPr>
          <p:nvPr>
            <p:ph type="title"/>
          </p:nvPr>
        </p:nvSpPr>
        <p:spPr/>
        <p:txBody>
          <a:bodyPr/>
          <a:lstStyle/>
          <a:p>
            <a:r>
              <a:rPr lang="de-DE" dirty="0" smtClean="0"/>
              <a:t>Kopfschmuck</a:t>
            </a:r>
            <a:endParaRPr lang="de-DE" dirty="0"/>
          </a:p>
        </p:txBody>
      </p:sp>
      <p:pic>
        <p:nvPicPr>
          <p:cNvPr id="11" name="Bild 10" descr="Wiedehopf 06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2061" y="822960"/>
            <a:ext cx="4673219" cy="2929057"/>
          </a:xfrm>
          <a:prstGeom prst="rect">
            <a:avLst/>
          </a:prstGeom>
        </p:spPr>
      </p:pic>
      <p:sp>
        <p:nvSpPr>
          <p:cNvPr id="12" name="Textfeld 11"/>
          <p:cNvSpPr txBox="1"/>
          <p:nvPr/>
        </p:nvSpPr>
        <p:spPr>
          <a:xfrm>
            <a:off x="0" y="3291840"/>
            <a:ext cx="4552061" cy="307777"/>
          </a:xfrm>
          <a:prstGeom prst="rect">
            <a:avLst/>
          </a:prstGeom>
          <a:noFill/>
        </p:spPr>
        <p:txBody>
          <a:bodyPr wrap="square" rtlCol="0">
            <a:spAutoFit/>
          </a:bodyPr>
          <a:lstStyle/>
          <a:p>
            <a:pPr algn="ctr"/>
            <a:r>
              <a:rPr lang="de-DE" sz="1400" dirty="0" smtClean="0">
                <a:solidFill>
                  <a:srgbClr val="FFFFFF"/>
                </a:solidFill>
              </a:rPr>
              <a:t>Kiebitz - Federholle</a:t>
            </a:r>
            <a:endParaRPr lang="de-DE" sz="1400" dirty="0">
              <a:solidFill>
                <a:srgbClr val="FFFFFF"/>
              </a:solidFill>
            </a:endParaRPr>
          </a:p>
        </p:txBody>
      </p:sp>
      <p:sp>
        <p:nvSpPr>
          <p:cNvPr id="13" name="Textfeld 12"/>
          <p:cNvSpPr txBox="1"/>
          <p:nvPr/>
        </p:nvSpPr>
        <p:spPr>
          <a:xfrm>
            <a:off x="4541901" y="3284657"/>
            <a:ext cx="4552061" cy="307777"/>
          </a:xfrm>
          <a:prstGeom prst="rect">
            <a:avLst/>
          </a:prstGeom>
          <a:noFill/>
        </p:spPr>
        <p:txBody>
          <a:bodyPr wrap="square" rtlCol="0">
            <a:spAutoFit/>
          </a:bodyPr>
          <a:lstStyle/>
          <a:p>
            <a:pPr algn="ctr"/>
            <a:r>
              <a:rPr lang="de-DE" sz="1400" dirty="0" smtClean="0">
                <a:solidFill>
                  <a:srgbClr val="FFFFFF"/>
                </a:solidFill>
              </a:rPr>
              <a:t>Wiedehopf - Haube</a:t>
            </a:r>
            <a:endParaRPr lang="de-DE" sz="1400" dirty="0">
              <a:solidFill>
                <a:srgbClr val="FFFFFF"/>
              </a:solidFill>
            </a:endParaRPr>
          </a:p>
        </p:txBody>
      </p:sp>
      <p:pic>
        <p:nvPicPr>
          <p:cNvPr id="14" name="Bild 13" descr="Mittelsäger 023.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1" y="3746386"/>
            <a:ext cx="4561840" cy="3111613"/>
          </a:xfrm>
          <a:prstGeom prst="rect">
            <a:avLst/>
          </a:prstGeom>
        </p:spPr>
      </p:pic>
      <p:sp>
        <p:nvSpPr>
          <p:cNvPr id="15" name="Textfeld 14"/>
          <p:cNvSpPr txBox="1"/>
          <p:nvPr/>
        </p:nvSpPr>
        <p:spPr>
          <a:xfrm>
            <a:off x="-9779" y="6383457"/>
            <a:ext cx="4552061" cy="307777"/>
          </a:xfrm>
          <a:prstGeom prst="rect">
            <a:avLst/>
          </a:prstGeom>
          <a:noFill/>
        </p:spPr>
        <p:txBody>
          <a:bodyPr wrap="square" rtlCol="0">
            <a:spAutoFit/>
          </a:bodyPr>
          <a:lstStyle/>
          <a:p>
            <a:pPr algn="ctr"/>
            <a:r>
              <a:rPr lang="de-DE" sz="1400" dirty="0" smtClean="0">
                <a:solidFill>
                  <a:srgbClr val="FFFFFF"/>
                </a:solidFill>
              </a:rPr>
              <a:t>Mittelsäger - Schopf</a:t>
            </a:r>
            <a:endParaRPr lang="de-DE" sz="1400" dirty="0">
              <a:solidFill>
                <a:srgbClr val="FFFFFF"/>
              </a:solidFill>
            </a:endParaRPr>
          </a:p>
        </p:txBody>
      </p:sp>
      <p:sp>
        <p:nvSpPr>
          <p:cNvPr id="18" name="Textfeld 17"/>
          <p:cNvSpPr txBox="1"/>
          <p:nvPr/>
        </p:nvSpPr>
        <p:spPr>
          <a:xfrm>
            <a:off x="4591939" y="6390640"/>
            <a:ext cx="4552061" cy="307777"/>
          </a:xfrm>
          <a:prstGeom prst="rect">
            <a:avLst/>
          </a:prstGeom>
          <a:noFill/>
        </p:spPr>
        <p:txBody>
          <a:bodyPr wrap="square" rtlCol="0">
            <a:spAutoFit/>
          </a:bodyPr>
          <a:lstStyle/>
          <a:p>
            <a:pPr algn="ctr"/>
            <a:r>
              <a:rPr lang="de-DE" sz="1400" dirty="0" smtClean="0">
                <a:solidFill>
                  <a:srgbClr val="FFFFFF"/>
                </a:solidFill>
              </a:rPr>
              <a:t>Seidenreiher - Schmuckfeder</a:t>
            </a:r>
            <a:endParaRPr lang="de-DE" sz="1400" dirty="0">
              <a:solidFill>
                <a:srgbClr val="FFFFFF"/>
              </a:solidFill>
            </a:endParaRPr>
          </a:p>
        </p:txBody>
      </p:sp>
    </p:spTree>
    <p:extLst>
      <p:ext uri="{BB962C8B-B14F-4D97-AF65-F5344CB8AC3E}">
        <p14:creationId xmlns:p14="http://schemas.microsoft.com/office/powerpoint/2010/main" val="20583799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istributionVanellus angepasst1.jp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0" y="843281"/>
            <a:ext cx="9144000" cy="6017420"/>
          </a:xfrm>
          <a:prstGeom prst="rect">
            <a:avLst/>
          </a:prstGeom>
        </p:spPr>
      </p:pic>
      <p:sp>
        <p:nvSpPr>
          <p:cNvPr id="2" name="Titel 1"/>
          <p:cNvSpPr>
            <a:spLocks noGrp="1"/>
          </p:cNvSpPr>
          <p:nvPr>
            <p:ph type="title"/>
          </p:nvPr>
        </p:nvSpPr>
        <p:spPr/>
        <p:txBody>
          <a:bodyPr/>
          <a:lstStyle/>
          <a:p>
            <a:r>
              <a:rPr lang="de-DE" dirty="0" smtClean="0"/>
              <a:t>Verbreitung weltweit</a:t>
            </a:r>
            <a:endParaRPr lang="de-DE" dirty="0"/>
          </a:p>
        </p:txBody>
      </p:sp>
      <p:sp>
        <p:nvSpPr>
          <p:cNvPr id="6" name="Rechteck 5"/>
          <p:cNvSpPr/>
          <p:nvPr/>
        </p:nvSpPr>
        <p:spPr>
          <a:xfrm>
            <a:off x="7318775" y="3261030"/>
            <a:ext cx="1596674" cy="738664"/>
          </a:xfrm>
          <a:prstGeom prst="rect">
            <a:avLst/>
          </a:prstGeom>
        </p:spPr>
        <p:txBody>
          <a:bodyPr wrap="none">
            <a:spAutoFit/>
          </a:bodyPr>
          <a:lstStyle/>
          <a:p>
            <a:r>
              <a:rPr lang="de-DE" sz="1400" dirty="0">
                <a:solidFill>
                  <a:schemeClr val="bg1"/>
                </a:solidFill>
              </a:rPr>
              <a:t>gelb=Brutgebiet</a:t>
            </a:r>
          </a:p>
          <a:p>
            <a:r>
              <a:rPr lang="de-DE" sz="1400" dirty="0" smtClean="0">
                <a:solidFill>
                  <a:schemeClr val="bg1"/>
                </a:solidFill>
              </a:rPr>
              <a:t>blau</a:t>
            </a:r>
            <a:r>
              <a:rPr lang="de-DE" sz="1400" dirty="0">
                <a:solidFill>
                  <a:schemeClr val="bg1"/>
                </a:solidFill>
              </a:rPr>
              <a:t>= </a:t>
            </a:r>
            <a:r>
              <a:rPr lang="de-DE" sz="1400" dirty="0" smtClean="0">
                <a:solidFill>
                  <a:schemeClr val="bg1"/>
                </a:solidFill>
              </a:rPr>
              <a:t>Wintergebiet</a:t>
            </a:r>
          </a:p>
          <a:p>
            <a:r>
              <a:rPr lang="de-DE" sz="1400" dirty="0" smtClean="0">
                <a:solidFill>
                  <a:schemeClr val="bg1"/>
                </a:solidFill>
              </a:rPr>
              <a:t>grün</a:t>
            </a:r>
            <a:r>
              <a:rPr lang="de-DE" sz="1400" dirty="0">
                <a:solidFill>
                  <a:schemeClr val="bg1"/>
                </a:solidFill>
              </a:rPr>
              <a:t>= beides</a:t>
            </a:r>
          </a:p>
        </p:txBody>
      </p:sp>
      <p:sp>
        <p:nvSpPr>
          <p:cNvPr id="7" name="Rechteck 6"/>
          <p:cNvSpPr/>
          <p:nvPr/>
        </p:nvSpPr>
        <p:spPr>
          <a:xfrm>
            <a:off x="44378" y="6604319"/>
            <a:ext cx="6483422" cy="246221"/>
          </a:xfrm>
          <a:prstGeom prst="rect">
            <a:avLst/>
          </a:prstGeom>
        </p:spPr>
        <p:txBody>
          <a:bodyPr wrap="square">
            <a:spAutoFit/>
          </a:bodyPr>
          <a:lstStyle/>
          <a:p>
            <a:r>
              <a:rPr lang="de-CH" sz="1000" dirty="0">
                <a:solidFill>
                  <a:srgbClr val="FFFFFF"/>
                </a:solidFill>
              </a:rPr>
              <a:t>Von J. Schroeder - Eigenes Werk, CC BY-SA 2.5, https://</a:t>
            </a:r>
            <a:r>
              <a:rPr lang="de-CH" sz="1000" dirty="0" err="1">
                <a:solidFill>
                  <a:srgbClr val="FFFFFF"/>
                </a:solidFill>
              </a:rPr>
              <a:t>commons.wikimedia.org</a:t>
            </a:r>
            <a:r>
              <a:rPr lang="de-CH" sz="1000" dirty="0">
                <a:solidFill>
                  <a:srgbClr val="FFFFFF"/>
                </a:solidFill>
              </a:rPr>
              <a:t>/</a:t>
            </a:r>
            <a:r>
              <a:rPr lang="de-CH" sz="1000" dirty="0" err="1">
                <a:solidFill>
                  <a:srgbClr val="FFFFFF"/>
                </a:solidFill>
              </a:rPr>
              <a:t>w</a:t>
            </a:r>
            <a:r>
              <a:rPr lang="de-CH" sz="1000" dirty="0">
                <a:solidFill>
                  <a:srgbClr val="FFFFFF"/>
                </a:solidFill>
              </a:rPr>
              <a:t>/</a:t>
            </a:r>
            <a:r>
              <a:rPr lang="de-CH" sz="1000" dirty="0" err="1">
                <a:solidFill>
                  <a:srgbClr val="FFFFFF"/>
                </a:solidFill>
              </a:rPr>
              <a:t>index.php?curid</a:t>
            </a:r>
            <a:r>
              <a:rPr lang="de-CH" sz="1000" dirty="0">
                <a:solidFill>
                  <a:srgbClr val="FFFFFF"/>
                </a:solidFill>
              </a:rPr>
              <a:t>=1105073 </a:t>
            </a:r>
            <a:r>
              <a:rPr lang="de-CH" sz="1000" dirty="0" smtClean="0">
                <a:solidFill>
                  <a:srgbClr val="FFFFFF"/>
                </a:solidFill>
              </a:rPr>
              <a:t> (angepasst)</a:t>
            </a:r>
            <a:endParaRPr lang="de-DE" sz="1000" dirty="0">
              <a:solidFill>
                <a:srgbClr val="FFFFFF"/>
              </a:solidFill>
            </a:endParaRPr>
          </a:p>
        </p:txBody>
      </p:sp>
      <p:sp>
        <p:nvSpPr>
          <p:cNvPr id="8" name="Rechteck 7"/>
          <p:cNvSpPr/>
          <p:nvPr/>
        </p:nvSpPr>
        <p:spPr>
          <a:xfrm>
            <a:off x="3552511" y="5128227"/>
            <a:ext cx="2480166" cy="923330"/>
          </a:xfrm>
          <a:prstGeom prst="rect">
            <a:avLst/>
          </a:prstGeom>
        </p:spPr>
        <p:txBody>
          <a:bodyPr wrap="none">
            <a:spAutoFit/>
          </a:bodyPr>
          <a:lstStyle/>
          <a:p>
            <a:r>
              <a:rPr lang="de-DE" dirty="0" smtClean="0">
                <a:solidFill>
                  <a:schemeClr val="bg1"/>
                </a:solidFill>
              </a:rPr>
              <a:t>fehlt in</a:t>
            </a:r>
          </a:p>
          <a:p>
            <a:pPr marL="184150" indent="-184150">
              <a:buFontTx/>
              <a:buChar char="-"/>
            </a:pPr>
            <a:r>
              <a:rPr lang="de-DE" dirty="0" smtClean="0">
                <a:solidFill>
                  <a:schemeClr val="bg1"/>
                </a:solidFill>
              </a:rPr>
              <a:t>Nord- und Südamerika</a:t>
            </a:r>
          </a:p>
          <a:p>
            <a:pPr marL="184150" indent="-184150">
              <a:buFontTx/>
              <a:buChar char="-"/>
            </a:pPr>
            <a:r>
              <a:rPr lang="de-DE" dirty="0" smtClean="0">
                <a:solidFill>
                  <a:schemeClr val="bg1"/>
                </a:solidFill>
              </a:rPr>
              <a:t>Australien</a:t>
            </a:r>
            <a:endParaRPr lang="de-DE" dirty="0">
              <a:solidFill>
                <a:schemeClr val="bg1"/>
              </a:solidFill>
            </a:endParaRPr>
          </a:p>
        </p:txBody>
      </p:sp>
    </p:spTree>
    <p:extLst>
      <p:ext uri="{BB962C8B-B14F-4D97-AF65-F5344CB8AC3E}">
        <p14:creationId xmlns:p14="http://schemas.microsoft.com/office/powerpoint/2010/main" val="20265260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Zugverhalten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4476"/>
            <a:ext cx="9144000" cy="6043524"/>
          </a:xfrm>
          <a:prstGeom prst="rect">
            <a:avLst/>
          </a:prstGeom>
        </p:spPr>
      </p:pic>
      <p:sp>
        <p:nvSpPr>
          <p:cNvPr id="2" name="Titel 1"/>
          <p:cNvSpPr>
            <a:spLocks noGrp="1"/>
          </p:cNvSpPr>
          <p:nvPr>
            <p:ph type="title"/>
          </p:nvPr>
        </p:nvSpPr>
        <p:spPr/>
        <p:txBody>
          <a:bodyPr/>
          <a:lstStyle/>
          <a:p>
            <a:r>
              <a:rPr lang="de-DE" dirty="0" smtClean="0"/>
              <a:t>Zugverhalten</a:t>
            </a:r>
            <a:endParaRPr lang="de-DE" dirty="0"/>
          </a:p>
        </p:txBody>
      </p:sp>
      <p:sp>
        <p:nvSpPr>
          <p:cNvPr id="8" name="Rechteck 7"/>
          <p:cNvSpPr/>
          <p:nvPr/>
        </p:nvSpPr>
        <p:spPr>
          <a:xfrm>
            <a:off x="386080" y="2777506"/>
            <a:ext cx="1596674" cy="738664"/>
          </a:xfrm>
          <a:prstGeom prst="rect">
            <a:avLst/>
          </a:prstGeom>
        </p:spPr>
        <p:txBody>
          <a:bodyPr wrap="none">
            <a:spAutoFit/>
          </a:bodyPr>
          <a:lstStyle/>
          <a:p>
            <a:r>
              <a:rPr lang="de-DE" sz="1400" dirty="0">
                <a:solidFill>
                  <a:schemeClr val="bg1"/>
                </a:solidFill>
              </a:rPr>
              <a:t>gelb=Brutgebiet</a:t>
            </a:r>
          </a:p>
          <a:p>
            <a:r>
              <a:rPr lang="de-DE" sz="1400" dirty="0" smtClean="0">
                <a:solidFill>
                  <a:schemeClr val="bg1"/>
                </a:solidFill>
              </a:rPr>
              <a:t>blau</a:t>
            </a:r>
            <a:r>
              <a:rPr lang="de-DE" sz="1400" dirty="0">
                <a:solidFill>
                  <a:schemeClr val="bg1"/>
                </a:solidFill>
              </a:rPr>
              <a:t>= </a:t>
            </a:r>
            <a:r>
              <a:rPr lang="de-DE" sz="1400" dirty="0" smtClean="0">
                <a:solidFill>
                  <a:schemeClr val="bg1"/>
                </a:solidFill>
              </a:rPr>
              <a:t>Wintergebiet</a:t>
            </a:r>
          </a:p>
          <a:p>
            <a:r>
              <a:rPr lang="de-DE" sz="1400" dirty="0" smtClean="0">
                <a:solidFill>
                  <a:schemeClr val="bg1"/>
                </a:solidFill>
              </a:rPr>
              <a:t>grün</a:t>
            </a:r>
            <a:r>
              <a:rPr lang="de-DE" sz="1400" dirty="0">
                <a:solidFill>
                  <a:schemeClr val="bg1"/>
                </a:solidFill>
              </a:rPr>
              <a:t>= beides</a:t>
            </a:r>
          </a:p>
        </p:txBody>
      </p:sp>
    </p:spTree>
    <p:extLst>
      <p:ext uri="{BB962C8B-B14F-4D97-AF65-F5344CB8AC3E}">
        <p14:creationId xmlns:p14="http://schemas.microsoft.com/office/powerpoint/2010/main" val="15251101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rutplätze 20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2036"/>
            <a:ext cx="9144000" cy="5626100"/>
          </a:xfrm>
          <a:prstGeom prst="rect">
            <a:avLst/>
          </a:prstGeom>
        </p:spPr>
      </p:pic>
      <p:sp>
        <p:nvSpPr>
          <p:cNvPr id="2" name="Titel 1"/>
          <p:cNvSpPr>
            <a:spLocks noGrp="1"/>
          </p:cNvSpPr>
          <p:nvPr>
            <p:ph type="title"/>
          </p:nvPr>
        </p:nvSpPr>
        <p:spPr/>
        <p:txBody>
          <a:bodyPr/>
          <a:lstStyle/>
          <a:p>
            <a:r>
              <a:rPr lang="de-DE" dirty="0" smtClean="0"/>
              <a:t>Verbreitung in der Schweiz</a:t>
            </a:r>
            <a:endParaRPr lang="de-DE" dirty="0"/>
          </a:p>
        </p:txBody>
      </p:sp>
      <p:cxnSp>
        <p:nvCxnSpPr>
          <p:cNvPr id="16" name="Gerade Verbindung 15"/>
          <p:cNvCxnSpPr/>
          <p:nvPr/>
        </p:nvCxnSpPr>
        <p:spPr>
          <a:xfrm>
            <a:off x="3747984" y="2820204"/>
            <a:ext cx="271566" cy="146049"/>
          </a:xfrm>
          <a:prstGeom prst="line">
            <a:avLst/>
          </a:prstGeom>
          <a:ln>
            <a:solidFill>
              <a:schemeClr val="tx1">
                <a:lumMod val="95000"/>
                <a:lumOff val="5000"/>
              </a:schemeClr>
            </a:solidFill>
            <a:tailEnd type="arrow" w="sm" len="sm"/>
          </a:ln>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flipV="1">
            <a:off x="5329134" y="2899085"/>
            <a:ext cx="169966" cy="116777"/>
          </a:xfrm>
          <a:prstGeom prst="line">
            <a:avLst/>
          </a:prstGeom>
          <a:ln>
            <a:solidFill>
              <a:schemeClr val="tx1">
                <a:lumMod val="95000"/>
                <a:lumOff val="5000"/>
              </a:schemeClr>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H="1" flipV="1">
            <a:off x="5821860" y="2899085"/>
            <a:ext cx="197940" cy="137019"/>
          </a:xfrm>
          <a:prstGeom prst="line">
            <a:avLst/>
          </a:prstGeom>
          <a:ln>
            <a:solidFill>
              <a:schemeClr val="tx1">
                <a:lumMod val="95000"/>
                <a:lumOff val="5000"/>
              </a:schemeClr>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3" name="Gerade Verbindung 22"/>
          <p:cNvCxnSpPr/>
          <p:nvPr/>
        </p:nvCxnSpPr>
        <p:spPr>
          <a:xfrm>
            <a:off x="2181225" y="3311835"/>
            <a:ext cx="206375" cy="136525"/>
          </a:xfrm>
          <a:prstGeom prst="line">
            <a:avLst/>
          </a:prstGeom>
          <a:ln>
            <a:solidFill>
              <a:schemeClr val="tx1">
                <a:lumMod val="95000"/>
                <a:lumOff val="5000"/>
              </a:schemeClr>
            </a:solidFill>
            <a:tailEnd type="arrow" w="sm" len="sm"/>
          </a:ln>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flipH="1">
            <a:off x="2124711" y="5146985"/>
            <a:ext cx="272414" cy="96816"/>
          </a:xfrm>
          <a:prstGeom prst="line">
            <a:avLst/>
          </a:prstGeom>
          <a:ln>
            <a:solidFill>
              <a:schemeClr val="tx1">
                <a:lumMod val="95000"/>
                <a:lumOff val="5000"/>
              </a:schemeClr>
            </a:solidFill>
            <a:tailEnd type="arrow" w="sm" len="sm"/>
          </a:ln>
        </p:spPr>
        <p:style>
          <a:lnRef idx="2">
            <a:schemeClr val="accent1"/>
          </a:lnRef>
          <a:fillRef idx="0">
            <a:schemeClr val="accent1"/>
          </a:fillRef>
          <a:effectRef idx="1">
            <a:schemeClr val="accent1"/>
          </a:effectRef>
          <a:fontRef idx="minor">
            <a:schemeClr val="tx1"/>
          </a:fontRef>
        </p:style>
      </p:cxnSp>
      <p:sp>
        <p:nvSpPr>
          <p:cNvPr id="4" name="Rechteck 3"/>
          <p:cNvSpPr/>
          <p:nvPr/>
        </p:nvSpPr>
        <p:spPr>
          <a:xfrm>
            <a:off x="8351987" y="6389426"/>
            <a:ext cx="792013" cy="468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355754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SC03110 natürlicher Lebensraum Feuchtwie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33120"/>
            <a:ext cx="9146433" cy="6024880"/>
          </a:xfrm>
          <a:prstGeom prst="rect">
            <a:avLst/>
          </a:prstGeom>
        </p:spPr>
      </p:pic>
      <p:sp>
        <p:nvSpPr>
          <p:cNvPr id="2" name="Titel 1"/>
          <p:cNvSpPr>
            <a:spLocks noGrp="1"/>
          </p:cNvSpPr>
          <p:nvPr>
            <p:ph type="title"/>
          </p:nvPr>
        </p:nvSpPr>
        <p:spPr/>
        <p:txBody>
          <a:bodyPr/>
          <a:lstStyle/>
          <a:p>
            <a:r>
              <a:rPr lang="de-DE" dirty="0" smtClean="0"/>
              <a:t>Lebensraum Feuchtgebiet</a:t>
            </a:r>
            <a:endParaRPr lang="de-DE" dirty="0"/>
          </a:p>
        </p:txBody>
      </p:sp>
      <p:sp>
        <p:nvSpPr>
          <p:cNvPr id="3" name="Textfeld 2"/>
          <p:cNvSpPr txBox="1"/>
          <p:nvPr/>
        </p:nvSpPr>
        <p:spPr>
          <a:xfrm>
            <a:off x="4225171" y="2466297"/>
            <a:ext cx="1844861" cy="461665"/>
          </a:xfrm>
          <a:prstGeom prst="rect">
            <a:avLst/>
          </a:prstGeom>
          <a:noFill/>
        </p:spPr>
        <p:txBody>
          <a:bodyPr wrap="square" rtlCol="0">
            <a:spAutoFit/>
          </a:bodyPr>
          <a:lstStyle/>
          <a:p>
            <a:r>
              <a:rPr lang="de-DE" sz="2400" b="1" dirty="0" smtClean="0">
                <a:solidFill>
                  <a:schemeClr val="bg1"/>
                </a:solidFill>
              </a:rPr>
              <a:t>weite Sicht</a:t>
            </a:r>
            <a:endParaRPr lang="de-DE" sz="2400" b="1" dirty="0">
              <a:solidFill>
                <a:schemeClr val="bg1"/>
              </a:solidFill>
            </a:endParaRPr>
          </a:p>
        </p:txBody>
      </p:sp>
      <p:sp>
        <p:nvSpPr>
          <p:cNvPr id="6" name="Textfeld 5"/>
          <p:cNvSpPr txBox="1"/>
          <p:nvPr/>
        </p:nvSpPr>
        <p:spPr>
          <a:xfrm>
            <a:off x="1857864" y="3243486"/>
            <a:ext cx="5279535" cy="461665"/>
          </a:xfrm>
          <a:prstGeom prst="rect">
            <a:avLst/>
          </a:prstGeom>
          <a:noFill/>
        </p:spPr>
        <p:txBody>
          <a:bodyPr wrap="square" rtlCol="0">
            <a:spAutoFit/>
          </a:bodyPr>
          <a:lstStyle/>
          <a:p>
            <a:r>
              <a:rPr lang="de-DE" sz="2400" b="1" dirty="0" smtClean="0">
                <a:solidFill>
                  <a:schemeClr val="bg1"/>
                </a:solidFill>
              </a:rPr>
              <a:t>niedrige, lockere Vegetation</a:t>
            </a:r>
            <a:endParaRPr lang="de-DE" sz="2400" b="1" dirty="0">
              <a:solidFill>
                <a:schemeClr val="bg1"/>
              </a:solidFill>
            </a:endParaRPr>
          </a:p>
        </p:txBody>
      </p:sp>
      <p:sp>
        <p:nvSpPr>
          <p:cNvPr id="7" name="Textfeld 6"/>
          <p:cNvSpPr txBox="1"/>
          <p:nvPr/>
        </p:nvSpPr>
        <p:spPr>
          <a:xfrm>
            <a:off x="5602646" y="5277550"/>
            <a:ext cx="1763354" cy="461665"/>
          </a:xfrm>
          <a:prstGeom prst="rect">
            <a:avLst/>
          </a:prstGeom>
          <a:noFill/>
        </p:spPr>
        <p:txBody>
          <a:bodyPr wrap="square" rtlCol="0">
            <a:spAutoFit/>
          </a:bodyPr>
          <a:lstStyle/>
          <a:p>
            <a:r>
              <a:rPr lang="de-DE" sz="2400" b="1" dirty="0" smtClean="0">
                <a:solidFill>
                  <a:schemeClr val="bg1"/>
                </a:solidFill>
              </a:rPr>
              <a:t>Deckung</a:t>
            </a:r>
            <a:endParaRPr lang="de-DE" sz="2400" b="1" dirty="0">
              <a:solidFill>
                <a:schemeClr val="bg1"/>
              </a:solidFill>
            </a:endParaRPr>
          </a:p>
        </p:txBody>
      </p:sp>
      <p:sp>
        <p:nvSpPr>
          <p:cNvPr id="8" name="Textfeld 7"/>
          <p:cNvSpPr txBox="1"/>
          <p:nvPr/>
        </p:nvSpPr>
        <p:spPr>
          <a:xfrm>
            <a:off x="522912" y="2514225"/>
            <a:ext cx="2677487" cy="461665"/>
          </a:xfrm>
          <a:prstGeom prst="rect">
            <a:avLst/>
          </a:prstGeom>
          <a:noFill/>
        </p:spPr>
        <p:txBody>
          <a:bodyPr wrap="square" rtlCol="0">
            <a:spAutoFit/>
          </a:bodyPr>
          <a:lstStyle/>
          <a:p>
            <a:r>
              <a:rPr lang="de-DE" sz="2400" b="1" dirty="0" err="1" smtClean="0">
                <a:solidFill>
                  <a:schemeClr val="bg1"/>
                </a:solidFill>
              </a:rPr>
              <a:t>grosse</a:t>
            </a:r>
            <a:r>
              <a:rPr lang="de-DE" sz="2400" b="1" dirty="0" smtClean="0">
                <a:solidFill>
                  <a:schemeClr val="bg1"/>
                </a:solidFill>
              </a:rPr>
              <a:t> Fläche</a:t>
            </a:r>
            <a:endParaRPr lang="de-DE" sz="2400" b="1" dirty="0">
              <a:solidFill>
                <a:schemeClr val="bg1"/>
              </a:solidFill>
            </a:endParaRPr>
          </a:p>
        </p:txBody>
      </p:sp>
      <p:sp>
        <p:nvSpPr>
          <p:cNvPr id="4" name="Textfeld 3"/>
          <p:cNvSpPr txBox="1"/>
          <p:nvPr/>
        </p:nvSpPr>
        <p:spPr>
          <a:xfrm>
            <a:off x="6669306" y="2617765"/>
            <a:ext cx="2064680" cy="461665"/>
          </a:xfrm>
          <a:prstGeom prst="rect">
            <a:avLst/>
          </a:prstGeom>
          <a:noFill/>
        </p:spPr>
        <p:txBody>
          <a:bodyPr wrap="square" rtlCol="0">
            <a:spAutoFit/>
          </a:bodyPr>
          <a:lstStyle/>
          <a:p>
            <a:r>
              <a:rPr lang="de-DE" sz="2400" b="1" dirty="0" smtClean="0">
                <a:solidFill>
                  <a:schemeClr val="bg1"/>
                </a:solidFill>
              </a:rPr>
              <a:t>Wasserstellen</a:t>
            </a:r>
            <a:endParaRPr lang="de-DE" sz="2400" b="1" dirty="0">
              <a:solidFill>
                <a:schemeClr val="bg1"/>
              </a:solidFill>
            </a:endParaRPr>
          </a:p>
        </p:txBody>
      </p:sp>
    </p:spTree>
    <p:extLst>
      <p:ext uri="{BB962C8B-B14F-4D97-AF65-F5344CB8AC3E}">
        <p14:creationId xmlns:p14="http://schemas.microsoft.com/office/powerpoint/2010/main" val="15125137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Gute Sicht nach allen Seiten</a:t>
            </a:r>
            <a:endParaRPr lang="de-DE" dirty="0"/>
          </a:p>
        </p:txBody>
      </p:sp>
      <p:pic>
        <p:nvPicPr>
          <p:cNvPr id="4" name="Bild 3" descr="DSC04357 natürlicher Lebensraum Feuchtwie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22960"/>
            <a:ext cx="9144001" cy="6035040"/>
          </a:xfrm>
          <a:prstGeom prst="rect">
            <a:avLst/>
          </a:prstGeom>
        </p:spPr>
      </p:pic>
      <p:sp>
        <p:nvSpPr>
          <p:cNvPr id="5" name="Textfeld 4"/>
          <p:cNvSpPr txBox="1"/>
          <p:nvPr/>
        </p:nvSpPr>
        <p:spPr>
          <a:xfrm>
            <a:off x="3545839" y="5973440"/>
            <a:ext cx="5984241" cy="461665"/>
          </a:xfrm>
          <a:prstGeom prst="rect">
            <a:avLst/>
          </a:prstGeom>
          <a:noFill/>
        </p:spPr>
        <p:txBody>
          <a:bodyPr wrap="square" rtlCol="0">
            <a:spAutoFit/>
          </a:bodyPr>
          <a:lstStyle/>
          <a:p>
            <a:pPr algn="ctr"/>
            <a:r>
              <a:rPr lang="de-DE" sz="2400" b="1" dirty="0" smtClean="0">
                <a:solidFill>
                  <a:schemeClr val="bg1"/>
                </a:solidFill>
              </a:rPr>
              <a:t>... auch aus Kiebitz-Sicht</a:t>
            </a:r>
            <a:endParaRPr lang="de-DE" sz="2400" b="1" dirty="0">
              <a:solidFill>
                <a:schemeClr val="bg1"/>
              </a:solidFill>
            </a:endParaRPr>
          </a:p>
        </p:txBody>
      </p:sp>
    </p:spTree>
    <p:extLst>
      <p:ext uri="{BB962C8B-B14F-4D97-AF65-F5344CB8AC3E}">
        <p14:creationId xmlns:p14="http://schemas.microsoft.com/office/powerpoint/2010/main" val="24707939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8826 Mosaik kurz Nahrungssuche lang Decku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4903"/>
            <a:ext cx="9144000" cy="6043097"/>
          </a:xfrm>
          <a:prstGeom prst="rect">
            <a:avLst/>
          </a:prstGeom>
        </p:spPr>
      </p:pic>
      <p:sp>
        <p:nvSpPr>
          <p:cNvPr id="2" name="Titel 1"/>
          <p:cNvSpPr>
            <a:spLocks noGrp="1"/>
          </p:cNvSpPr>
          <p:nvPr>
            <p:ph type="title"/>
          </p:nvPr>
        </p:nvSpPr>
        <p:spPr/>
        <p:txBody>
          <a:bodyPr/>
          <a:lstStyle/>
          <a:p>
            <a:r>
              <a:rPr lang="de-DE" dirty="0" smtClean="0"/>
              <a:t>Mosaik-Struktur</a:t>
            </a:r>
            <a:endParaRPr lang="de-DE" dirty="0"/>
          </a:p>
        </p:txBody>
      </p:sp>
      <p:sp>
        <p:nvSpPr>
          <p:cNvPr id="5" name="Textfeld 4"/>
          <p:cNvSpPr txBox="1"/>
          <p:nvPr/>
        </p:nvSpPr>
        <p:spPr>
          <a:xfrm>
            <a:off x="5394960" y="6004867"/>
            <a:ext cx="3008399" cy="461665"/>
          </a:xfrm>
          <a:prstGeom prst="rect">
            <a:avLst/>
          </a:prstGeom>
          <a:noFill/>
        </p:spPr>
        <p:txBody>
          <a:bodyPr wrap="square" rtlCol="0">
            <a:spAutoFit/>
          </a:bodyPr>
          <a:lstStyle/>
          <a:p>
            <a:r>
              <a:rPr lang="de-DE" sz="2400" b="1" dirty="0" smtClean="0">
                <a:solidFill>
                  <a:schemeClr val="bg1"/>
                </a:solidFill>
              </a:rPr>
              <a:t>kurz: Nahrungssuche</a:t>
            </a:r>
            <a:endParaRPr lang="de-DE" sz="2400" b="1" dirty="0">
              <a:solidFill>
                <a:schemeClr val="bg1"/>
              </a:solidFill>
            </a:endParaRPr>
          </a:p>
        </p:txBody>
      </p:sp>
      <p:sp>
        <p:nvSpPr>
          <p:cNvPr id="6" name="Textfeld 5"/>
          <p:cNvSpPr txBox="1"/>
          <p:nvPr/>
        </p:nvSpPr>
        <p:spPr>
          <a:xfrm>
            <a:off x="386080" y="4720028"/>
            <a:ext cx="1980029" cy="461665"/>
          </a:xfrm>
          <a:prstGeom prst="rect">
            <a:avLst/>
          </a:prstGeom>
          <a:noFill/>
        </p:spPr>
        <p:txBody>
          <a:bodyPr wrap="none" rtlCol="0">
            <a:spAutoFit/>
          </a:bodyPr>
          <a:lstStyle/>
          <a:p>
            <a:r>
              <a:rPr lang="de-DE" sz="2400" b="1" dirty="0" smtClean="0">
                <a:solidFill>
                  <a:schemeClr val="bg1"/>
                </a:solidFill>
              </a:rPr>
              <a:t>lang: Deckung</a:t>
            </a:r>
            <a:endParaRPr lang="de-DE" sz="2400" b="1" dirty="0">
              <a:solidFill>
                <a:schemeClr val="bg1"/>
              </a:solidFill>
            </a:endParaRPr>
          </a:p>
        </p:txBody>
      </p:sp>
    </p:spTree>
    <p:extLst>
      <p:ext uri="{BB962C8B-B14F-4D97-AF65-F5344CB8AC3E}">
        <p14:creationId xmlns:p14="http://schemas.microsoft.com/office/powerpoint/2010/main" val="253295633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4396 Feuchtwiese mit offenen Bodenstelle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0"/>
            <a:ext cx="9144000" cy="6035040"/>
          </a:xfrm>
          <a:prstGeom prst="rect">
            <a:avLst/>
          </a:prstGeom>
        </p:spPr>
      </p:pic>
      <p:sp>
        <p:nvSpPr>
          <p:cNvPr id="2" name="Titel 1"/>
          <p:cNvSpPr>
            <a:spLocks noGrp="1"/>
          </p:cNvSpPr>
          <p:nvPr>
            <p:ph type="title"/>
          </p:nvPr>
        </p:nvSpPr>
        <p:spPr/>
        <p:txBody>
          <a:bodyPr/>
          <a:lstStyle/>
          <a:p>
            <a:r>
              <a:rPr lang="de-DE" dirty="0" smtClean="0"/>
              <a:t>Offene Bodenstellen</a:t>
            </a:r>
            <a:endParaRPr lang="de-DE" dirty="0"/>
          </a:p>
        </p:txBody>
      </p:sp>
      <p:sp>
        <p:nvSpPr>
          <p:cNvPr id="5" name="Textfeld 4"/>
          <p:cNvSpPr txBox="1"/>
          <p:nvPr/>
        </p:nvSpPr>
        <p:spPr>
          <a:xfrm>
            <a:off x="2164080" y="6119782"/>
            <a:ext cx="7569200" cy="461665"/>
          </a:xfrm>
          <a:prstGeom prst="rect">
            <a:avLst/>
          </a:prstGeom>
          <a:noFill/>
        </p:spPr>
        <p:txBody>
          <a:bodyPr wrap="square" rtlCol="0">
            <a:spAutoFit/>
          </a:bodyPr>
          <a:lstStyle/>
          <a:p>
            <a:pPr algn="ctr"/>
            <a:r>
              <a:rPr lang="de-DE" sz="2400" b="1" dirty="0" smtClean="0">
                <a:solidFill>
                  <a:schemeClr val="bg1"/>
                </a:solidFill>
              </a:rPr>
              <a:t>... für Nahrungssuche und Wasser</a:t>
            </a:r>
            <a:endParaRPr lang="de-DE" sz="2400" b="1" dirty="0">
              <a:solidFill>
                <a:schemeClr val="bg1"/>
              </a:solidFill>
            </a:endParaRPr>
          </a:p>
        </p:txBody>
      </p:sp>
    </p:spTree>
    <p:extLst>
      <p:ext uri="{BB962C8B-B14F-4D97-AF65-F5344CB8AC3E}">
        <p14:creationId xmlns:p14="http://schemas.microsoft.com/office/powerpoint/2010/main" val="186502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Hüppin Raps_eggen_20180419 (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0420"/>
            <a:ext cx="9144000" cy="6037580"/>
          </a:xfrm>
          <a:prstGeom prst="rect">
            <a:avLst/>
          </a:prstGeom>
        </p:spPr>
      </p:pic>
      <p:sp>
        <p:nvSpPr>
          <p:cNvPr id="2" name="Titel 1"/>
          <p:cNvSpPr>
            <a:spLocks noGrp="1"/>
          </p:cNvSpPr>
          <p:nvPr>
            <p:ph type="title"/>
          </p:nvPr>
        </p:nvSpPr>
        <p:spPr/>
        <p:txBody>
          <a:bodyPr/>
          <a:lstStyle/>
          <a:p>
            <a:r>
              <a:rPr lang="de-DE" dirty="0" smtClean="0">
                <a:solidFill>
                  <a:srgbClr val="FFFFFF"/>
                </a:solidFill>
              </a:rPr>
              <a:t>„Neuer“ Lebensraum Kulturland</a:t>
            </a:r>
            <a:endParaRPr lang="de-DE" dirty="0">
              <a:solidFill>
                <a:srgbClr val="FFFFFF"/>
              </a:solidFill>
            </a:endParaRPr>
          </a:p>
        </p:txBody>
      </p:sp>
    </p:spTree>
    <p:extLst>
      <p:ext uri="{BB962C8B-B14F-4D97-AF65-F5344CB8AC3E}">
        <p14:creationId xmlns:p14="http://schemas.microsoft.com/office/powerpoint/2010/main" val="9903115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 NW Kiebitz maennl Juni EOS14629 HGlad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24636"/>
            <a:ext cx="9144000" cy="6033364"/>
          </a:xfrm>
          <a:prstGeom prst="rect">
            <a:avLst/>
          </a:prstGeom>
        </p:spPr>
      </p:pic>
      <p:sp>
        <p:nvSpPr>
          <p:cNvPr id="2" name="Titel 1"/>
          <p:cNvSpPr>
            <a:spLocks noGrp="1"/>
          </p:cNvSpPr>
          <p:nvPr>
            <p:ph type="title"/>
          </p:nvPr>
        </p:nvSpPr>
        <p:spPr/>
        <p:txBody>
          <a:bodyPr/>
          <a:lstStyle/>
          <a:p>
            <a:r>
              <a:rPr lang="de-DE" dirty="0" smtClean="0"/>
              <a:t>Nahrung</a:t>
            </a:r>
            <a:endParaRPr lang="de-DE" dirty="0"/>
          </a:p>
        </p:txBody>
      </p:sp>
      <p:pic>
        <p:nvPicPr>
          <p:cNvPr id="12" name="Bild 11" descr="regenwur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4150" y="6019992"/>
            <a:ext cx="609600" cy="461580"/>
          </a:xfrm>
          <a:prstGeom prst="rect">
            <a:avLst/>
          </a:prstGeom>
        </p:spPr>
      </p:pic>
      <p:pic>
        <p:nvPicPr>
          <p:cNvPr id="13" name="Bild 12" descr="Hundertfüssle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43150" y="6028348"/>
            <a:ext cx="774700" cy="451383"/>
          </a:xfrm>
          <a:prstGeom prst="rect">
            <a:avLst/>
          </a:prstGeom>
        </p:spPr>
      </p:pic>
      <p:pic>
        <p:nvPicPr>
          <p:cNvPr id="14" name="Bild 13" descr="Käfer.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8000" y="5948427"/>
            <a:ext cx="546100" cy="655572"/>
          </a:xfrm>
          <a:prstGeom prst="rect">
            <a:avLst/>
          </a:prstGeom>
        </p:spPr>
      </p:pic>
      <p:pic>
        <p:nvPicPr>
          <p:cNvPr id="15" name="Bild 14" descr="Spinn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2700" y="5930347"/>
            <a:ext cx="774700" cy="673652"/>
          </a:xfrm>
          <a:prstGeom prst="rect">
            <a:avLst/>
          </a:prstGeom>
        </p:spPr>
      </p:pic>
      <p:pic>
        <p:nvPicPr>
          <p:cNvPr id="16" name="Bild 15" descr="Schneck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32500" y="6047407"/>
            <a:ext cx="685800" cy="432324"/>
          </a:xfrm>
          <a:prstGeom prst="rect">
            <a:avLst/>
          </a:prstGeom>
        </p:spPr>
      </p:pic>
      <p:pic>
        <p:nvPicPr>
          <p:cNvPr id="17" name="Bild 16" descr="Asse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54072">
            <a:off x="7071359" y="5969190"/>
            <a:ext cx="334514" cy="648000"/>
          </a:xfrm>
          <a:prstGeom prst="rect">
            <a:avLst/>
          </a:prstGeom>
        </p:spPr>
      </p:pic>
      <p:pic>
        <p:nvPicPr>
          <p:cNvPr id="18" name="Bild 17" descr="Frosch.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6050" y="6090123"/>
            <a:ext cx="622300" cy="449015"/>
          </a:xfrm>
          <a:prstGeom prst="rect">
            <a:avLst/>
          </a:prstGeom>
        </p:spPr>
      </p:pic>
      <p:pic>
        <p:nvPicPr>
          <p:cNvPr id="19" name="Bild 18" descr="Heuschreck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08350" y="6140923"/>
            <a:ext cx="825500" cy="286423"/>
          </a:xfrm>
          <a:prstGeom prst="rect">
            <a:avLst/>
          </a:prstGeom>
        </p:spPr>
      </p:pic>
    </p:spTree>
    <p:extLst>
      <p:ext uri="{BB962C8B-B14F-4D97-AF65-F5344CB8AC3E}">
        <p14:creationId xmlns:p14="http://schemas.microsoft.com/office/powerpoint/2010/main" val="3336127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Kiebitz 04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717"/>
            <a:ext cx="9144000" cy="6035283"/>
          </a:xfrm>
          <a:prstGeom prst="rect">
            <a:avLst/>
          </a:prstGeom>
        </p:spPr>
      </p:pic>
      <p:sp>
        <p:nvSpPr>
          <p:cNvPr id="8" name="Textfeld 7"/>
          <p:cNvSpPr txBox="1"/>
          <p:nvPr/>
        </p:nvSpPr>
        <p:spPr>
          <a:xfrm>
            <a:off x="1346832" y="1960307"/>
            <a:ext cx="3951608" cy="4031873"/>
          </a:xfrm>
          <a:prstGeom prst="rect">
            <a:avLst/>
          </a:prstGeom>
          <a:noFill/>
        </p:spPr>
        <p:txBody>
          <a:bodyPr wrap="square" rtlCol="0">
            <a:spAutoFit/>
          </a:bodyPr>
          <a:lstStyle/>
          <a:p>
            <a:r>
              <a:rPr lang="de-DE" sz="3200" b="1" dirty="0" smtClean="0">
                <a:solidFill>
                  <a:schemeClr val="bg1"/>
                </a:solidFill>
              </a:rPr>
              <a:t>Allgemeines</a:t>
            </a:r>
          </a:p>
          <a:p>
            <a:r>
              <a:rPr lang="de-DE" sz="3200" b="1" dirty="0" smtClean="0">
                <a:solidFill>
                  <a:srgbClr val="FFFFFF"/>
                </a:solidFill>
              </a:rPr>
              <a:t>Merkmale</a:t>
            </a:r>
          </a:p>
          <a:p>
            <a:r>
              <a:rPr lang="de-DE" sz="3200" b="1" dirty="0" smtClean="0">
                <a:solidFill>
                  <a:srgbClr val="FFFFFF"/>
                </a:solidFill>
              </a:rPr>
              <a:t>Verbreitung</a:t>
            </a:r>
          </a:p>
          <a:p>
            <a:r>
              <a:rPr lang="de-DE" sz="3200" b="1" dirty="0" smtClean="0">
                <a:solidFill>
                  <a:srgbClr val="FFFFFF"/>
                </a:solidFill>
              </a:rPr>
              <a:t>Lebensraum</a:t>
            </a:r>
          </a:p>
          <a:p>
            <a:r>
              <a:rPr lang="de-DE" sz="3200" b="1" dirty="0" smtClean="0">
                <a:solidFill>
                  <a:srgbClr val="FFFFFF"/>
                </a:solidFill>
              </a:rPr>
              <a:t>Ernährung</a:t>
            </a:r>
          </a:p>
          <a:p>
            <a:r>
              <a:rPr lang="de-DE" sz="3200" b="1" dirty="0" smtClean="0">
                <a:solidFill>
                  <a:srgbClr val="FFFFFF"/>
                </a:solidFill>
              </a:rPr>
              <a:t>Fortpflanzung</a:t>
            </a:r>
          </a:p>
          <a:p>
            <a:r>
              <a:rPr lang="de-DE" sz="3200" b="1" dirty="0" smtClean="0">
                <a:solidFill>
                  <a:srgbClr val="FFFFFF"/>
                </a:solidFill>
              </a:rPr>
              <a:t>Gefährdung</a:t>
            </a:r>
          </a:p>
          <a:p>
            <a:r>
              <a:rPr lang="de-DE" sz="3200" b="1" dirty="0" err="1" smtClean="0">
                <a:solidFill>
                  <a:srgbClr val="FFFFFF"/>
                </a:solidFill>
              </a:rPr>
              <a:t>Schutzmassnahmen</a:t>
            </a:r>
            <a:endParaRPr lang="de-DE" sz="3200" b="1" dirty="0" smtClean="0">
              <a:solidFill>
                <a:srgbClr val="FFFFFF"/>
              </a:solidFill>
            </a:endParaRPr>
          </a:p>
        </p:txBody>
      </p:sp>
      <p:sp>
        <p:nvSpPr>
          <p:cNvPr id="3" name="Titel 2"/>
          <p:cNvSpPr>
            <a:spLocks noGrp="1"/>
          </p:cNvSpPr>
          <p:nvPr>
            <p:ph type="title"/>
          </p:nvPr>
        </p:nvSpPr>
        <p:spPr/>
        <p:txBody>
          <a:bodyPr/>
          <a:lstStyle/>
          <a:p>
            <a:r>
              <a:rPr lang="de-DE" dirty="0" smtClean="0"/>
              <a:t>Inhalt</a:t>
            </a:r>
            <a:endParaRPr lang="de-DE" dirty="0"/>
          </a:p>
        </p:txBody>
      </p:sp>
    </p:spTree>
    <p:extLst>
      <p:ext uri="{BB962C8B-B14F-4D97-AF65-F5344CB8AC3E}">
        <p14:creationId xmlns:p14="http://schemas.microsoft.com/office/powerpoint/2010/main" val="137184410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„Stop and Go“ und „Fusstrillern“ </a:t>
            </a:r>
            <a:endParaRPr lang="de-DE" dirty="0"/>
          </a:p>
        </p:txBody>
      </p:sp>
      <p:pic>
        <p:nvPicPr>
          <p:cNvPr id="3" name="2015-03-24 16/50/19_Kiebitz_W Jonas Landolt Fusstriller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30" r="1354"/>
          <a:stretch/>
        </p:blipFill>
        <p:spPr>
          <a:xfrm>
            <a:off x="1" y="1050063"/>
            <a:ext cx="9144000" cy="5323603"/>
          </a:xfrm>
          <a:prstGeom prst="rect">
            <a:avLst/>
          </a:prstGeom>
        </p:spPr>
      </p:pic>
    </p:spTree>
    <p:extLst>
      <p:ext uri="{BB962C8B-B14F-4D97-AF65-F5344CB8AC3E}">
        <p14:creationId xmlns:p14="http://schemas.microsoft.com/office/powerpoint/2010/main" val="32546540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 NW Kiebitz Zug Dezember _MG_4546 HGlad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0"/>
            <a:ext cx="9144000" cy="6035040"/>
          </a:xfrm>
          <a:prstGeom prst="rect">
            <a:avLst/>
          </a:prstGeom>
        </p:spPr>
      </p:pic>
      <p:sp>
        <p:nvSpPr>
          <p:cNvPr id="2" name="Titel 1"/>
          <p:cNvSpPr>
            <a:spLocks noGrp="1"/>
          </p:cNvSpPr>
          <p:nvPr>
            <p:ph type="title"/>
          </p:nvPr>
        </p:nvSpPr>
        <p:spPr/>
        <p:txBody>
          <a:bodyPr/>
          <a:lstStyle/>
          <a:p>
            <a:r>
              <a:rPr lang="de-DE" dirty="0" smtClean="0"/>
              <a:t>Gemeinsam sind wir stark</a:t>
            </a:r>
            <a:endParaRPr lang="de-DE" dirty="0"/>
          </a:p>
        </p:txBody>
      </p:sp>
    </p:spTree>
    <p:extLst>
      <p:ext uri="{BB962C8B-B14F-4D97-AF65-F5344CB8AC3E}">
        <p14:creationId xmlns:p14="http://schemas.microsoft.com/office/powerpoint/2010/main" val="11847831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Singflug nach Kooiker - Buckow"/>
          <p:cNvPicPr>
            <a:picLocks noChangeAspect="1"/>
          </p:cNvPicPr>
          <p:nvPr/>
        </p:nvPicPr>
        <p:blipFill rotWithShape="1">
          <a:blip r:embed="rId3" cstate="screen">
            <a:extLst>
              <a:ext uri="{28A0092B-C50C-407E-A947-70E740481C1C}">
                <a14:useLocalDpi xmlns:a14="http://schemas.microsoft.com/office/drawing/2010/main"/>
              </a:ext>
            </a:extLst>
          </a:blip>
          <a:srcRect b="30184"/>
          <a:stretch/>
        </p:blipFill>
        <p:spPr>
          <a:xfrm flipH="1">
            <a:off x="653265" y="1245879"/>
            <a:ext cx="7810014" cy="3580121"/>
          </a:xfrm>
          <a:prstGeom prst="rect">
            <a:avLst/>
          </a:prstGeom>
        </p:spPr>
      </p:pic>
      <p:sp>
        <p:nvSpPr>
          <p:cNvPr id="3" name="Textfeld 2"/>
          <p:cNvSpPr txBox="1"/>
          <p:nvPr/>
        </p:nvSpPr>
        <p:spPr>
          <a:xfrm rot="19200000">
            <a:off x="443105" y="5222128"/>
            <a:ext cx="1735070" cy="338554"/>
          </a:xfrm>
          <a:prstGeom prst="rect">
            <a:avLst/>
          </a:prstGeom>
          <a:noFill/>
        </p:spPr>
        <p:txBody>
          <a:bodyPr wrap="none" rtlCol="0">
            <a:spAutoFit/>
          </a:bodyPr>
          <a:lstStyle/>
          <a:p>
            <a:r>
              <a:rPr lang="de-DE" sz="1600" dirty="0" smtClean="0"/>
              <a:t>Schmetterlingsflug</a:t>
            </a:r>
            <a:endParaRPr lang="de-DE" sz="2400" dirty="0"/>
          </a:p>
        </p:txBody>
      </p:sp>
      <p:sp>
        <p:nvSpPr>
          <p:cNvPr id="7" name="Textfeld 6"/>
          <p:cNvSpPr txBox="1"/>
          <p:nvPr/>
        </p:nvSpPr>
        <p:spPr>
          <a:xfrm rot="19200000">
            <a:off x="2374845" y="5050311"/>
            <a:ext cx="1200469" cy="338554"/>
          </a:xfrm>
          <a:prstGeom prst="rect">
            <a:avLst/>
          </a:prstGeom>
          <a:noFill/>
        </p:spPr>
        <p:txBody>
          <a:bodyPr wrap="none" rtlCol="0">
            <a:spAutoFit/>
          </a:bodyPr>
          <a:lstStyle/>
          <a:p>
            <a:r>
              <a:rPr lang="de-DE" sz="1600" dirty="0" smtClean="0"/>
              <a:t>Wuchtelflug</a:t>
            </a:r>
            <a:endParaRPr lang="de-DE" sz="2400" dirty="0"/>
          </a:p>
        </p:txBody>
      </p:sp>
      <p:sp>
        <p:nvSpPr>
          <p:cNvPr id="8" name="Textfeld 7"/>
          <p:cNvSpPr txBox="1"/>
          <p:nvPr/>
        </p:nvSpPr>
        <p:spPr>
          <a:xfrm rot="19200000">
            <a:off x="3766881" y="4922864"/>
            <a:ext cx="803926" cy="338554"/>
          </a:xfrm>
          <a:prstGeom prst="rect">
            <a:avLst/>
          </a:prstGeom>
          <a:noFill/>
        </p:spPr>
        <p:txBody>
          <a:bodyPr wrap="none" rtlCol="0">
            <a:spAutoFit/>
          </a:bodyPr>
          <a:lstStyle/>
          <a:p>
            <a:r>
              <a:rPr lang="de-DE" sz="1600" dirty="0" smtClean="0"/>
              <a:t>Tiefflug</a:t>
            </a:r>
            <a:endParaRPr lang="de-DE" sz="2400" dirty="0"/>
          </a:p>
        </p:txBody>
      </p:sp>
      <p:sp>
        <p:nvSpPr>
          <p:cNvPr id="9" name="Textfeld 8"/>
          <p:cNvSpPr txBox="1"/>
          <p:nvPr/>
        </p:nvSpPr>
        <p:spPr>
          <a:xfrm rot="19200000">
            <a:off x="4222415" y="4955804"/>
            <a:ext cx="906418" cy="338554"/>
          </a:xfrm>
          <a:prstGeom prst="rect">
            <a:avLst/>
          </a:prstGeom>
          <a:noFill/>
        </p:spPr>
        <p:txBody>
          <a:bodyPr wrap="none" rtlCol="0">
            <a:spAutoFit/>
          </a:bodyPr>
          <a:lstStyle/>
          <a:p>
            <a:r>
              <a:rPr lang="de-DE" sz="1600" dirty="0" smtClean="0"/>
              <a:t>Steigflug</a:t>
            </a:r>
          </a:p>
        </p:txBody>
      </p:sp>
      <p:sp>
        <p:nvSpPr>
          <p:cNvPr id="10" name="Textfeld 9"/>
          <p:cNvSpPr txBox="1"/>
          <p:nvPr/>
        </p:nvSpPr>
        <p:spPr>
          <a:xfrm rot="19200000">
            <a:off x="4949707" y="4962824"/>
            <a:ext cx="928259" cy="338554"/>
          </a:xfrm>
          <a:prstGeom prst="rect">
            <a:avLst/>
          </a:prstGeom>
          <a:noFill/>
        </p:spPr>
        <p:txBody>
          <a:bodyPr wrap="none" rtlCol="0">
            <a:spAutoFit/>
          </a:bodyPr>
          <a:lstStyle/>
          <a:p>
            <a:r>
              <a:rPr lang="de-DE" sz="1600" dirty="0" smtClean="0"/>
              <a:t>Hochflug</a:t>
            </a:r>
          </a:p>
        </p:txBody>
      </p:sp>
      <p:sp>
        <p:nvSpPr>
          <p:cNvPr id="11" name="Textfeld 10"/>
          <p:cNvSpPr txBox="1"/>
          <p:nvPr/>
        </p:nvSpPr>
        <p:spPr>
          <a:xfrm rot="19200000">
            <a:off x="5870695" y="4960505"/>
            <a:ext cx="921045" cy="338554"/>
          </a:xfrm>
          <a:prstGeom prst="rect">
            <a:avLst/>
          </a:prstGeom>
          <a:noFill/>
        </p:spPr>
        <p:txBody>
          <a:bodyPr wrap="none" rtlCol="0">
            <a:spAutoFit/>
          </a:bodyPr>
          <a:lstStyle/>
          <a:p>
            <a:r>
              <a:rPr lang="de-DE" sz="1600" dirty="0" smtClean="0"/>
              <a:t>Sturzflug</a:t>
            </a:r>
          </a:p>
        </p:txBody>
      </p:sp>
      <p:sp>
        <p:nvSpPr>
          <p:cNvPr id="12" name="Textfeld 11"/>
          <p:cNvSpPr txBox="1"/>
          <p:nvPr/>
        </p:nvSpPr>
        <p:spPr>
          <a:xfrm rot="19200000">
            <a:off x="6549265" y="5222128"/>
            <a:ext cx="1735070" cy="338554"/>
          </a:xfrm>
          <a:prstGeom prst="rect">
            <a:avLst/>
          </a:prstGeom>
          <a:noFill/>
        </p:spPr>
        <p:txBody>
          <a:bodyPr wrap="none" rtlCol="0">
            <a:spAutoFit/>
          </a:bodyPr>
          <a:lstStyle/>
          <a:p>
            <a:r>
              <a:rPr lang="de-DE" sz="1600" dirty="0" smtClean="0"/>
              <a:t>Schmetterlingsflug</a:t>
            </a:r>
            <a:endParaRPr lang="de-DE" sz="2400" dirty="0"/>
          </a:p>
        </p:txBody>
      </p:sp>
      <p:sp>
        <p:nvSpPr>
          <p:cNvPr id="5" name="Titel 4"/>
          <p:cNvSpPr>
            <a:spLocks noGrp="1"/>
          </p:cNvSpPr>
          <p:nvPr>
            <p:ph type="title"/>
          </p:nvPr>
        </p:nvSpPr>
        <p:spPr/>
        <p:txBody>
          <a:bodyPr/>
          <a:lstStyle/>
          <a:p>
            <a:r>
              <a:rPr lang="de-DE" dirty="0" err="1" smtClean="0"/>
              <a:t>Fortplanzung</a:t>
            </a:r>
            <a:r>
              <a:rPr lang="de-DE" dirty="0" smtClean="0"/>
              <a:t>: </a:t>
            </a:r>
            <a:r>
              <a:rPr lang="de-DE" dirty="0" err="1" smtClean="0"/>
              <a:t>Balzflug</a:t>
            </a:r>
            <a:endParaRPr lang="de-DE" dirty="0"/>
          </a:p>
        </p:txBody>
      </p:sp>
    </p:spTree>
    <p:extLst>
      <p:ext uri="{BB962C8B-B14F-4D97-AF65-F5344CB8AC3E}">
        <p14:creationId xmlns:p14="http://schemas.microsoft.com/office/powerpoint/2010/main" val="10221760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Kiebitz_Burkhardt Marcel_005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0"/>
            <a:ext cx="9144000" cy="6035040"/>
          </a:xfrm>
          <a:prstGeom prst="rect">
            <a:avLst/>
          </a:prstGeom>
        </p:spPr>
      </p:pic>
      <p:sp>
        <p:nvSpPr>
          <p:cNvPr id="2" name="Titel 1"/>
          <p:cNvSpPr>
            <a:spLocks noGrp="1"/>
          </p:cNvSpPr>
          <p:nvPr>
            <p:ph type="title"/>
          </p:nvPr>
        </p:nvSpPr>
        <p:spPr/>
        <p:txBody>
          <a:bodyPr/>
          <a:lstStyle/>
          <a:p>
            <a:r>
              <a:rPr lang="de-DE" dirty="0" smtClean="0"/>
              <a:t>Nistmulden drehen</a:t>
            </a:r>
            <a:endParaRPr lang="de-DE" dirty="0"/>
          </a:p>
        </p:txBody>
      </p:sp>
      <p:sp>
        <p:nvSpPr>
          <p:cNvPr id="5" name="Textfeld 4"/>
          <p:cNvSpPr txBox="1"/>
          <p:nvPr/>
        </p:nvSpPr>
        <p:spPr>
          <a:xfrm>
            <a:off x="439614" y="5767977"/>
            <a:ext cx="8704385" cy="830997"/>
          </a:xfrm>
          <a:prstGeom prst="rect">
            <a:avLst/>
          </a:prstGeom>
          <a:noFill/>
        </p:spPr>
        <p:txBody>
          <a:bodyPr wrap="square" rtlCol="0">
            <a:spAutoFit/>
          </a:bodyPr>
          <a:lstStyle/>
          <a:p>
            <a:r>
              <a:rPr lang="de-DE" sz="2400" b="1" dirty="0" smtClean="0">
                <a:solidFill>
                  <a:schemeClr val="bg1"/>
                </a:solidFill>
              </a:rPr>
              <a:t>Männchen erstellt mehrere Nestmulden</a:t>
            </a:r>
          </a:p>
          <a:p>
            <a:r>
              <a:rPr lang="de-DE" sz="2400" b="1" dirty="0" smtClean="0">
                <a:solidFill>
                  <a:schemeClr val="bg1"/>
                </a:solidFill>
              </a:rPr>
              <a:t>Weibchen wählt definitives Nest</a:t>
            </a:r>
            <a:endParaRPr lang="de-DE" sz="2400" b="1" dirty="0">
              <a:solidFill>
                <a:schemeClr val="bg1"/>
              </a:solidFill>
            </a:endParaRPr>
          </a:p>
        </p:txBody>
      </p:sp>
    </p:spTree>
    <p:extLst>
      <p:ext uri="{BB962C8B-B14F-4D97-AF65-F5344CB8AC3E}">
        <p14:creationId xmlns:p14="http://schemas.microsoft.com/office/powerpoint/2010/main" val="39301239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46735" y="3815863"/>
            <a:ext cx="4320000" cy="2881578"/>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Hans Glader Kiebitz 05, Gelege in Feuchtwise, Niederrhein 200503, HG bearbeitet2.jp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43939" y="791278"/>
            <a:ext cx="4320000" cy="2880000"/>
          </a:xfrm>
          <a:prstGeom prst="rect">
            <a:avLst/>
          </a:prstGeom>
        </p:spPr>
      </p:pic>
      <p:sp>
        <p:nvSpPr>
          <p:cNvPr id="2" name="Titel 1"/>
          <p:cNvSpPr>
            <a:spLocks noGrp="1"/>
          </p:cNvSpPr>
          <p:nvPr>
            <p:ph type="title"/>
          </p:nvPr>
        </p:nvSpPr>
        <p:spPr/>
        <p:txBody>
          <a:bodyPr/>
          <a:lstStyle/>
          <a:p>
            <a:r>
              <a:rPr lang="de-DE" dirty="0" smtClean="0">
                <a:solidFill>
                  <a:srgbClr val="FFFFFF"/>
                </a:solidFill>
              </a:rPr>
              <a:t>Nistplätze</a:t>
            </a:r>
            <a:endParaRPr lang="de-DE" dirty="0">
              <a:solidFill>
                <a:srgbClr val="FFFFFF"/>
              </a:solidFill>
            </a:endParaRPr>
          </a:p>
        </p:txBody>
      </p:sp>
      <p:sp>
        <p:nvSpPr>
          <p:cNvPr id="5" name="Textfeld 4"/>
          <p:cNvSpPr txBox="1"/>
          <p:nvPr/>
        </p:nvSpPr>
        <p:spPr>
          <a:xfrm>
            <a:off x="424681" y="4060024"/>
            <a:ext cx="3825585" cy="2308324"/>
          </a:xfrm>
          <a:prstGeom prst="rect">
            <a:avLst/>
          </a:prstGeom>
          <a:noFill/>
        </p:spPr>
        <p:txBody>
          <a:bodyPr wrap="square" rtlCol="0">
            <a:spAutoFit/>
          </a:bodyPr>
          <a:lstStyle/>
          <a:p>
            <a:r>
              <a:rPr lang="de-DE" sz="2400" b="1" dirty="0" smtClean="0">
                <a:solidFill>
                  <a:schemeClr val="bg1"/>
                </a:solidFill>
              </a:rPr>
              <a:t>I</a:t>
            </a:r>
            <a:r>
              <a:rPr lang="de-DE" sz="2400" b="1" dirty="0">
                <a:solidFill>
                  <a:schemeClr val="bg1"/>
                </a:solidFill>
              </a:rPr>
              <a:t>m</a:t>
            </a:r>
            <a:r>
              <a:rPr lang="de-DE" sz="2400" b="1" dirty="0" smtClean="0">
                <a:solidFill>
                  <a:schemeClr val="bg1"/>
                </a:solidFill>
              </a:rPr>
              <a:t> Feuchtgebiete </a:t>
            </a:r>
            <a:r>
              <a:rPr lang="de-DE" sz="2400" b="1" dirty="0" smtClean="0">
                <a:solidFill>
                  <a:schemeClr val="bg1"/>
                </a:solidFill>
              </a:rPr>
              <a:t>an erhöhter, trockener Stelle, </a:t>
            </a:r>
            <a:r>
              <a:rPr lang="de-DE" sz="2400" b="1" dirty="0" smtClean="0">
                <a:solidFill>
                  <a:schemeClr val="bg1"/>
                </a:solidFill>
              </a:rPr>
              <a:t>Nest gut ausgebaut.</a:t>
            </a:r>
          </a:p>
          <a:p>
            <a:r>
              <a:rPr lang="de-DE" sz="2400" b="1" dirty="0" smtClean="0">
                <a:solidFill>
                  <a:schemeClr val="bg1"/>
                </a:solidFill>
              </a:rPr>
              <a:t>Im </a:t>
            </a:r>
            <a:r>
              <a:rPr lang="de-DE" sz="2400" b="1" dirty="0" smtClean="0">
                <a:solidFill>
                  <a:schemeClr val="bg1"/>
                </a:solidFill>
              </a:rPr>
              <a:t>Ackerland Nest oft </a:t>
            </a:r>
            <a:r>
              <a:rPr lang="de-DE" sz="2400" b="1" dirty="0" smtClean="0">
                <a:solidFill>
                  <a:schemeClr val="bg1"/>
                </a:solidFill>
              </a:rPr>
              <a:t>nur spärlich </a:t>
            </a:r>
            <a:r>
              <a:rPr lang="de-DE" sz="2400" b="1" dirty="0" smtClean="0">
                <a:solidFill>
                  <a:schemeClr val="bg1"/>
                </a:solidFill>
              </a:rPr>
              <a:t>, in </a:t>
            </a:r>
            <a:r>
              <a:rPr lang="de-DE" sz="2400" b="1" dirty="0" err="1" smtClean="0">
                <a:solidFill>
                  <a:schemeClr val="bg1"/>
                </a:solidFill>
              </a:rPr>
              <a:t>Kiebitzbrache</a:t>
            </a:r>
            <a:r>
              <a:rPr lang="de-DE" sz="2400" b="1" dirty="0" smtClean="0">
                <a:solidFill>
                  <a:schemeClr val="bg1"/>
                </a:solidFill>
              </a:rPr>
              <a:t> gut ausgebaut.</a:t>
            </a:r>
            <a:endParaRPr lang="de-DE" sz="2400" b="1" dirty="0">
              <a:solidFill>
                <a:schemeClr val="bg1"/>
              </a:solidFill>
            </a:endParaRPr>
          </a:p>
        </p:txBody>
      </p:sp>
      <p:pic>
        <p:nvPicPr>
          <p:cNvPr id="6" name="Bild 5" descr="Hans Glader Kiebitz 04, Gelege im Maisacker, Niederrhein 200503, 16 HG bearbeitet.jp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679629" y="799746"/>
            <a:ext cx="4319999" cy="2880247"/>
          </a:xfrm>
          <a:prstGeom prst="rect">
            <a:avLst/>
          </a:prstGeom>
        </p:spPr>
      </p:pic>
      <p:pic>
        <p:nvPicPr>
          <p:cNvPr id="4" name="Bild 3" descr="Kiebitz Nest-4.JPG"/>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677065" y="3821154"/>
            <a:ext cx="4322563" cy="2880000"/>
          </a:xfrm>
          <a:prstGeom prst="rect">
            <a:avLst/>
          </a:prstGeom>
        </p:spPr>
      </p:pic>
    </p:spTree>
    <p:extLst>
      <p:ext uri="{BB962C8B-B14F-4D97-AF65-F5344CB8AC3E}">
        <p14:creationId xmlns:p14="http://schemas.microsoft.com/office/powerpoint/2010/main" val="7623837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F26_4 Eier_Dillier Wiese_20180522 dunkl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07377"/>
            <a:ext cx="9144000" cy="6050623"/>
          </a:xfrm>
          <a:prstGeom prst="rect">
            <a:avLst/>
          </a:prstGeom>
        </p:spPr>
      </p:pic>
      <p:sp>
        <p:nvSpPr>
          <p:cNvPr id="2" name="Titel 1"/>
          <p:cNvSpPr>
            <a:spLocks noGrp="1"/>
          </p:cNvSpPr>
          <p:nvPr>
            <p:ph type="title"/>
          </p:nvPr>
        </p:nvSpPr>
        <p:spPr/>
        <p:txBody>
          <a:bodyPr/>
          <a:lstStyle/>
          <a:p>
            <a:r>
              <a:rPr lang="de-DE" dirty="0" smtClean="0">
                <a:solidFill>
                  <a:srgbClr val="FFFFFF"/>
                </a:solidFill>
              </a:rPr>
              <a:t>Gelege / Eier</a:t>
            </a:r>
            <a:endParaRPr lang="de-DE" dirty="0">
              <a:solidFill>
                <a:srgbClr val="FFFFFF"/>
              </a:solidFill>
            </a:endParaRPr>
          </a:p>
        </p:txBody>
      </p:sp>
      <p:sp>
        <p:nvSpPr>
          <p:cNvPr id="5" name="Textfeld 4"/>
          <p:cNvSpPr txBox="1"/>
          <p:nvPr/>
        </p:nvSpPr>
        <p:spPr>
          <a:xfrm>
            <a:off x="2032000" y="6150326"/>
            <a:ext cx="4927600" cy="461665"/>
          </a:xfrm>
          <a:prstGeom prst="rect">
            <a:avLst/>
          </a:prstGeom>
          <a:solidFill>
            <a:schemeClr val="tx1">
              <a:alpha val="40000"/>
            </a:schemeClr>
          </a:solidFill>
        </p:spPr>
        <p:txBody>
          <a:bodyPr wrap="square" rtlCol="0">
            <a:spAutoFit/>
          </a:bodyPr>
          <a:lstStyle/>
          <a:p>
            <a:pPr algn="ctr"/>
            <a:r>
              <a:rPr lang="de-DE" sz="2400" b="1" dirty="0" smtClean="0">
                <a:solidFill>
                  <a:srgbClr val="FFFFFF"/>
                </a:solidFill>
              </a:rPr>
              <a:t>meist 4 Eier, kreisel- bis birnenförmig</a:t>
            </a:r>
            <a:endParaRPr lang="de-DE" sz="2400" b="1" dirty="0">
              <a:solidFill>
                <a:srgbClr val="FFFFFF"/>
              </a:solidFill>
            </a:endParaRPr>
          </a:p>
        </p:txBody>
      </p:sp>
    </p:spTree>
    <p:extLst>
      <p:ext uri="{BB962C8B-B14F-4D97-AF65-F5344CB8AC3E}">
        <p14:creationId xmlns:p14="http://schemas.microsoft.com/office/powerpoint/2010/main" val="36230467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Kiebitz_brüte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27176"/>
            <a:ext cx="9144001" cy="6030824"/>
          </a:xfrm>
          <a:prstGeom prst="rect">
            <a:avLst/>
          </a:prstGeom>
        </p:spPr>
      </p:pic>
      <p:sp>
        <p:nvSpPr>
          <p:cNvPr id="2" name="Titel 1"/>
          <p:cNvSpPr>
            <a:spLocks noGrp="1"/>
          </p:cNvSpPr>
          <p:nvPr>
            <p:ph type="title"/>
          </p:nvPr>
        </p:nvSpPr>
        <p:spPr/>
        <p:txBody>
          <a:bodyPr/>
          <a:lstStyle/>
          <a:p>
            <a:r>
              <a:rPr lang="de-DE" dirty="0" smtClean="0"/>
              <a:t>Brutzeit</a:t>
            </a:r>
            <a:endParaRPr lang="de-DE" dirty="0"/>
          </a:p>
        </p:txBody>
      </p:sp>
      <p:sp>
        <p:nvSpPr>
          <p:cNvPr id="5" name="Textfeld 4"/>
          <p:cNvSpPr txBox="1"/>
          <p:nvPr/>
        </p:nvSpPr>
        <p:spPr>
          <a:xfrm>
            <a:off x="1879600" y="5381977"/>
            <a:ext cx="5181600" cy="1200328"/>
          </a:xfrm>
          <a:prstGeom prst="rect">
            <a:avLst/>
          </a:prstGeom>
          <a:solidFill>
            <a:schemeClr val="tx1">
              <a:alpha val="40000"/>
            </a:schemeClr>
          </a:solidFill>
        </p:spPr>
        <p:txBody>
          <a:bodyPr wrap="square" rtlCol="0">
            <a:spAutoFit/>
          </a:bodyPr>
          <a:lstStyle/>
          <a:p>
            <a:pPr algn="ctr"/>
            <a:r>
              <a:rPr lang="de-DE" sz="2400" b="1" dirty="0" smtClean="0">
                <a:solidFill>
                  <a:schemeClr val="bg1"/>
                </a:solidFill>
              </a:rPr>
              <a:t>Legebeginn: Mitte März bis Mitte April</a:t>
            </a:r>
          </a:p>
          <a:p>
            <a:pPr algn="ctr"/>
            <a:r>
              <a:rPr lang="de-DE" sz="2400" b="1" dirty="0">
                <a:solidFill>
                  <a:schemeClr val="bg1"/>
                </a:solidFill>
              </a:rPr>
              <a:t>Brutdauer: 26 – 29 </a:t>
            </a:r>
            <a:r>
              <a:rPr lang="de-DE" sz="2400" b="1" dirty="0" smtClean="0">
                <a:solidFill>
                  <a:schemeClr val="bg1"/>
                </a:solidFill>
              </a:rPr>
              <a:t>Tage</a:t>
            </a:r>
          </a:p>
          <a:p>
            <a:pPr algn="ctr"/>
            <a:r>
              <a:rPr lang="de-DE" sz="2400" b="1" dirty="0">
                <a:solidFill>
                  <a:srgbClr val="FFFFFF"/>
                </a:solidFill>
              </a:rPr>
              <a:t>Flügge: nach 35 – 40 </a:t>
            </a:r>
            <a:r>
              <a:rPr lang="de-DE" sz="2400" b="1" dirty="0" smtClean="0">
                <a:solidFill>
                  <a:srgbClr val="FFFFFF"/>
                </a:solidFill>
              </a:rPr>
              <a:t>Tagen</a:t>
            </a:r>
            <a:endParaRPr lang="de-DE" sz="2400" b="1" dirty="0">
              <a:solidFill>
                <a:schemeClr val="bg1"/>
              </a:solidFill>
            </a:endParaRPr>
          </a:p>
        </p:txBody>
      </p:sp>
      <p:sp>
        <p:nvSpPr>
          <p:cNvPr id="6" name="Textfeld 5"/>
          <p:cNvSpPr txBox="1"/>
          <p:nvPr/>
        </p:nvSpPr>
        <p:spPr>
          <a:xfrm>
            <a:off x="3035213" y="5000977"/>
            <a:ext cx="184666" cy="461665"/>
          </a:xfrm>
          <a:prstGeom prst="rect">
            <a:avLst/>
          </a:prstGeom>
          <a:noFill/>
        </p:spPr>
        <p:txBody>
          <a:bodyPr wrap="none" rtlCol="0">
            <a:spAutoFit/>
          </a:bodyPr>
          <a:lstStyle/>
          <a:p>
            <a:endParaRPr lang="de-DE" sz="2400" b="1" dirty="0">
              <a:solidFill>
                <a:schemeClr val="bg1"/>
              </a:solidFill>
            </a:endParaRPr>
          </a:p>
        </p:txBody>
      </p:sp>
    </p:spTree>
    <p:extLst>
      <p:ext uri="{BB962C8B-B14F-4D97-AF65-F5344CB8AC3E}">
        <p14:creationId xmlns:p14="http://schemas.microsoft.com/office/powerpoint/2010/main" val="39863891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Verteidigung gegen Beutegreifer</a:t>
            </a:r>
            <a:endParaRPr lang="de-DE" dirty="0"/>
          </a:p>
        </p:txBody>
      </p:sp>
      <p:pic>
        <p:nvPicPr>
          <p:cNvPr id="5" name="Bild 4" descr="Abwehr von Beutegreifer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15461"/>
            <a:ext cx="9144000" cy="5949988"/>
          </a:xfrm>
          <a:prstGeom prst="rect">
            <a:avLst/>
          </a:prstGeom>
        </p:spPr>
      </p:pic>
      <p:sp>
        <p:nvSpPr>
          <p:cNvPr id="3" name="Textfeld 2"/>
          <p:cNvSpPr txBox="1"/>
          <p:nvPr/>
        </p:nvSpPr>
        <p:spPr>
          <a:xfrm>
            <a:off x="1324313" y="1543483"/>
            <a:ext cx="1861920" cy="369332"/>
          </a:xfrm>
          <a:prstGeom prst="rect">
            <a:avLst/>
          </a:prstGeom>
          <a:noFill/>
        </p:spPr>
        <p:txBody>
          <a:bodyPr wrap="none" rtlCol="0">
            <a:spAutoFit/>
          </a:bodyPr>
          <a:lstStyle/>
          <a:p>
            <a:r>
              <a:rPr lang="de-DE" dirty="0" smtClean="0"/>
              <a:t>Angriffe von oben</a:t>
            </a:r>
            <a:endParaRPr lang="de-DE" dirty="0"/>
          </a:p>
        </p:txBody>
      </p:sp>
      <p:sp>
        <p:nvSpPr>
          <p:cNvPr id="6" name="Textfeld 5"/>
          <p:cNvSpPr txBox="1"/>
          <p:nvPr/>
        </p:nvSpPr>
        <p:spPr>
          <a:xfrm>
            <a:off x="5818722" y="1543483"/>
            <a:ext cx="1861920" cy="369332"/>
          </a:xfrm>
          <a:prstGeom prst="rect">
            <a:avLst/>
          </a:prstGeom>
          <a:noFill/>
        </p:spPr>
        <p:txBody>
          <a:bodyPr wrap="none" rtlCol="0">
            <a:spAutoFit/>
          </a:bodyPr>
          <a:lstStyle/>
          <a:p>
            <a:r>
              <a:rPr lang="de-DE" dirty="0" smtClean="0"/>
              <a:t>Angriffe von oben</a:t>
            </a:r>
            <a:endParaRPr lang="de-DE" dirty="0"/>
          </a:p>
        </p:txBody>
      </p:sp>
      <p:sp>
        <p:nvSpPr>
          <p:cNvPr id="4" name="Textfeld 3"/>
          <p:cNvSpPr txBox="1"/>
          <p:nvPr/>
        </p:nvSpPr>
        <p:spPr>
          <a:xfrm>
            <a:off x="3831823" y="1543483"/>
            <a:ext cx="1104727" cy="369332"/>
          </a:xfrm>
          <a:prstGeom prst="rect">
            <a:avLst/>
          </a:prstGeom>
          <a:noFill/>
        </p:spPr>
        <p:txBody>
          <a:bodyPr wrap="none" rtlCol="0">
            <a:spAutoFit/>
          </a:bodyPr>
          <a:lstStyle/>
          <a:p>
            <a:r>
              <a:rPr lang="de-DE" dirty="0" smtClean="0"/>
              <a:t>Übergabe</a:t>
            </a:r>
            <a:endParaRPr lang="de-DE" dirty="0"/>
          </a:p>
        </p:txBody>
      </p:sp>
    </p:spTree>
    <p:extLst>
      <p:ext uri="{BB962C8B-B14F-4D97-AF65-F5344CB8AC3E}">
        <p14:creationId xmlns:p14="http://schemas.microsoft.com/office/powerpoint/2010/main" val="38307827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erste Pulli</a:t>
            </a:r>
            <a:endParaRPr lang="de-DE" dirty="0"/>
          </a:p>
        </p:txBody>
      </p:sp>
      <p:pic>
        <p:nvPicPr>
          <p:cNvPr id="4" name="Inhaltsplatzhalter 3" descr="N17_Pulli und 2 Eier_20180518.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0" y="825500"/>
            <a:ext cx="9144000" cy="6032500"/>
          </a:xfrm>
          <a:prstGeom prst="rect">
            <a:avLst/>
          </a:prstGeom>
        </p:spPr>
      </p:pic>
      <p:sp>
        <p:nvSpPr>
          <p:cNvPr id="5" name="Textfeld 4"/>
          <p:cNvSpPr txBox="1"/>
          <p:nvPr/>
        </p:nvSpPr>
        <p:spPr>
          <a:xfrm>
            <a:off x="5511293" y="6017280"/>
            <a:ext cx="3027792" cy="523220"/>
          </a:xfrm>
          <a:prstGeom prst="rect">
            <a:avLst/>
          </a:prstGeom>
          <a:solidFill>
            <a:schemeClr val="tx1">
              <a:alpha val="40000"/>
            </a:schemeClr>
          </a:solidFill>
        </p:spPr>
        <p:txBody>
          <a:bodyPr wrap="none" rtlCol="0">
            <a:spAutoFit/>
          </a:bodyPr>
          <a:lstStyle/>
          <a:p>
            <a:r>
              <a:rPr lang="de-DE" sz="2800" b="1" dirty="0" smtClean="0">
                <a:solidFill>
                  <a:srgbClr val="FFFFFF"/>
                </a:solidFill>
              </a:rPr>
              <a:t>nach 26 – 29 Tagen</a:t>
            </a:r>
            <a:endParaRPr lang="de-DE" sz="2800" b="1" dirty="0">
              <a:solidFill>
                <a:srgbClr val="FFFFFF"/>
              </a:solidFill>
            </a:endParaRPr>
          </a:p>
        </p:txBody>
      </p:sp>
    </p:spTree>
    <p:extLst>
      <p:ext uri="{BB962C8B-B14F-4D97-AF65-F5344CB8AC3E}">
        <p14:creationId xmlns:p14="http://schemas.microsoft.com/office/powerpoint/2010/main" val="9124178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Kiebitz_Augustgroden_Mai2010_Thorsten Krüger_0496_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500"/>
            <a:ext cx="9144000" cy="6032500"/>
          </a:xfrm>
          <a:prstGeom prst="rect">
            <a:avLst/>
          </a:prstGeom>
        </p:spPr>
      </p:pic>
      <p:sp>
        <p:nvSpPr>
          <p:cNvPr id="2" name="Titel 1"/>
          <p:cNvSpPr>
            <a:spLocks noGrp="1"/>
          </p:cNvSpPr>
          <p:nvPr>
            <p:ph type="title"/>
          </p:nvPr>
        </p:nvSpPr>
        <p:spPr/>
        <p:txBody>
          <a:bodyPr/>
          <a:lstStyle/>
          <a:p>
            <a:r>
              <a:rPr lang="de-DE" dirty="0" smtClean="0"/>
              <a:t>Hudern</a:t>
            </a:r>
            <a:endParaRPr lang="de-DE" dirty="0"/>
          </a:p>
        </p:txBody>
      </p:sp>
    </p:spTree>
    <p:extLst>
      <p:ext uri="{BB962C8B-B14F-4D97-AF65-F5344CB8AC3E}">
        <p14:creationId xmlns:p14="http://schemas.microsoft.com/office/powerpoint/2010/main" val="40094749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Schatzfund_Judengasse_Salzburg_Münzen_13Jh.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814476"/>
            <a:ext cx="9144000" cy="6043524"/>
          </a:xfrm>
          <a:prstGeom prst="rect">
            <a:avLst/>
          </a:prstGeom>
        </p:spPr>
      </p:pic>
      <p:sp>
        <p:nvSpPr>
          <p:cNvPr id="14" name="Rechteck 13"/>
          <p:cNvSpPr/>
          <p:nvPr/>
        </p:nvSpPr>
        <p:spPr>
          <a:xfrm>
            <a:off x="0" y="814476"/>
            <a:ext cx="9144000" cy="6043524"/>
          </a:xfrm>
          <a:prstGeom prst="rect">
            <a:avLst/>
          </a:prstGeom>
          <a:solidFill>
            <a:schemeClr val="tx1">
              <a:lumMod val="95000"/>
              <a:lumOff val="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noFill/>
        </p:spPr>
        <p:txBody>
          <a:bodyPr/>
          <a:lstStyle/>
          <a:p>
            <a:r>
              <a:rPr lang="de-DE" dirty="0" smtClean="0"/>
              <a:t>Der Kiebitz im Volksmund</a:t>
            </a:r>
            <a:endParaRPr lang="de-DE" dirty="0"/>
          </a:p>
        </p:txBody>
      </p:sp>
      <p:sp>
        <p:nvSpPr>
          <p:cNvPr id="9" name="Textfeld 8"/>
          <p:cNvSpPr txBox="1"/>
          <p:nvPr/>
        </p:nvSpPr>
        <p:spPr>
          <a:xfrm>
            <a:off x="243055" y="1638790"/>
            <a:ext cx="5776746" cy="923330"/>
          </a:xfrm>
          <a:prstGeom prst="rect">
            <a:avLst/>
          </a:prstGeom>
          <a:solidFill>
            <a:schemeClr val="bg1">
              <a:alpha val="70000"/>
            </a:schemeClr>
          </a:solidFill>
        </p:spPr>
        <p:txBody>
          <a:bodyPr wrap="square" rtlCol="0">
            <a:spAutoFit/>
          </a:bodyPr>
          <a:lstStyle/>
          <a:p>
            <a:r>
              <a:rPr lang="de-DE" dirty="0" smtClean="0"/>
              <a:t>Früher wurden oftmals Kiebitzeier im Frühling eingesammelt.  Reichskanzler Bismarck erhielt jedes Jahr zum Geburtstag Kiebitzeier. </a:t>
            </a:r>
            <a:endParaRPr lang="de-DE" dirty="0"/>
          </a:p>
        </p:txBody>
      </p:sp>
      <p:sp>
        <p:nvSpPr>
          <p:cNvPr id="10" name="Textfeld 9"/>
          <p:cNvSpPr txBox="1"/>
          <p:nvPr/>
        </p:nvSpPr>
        <p:spPr>
          <a:xfrm>
            <a:off x="753699" y="3227457"/>
            <a:ext cx="6581474" cy="646331"/>
          </a:xfrm>
          <a:prstGeom prst="rect">
            <a:avLst/>
          </a:prstGeom>
          <a:solidFill>
            <a:schemeClr val="bg1">
              <a:alpha val="70000"/>
            </a:schemeClr>
          </a:solidFill>
        </p:spPr>
        <p:txBody>
          <a:bodyPr wrap="none" rtlCol="0">
            <a:spAutoFit/>
          </a:bodyPr>
          <a:lstStyle/>
          <a:p>
            <a:r>
              <a:rPr lang="de-DE" dirty="0" smtClean="0"/>
              <a:t>Beim Anblick des ersten Kiebitzes soll man in </a:t>
            </a:r>
            <a:r>
              <a:rPr lang="de-DE" dirty="0" err="1" smtClean="0"/>
              <a:t>Brudzyn</a:t>
            </a:r>
            <a:r>
              <a:rPr lang="de-DE" dirty="0" smtClean="0"/>
              <a:t> (Polen) sagen:</a:t>
            </a:r>
          </a:p>
          <a:p>
            <a:r>
              <a:rPr lang="de-DE" dirty="0" smtClean="0"/>
              <a:t>„In der Pfütze“. Alsdann bekommt man keine Sommersprossen.</a:t>
            </a:r>
            <a:endParaRPr lang="de-DE" dirty="0"/>
          </a:p>
        </p:txBody>
      </p:sp>
      <p:sp>
        <p:nvSpPr>
          <p:cNvPr id="11" name="Textfeld 10"/>
          <p:cNvSpPr txBox="1"/>
          <p:nvPr/>
        </p:nvSpPr>
        <p:spPr>
          <a:xfrm>
            <a:off x="2819117" y="4421613"/>
            <a:ext cx="5778742" cy="646331"/>
          </a:xfrm>
          <a:prstGeom prst="rect">
            <a:avLst/>
          </a:prstGeom>
          <a:solidFill>
            <a:schemeClr val="bg1">
              <a:alpha val="70000"/>
            </a:schemeClr>
          </a:solidFill>
        </p:spPr>
        <p:txBody>
          <a:bodyPr wrap="square" rtlCol="0">
            <a:spAutoFit/>
          </a:bodyPr>
          <a:lstStyle/>
          <a:p>
            <a:r>
              <a:rPr lang="de-DE" dirty="0" smtClean="0"/>
              <a:t>Laut einer Sage aus Dänemark verwandelten sich alte Jungfern in Kiebitze, alte Junggesellen in Bekassinen. </a:t>
            </a:r>
            <a:endParaRPr lang="de-DE" dirty="0"/>
          </a:p>
        </p:txBody>
      </p:sp>
      <p:pic>
        <p:nvPicPr>
          <p:cNvPr id="12" name="Bild 11" descr="Kiebitzdearte venabundi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91021" y="1178559"/>
            <a:ext cx="1950467" cy="1807527"/>
          </a:xfrm>
          <a:prstGeom prst="rect">
            <a:avLst/>
          </a:prstGeom>
        </p:spPr>
      </p:pic>
      <p:sp>
        <p:nvSpPr>
          <p:cNvPr id="13" name="Textfeld 12"/>
          <p:cNvSpPr txBox="1"/>
          <p:nvPr/>
        </p:nvSpPr>
        <p:spPr>
          <a:xfrm>
            <a:off x="3657317" y="5648433"/>
            <a:ext cx="5181883" cy="646331"/>
          </a:xfrm>
          <a:prstGeom prst="rect">
            <a:avLst/>
          </a:prstGeom>
          <a:solidFill>
            <a:schemeClr val="bg1">
              <a:alpha val="70000"/>
            </a:schemeClr>
          </a:solidFill>
        </p:spPr>
        <p:txBody>
          <a:bodyPr wrap="square" rtlCol="0">
            <a:spAutoFit/>
          </a:bodyPr>
          <a:lstStyle/>
          <a:p>
            <a:r>
              <a:rPr lang="de-DE" dirty="0" smtClean="0"/>
              <a:t>Analog zum Kuckuck soll man auch beim Ruf des ersten Kiebitzes Geld in der Tasche haben.</a:t>
            </a:r>
            <a:endParaRPr lang="de-DE" dirty="0"/>
          </a:p>
        </p:txBody>
      </p:sp>
      <p:pic>
        <p:nvPicPr>
          <p:cNvPr id="4" name="Bild 3" descr="Bildschirmfoto 2018-09-24 um 14.05.20.png"/>
          <p:cNvPicPr>
            <a:picLocks noChangeAspect="1"/>
          </p:cNvPicPr>
          <p:nvPr/>
        </p:nvPicPr>
        <p:blipFill>
          <a:blip r:embed="rId5">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a:ext>
            </a:extLst>
          </a:blip>
          <a:stretch>
            <a:fillRect/>
          </a:stretch>
        </p:blipFill>
        <p:spPr>
          <a:xfrm>
            <a:off x="304800" y="4340332"/>
            <a:ext cx="2031894" cy="2318841"/>
          </a:xfrm>
          <a:prstGeom prst="rect">
            <a:avLst/>
          </a:prstGeom>
        </p:spPr>
      </p:pic>
    </p:spTree>
    <p:extLst>
      <p:ext uri="{BB962C8B-B14F-4D97-AF65-F5344CB8AC3E}">
        <p14:creationId xmlns:p14="http://schemas.microsoft.com/office/powerpoint/2010/main" val="18143778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Kiebitz Pulli (4).JPG"/>
          <p:cNvPicPr>
            <a:picLocks noChangeAspect="1"/>
          </p:cNvPicPr>
          <p:nvPr/>
        </p:nvPicPr>
        <p:blipFill rotWithShape="1">
          <a:blip r:embed="rId3" cstate="screen">
            <a:extLst>
              <a:ext uri="{28A0092B-C50C-407E-A947-70E740481C1C}">
                <a14:useLocalDpi xmlns:a14="http://schemas.microsoft.com/office/drawing/2010/main"/>
              </a:ext>
            </a:extLst>
          </a:blip>
          <a:srcRect l="-263" r="-44"/>
          <a:stretch/>
        </p:blipFill>
        <p:spPr>
          <a:xfrm>
            <a:off x="-25400" y="827176"/>
            <a:ext cx="9180000" cy="3060517"/>
          </a:xfrm>
          <a:prstGeom prst="rect">
            <a:avLst/>
          </a:prstGeom>
        </p:spPr>
      </p:pic>
      <p:sp>
        <p:nvSpPr>
          <p:cNvPr id="2" name="Titel 1"/>
          <p:cNvSpPr>
            <a:spLocks noGrp="1"/>
          </p:cNvSpPr>
          <p:nvPr>
            <p:ph type="title"/>
          </p:nvPr>
        </p:nvSpPr>
        <p:spPr/>
        <p:txBody>
          <a:bodyPr/>
          <a:lstStyle/>
          <a:p>
            <a:r>
              <a:rPr lang="de-DE" dirty="0" smtClean="0"/>
              <a:t>Altersstadien</a:t>
            </a:r>
            <a:r>
              <a:rPr lang="de-DE" baseline="0" dirty="0" smtClean="0"/>
              <a:t> der Pullis</a:t>
            </a:r>
            <a:endParaRPr lang="de-DE" dirty="0"/>
          </a:p>
        </p:txBody>
      </p:sp>
      <p:pic>
        <p:nvPicPr>
          <p:cNvPr id="4" name="Bild 3" descr="Geducktes B+-Pulli_Bamert Mais_20180621_09502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00" y="3971319"/>
            <a:ext cx="4333959" cy="2886681"/>
          </a:xfrm>
          <a:prstGeom prst="rect">
            <a:avLst/>
          </a:prstGeom>
        </p:spPr>
      </p:pic>
      <p:pic>
        <p:nvPicPr>
          <p:cNvPr id="8" name="Bild 7" descr="C-Pulli_Schättin Mais_20180615 (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5165" y="3971319"/>
            <a:ext cx="4648835" cy="2886681"/>
          </a:xfrm>
          <a:prstGeom prst="rect">
            <a:avLst/>
          </a:prstGeom>
        </p:spPr>
      </p:pic>
    </p:spTree>
    <p:extLst>
      <p:ext uri="{BB962C8B-B14F-4D97-AF65-F5344CB8AC3E}">
        <p14:creationId xmlns:p14="http://schemas.microsoft.com/office/powerpoint/2010/main" val="39421101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Schutz durch Tarnung</a:t>
            </a:r>
            <a:endParaRPr lang="de-DE" dirty="0"/>
          </a:p>
        </p:txBody>
      </p:sp>
      <p:sp>
        <p:nvSpPr>
          <p:cNvPr id="4" name="Textfeld 3"/>
          <p:cNvSpPr txBox="1"/>
          <p:nvPr/>
        </p:nvSpPr>
        <p:spPr>
          <a:xfrm>
            <a:off x="666492" y="27022"/>
            <a:ext cx="184666" cy="369332"/>
          </a:xfrm>
          <a:prstGeom prst="rect">
            <a:avLst/>
          </a:prstGeom>
          <a:noFill/>
        </p:spPr>
        <p:txBody>
          <a:bodyPr wrap="none" rtlCol="0">
            <a:spAutoFit/>
          </a:bodyPr>
          <a:lstStyle/>
          <a:p>
            <a:endParaRPr lang="de-DE" dirty="0"/>
          </a:p>
        </p:txBody>
      </p:sp>
      <p:sp>
        <p:nvSpPr>
          <p:cNvPr id="6" name="Textfeld 5"/>
          <p:cNvSpPr txBox="1"/>
          <p:nvPr/>
        </p:nvSpPr>
        <p:spPr>
          <a:xfrm>
            <a:off x="4537277" y="6268259"/>
            <a:ext cx="4341002" cy="461665"/>
          </a:xfrm>
          <a:prstGeom prst="rect">
            <a:avLst/>
          </a:prstGeom>
          <a:solidFill>
            <a:schemeClr val="tx1">
              <a:lumMod val="95000"/>
              <a:lumOff val="5000"/>
              <a:alpha val="40000"/>
            </a:schemeClr>
          </a:solidFill>
        </p:spPr>
        <p:txBody>
          <a:bodyPr wrap="none" rtlCol="0">
            <a:spAutoFit/>
          </a:bodyPr>
          <a:lstStyle/>
          <a:p>
            <a:r>
              <a:rPr lang="de-DE" sz="2400" b="1" dirty="0" smtClean="0">
                <a:solidFill>
                  <a:schemeClr val="bg1"/>
                </a:solidFill>
              </a:rPr>
              <a:t>... und bleiben so oft unentdeckt</a:t>
            </a:r>
            <a:endParaRPr lang="de-DE" sz="2400" b="1" dirty="0">
              <a:solidFill>
                <a:schemeClr val="bg1"/>
              </a:solidFill>
            </a:endParaRPr>
          </a:p>
        </p:txBody>
      </p:sp>
      <p:sp>
        <p:nvSpPr>
          <p:cNvPr id="7" name="Textfeld 6"/>
          <p:cNvSpPr txBox="1"/>
          <p:nvPr/>
        </p:nvSpPr>
        <p:spPr>
          <a:xfrm>
            <a:off x="271780" y="5312883"/>
            <a:ext cx="4108708" cy="461665"/>
          </a:xfrm>
          <a:prstGeom prst="rect">
            <a:avLst/>
          </a:prstGeom>
          <a:solidFill>
            <a:schemeClr val="tx1">
              <a:lumMod val="95000"/>
              <a:lumOff val="5000"/>
              <a:alpha val="40000"/>
            </a:schemeClr>
          </a:solidFill>
        </p:spPr>
        <p:txBody>
          <a:bodyPr wrap="square" rtlCol="0">
            <a:spAutoFit/>
          </a:bodyPr>
          <a:lstStyle/>
          <a:p>
            <a:r>
              <a:rPr lang="de-DE" sz="2400" b="1" dirty="0" smtClean="0">
                <a:solidFill>
                  <a:schemeClr val="bg1"/>
                </a:solidFill>
              </a:rPr>
              <a:t>Pullis ducken sich bei Gefahr ...</a:t>
            </a:r>
            <a:endParaRPr lang="de-DE" sz="2400" b="1" dirty="0">
              <a:solidFill>
                <a:schemeClr val="bg1"/>
              </a:solidFill>
            </a:endParaRPr>
          </a:p>
        </p:txBody>
      </p:sp>
      <p:pic>
        <p:nvPicPr>
          <p:cNvPr id="3" name="Bild 2" descr="IMG-20170531-WA00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4476"/>
            <a:ext cx="9144000" cy="6043524"/>
          </a:xfrm>
          <a:prstGeom prst="rect">
            <a:avLst/>
          </a:prstGeom>
        </p:spPr>
      </p:pic>
    </p:spTree>
    <p:extLst>
      <p:ext uri="{BB962C8B-B14F-4D97-AF65-F5344CB8AC3E}">
        <p14:creationId xmlns:p14="http://schemas.microsoft.com/office/powerpoint/2010/main" val="21955236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Verteidigung der Jungen</a:t>
            </a:r>
            <a:endParaRPr lang="de-DE" dirty="0"/>
          </a:p>
        </p:txBody>
      </p:sp>
      <p:pic>
        <p:nvPicPr>
          <p:cNvPr id="4" name="Bild 3" descr="Reaktion auf Störung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5680" y="1018356"/>
            <a:ext cx="7040880" cy="5703094"/>
          </a:xfrm>
          <a:prstGeom prst="rect">
            <a:avLst/>
          </a:prstGeom>
        </p:spPr>
      </p:pic>
    </p:spTree>
    <p:extLst>
      <p:ext uri="{BB962C8B-B14F-4D97-AF65-F5344CB8AC3E}">
        <p14:creationId xmlns:p14="http://schemas.microsoft.com/office/powerpoint/2010/main" val="28756340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SC03101 Traktor beim Zetteln Christ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0500"/>
            <a:ext cx="9144000" cy="6037500"/>
          </a:xfrm>
          <a:prstGeom prst="rect">
            <a:avLst/>
          </a:prstGeom>
        </p:spPr>
      </p:pic>
      <p:sp>
        <p:nvSpPr>
          <p:cNvPr id="2" name="Titel 1"/>
          <p:cNvSpPr>
            <a:spLocks noGrp="1"/>
          </p:cNvSpPr>
          <p:nvPr>
            <p:ph type="title"/>
          </p:nvPr>
        </p:nvSpPr>
        <p:spPr/>
        <p:txBody>
          <a:bodyPr/>
          <a:lstStyle/>
          <a:p>
            <a:r>
              <a:rPr lang="de-DE" dirty="0" smtClean="0"/>
              <a:t>Gefährdungen</a:t>
            </a:r>
            <a:endParaRPr lang="de-DE" dirty="0"/>
          </a:p>
        </p:txBody>
      </p:sp>
      <p:grpSp>
        <p:nvGrpSpPr>
          <p:cNvPr id="35" name="Gruppierung 34"/>
          <p:cNvGrpSpPr/>
          <p:nvPr/>
        </p:nvGrpSpPr>
        <p:grpSpPr>
          <a:xfrm>
            <a:off x="1748615" y="1635797"/>
            <a:ext cx="5661668" cy="3872769"/>
            <a:chOff x="1286531" y="1754962"/>
            <a:chExt cx="5661668" cy="3872769"/>
          </a:xfrm>
        </p:grpSpPr>
        <p:cxnSp>
          <p:nvCxnSpPr>
            <p:cNvPr id="11" name="Gerade Verbindung 10"/>
            <p:cNvCxnSpPr/>
            <p:nvPr/>
          </p:nvCxnSpPr>
          <p:spPr>
            <a:xfrm flipV="1">
              <a:off x="1286531" y="1760740"/>
              <a:ext cx="895540" cy="390800"/>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065652" y="1754962"/>
              <a:ext cx="895540" cy="542778"/>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flipV="1">
              <a:off x="2857897" y="2072508"/>
              <a:ext cx="656206" cy="212532"/>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3391334" y="2047762"/>
              <a:ext cx="656206" cy="570978"/>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V="1">
              <a:off x="3921596" y="2227267"/>
              <a:ext cx="960932" cy="367131"/>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1"/>
            <p:cNvCxnSpPr/>
            <p:nvPr/>
          </p:nvCxnSpPr>
          <p:spPr>
            <a:xfrm>
              <a:off x="4738592" y="2184530"/>
              <a:ext cx="711202" cy="942501"/>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flipV="1">
              <a:off x="5317924" y="2969812"/>
              <a:ext cx="372538" cy="115831"/>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a:off x="5554358" y="2928113"/>
              <a:ext cx="711202" cy="942501"/>
            </a:xfrm>
            <a:prstGeom prst="line">
              <a:avLst/>
            </a:prstGeom>
            <a:ln w="254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6"/>
            <p:cNvCxnSpPr/>
            <p:nvPr/>
          </p:nvCxnSpPr>
          <p:spPr>
            <a:xfrm>
              <a:off x="6249685" y="3839153"/>
              <a:ext cx="698514" cy="1788578"/>
            </a:xfrm>
            <a:prstGeom prst="line">
              <a:avLst/>
            </a:prstGeom>
            <a:ln w="2540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870400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Vogel des Jahres 2019\Bilder\Werner Müller\Fuchs IMG_999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0" y="825500"/>
            <a:ext cx="9144000" cy="603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Natürliche Feinde</a:t>
            </a:r>
            <a:endParaRPr lang="de-DE" dirty="0"/>
          </a:p>
        </p:txBody>
      </p:sp>
      <p:sp>
        <p:nvSpPr>
          <p:cNvPr id="4" name="Textfeld 3"/>
          <p:cNvSpPr txBox="1"/>
          <p:nvPr/>
        </p:nvSpPr>
        <p:spPr>
          <a:xfrm>
            <a:off x="407070" y="1146361"/>
            <a:ext cx="8736930" cy="461665"/>
          </a:xfrm>
          <a:prstGeom prst="rect">
            <a:avLst/>
          </a:prstGeom>
          <a:noFill/>
        </p:spPr>
        <p:txBody>
          <a:bodyPr wrap="square" rtlCol="0">
            <a:spAutoFit/>
          </a:bodyPr>
          <a:lstStyle/>
          <a:p>
            <a:r>
              <a:rPr lang="de-DE" sz="2400" b="1" dirty="0" smtClean="0">
                <a:solidFill>
                  <a:schemeClr val="bg1"/>
                </a:solidFill>
              </a:rPr>
              <a:t>Fuchs, Hermelin, Steinmarder, Krähe, </a:t>
            </a:r>
            <a:r>
              <a:rPr lang="de-DE" sz="2400" b="1" dirty="0" smtClean="0">
                <a:solidFill>
                  <a:schemeClr val="bg1"/>
                </a:solidFill>
              </a:rPr>
              <a:t>Milan </a:t>
            </a:r>
            <a:endParaRPr lang="de-DE" sz="2400" b="1" dirty="0">
              <a:solidFill>
                <a:schemeClr val="bg1"/>
              </a:solidFill>
            </a:endParaRPr>
          </a:p>
        </p:txBody>
      </p:sp>
      <p:sp>
        <p:nvSpPr>
          <p:cNvPr id="6" name="Textfeld 5"/>
          <p:cNvSpPr txBox="1"/>
          <p:nvPr/>
        </p:nvSpPr>
        <p:spPr>
          <a:xfrm>
            <a:off x="2705100" y="6152856"/>
            <a:ext cx="6171858" cy="461665"/>
          </a:xfrm>
          <a:prstGeom prst="rect">
            <a:avLst/>
          </a:prstGeom>
          <a:noFill/>
        </p:spPr>
        <p:txBody>
          <a:bodyPr wrap="square" rtlCol="0">
            <a:spAutoFit/>
          </a:bodyPr>
          <a:lstStyle/>
          <a:p>
            <a:r>
              <a:rPr lang="de-DE" sz="2400" b="1" dirty="0">
                <a:solidFill>
                  <a:schemeClr val="bg1"/>
                </a:solidFill>
              </a:rPr>
              <a:t>k</a:t>
            </a:r>
            <a:r>
              <a:rPr lang="de-DE" sz="2400" b="1" dirty="0" smtClean="0">
                <a:solidFill>
                  <a:schemeClr val="bg1"/>
                </a:solidFill>
              </a:rPr>
              <a:t>leine Kolonieflächen, Beute einfach zu finden</a:t>
            </a:r>
            <a:endParaRPr lang="de-DE" sz="2400" b="1" dirty="0">
              <a:solidFill>
                <a:schemeClr val="bg1"/>
              </a:solidFill>
            </a:endParaRPr>
          </a:p>
        </p:txBody>
      </p:sp>
    </p:spTree>
    <p:extLst>
      <p:ext uri="{BB962C8B-B14F-4D97-AF65-F5344CB8AC3E}">
        <p14:creationId xmlns:p14="http://schemas.microsoft.com/office/powerpoint/2010/main" val="19520615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IMG_2504 grosses Moos früher Kiebitze bearbeit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0584"/>
            <a:ext cx="9144000" cy="6037416"/>
          </a:xfrm>
          <a:prstGeom prst="rect">
            <a:avLst/>
          </a:prstGeom>
        </p:spPr>
      </p:pic>
      <p:sp>
        <p:nvSpPr>
          <p:cNvPr id="2" name="Titel 1"/>
          <p:cNvSpPr>
            <a:spLocks noGrp="1"/>
          </p:cNvSpPr>
          <p:nvPr>
            <p:ph type="title"/>
          </p:nvPr>
        </p:nvSpPr>
        <p:spPr/>
        <p:txBody>
          <a:bodyPr/>
          <a:lstStyle/>
          <a:p>
            <a:r>
              <a:rPr lang="de-DE" dirty="0" smtClean="0"/>
              <a:t>Vernichtung der Feuchtgebiete</a:t>
            </a:r>
            <a:endParaRPr lang="de-DE" dirty="0"/>
          </a:p>
        </p:txBody>
      </p:sp>
      <p:sp>
        <p:nvSpPr>
          <p:cNvPr id="4" name="Textfeld 3"/>
          <p:cNvSpPr txBox="1"/>
          <p:nvPr/>
        </p:nvSpPr>
        <p:spPr>
          <a:xfrm>
            <a:off x="1397000" y="5622692"/>
            <a:ext cx="7680308" cy="461665"/>
          </a:xfrm>
          <a:prstGeom prst="rect">
            <a:avLst/>
          </a:prstGeom>
          <a:noFill/>
        </p:spPr>
        <p:txBody>
          <a:bodyPr wrap="none" rtlCol="0">
            <a:spAutoFit/>
          </a:bodyPr>
          <a:lstStyle/>
          <a:p>
            <a:r>
              <a:rPr lang="de-DE" sz="2400" b="1" dirty="0" smtClean="0">
                <a:solidFill>
                  <a:schemeClr val="bg1"/>
                </a:solidFill>
              </a:rPr>
              <a:t>von 1900 bis 2010 zerstört: 82% der Moore, 36 % der Auen</a:t>
            </a:r>
            <a:endParaRPr lang="de-DE" sz="2400" b="1" dirty="0">
              <a:solidFill>
                <a:schemeClr val="bg1"/>
              </a:solidFill>
            </a:endParaRPr>
          </a:p>
        </p:txBody>
      </p:sp>
    </p:spTree>
    <p:extLst>
      <p:ext uri="{BB962C8B-B14F-4D97-AF65-F5344CB8AC3E}">
        <p14:creationId xmlns:p14="http://schemas.microsoft.com/office/powerpoint/2010/main" val="17349046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901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25955"/>
            <a:ext cx="9144000" cy="6032046"/>
          </a:xfrm>
          <a:prstGeom prst="rect">
            <a:avLst/>
          </a:prstGeom>
        </p:spPr>
      </p:pic>
      <p:sp>
        <p:nvSpPr>
          <p:cNvPr id="2" name="Titel 1"/>
          <p:cNvSpPr>
            <a:spLocks noGrp="1"/>
          </p:cNvSpPr>
          <p:nvPr>
            <p:ph type="title"/>
          </p:nvPr>
        </p:nvSpPr>
        <p:spPr/>
        <p:txBody>
          <a:bodyPr/>
          <a:lstStyle/>
          <a:p>
            <a:r>
              <a:rPr lang="de-DE" dirty="0" smtClean="0"/>
              <a:t>Landwirtschaft</a:t>
            </a:r>
            <a:endParaRPr lang="de-DE" dirty="0"/>
          </a:p>
        </p:txBody>
      </p:sp>
      <p:sp>
        <p:nvSpPr>
          <p:cNvPr id="5" name="Textfeld 4"/>
          <p:cNvSpPr txBox="1"/>
          <p:nvPr/>
        </p:nvSpPr>
        <p:spPr>
          <a:xfrm>
            <a:off x="461163" y="4860163"/>
            <a:ext cx="3870320" cy="461665"/>
          </a:xfrm>
          <a:prstGeom prst="rect">
            <a:avLst/>
          </a:prstGeom>
          <a:noFill/>
        </p:spPr>
        <p:txBody>
          <a:bodyPr wrap="none" rtlCol="0">
            <a:spAutoFit/>
          </a:bodyPr>
          <a:lstStyle/>
          <a:p>
            <a:r>
              <a:rPr lang="de-DE" sz="2400" b="1" dirty="0" smtClean="0">
                <a:solidFill>
                  <a:srgbClr val="FFFFFF"/>
                </a:solidFill>
              </a:rPr>
              <a:t>Zerstörung der Lebensräume</a:t>
            </a:r>
            <a:endParaRPr lang="de-DE" sz="2400" b="1" dirty="0">
              <a:solidFill>
                <a:srgbClr val="FFFFFF"/>
              </a:solidFill>
            </a:endParaRPr>
          </a:p>
        </p:txBody>
      </p:sp>
      <p:sp>
        <p:nvSpPr>
          <p:cNvPr id="6" name="Textfeld 5"/>
          <p:cNvSpPr txBox="1"/>
          <p:nvPr/>
        </p:nvSpPr>
        <p:spPr>
          <a:xfrm>
            <a:off x="2702610" y="5416942"/>
            <a:ext cx="4011885" cy="461665"/>
          </a:xfrm>
          <a:prstGeom prst="rect">
            <a:avLst/>
          </a:prstGeom>
          <a:noFill/>
        </p:spPr>
        <p:txBody>
          <a:bodyPr wrap="none" rtlCol="0">
            <a:spAutoFit/>
          </a:bodyPr>
          <a:lstStyle/>
          <a:p>
            <a:r>
              <a:rPr lang="de-DE" sz="2400" b="1" dirty="0" smtClean="0">
                <a:solidFill>
                  <a:srgbClr val="FFFFFF"/>
                </a:solidFill>
              </a:rPr>
              <a:t>Zerstörung der Nahrungsbasis</a:t>
            </a:r>
            <a:endParaRPr lang="de-DE" sz="2400" b="1" dirty="0">
              <a:solidFill>
                <a:srgbClr val="FFFFFF"/>
              </a:solidFill>
            </a:endParaRPr>
          </a:p>
        </p:txBody>
      </p:sp>
      <p:sp>
        <p:nvSpPr>
          <p:cNvPr id="7" name="Textfeld 6"/>
          <p:cNvSpPr txBox="1"/>
          <p:nvPr/>
        </p:nvSpPr>
        <p:spPr>
          <a:xfrm>
            <a:off x="5273573" y="5973720"/>
            <a:ext cx="3019276" cy="461665"/>
          </a:xfrm>
          <a:prstGeom prst="rect">
            <a:avLst/>
          </a:prstGeom>
          <a:noFill/>
        </p:spPr>
        <p:txBody>
          <a:bodyPr wrap="none" rtlCol="0">
            <a:spAutoFit/>
          </a:bodyPr>
          <a:lstStyle/>
          <a:p>
            <a:r>
              <a:rPr lang="de-DE" sz="2400" b="1" dirty="0" smtClean="0">
                <a:solidFill>
                  <a:srgbClr val="FFFFFF"/>
                </a:solidFill>
              </a:rPr>
              <a:t>Zerstörung der Bruten</a:t>
            </a:r>
            <a:endParaRPr lang="de-DE" sz="2400" b="1" dirty="0">
              <a:solidFill>
                <a:srgbClr val="FFFFFF"/>
              </a:solidFill>
            </a:endParaRPr>
          </a:p>
        </p:txBody>
      </p:sp>
    </p:spTree>
    <p:extLst>
      <p:ext uri="{BB962C8B-B14F-4D97-AF65-F5344CB8AC3E}">
        <p14:creationId xmlns:p14="http://schemas.microsoft.com/office/powerpoint/2010/main" val="15024544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8974 Rothenthurm früher Kiebitze heute verbusch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5889"/>
            <a:ext cx="9144000" cy="6042112"/>
          </a:xfrm>
          <a:prstGeom prst="rect">
            <a:avLst/>
          </a:prstGeom>
        </p:spPr>
      </p:pic>
      <p:sp>
        <p:nvSpPr>
          <p:cNvPr id="2" name="Titel 1"/>
          <p:cNvSpPr>
            <a:spLocks noGrp="1"/>
          </p:cNvSpPr>
          <p:nvPr>
            <p:ph type="title"/>
          </p:nvPr>
        </p:nvSpPr>
        <p:spPr/>
        <p:txBody>
          <a:bodyPr/>
          <a:lstStyle/>
          <a:p>
            <a:r>
              <a:rPr lang="de-DE" dirty="0" err="1" smtClean="0"/>
              <a:t>Verbuschung</a:t>
            </a:r>
            <a:r>
              <a:rPr lang="de-DE" dirty="0" smtClean="0"/>
              <a:t> von Feuchtgebieten</a:t>
            </a:r>
            <a:endParaRPr lang="de-DE" dirty="0"/>
          </a:p>
        </p:txBody>
      </p:sp>
    </p:spTree>
    <p:extLst>
      <p:ext uri="{BB962C8B-B14F-4D97-AF65-F5344CB8AC3E}">
        <p14:creationId xmlns:p14="http://schemas.microsoft.com/office/powerpoint/2010/main" val="8379335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8895 Feuchtwiese mit zu grosser Kulis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9928"/>
            <a:ext cx="9144000" cy="6038072"/>
          </a:xfrm>
          <a:prstGeom prst="rect">
            <a:avLst/>
          </a:prstGeom>
        </p:spPr>
      </p:pic>
      <p:sp>
        <p:nvSpPr>
          <p:cNvPr id="2" name="Titel 1"/>
          <p:cNvSpPr>
            <a:spLocks noGrp="1"/>
          </p:cNvSpPr>
          <p:nvPr>
            <p:ph type="title"/>
          </p:nvPr>
        </p:nvSpPr>
        <p:spPr/>
        <p:txBody>
          <a:bodyPr/>
          <a:lstStyle/>
          <a:p>
            <a:r>
              <a:rPr lang="de-DE" dirty="0" smtClean="0"/>
              <a:t>Verdichtung der Vegetation</a:t>
            </a:r>
            <a:endParaRPr lang="de-DE" dirty="0"/>
          </a:p>
        </p:txBody>
      </p:sp>
      <p:sp>
        <p:nvSpPr>
          <p:cNvPr id="6" name="Textfeld 5"/>
          <p:cNvSpPr txBox="1"/>
          <p:nvPr/>
        </p:nvSpPr>
        <p:spPr>
          <a:xfrm>
            <a:off x="3678009" y="6062562"/>
            <a:ext cx="5050331" cy="461665"/>
          </a:xfrm>
          <a:prstGeom prst="rect">
            <a:avLst/>
          </a:prstGeom>
          <a:solidFill>
            <a:schemeClr val="tx1">
              <a:alpha val="40000"/>
            </a:schemeClr>
          </a:solidFill>
        </p:spPr>
        <p:txBody>
          <a:bodyPr wrap="none" rtlCol="0">
            <a:spAutoFit/>
          </a:bodyPr>
          <a:lstStyle/>
          <a:p>
            <a:r>
              <a:rPr lang="de-DE" sz="2400" b="1" dirty="0" smtClean="0">
                <a:solidFill>
                  <a:srgbClr val="FFFFFF"/>
                </a:solidFill>
              </a:rPr>
              <a:t>... durch Stickstoffeintrag aus der Luft</a:t>
            </a:r>
            <a:endParaRPr lang="de-DE" sz="2400" b="1" dirty="0">
              <a:solidFill>
                <a:srgbClr val="FFFFFF"/>
              </a:solidFill>
            </a:endParaRPr>
          </a:p>
        </p:txBody>
      </p:sp>
    </p:spTree>
    <p:extLst>
      <p:ext uri="{BB962C8B-B14F-4D97-AF65-F5344CB8AC3E}">
        <p14:creationId xmlns:p14="http://schemas.microsoft.com/office/powerpoint/2010/main" val="17447032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SC08652 Kopi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25955"/>
            <a:ext cx="9144001" cy="6032045"/>
          </a:xfrm>
          <a:prstGeom prst="rect">
            <a:avLst/>
          </a:prstGeom>
        </p:spPr>
      </p:pic>
      <p:sp>
        <p:nvSpPr>
          <p:cNvPr id="2" name="Titel 1"/>
          <p:cNvSpPr>
            <a:spLocks noGrp="1"/>
          </p:cNvSpPr>
          <p:nvPr>
            <p:ph type="title"/>
          </p:nvPr>
        </p:nvSpPr>
        <p:spPr>
          <a:xfrm>
            <a:off x="259080" y="62954"/>
            <a:ext cx="8173720" cy="751522"/>
          </a:xfrm>
        </p:spPr>
        <p:txBody>
          <a:bodyPr/>
          <a:lstStyle/>
          <a:p>
            <a:r>
              <a:rPr lang="de-DE" dirty="0" err="1" smtClean="0"/>
              <a:t>Schutzmassnahmen</a:t>
            </a:r>
            <a:endParaRPr lang="de-DE" dirty="0"/>
          </a:p>
        </p:txBody>
      </p:sp>
    </p:spTree>
    <p:extLst>
      <p:ext uri="{BB962C8B-B14F-4D97-AF65-F5344CB8AC3E}">
        <p14:creationId xmlns:p14="http://schemas.microsoft.com/office/powerpoint/2010/main" val="41574887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Bild 69" descr="Michi Gerber Kiebitz 044 erweitert.jpg"/>
          <p:cNvPicPr>
            <a:picLocks/>
          </p:cNvPicPr>
          <p:nvPr/>
        </p:nvPicPr>
        <p:blipFill rotWithShape="1">
          <a:blip r:embed="rId3" cstate="screen">
            <a:extLst>
              <a:ext uri="{28A0092B-C50C-407E-A947-70E740481C1C}">
                <a14:useLocalDpi xmlns:a14="http://schemas.microsoft.com/office/drawing/2010/main"/>
              </a:ext>
            </a:extLst>
          </a:blip>
          <a:srcRect t="-426"/>
          <a:stretch/>
        </p:blipFill>
        <p:spPr>
          <a:xfrm>
            <a:off x="0" y="815341"/>
            <a:ext cx="9144000" cy="6047999"/>
          </a:xfrm>
          <a:prstGeom prst="rect">
            <a:avLst/>
          </a:prstGeom>
        </p:spPr>
      </p:pic>
      <p:sp>
        <p:nvSpPr>
          <p:cNvPr id="66" name="Rechteck 65"/>
          <p:cNvSpPr/>
          <p:nvPr/>
        </p:nvSpPr>
        <p:spPr>
          <a:xfrm>
            <a:off x="686238" y="3518843"/>
            <a:ext cx="7687740" cy="3192136"/>
          </a:xfrm>
          <a:prstGeom prst="rect">
            <a:avLst/>
          </a:prstGeom>
          <a:solidFill>
            <a:srgbClr val="556B8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smtClean="0"/>
              <a:t>Systematische Einordnung</a:t>
            </a:r>
            <a:endParaRPr lang="de-DE" dirty="0"/>
          </a:p>
        </p:txBody>
      </p:sp>
      <p:cxnSp>
        <p:nvCxnSpPr>
          <p:cNvPr id="5" name="Gerade Verbindung 4"/>
          <p:cNvCxnSpPr/>
          <p:nvPr/>
        </p:nvCxnSpPr>
        <p:spPr>
          <a:xfrm>
            <a:off x="1001134" y="3822172"/>
            <a:ext cx="0" cy="435610"/>
          </a:xfrm>
          <a:prstGeom prst="line">
            <a:avLst/>
          </a:prstGeom>
          <a:ln w="1016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6" name="Gerade Verbindung 5"/>
          <p:cNvCxnSpPr/>
          <p:nvPr/>
        </p:nvCxnSpPr>
        <p:spPr>
          <a:xfrm>
            <a:off x="950332" y="4255242"/>
            <a:ext cx="355600" cy="2540"/>
          </a:xfrm>
          <a:prstGeom prst="line">
            <a:avLst/>
          </a:prstGeom>
          <a:ln w="101600" cap="flat">
            <a:solidFill>
              <a:srgbClr val="CB0000"/>
            </a:solidFill>
            <a:round/>
          </a:ln>
          <a:effectLst/>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1258309" y="4206982"/>
            <a:ext cx="0" cy="447675"/>
          </a:xfrm>
          <a:prstGeom prst="line">
            <a:avLst/>
          </a:prstGeom>
          <a:ln w="1016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1207507" y="4654657"/>
            <a:ext cx="355600" cy="0"/>
          </a:xfrm>
          <a:prstGeom prst="line">
            <a:avLst/>
          </a:prstGeom>
          <a:ln w="101600" cap="flat">
            <a:solidFill>
              <a:srgbClr val="CB0000"/>
            </a:solidFill>
            <a:round/>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1518659" y="4604492"/>
            <a:ext cx="0" cy="447040"/>
          </a:xfrm>
          <a:prstGeom prst="line">
            <a:avLst/>
          </a:prstGeom>
          <a:ln w="889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1476065" y="5051532"/>
            <a:ext cx="353958" cy="0"/>
          </a:xfrm>
          <a:prstGeom prst="line">
            <a:avLst/>
          </a:prstGeom>
          <a:ln w="889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1794882" y="5007399"/>
            <a:ext cx="0" cy="434658"/>
          </a:xfrm>
          <a:prstGeom prst="line">
            <a:avLst/>
          </a:prstGeom>
          <a:ln w="762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a:off x="1756782" y="5442057"/>
            <a:ext cx="360045" cy="0"/>
          </a:xfrm>
          <a:prstGeom prst="line">
            <a:avLst/>
          </a:prstGeom>
          <a:ln w="762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p:nvPr/>
        </p:nvCxnSpPr>
        <p:spPr>
          <a:xfrm>
            <a:off x="2086980" y="5418797"/>
            <a:ext cx="0" cy="445535"/>
          </a:xfrm>
          <a:prstGeom prst="line">
            <a:avLst/>
          </a:prstGeom>
          <a:ln w="635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a:off x="2055230" y="5864332"/>
            <a:ext cx="360047" cy="0"/>
          </a:xfrm>
          <a:prstGeom prst="line">
            <a:avLst/>
          </a:prstGeom>
          <a:ln w="635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p:nvCxnSpPr>
        <p:spPr>
          <a:xfrm>
            <a:off x="2393052" y="5834168"/>
            <a:ext cx="0" cy="442914"/>
          </a:xfrm>
          <a:prstGeom prst="line">
            <a:avLst/>
          </a:prstGeom>
          <a:ln w="508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cxnSp>
        <p:nvCxnSpPr>
          <p:cNvPr id="25" name="Gerade Verbindung 24"/>
          <p:cNvCxnSpPr/>
          <p:nvPr/>
        </p:nvCxnSpPr>
        <p:spPr>
          <a:xfrm>
            <a:off x="2366376" y="6277082"/>
            <a:ext cx="347351" cy="0"/>
          </a:xfrm>
          <a:prstGeom prst="line">
            <a:avLst/>
          </a:prstGeom>
          <a:ln w="50800">
            <a:solidFill>
              <a:srgbClr val="CB0000"/>
            </a:solidFill>
            <a:miter lim="800000"/>
          </a:ln>
          <a:effectLst/>
        </p:spPr>
        <p:style>
          <a:lnRef idx="2">
            <a:schemeClr val="accent1"/>
          </a:lnRef>
          <a:fillRef idx="0">
            <a:schemeClr val="accent1"/>
          </a:fillRef>
          <a:effectRef idx="1">
            <a:schemeClr val="accent1"/>
          </a:effectRef>
          <a:fontRef idx="minor">
            <a:schemeClr val="tx1"/>
          </a:fontRef>
        </p:style>
      </p:cxnSp>
      <p:sp>
        <p:nvSpPr>
          <p:cNvPr id="31" name="Textfeld 30"/>
          <p:cNvSpPr txBox="1"/>
          <p:nvPr/>
        </p:nvSpPr>
        <p:spPr>
          <a:xfrm>
            <a:off x="1046634" y="3620572"/>
            <a:ext cx="1664676" cy="369332"/>
          </a:xfrm>
          <a:prstGeom prst="rect">
            <a:avLst/>
          </a:prstGeom>
          <a:noFill/>
        </p:spPr>
        <p:txBody>
          <a:bodyPr wrap="none" rtlCol="0">
            <a:spAutoFit/>
          </a:bodyPr>
          <a:lstStyle/>
          <a:p>
            <a:r>
              <a:rPr lang="de-DE" dirty="0" smtClean="0">
                <a:solidFill>
                  <a:srgbClr val="FFFFFF"/>
                </a:solidFill>
              </a:rPr>
              <a:t>Reich (Regnum)</a:t>
            </a:r>
            <a:endParaRPr lang="de-DE" dirty="0">
              <a:solidFill>
                <a:srgbClr val="FFFFFF"/>
              </a:solidFill>
            </a:endParaRPr>
          </a:p>
        </p:txBody>
      </p:sp>
      <p:sp>
        <p:nvSpPr>
          <p:cNvPr id="33" name="Textfeld 32"/>
          <p:cNvSpPr txBox="1"/>
          <p:nvPr/>
        </p:nvSpPr>
        <p:spPr>
          <a:xfrm>
            <a:off x="1325150" y="4031690"/>
            <a:ext cx="1743236" cy="369332"/>
          </a:xfrm>
          <a:prstGeom prst="rect">
            <a:avLst/>
          </a:prstGeom>
          <a:noFill/>
        </p:spPr>
        <p:txBody>
          <a:bodyPr wrap="none" rtlCol="0">
            <a:spAutoFit/>
          </a:bodyPr>
          <a:lstStyle/>
          <a:p>
            <a:r>
              <a:rPr lang="de-DE" dirty="0" smtClean="0">
                <a:solidFill>
                  <a:srgbClr val="FFFFFF"/>
                </a:solidFill>
              </a:rPr>
              <a:t>Stamm (Phylum)</a:t>
            </a:r>
            <a:endParaRPr lang="de-DE" dirty="0">
              <a:solidFill>
                <a:srgbClr val="FFFFFF"/>
              </a:solidFill>
            </a:endParaRPr>
          </a:p>
        </p:txBody>
      </p:sp>
      <p:sp>
        <p:nvSpPr>
          <p:cNvPr id="34" name="Textfeld 33"/>
          <p:cNvSpPr txBox="1"/>
          <p:nvPr/>
        </p:nvSpPr>
        <p:spPr>
          <a:xfrm>
            <a:off x="1592025" y="4442808"/>
            <a:ext cx="1566166" cy="369332"/>
          </a:xfrm>
          <a:prstGeom prst="rect">
            <a:avLst/>
          </a:prstGeom>
          <a:noFill/>
        </p:spPr>
        <p:txBody>
          <a:bodyPr wrap="none" rtlCol="0">
            <a:spAutoFit/>
          </a:bodyPr>
          <a:lstStyle/>
          <a:p>
            <a:r>
              <a:rPr lang="de-DE" dirty="0" smtClean="0">
                <a:solidFill>
                  <a:srgbClr val="FFFFFF"/>
                </a:solidFill>
              </a:rPr>
              <a:t>Klasse (Classis)</a:t>
            </a:r>
            <a:endParaRPr lang="de-DE" dirty="0">
              <a:solidFill>
                <a:srgbClr val="FFFFFF"/>
              </a:solidFill>
            </a:endParaRPr>
          </a:p>
        </p:txBody>
      </p:sp>
      <p:sp>
        <p:nvSpPr>
          <p:cNvPr id="35" name="Textfeld 34"/>
          <p:cNvSpPr txBox="1"/>
          <p:nvPr/>
        </p:nvSpPr>
        <p:spPr>
          <a:xfrm>
            <a:off x="1875274" y="4853927"/>
            <a:ext cx="1680230" cy="369332"/>
          </a:xfrm>
          <a:prstGeom prst="rect">
            <a:avLst/>
          </a:prstGeom>
          <a:noFill/>
        </p:spPr>
        <p:txBody>
          <a:bodyPr wrap="none" rtlCol="0">
            <a:spAutoFit/>
          </a:bodyPr>
          <a:lstStyle/>
          <a:p>
            <a:r>
              <a:rPr lang="de-DE" dirty="0" smtClean="0">
                <a:solidFill>
                  <a:srgbClr val="FFFFFF"/>
                </a:solidFill>
              </a:rPr>
              <a:t>Ordnung (Ordo)</a:t>
            </a:r>
            <a:endParaRPr lang="de-DE" dirty="0">
              <a:solidFill>
                <a:srgbClr val="FFFFFF"/>
              </a:solidFill>
            </a:endParaRPr>
          </a:p>
        </p:txBody>
      </p:sp>
      <p:sp>
        <p:nvSpPr>
          <p:cNvPr id="36" name="Textfeld 35"/>
          <p:cNvSpPr txBox="1"/>
          <p:nvPr/>
        </p:nvSpPr>
        <p:spPr>
          <a:xfrm>
            <a:off x="2175594" y="5265046"/>
            <a:ext cx="1722159" cy="369332"/>
          </a:xfrm>
          <a:prstGeom prst="rect">
            <a:avLst/>
          </a:prstGeom>
          <a:noFill/>
        </p:spPr>
        <p:txBody>
          <a:bodyPr wrap="none" rtlCol="0">
            <a:spAutoFit/>
          </a:bodyPr>
          <a:lstStyle/>
          <a:p>
            <a:r>
              <a:rPr lang="de-DE" dirty="0" smtClean="0">
                <a:solidFill>
                  <a:srgbClr val="FFFFFF"/>
                </a:solidFill>
              </a:rPr>
              <a:t>Familie (Familia)</a:t>
            </a:r>
            <a:endParaRPr lang="de-DE" dirty="0">
              <a:solidFill>
                <a:srgbClr val="FFFFFF"/>
              </a:solidFill>
            </a:endParaRPr>
          </a:p>
        </p:txBody>
      </p:sp>
      <p:sp>
        <p:nvSpPr>
          <p:cNvPr id="37" name="Textfeld 36"/>
          <p:cNvSpPr txBox="1"/>
          <p:nvPr/>
        </p:nvSpPr>
        <p:spPr>
          <a:xfrm>
            <a:off x="2473235" y="5676165"/>
            <a:ext cx="1723962" cy="369332"/>
          </a:xfrm>
          <a:prstGeom prst="rect">
            <a:avLst/>
          </a:prstGeom>
          <a:noFill/>
        </p:spPr>
        <p:txBody>
          <a:bodyPr wrap="none" rtlCol="0">
            <a:spAutoFit/>
          </a:bodyPr>
          <a:lstStyle/>
          <a:p>
            <a:r>
              <a:rPr lang="de-DE" dirty="0" smtClean="0">
                <a:solidFill>
                  <a:srgbClr val="FFFFFF"/>
                </a:solidFill>
              </a:rPr>
              <a:t>Gattung (Genus)</a:t>
            </a:r>
            <a:endParaRPr lang="de-DE" dirty="0">
              <a:solidFill>
                <a:srgbClr val="FFFFFF"/>
              </a:solidFill>
            </a:endParaRPr>
          </a:p>
        </p:txBody>
      </p:sp>
      <p:sp>
        <p:nvSpPr>
          <p:cNvPr id="38" name="Textfeld 37"/>
          <p:cNvSpPr txBox="1"/>
          <p:nvPr/>
        </p:nvSpPr>
        <p:spPr>
          <a:xfrm>
            <a:off x="2831093" y="6087283"/>
            <a:ext cx="1366104" cy="369332"/>
          </a:xfrm>
          <a:prstGeom prst="rect">
            <a:avLst/>
          </a:prstGeom>
          <a:noFill/>
        </p:spPr>
        <p:txBody>
          <a:bodyPr wrap="none" rtlCol="0">
            <a:spAutoFit/>
          </a:bodyPr>
          <a:lstStyle/>
          <a:p>
            <a:r>
              <a:rPr lang="de-DE" dirty="0" smtClean="0">
                <a:solidFill>
                  <a:srgbClr val="FFFFFF"/>
                </a:solidFill>
              </a:rPr>
              <a:t>Art (Species)</a:t>
            </a:r>
            <a:endParaRPr lang="de-DE" dirty="0">
              <a:solidFill>
                <a:srgbClr val="FFFFFF"/>
              </a:solidFill>
            </a:endParaRPr>
          </a:p>
        </p:txBody>
      </p:sp>
      <p:sp>
        <p:nvSpPr>
          <p:cNvPr id="57" name="Textfeld 56"/>
          <p:cNvSpPr txBox="1"/>
          <p:nvPr/>
        </p:nvSpPr>
        <p:spPr>
          <a:xfrm>
            <a:off x="4580657" y="3620572"/>
            <a:ext cx="1671777" cy="369332"/>
          </a:xfrm>
          <a:prstGeom prst="rect">
            <a:avLst/>
          </a:prstGeom>
          <a:noFill/>
        </p:spPr>
        <p:txBody>
          <a:bodyPr wrap="none" rtlCol="0">
            <a:spAutoFit/>
          </a:bodyPr>
          <a:lstStyle/>
          <a:p>
            <a:r>
              <a:rPr lang="de-DE" dirty="0" smtClean="0">
                <a:solidFill>
                  <a:srgbClr val="FFFFFF"/>
                </a:solidFill>
              </a:rPr>
              <a:t>Tiere (Animalia)</a:t>
            </a:r>
            <a:endParaRPr lang="de-DE" dirty="0">
              <a:solidFill>
                <a:srgbClr val="FFFFFF"/>
              </a:solidFill>
            </a:endParaRPr>
          </a:p>
        </p:txBody>
      </p:sp>
      <p:sp>
        <p:nvSpPr>
          <p:cNvPr id="59" name="Textfeld 58"/>
          <p:cNvSpPr txBox="1"/>
          <p:nvPr/>
        </p:nvSpPr>
        <p:spPr>
          <a:xfrm>
            <a:off x="4580657" y="4031690"/>
            <a:ext cx="2360329" cy="369332"/>
          </a:xfrm>
          <a:prstGeom prst="rect">
            <a:avLst/>
          </a:prstGeom>
          <a:noFill/>
        </p:spPr>
        <p:txBody>
          <a:bodyPr wrap="none" rtlCol="0">
            <a:spAutoFit/>
          </a:bodyPr>
          <a:lstStyle/>
          <a:p>
            <a:r>
              <a:rPr lang="de-DE" dirty="0" smtClean="0">
                <a:solidFill>
                  <a:srgbClr val="FFFFFF"/>
                </a:solidFill>
              </a:rPr>
              <a:t>Chordatiere (Chordata)</a:t>
            </a:r>
            <a:endParaRPr lang="de-DE" dirty="0">
              <a:solidFill>
                <a:srgbClr val="FFFFFF"/>
              </a:solidFill>
            </a:endParaRPr>
          </a:p>
        </p:txBody>
      </p:sp>
      <p:sp>
        <p:nvSpPr>
          <p:cNvPr id="60" name="Textfeld 59"/>
          <p:cNvSpPr txBox="1"/>
          <p:nvPr/>
        </p:nvSpPr>
        <p:spPr>
          <a:xfrm>
            <a:off x="4580657" y="4442808"/>
            <a:ext cx="1348972" cy="369332"/>
          </a:xfrm>
          <a:prstGeom prst="rect">
            <a:avLst/>
          </a:prstGeom>
          <a:noFill/>
        </p:spPr>
        <p:txBody>
          <a:bodyPr wrap="none" rtlCol="0">
            <a:spAutoFit/>
          </a:bodyPr>
          <a:lstStyle/>
          <a:p>
            <a:r>
              <a:rPr lang="de-DE" dirty="0" smtClean="0">
                <a:solidFill>
                  <a:srgbClr val="FFFFFF"/>
                </a:solidFill>
              </a:rPr>
              <a:t>Vögel (Aves)</a:t>
            </a:r>
            <a:endParaRPr lang="de-DE" dirty="0">
              <a:solidFill>
                <a:srgbClr val="FFFFFF"/>
              </a:solidFill>
            </a:endParaRPr>
          </a:p>
        </p:txBody>
      </p:sp>
      <p:sp>
        <p:nvSpPr>
          <p:cNvPr id="61" name="Textfeld 60"/>
          <p:cNvSpPr txBox="1"/>
          <p:nvPr/>
        </p:nvSpPr>
        <p:spPr>
          <a:xfrm>
            <a:off x="4580657" y="4853927"/>
            <a:ext cx="3646138" cy="369332"/>
          </a:xfrm>
          <a:prstGeom prst="rect">
            <a:avLst/>
          </a:prstGeom>
          <a:noFill/>
        </p:spPr>
        <p:txBody>
          <a:bodyPr wrap="none" rtlCol="0">
            <a:spAutoFit/>
          </a:bodyPr>
          <a:lstStyle/>
          <a:p>
            <a:r>
              <a:rPr lang="de-DE" dirty="0" smtClean="0">
                <a:solidFill>
                  <a:srgbClr val="FFFFFF"/>
                </a:solidFill>
              </a:rPr>
              <a:t>Regenpfeiferartige</a:t>
            </a:r>
            <a:r>
              <a:rPr lang="de-DE" dirty="0">
                <a:solidFill>
                  <a:srgbClr val="FFFFFF"/>
                </a:solidFill>
              </a:rPr>
              <a:t> (Charadriiformes)</a:t>
            </a:r>
          </a:p>
        </p:txBody>
      </p:sp>
      <p:sp>
        <p:nvSpPr>
          <p:cNvPr id="62" name="Textfeld 61"/>
          <p:cNvSpPr txBox="1"/>
          <p:nvPr/>
        </p:nvSpPr>
        <p:spPr>
          <a:xfrm>
            <a:off x="4580657" y="5265046"/>
            <a:ext cx="2787504" cy="369332"/>
          </a:xfrm>
          <a:prstGeom prst="rect">
            <a:avLst/>
          </a:prstGeom>
          <a:noFill/>
        </p:spPr>
        <p:txBody>
          <a:bodyPr wrap="none" rtlCol="0">
            <a:spAutoFit/>
          </a:bodyPr>
          <a:lstStyle/>
          <a:p>
            <a:r>
              <a:rPr lang="de-DE" dirty="0" smtClean="0">
                <a:solidFill>
                  <a:srgbClr val="FFFFFF"/>
                </a:solidFill>
              </a:rPr>
              <a:t>Regenpfeifer (Charadriidae)</a:t>
            </a:r>
            <a:endParaRPr lang="de-DE" dirty="0">
              <a:solidFill>
                <a:srgbClr val="FFFFFF"/>
              </a:solidFill>
            </a:endParaRPr>
          </a:p>
        </p:txBody>
      </p:sp>
      <p:sp>
        <p:nvSpPr>
          <p:cNvPr id="63" name="Textfeld 62"/>
          <p:cNvSpPr txBox="1"/>
          <p:nvPr/>
        </p:nvSpPr>
        <p:spPr>
          <a:xfrm>
            <a:off x="4580657" y="5676165"/>
            <a:ext cx="1917374" cy="369332"/>
          </a:xfrm>
          <a:prstGeom prst="rect">
            <a:avLst/>
          </a:prstGeom>
          <a:noFill/>
        </p:spPr>
        <p:txBody>
          <a:bodyPr wrap="none" rtlCol="0">
            <a:spAutoFit/>
          </a:bodyPr>
          <a:lstStyle/>
          <a:p>
            <a:r>
              <a:rPr lang="de-DE" dirty="0" smtClean="0">
                <a:solidFill>
                  <a:srgbClr val="FFFFFF"/>
                </a:solidFill>
              </a:rPr>
              <a:t>Kiebitze (Vanellus)</a:t>
            </a:r>
            <a:endParaRPr lang="de-DE" dirty="0">
              <a:solidFill>
                <a:srgbClr val="FFFFFF"/>
              </a:solidFill>
            </a:endParaRPr>
          </a:p>
        </p:txBody>
      </p:sp>
      <p:sp>
        <p:nvSpPr>
          <p:cNvPr id="64" name="Textfeld 63"/>
          <p:cNvSpPr txBox="1"/>
          <p:nvPr/>
        </p:nvSpPr>
        <p:spPr>
          <a:xfrm>
            <a:off x="4580657" y="6087283"/>
            <a:ext cx="2623171" cy="369332"/>
          </a:xfrm>
          <a:prstGeom prst="rect">
            <a:avLst/>
          </a:prstGeom>
          <a:noFill/>
        </p:spPr>
        <p:txBody>
          <a:bodyPr wrap="none" rtlCol="0">
            <a:spAutoFit/>
          </a:bodyPr>
          <a:lstStyle/>
          <a:p>
            <a:r>
              <a:rPr lang="de-DE" dirty="0" smtClean="0">
                <a:solidFill>
                  <a:srgbClr val="FFFFFF"/>
                </a:solidFill>
              </a:rPr>
              <a:t>Kiebitz (Vanellus </a:t>
            </a:r>
            <a:r>
              <a:rPr lang="de-DE" dirty="0" err="1" smtClean="0">
                <a:solidFill>
                  <a:srgbClr val="FFFFFF"/>
                </a:solidFill>
              </a:rPr>
              <a:t>vanellus</a:t>
            </a:r>
            <a:r>
              <a:rPr lang="de-DE" dirty="0" smtClean="0">
                <a:solidFill>
                  <a:srgbClr val="FFFFFF"/>
                </a:solidFill>
              </a:rPr>
              <a:t>)</a:t>
            </a:r>
            <a:endParaRPr lang="de-DE" dirty="0">
              <a:solidFill>
                <a:srgbClr val="FFFFFF"/>
              </a:solidFill>
            </a:endParaRPr>
          </a:p>
        </p:txBody>
      </p:sp>
    </p:spTree>
    <p:extLst>
      <p:ext uri="{BB962C8B-B14F-4D97-AF65-F5344CB8AC3E}">
        <p14:creationId xmlns:p14="http://schemas.microsoft.com/office/powerpoint/2010/main" val="28688838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Zusammenarbeit.jpg"/>
          <p:cNvPicPr>
            <a:picLocks/>
          </p:cNvPicPr>
          <p:nvPr/>
        </p:nvPicPr>
        <p:blipFill rotWithShape="1">
          <a:blip r:embed="rId3" cstate="screen">
            <a:extLst>
              <a:ext uri="{28A0092B-C50C-407E-A947-70E740481C1C}">
                <a14:useLocalDpi xmlns:a14="http://schemas.microsoft.com/office/drawing/2010/main"/>
              </a:ext>
            </a:extLst>
          </a:blip>
          <a:srcRect t="-241"/>
          <a:stretch/>
        </p:blipFill>
        <p:spPr>
          <a:xfrm>
            <a:off x="0" y="804973"/>
            <a:ext cx="9144000" cy="6047999"/>
          </a:xfrm>
          <a:prstGeom prst="rect">
            <a:avLst/>
          </a:prstGeom>
        </p:spPr>
      </p:pic>
      <p:sp>
        <p:nvSpPr>
          <p:cNvPr id="2" name="Titel 1"/>
          <p:cNvSpPr>
            <a:spLocks noGrp="1"/>
          </p:cNvSpPr>
          <p:nvPr>
            <p:ph type="title"/>
          </p:nvPr>
        </p:nvSpPr>
        <p:spPr/>
        <p:txBody>
          <a:bodyPr/>
          <a:lstStyle/>
          <a:p>
            <a:r>
              <a:rPr lang="de-DE" dirty="0" smtClean="0"/>
              <a:t>Zusammenarbeit</a:t>
            </a:r>
            <a:r>
              <a:rPr lang="de-DE" baseline="0" dirty="0" smtClean="0"/>
              <a:t> mit Landwirten</a:t>
            </a:r>
            <a:endParaRPr lang="de-DE" dirty="0"/>
          </a:p>
        </p:txBody>
      </p:sp>
      <p:sp>
        <p:nvSpPr>
          <p:cNvPr id="5" name="Textfeld 4"/>
          <p:cNvSpPr txBox="1"/>
          <p:nvPr/>
        </p:nvSpPr>
        <p:spPr>
          <a:xfrm>
            <a:off x="3688943" y="6089907"/>
            <a:ext cx="4903907" cy="461665"/>
          </a:xfrm>
          <a:prstGeom prst="rect">
            <a:avLst/>
          </a:prstGeom>
          <a:solidFill>
            <a:schemeClr val="tx1">
              <a:alpha val="40000"/>
            </a:schemeClr>
          </a:solidFill>
        </p:spPr>
        <p:txBody>
          <a:bodyPr wrap="none" rtlCol="0">
            <a:spAutoFit/>
          </a:bodyPr>
          <a:lstStyle/>
          <a:p>
            <a:r>
              <a:rPr lang="de-DE" sz="2400" b="1" dirty="0" smtClean="0">
                <a:solidFill>
                  <a:srgbClr val="FFFFFF"/>
                </a:solidFill>
              </a:rPr>
              <a:t>... unabdingbar für den Projekterfolg</a:t>
            </a:r>
            <a:endParaRPr lang="de-DE" sz="2400" b="1" dirty="0">
              <a:solidFill>
                <a:srgbClr val="FFFFFF"/>
              </a:solidFill>
            </a:endParaRPr>
          </a:p>
        </p:txBody>
      </p:sp>
    </p:spTree>
    <p:extLst>
      <p:ext uri="{BB962C8B-B14F-4D97-AF65-F5344CB8AC3E}">
        <p14:creationId xmlns:p14="http://schemas.microsoft.com/office/powerpoint/2010/main" val="2847505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Anlegen von </a:t>
            </a:r>
            <a:r>
              <a:rPr lang="de-DE" dirty="0" err="1" smtClean="0"/>
              <a:t>Kiebitzbrachen</a:t>
            </a:r>
            <a:r>
              <a:rPr lang="de-DE" dirty="0" smtClean="0"/>
              <a:t> </a:t>
            </a:r>
            <a:endParaRPr lang="de-DE" dirty="0"/>
          </a:p>
        </p:txBody>
      </p:sp>
      <p:pic>
        <p:nvPicPr>
          <p:cNvPr id="3" name="Bild 2" descr="N13_Nestumgebung_20180518_171042.jp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0" y="840495"/>
            <a:ext cx="9144000" cy="6017505"/>
          </a:xfrm>
          <a:prstGeom prst="rect">
            <a:avLst/>
          </a:prstGeom>
        </p:spPr>
      </p:pic>
    </p:spTree>
    <p:extLst>
      <p:ext uri="{BB962C8B-B14F-4D97-AF65-F5344CB8AC3E}">
        <p14:creationId xmlns:p14="http://schemas.microsoft.com/office/powerpoint/2010/main" val="24560719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F5_Nestumgebung+Nestsuche+Nestmarkierung_20180404.JPG"/>
          <p:cNvPicPr>
            <a:picLocks noChangeAspect="1"/>
          </p:cNvPicPr>
          <p:nvPr/>
        </p:nvPicPr>
        <p:blipFill rotWithShape="1">
          <a:blip r:embed="rId3" cstate="screen">
            <a:extLst>
              <a:ext uri="{28A0092B-C50C-407E-A947-70E740481C1C}">
                <a14:useLocalDpi xmlns:a14="http://schemas.microsoft.com/office/drawing/2010/main"/>
              </a:ext>
            </a:extLst>
          </a:blip>
          <a:srcRect r="-270"/>
          <a:stretch/>
        </p:blipFill>
        <p:spPr>
          <a:xfrm>
            <a:off x="0" y="3747405"/>
            <a:ext cx="4625985" cy="3110595"/>
          </a:xfrm>
          <a:prstGeom prst="rect">
            <a:avLst/>
          </a:prstGeom>
        </p:spPr>
      </p:pic>
      <p:pic>
        <p:nvPicPr>
          <p:cNvPr id="6" name="Inhaltsplatzhalter 3" descr="Kessler Mais_Einsatzbegleitung_20180428(7).JPG"/>
          <p:cNvPicPr>
            <a:picLocks noGrp="1" noChangeAspect="1"/>
          </p:cNvPicPr>
          <p:nvPr>
            <p:ph idx="4294967295"/>
          </p:nvPr>
        </p:nvPicPr>
        <p:blipFill rotWithShape="1">
          <a:blip r:embed="rId4" cstate="screen">
            <a:extLst>
              <a:ext uri="{28A0092B-C50C-407E-A947-70E740481C1C}">
                <a14:useLocalDpi xmlns:a14="http://schemas.microsoft.com/office/drawing/2010/main"/>
              </a:ext>
            </a:extLst>
          </a:blip>
          <a:srcRect/>
          <a:stretch/>
        </p:blipFill>
        <p:spPr>
          <a:xfrm>
            <a:off x="4600843" y="3530600"/>
            <a:ext cx="4543157" cy="3327400"/>
          </a:xfrm>
          <a:prstGeom prst="rect">
            <a:avLst/>
          </a:prstGeom>
        </p:spPr>
      </p:pic>
      <p:sp>
        <p:nvSpPr>
          <p:cNvPr id="3" name="Rechteck 2"/>
          <p:cNvSpPr/>
          <p:nvPr/>
        </p:nvSpPr>
        <p:spPr>
          <a:xfrm>
            <a:off x="258410" y="6266934"/>
            <a:ext cx="3597005" cy="461665"/>
          </a:xfrm>
          <a:prstGeom prst="rect">
            <a:avLst/>
          </a:prstGeom>
        </p:spPr>
        <p:txBody>
          <a:bodyPr wrap="square">
            <a:spAutoFit/>
          </a:bodyPr>
          <a:lstStyle/>
          <a:p>
            <a:r>
              <a:rPr lang="de-DE" sz="2400" b="1" dirty="0">
                <a:solidFill>
                  <a:srgbClr val="FFFFFF"/>
                </a:solidFill>
              </a:rPr>
              <a:t>Markieren der Nester</a:t>
            </a:r>
          </a:p>
        </p:txBody>
      </p:sp>
      <p:sp>
        <p:nvSpPr>
          <p:cNvPr id="8" name="Rechteck 7"/>
          <p:cNvSpPr/>
          <p:nvPr/>
        </p:nvSpPr>
        <p:spPr>
          <a:xfrm>
            <a:off x="4114396" y="6277233"/>
            <a:ext cx="4735129" cy="461665"/>
          </a:xfrm>
          <a:prstGeom prst="rect">
            <a:avLst/>
          </a:prstGeom>
        </p:spPr>
        <p:txBody>
          <a:bodyPr wrap="square">
            <a:spAutoFit/>
          </a:bodyPr>
          <a:lstStyle/>
          <a:p>
            <a:pPr algn="r"/>
            <a:r>
              <a:rPr lang="de-DE" sz="2400" b="1" dirty="0" smtClean="0">
                <a:solidFill>
                  <a:srgbClr val="FFFFFF"/>
                </a:solidFill>
              </a:rPr>
              <a:t>Abdecken </a:t>
            </a:r>
            <a:r>
              <a:rPr lang="de-DE" sz="2400" b="1" dirty="0">
                <a:solidFill>
                  <a:srgbClr val="FFFFFF"/>
                </a:solidFill>
              </a:rPr>
              <a:t>der Nester</a:t>
            </a:r>
          </a:p>
        </p:txBody>
      </p:sp>
      <p:pic>
        <p:nvPicPr>
          <p:cNvPr id="4" name="Bild 3" descr="Zäunen_Üsser_Sack11_20180328.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0843" y="838200"/>
            <a:ext cx="4543157" cy="2971148"/>
          </a:xfrm>
          <a:prstGeom prst="rect">
            <a:avLst/>
          </a:prstGeom>
        </p:spPr>
      </p:pic>
      <p:pic>
        <p:nvPicPr>
          <p:cNvPr id="7" name="Bild 6" descr="Claire_Guyot.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850900"/>
            <a:ext cx="4615660" cy="2958448"/>
          </a:xfrm>
          <a:prstGeom prst="rect">
            <a:avLst/>
          </a:prstGeom>
        </p:spPr>
      </p:pic>
      <p:sp>
        <p:nvSpPr>
          <p:cNvPr id="9" name="Textfeld 8"/>
          <p:cNvSpPr txBox="1"/>
          <p:nvPr/>
        </p:nvSpPr>
        <p:spPr>
          <a:xfrm>
            <a:off x="258410" y="3184139"/>
            <a:ext cx="2250275" cy="461665"/>
          </a:xfrm>
          <a:prstGeom prst="rect">
            <a:avLst/>
          </a:prstGeom>
          <a:noFill/>
        </p:spPr>
        <p:txBody>
          <a:bodyPr wrap="square" rtlCol="0">
            <a:spAutoFit/>
          </a:bodyPr>
          <a:lstStyle/>
          <a:p>
            <a:r>
              <a:rPr lang="de-DE" sz="2400" b="1" dirty="0" smtClean="0">
                <a:solidFill>
                  <a:srgbClr val="FFFFFF"/>
                </a:solidFill>
              </a:rPr>
              <a:t>Beobachten</a:t>
            </a:r>
            <a:endParaRPr lang="de-DE" sz="2400" b="1" dirty="0">
              <a:solidFill>
                <a:srgbClr val="FFFFFF"/>
              </a:solidFill>
            </a:endParaRPr>
          </a:p>
        </p:txBody>
      </p:sp>
      <p:sp>
        <p:nvSpPr>
          <p:cNvPr id="10" name="Titel 1"/>
          <p:cNvSpPr txBox="1">
            <a:spLocks/>
          </p:cNvSpPr>
          <p:nvPr/>
        </p:nvSpPr>
        <p:spPr>
          <a:xfrm>
            <a:off x="258410" y="66365"/>
            <a:ext cx="7091680" cy="669073"/>
          </a:xfrm>
          <a:prstGeom prst="rect">
            <a:avLst/>
          </a:prstGeom>
        </p:spPr>
        <p:txBody>
          <a:bodyPr/>
          <a:lstStyle>
            <a:lvl1pPr algn="l" defTabSz="457200" rtl="0" eaLnBrk="1" latinLnBrk="0" hangingPunct="1">
              <a:spcBef>
                <a:spcPct val="0"/>
              </a:spcBef>
              <a:buNone/>
              <a:defRPr sz="3600" b="1" i="0" kern="1200" baseline="0">
                <a:solidFill>
                  <a:schemeClr val="bg1"/>
                </a:solidFill>
                <a:latin typeface="+mj-lt"/>
                <a:ea typeface="+mj-ea"/>
                <a:cs typeface="+mj-cs"/>
              </a:defRPr>
            </a:lvl1pPr>
          </a:lstStyle>
          <a:p>
            <a:r>
              <a:rPr lang="de-DE" dirty="0" smtClean="0"/>
              <a:t>Arbeiten im Schutzprojekt</a:t>
            </a:r>
            <a:endParaRPr lang="de-DE" dirty="0"/>
          </a:p>
        </p:txBody>
      </p:sp>
      <p:sp>
        <p:nvSpPr>
          <p:cNvPr id="11" name="Textfeld 10"/>
          <p:cNvSpPr txBox="1"/>
          <p:nvPr/>
        </p:nvSpPr>
        <p:spPr>
          <a:xfrm>
            <a:off x="6599250" y="3192626"/>
            <a:ext cx="2250275" cy="461665"/>
          </a:xfrm>
          <a:prstGeom prst="rect">
            <a:avLst/>
          </a:prstGeom>
          <a:noFill/>
        </p:spPr>
        <p:txBody>
          <a:bodyPr wrap="square" rtlCol="0">
            <a:spAutoFit/>
          </a:bodyPr>
          <a:lstStyle/>
          <a:p>
            <a:pPr algn="r"/>
            <a:r>
              <a:rPr lang="de-DE" sz="2400" b="1" dirty="0" smtClean="0">
                <a:solidFill>
                  <a:srgbClr val="FFFFFF"/>
                </a:solidFill>
              </a:rPr>
              <a:t>Einzäunen</a:t>
            </a:r>
            <a:endParaRPr lang="de-DE" sz="2400" b="1" dirty="0">
              <a:solidFill>
                <a:srgbClr val="FFFFFF"/>
              </a:solidFill>
            </a:endParaRPr>
          </a:p>
        </p:txBody>
      </p:sp>
    </p:spTree>
    <p:extLst>
      <p:ext uri="{BB962C8B-B14F-4D97-AF65-F5344CB8AC3E}">
        <p14:creationId xmlns:p14="http://schemas.microsoft.com/office/powerpoint/2010/main" val="30263330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Erste Pullis</a:t>
            </a:r>
            <a:endParaRPr lang="de-DE" dirty="0"/>
          </a:p>
        </p:txBody>
      </p:sp>
      <p:pic>
        <p:nvPicPr>
          <p:cNvPr id="4" name="Inhaltsplatzhalter 3" descr="Kiebitz Pulli (4).JPG"/>
          <p:cNvPicPr>
            <a:picLocks noGrp="1"/>
          </p:cNvPicPr>
          <p:nvPr>
            <p:ph idx="4294967295"/>
          </p:nvPr>
        </p:nvPicPr>
        <p:blipFill rotWithShape="1">
          <a:blip r:embed="rId3" cstate="screen">
            <a:extLst>
              <a:ext uri="{28A0092B-C50C-407E-A947-70E740481C1C}">
                <a14:useLocalDpi xmlns:a14="http://schemas.microsoft.com/office/drawing/2010/main"/>
              </a:ext>
            </a:extLst>
          </a:blip>
          <a:srcRect l="-70"/>
          <a:stretch/>
        </p:blipFill>
        <p:spPr>
          <a:xfrm>
            <a:off x="-12700" y="819151"/>
            <a:ext cx="9180000" cy="6038849"/>
          </a:xfrm>
          <a:prstGeom prst="rect">
            <a:avLst/>
          </a:prstGeom>
        </p:spPr>
      </p:pic>
      <p:sp>
        <p:nvSpPr>
          <p:cNvPr id="6" name="Textfeld 5"/>
          <p:cNvSpPr txBox="1"/>
          <p:nvPr/>
        </p:nvSpPr>
        <p:spPr>
          <a:xfrm>
            <a:off x="1099308" y="5894162"/>
            <a:ext cx="7333493" cy="830997"/>
          </a:xfrm>
          <a:prstGeom prst="rect">
            <a:avLst/>
          </a:prstGeom>
          <a:solidFill>
            <a:schemeClr val="tx1">
              <a:alpha val="40000"/>
            </a:schemeClr>
          </a:solidFill>
        </p:spPr>
        <p:txBody>
          <a:bodyPr wrap="square" rtlCol="0">
            <a:spAutoFit/>
          </a:bodyPr>
          <a:lstStyle/>
          <a:p>
            <a:r>
              <a:rPr lang="de-DE" sz="2400" b="1" dirty="0">
                <a:solidFill>
                  <a:srgbClr val="FFFFFF"/>
                </a:solidFill>
              </a:rPr>
              <a:t>v</a:t>
            </a:r>
            <a:r>
              <a:rPr lang="de-DE" sz="2400" b="1" dirty="0" smtClean="0">
                <a:solidFill>
                  <a:srgbClr val="FFFFFF"/>
                </a:solidFill>
              </a:rPr>
              <a:t>on jetzt an müssen die Felder vor allen landwirtschaftlichen Arbeiten abgesucht werden.</a:t>
            </a:r>
            <a:endParaRPr lang="de-DE" sz="2400" b="1" dirty="0">
              <a:solidFill>
                <a:srgbClr val="FFFFFF"/>
              </a:solidFill>
            </a:endParaRPr>
          </a:p>
        </p:txBody>
      </p:sp>
    </p:spTree>
    <p:extLst>
      <p:ext uri="{BB962C8B-B14F-4D97-AF65-F5344CB8AC3E}">
        <p14:creationId xmlns:p14="http://schemas.microsoft.com/office/powerpoint/2010/main" val="38952137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46735" y="3815863"/>
            <a:ext cx="4320000" cy="2881578"/>
          </a:xfrm>
          <a:prstGeom prst="rect">
            <a:avLst/>
          </a:prstGeom>
          <a:solidFill>
            <a:schemeClr val="tx1">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 name="Bild 4" descr="Pullis in Kisten_Einsatzbegleitung A. Schnellmann Wiese_20180511(6).jp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46735" y="822081"/>
            <a:ext cx="4320000" cy="2854082"/>
          </a:xfrm>
          <a:prstGeom prst="rect">
            <a:avLst/>
          </a:prstGeom>
        </p:spPr>
      </p:pic>
      <p:sp>
        <p:nvSpPr>
          <p:cNvPr id="2" name="Titel 1"/>
          <p:cNvSpPr>
            <a:spLocks noGrp="1"/>
          </p:cNvSpPr>
          <p:nvPr>
            <p:ph type="title"/>
          </p:nvPr>
        </p:nvSpPr>
        <p:spPr/>
        <p:txBody>
          <a:bodyPr/>
          <a:lstStyle/>
          <a:p>
            <a:r>
              <a:rPr lang="de-DE" dirty="0" smtClean="0"/>
              <a:t>Einfangen der Pullis</a:t>
            </a:r>
            <a:endParaRPr lang="de-DE" dirty="0"/>
          </a:p>
        </p:txBody>
      </p:sp>
      <p:sp>
        <p:nvSpPr>
          <p:cNvPr id="3" name="Textfeld 2"/>
          <p:cNvSpPr txBox="1"/>
          <p:nvPr/>
        </p:nvSpPr>
        <p:spPr>
          <a:xfrm>
            <a:off x="393895" y="4050931"/>
            <a:ext cx="3771705" cy="2308324"/>
          </a:xfrm>
          <a:prstGeom prst="rect">
            <a:avLst/>
          </a:prstGeom>
          <a:noFill/>
        </p:spPr>
        <p:txBody>
          <a:bodyPr wrap="square" rtlCol="0" anchor="ctr">
            <a:spAutoFit/>
          </a:bodyPr>
          <a:lstStyle/>
          <a:p>
            <a:r>
              <a:rPr lang="de-DE" sz="2400" b="1" dirty="0" smtClean="0">
                <a:solidFill>
                  <a:srgbClr val="FFFFFF"/>
                </a:solidFill>
              </a:rPr>
              <a:t>Kleine Jungen werden </a:t>
            </a:r>
            <a:r>
              <a:rPr lang="de-DE" sz="2400" b="1" dirty="0" smtClean="0">
                <a:solidFill>
                  <a:srgbClr val="FFFFFF"/>
                </a:solidFill>
              </a:rPr>
              <a:t>ein-gefangen</a:t>
            </a:r>
            <a:r>
              <a:rPr lang="de-DE" sz="2400" b="1" dirty="0" smtClean="0">
                <a:solidFill>
                  <a:srgbClr val="FFFFFF"/>
                </a:solidFill>
              </a:rPr>
              <a:t>, </a:t>
            </a:r>
            <a:r>
              <a:rPr lang="de-DE" sz="2400" b="1" dirty="0" err="1" smtClean="0">
                <a:solidFill>
                  <a:srgbClr val="FFFFFF"/>
                </a:solidFill>
              </a:rPr>
              <a:t>grössere</a:t>
            </a:r>
            <a:r>
              <a:rPr lang="de-DE" sz="2400" b="1" dirty="0" smtClean="0">
                <a:solidFill>
                  <a:srgbClr val="FFFFFF"/>
                </a:solidFill>
              </a:rPr>
              <a:t> </a:t>
            </a:r>
            <a:r>
              <a:rPr lang="de-DE" sz="2400" b="1" dirty="0" smtClean="0">
                <a:solidFill>
                  <a:srgbClr val="FFFFFF"/>
                </a:solidFill>
              </a:rPr>
              <a:t>weg-getrieben. Dann </a:t>
            </a:r>
            <a:r>
              <a:rPr lang="de-DE" sz="2400" b="1" dirty="0" smtClean="0">
                <a:solidFill>
                  <a:srgbClr val="FFFFFF"/>
                </a:solidFill>
              </a:rPr>
              <a:t>erfolgt die </a:t>
            </a:r>
            <a:r>
              <a:rPr lang="de-DE" sz="2400" b="1" dirty="0" smtClean="0">
                <a:solidFill>
                  <a:srgbClr val="FFFFFF"/>
                </a:solidFill>
              </a:rPr>
              <a:t>Bewirtschaftung. Danach </a:t>
            </a:r>
            <a:r>
              <a:rPr lang="de-DE" sz="2400" b="1" dirty="0" smtClean="0">
                <a:solidFill>
                  <a:srgbClr val="FFFFFF"/>
                </a:solidFill>
              </a:rPr>
              <a:t>werden die Jungen wieder freigelassen.</a:t>
            </a:r>
            <a:endParaRPr lang="de-DE" sz="2400" b="1" dirty="0">
              <a:solidFill>
                <a:srgbClr val="FFFFFF"/>
              </a:solidFill>
            </a:endParaRPr>
          </a:p>
        </p:txBody>
      </p:sp>
      <p:pic>
        <p:nvPicPr>
          <p:cNvPr id="6" name="Bild 5" descr="Kessler Mais_Einsatzbegleitung_20180409(9).jp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681368" y="822081"/>
            <a:ext cx="4318732" cy="2854082"/>
          </a:xfrm>
          <a:prstGeom prst="rect">
            <a:avLst/>
          </a:prstGeom>
        </p:spPr>
      </p:pic>
      <p:pic>
        <p:nvPicPr>
          <p:cNvPr id="7" name="Bild 6" descr="Pullis freilassen_Lukas Hunziker_20180419 (3).JPG"/>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4681369" y="3815863"/>
            <a:ext cx="4318732" cy="2881578"/>
          </a:xfrm>
          <a:prstGeom prst="rect">
            <a:avLst/>
          </a:prstGeom>
        </p:spPr>
      </p:pic>
    </p:spTree>
    <p:extLst>
      <p:ext uri="{BB962C8B-B14F-4D97-AF65-F5344CB8AC3E}">
        <p14:creationId xmlns:p14="http://schemas.microsoft.com/office/powerpoint/2010/main" val="16640685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Mosaik mit Altgrasstreifen</a:t>
            </a:r>
            <a:endParaRPr lang="de-DE" dirty="0"/>
          </a:p>
        </p:txBody>
      </p:sp>
      <p:pic>
        <p:nvPicPr>
          <p:cNvPr id="4" name="Inhaltsplatzhalter 3" descr="Altgrasstreifen in Vogt Wiese_NR_20180428.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0" y="832485"/>
            <a:ext cx="9144000" cy="6035675"/>
          </a:xfrm>
          <a:prstGeom prst="rect">
            <a:avLst/>
          </a:prstGeom>
        </p:spPr>
      </p:pic>
    </p:spTree>
    <p:extLst>
      <p:ext uri="{BB962C8B-B14F-4D97-AF65-F5344CB8AC3E}">
        <p14:creationId xmlns:p14="http://schemas.microsoft.com/office/powerpoint/2010/main" val="1107963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Festival der Natur_2018052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500"/>
            <a:ext cx="9144000" cy="6032500"/>
          </a:xfrm>
          <a:prstGeom prst="rect">
            <a:avLst/>
          </a:prstGeom>
        </p:spPr>
      </p:pic>
      <p:sp>
        <p:nvSpPr>
          <p:cNvPr id="2" name="Titel 1"/>
          <p:cNvSpPr>
            <a:spLocks noGrp="1"/>
          </p:cNvSpPr>
          <p:nvPr>
            <p:ph type="title"/>
          </p:nvPr>
        </p:nvSpPr>
        <p:spPr/>
        <p:txBody>
          <a:bodyPr/>
          <a:lstStyle/>
          <a:p>
            <a:r>
              <a:rPr lang="de-DE" dirty="0" smtClean="0">
                <a:ln w="0">
                  <a:noFill/>
                </a:ln>
                <a:effectLst/>
              </a:rPr>
              <a:t>Öffentlichkeitsarbeit</a:t>
            </a:r>
            <a:endParaRPr lang="de-DE" dirty="0">
              <a:ln w="0">
                <a:noFill/>
              </a:ln>
              <a:effectLst/>
            </a:endParaRPr>
          </a:p>
        </p:txBody>
      </p:sp>
    </p:spTree>
    <p:extLst>
      <p:ext uri="{BB962C8B-B14F-4D97-AF65-F5344CB8AC3E}">
        <p14:creationId xmlns:p14="http://schemas.microsoft.com/office/powerpoint/2010/main" val="31115109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080" y="62954"/>
            <a:ext cx="7805420" cy="751522"/>
          </a:xfrm>
        </p:spPr>
        <p:txBody>
          <a:bodyPr/>
          <a:lstStyle/>
          <a:p>
            <a:r>
              <a:rPr lang="de-DE" dirty="0" smtClean="0"/>
              <a:t>Lebensraum-Aufwertung im Kulturland</a:t>
            </a:r>
            <a:endParaRPr lang="de-DE" dirty="0"/>
          </a:p>
        </p:txBody>
      </p:sp>
      <p:pic>
        <p:nvPicPr>
          <p:cNvPr id="5" name="Bild 4" descr="DSC08069 (aus Kiebitzbildern von Christa).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0260"/>
            <a:ext cx="9144000" cy="6047741"/>
          </a:xfrm>
          <a:prstGeom prst="rect">
            <a:avLst/>
          </a:prstGeom>
        </p:spPr>
      </p:pic>
    </p:spTree>
    <p:extLst>
      <p:ext uri="{BB962C8B-B14F-4D97-AF65-F5344CB8AC3E}">
        <p14:creationId xmlns:p14="http://schemas.microsoft.com/office/powerpoint/2010/main" val="9714787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DSC00534 (aus Kiebitzbildern von Christa).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173"/>
          <a:stretch/>
        </p:blipFill>
        <p:spPr>
          <a:xfrm>
            <a:off x="0" y="822960"/>
            <a:ext cx="9144000" cy="6035040"/>
          </a:xfrm>
          <a:prstGeom prst="rect">
            <a:avLst/>
          </a:prstGeom>
        </p:spPr>
      </p:pic>
      <p:sp>
        <p:nvSpPr>
          <p:cNvPr id="4" name="Titel 1"/>
          <p:cNvSpPr txBox="1">
            <a:spLocks/>
          </p:cNvSpPr>
          <p:nvPr/>
        </p:nvSpPr>
        <p:spPr>
          <a:xfrm>
            <a:off x="259080" y="58738"/>
            <a:ext cx="5472853" cy="751522"/>
          </a:xfrm>
          <a:prstGeom prst="rect">
            <a:avLst/>
          </a:prstGeom>
        </p:spPr>
        <p:txBody>
          <a:bodyPr/>
          <a:lstStyle>
            <a:lvl1pPr>
              <a:spcBef>
                <a:spcPct val="0"/>
              </a:spcBef>
              <a:buNone/>
              <a:defRPr sz="3600" b="1" i="0" baseline="0">
                <a:ln w="0">
                  <a:solidFill>
                    <a:schemeClr val="bg1">
                      <a:lumMod val="65000"/>
                    </a:schemeClr>
                  </a:solidFill>
                </a:ln>
                <a:solidFill>
                  <a:schemeClr val="bg1"/>
                </a:solidFill>
                <a:effectLst/>
                <a:latin typeface="+mj-lt"/>
                <a:ea typeface="+mj-ea"/>
                <a:cs typeface="+mj-cs"/>
              </a:defRPr>
            </a:lvl1pPr>
          </a:lstStyle>
          <a:p>
            <a:r>
              <a:rPr lang="de-DE" dirty="0">
                <a:ln w="0">
                  <a:noFill/>
                </a:ln>
              </a:rPr>
              <a:t>Feuchtwiesen neu schaffen</a:t>
            </a:r>
          </a:p>
        </p:txBody>
      </p:sp>
    </p:spTree>
    <p:extLst>
      <p:ext uri="{BB962C8B-B14F-4D97-AF65-F5344CB8AC3E}">
        <p14:creationId xmlns:p14="http://schemas.microsoft.com/office/powerpoint/2010/main" val="30020643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2002 grosse Aufwertungsmassnahme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0"/>
            <a:ext cx="9144000" cy="6035040"/>
          </a:xfrm>
          <a:prstGeom prst="rect">
            <a:avLst/>
          </a:prstGeom>
        </p:spPr>
      </p:pic>
      <p:sp>
        <p:nvSpPr>
          <p:cNvPr id="2" name="Titel 1"/>
          <p:cNvSpPr>
            <a:spLocks noGrp="1"/>
          </p:cNvSpPr>
          <p:nvPr>
            <p:ph type="title"/>
          </p:nvPr>
        </p:nvSpPr>
        <p:spPr>
          <a:xfrm>
            <a:off x="259080" y="62954"/>
            <a:ext cx="7741920" cy="751522"/>
          </a:xfrm>
        </p:spPr>
        <p:txBody>
          <a:bodyPr/>
          <a:lstStyle/>
          <a:p>
            <a:r>
              <a:rPr lang="de-DE" dirty="0" smtClean="0"/>
              <a:t>Feuchtmulden in Riedgebieten schaffen</a:t>
            </a:r>
            <a:endParaRPr lang="de-DE" dirty="0"/>
          </a:p>
        </p:txBody>
      </p:sp>
    </p:spTree>
    <p:extLst>
      <p:ext uri="{BB962C8B-B14F-4D97-AF65-F5344CB8AC3E}">
        <p14:creationId xmlns:p14="http://schemas.microsoft.com/office/powerpoint/2010/main" val="23891387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Blacksmith_Plover_in_the_Okavango_delta_2007.jpg"/>
          <p:cNvPicPr>
            <a:picLocks/>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
          <a:stretch/>
        </p:blipFill>
        <p:spPr>
          <a:xfrm flipH="1">
            <a:off x="-2" y="3507430"/>
            <a:ext cx="4644000" cy="3350570"/>
          </a:xfrm>
          <a:prstGeom prst="rect">
            <a:avLst/>
          </a:prstGeom>
          <a:noFill/>
          <a:ln>
            <a:noFill/>
          </a:ln>
        </p:spPr>
      </p:pic>
      <p:pic>
        <p:nvPicPr>
          <p:cNvPr id="3" name="Bild 2" descr="Michi Gerber Spornkiebitz 019.jpg"/>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0" y="825500"/>
            <a:ext cx="4643999" cy="2862709"/>
          </a:xfrm>
          <a:prstGeom prst="rect">
            <a:avLst/>
          </a:prstGeom>
        </p:spPr>
      </p:pic>
      <p:sp>
        <p:nvSpPr>
          <p:cNvPr id="4" name="Textfeld 3"/>
          <p:cNvSpPr txBox="1"/>
          <p:nvPr/>
        </p:nvSpPr>
        <p:spPr>
          <a:xfrm>
            <a:off x="-2" y="3091586"/>
            <a:ext cx="4584263" cy="338554"/>
          </a:xfrm>
          <a:prstGeom prst="rect">
            <a:avLst/>
          </a:prstGeom>
          <a:noFill/>
        </p:spPr>
        <p:txBody>
          <a:bodyPr wrap="square" rtlCol="0">
            <a:spAutoFit/>
          </a:bodyPr>
          <a:lstStyle/>
          <a:p>
            <a:pPr algn="ctr"/>
            <a:r>
              <a:rPr lang="de-DE" sz="1600" dirty="0" smtClean="0">
                <a:solidFill>
                  <a:srgbClr val="FFFFFF"/>
                </a:solidFill>
              </a:rPr>
              <a:t>Spornkiebitz – SE-Europa, Naher Osten, Afrika</a:t>
            </a:r>
          </a:p>
        </p:txBody>
      </p:sp>
      <p:pic>
        <p:nvPicPr>
          <p:cNvPr id="5" name="Bild 4" descr="Michi Gerber Weissschwanzkiebitz 013.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84261" y="3424049"/>
            <a:ext cx="4607703" cy="3433951"/>
          </a:xfrm>
          <a:prstGeom prst="rect">
            <a:avLst/>
          </a:prstGeom>
        </p:spPr>
      </p:pic>
      <p:sp>
        <p:nvSpPr>
          <p:cNvPr id="6" name="Textfeld 5"/>
          <p:cNvSpPr txBox="1"/>
          <p:nvPr/>
        </p:nvSpPr>
        <p:spPr>
          <a:xfrm>
            <a:off x="4584261" y="6274666"/>
            <a:ext cx="4559738" cy="338554"/>
          </a:xfrm>
          <a:prstGeom prst="rect">
            <a:avLst/>
          </a:prstGeom>
          <a:noFill/>
        </p:spPr>
        <p:txBody>
          <a:bodyPr wrap="square" rtlCol="0">
            <a:spAutoFit/>
          </a:bodyPr>
          <a:lstStyle/>
          <a:p>
            <a:pPr algn="ctr"/>
            <a:r>
              <a:rPr lang="de-DE" sz="1600" dirty="0" smtClean="0">
                <a:solidFill>
                  <a:srgbClr val="FFFFFF"/>
                </a:solidFill>
              </a:rPr>
              <a:t>Weissschwanzkiebitz – Türkei bis Zentralasien</a:t>
            </a:r>
            <a:endParaRPr lang="de-DE" sz="1600" dirty="0">
              <a:solidFill>
                <a:srgbClr val="FFFFFF"/>
              </a:solidFill>
            </a:endParaRPr>
          </a:p>
        </p:txBody>
      </p:sp>
      <p:sp>
        <p:nvSpPr>
          <p:cNvPr id="10" name="Textfeld 9"/>
          <p:cNvSpPr txBox="1"/>
          <p:nvPr/>
        </p:nvSpPr>
        <p:spPr>
          <a:xfrm>
            <a:off x="-3" y="6274666"/>
            <a:ext cx="4584263" cy="338554"/>
          </a:xfrm>
          <a:prstGeom prst="rect">
            <a:avLst/>
          </a:prstGeom>
          <a:noFill/>
        </p:spPr>
        <p:txBody>
          <a:bodyPr wrap="square" rtlCol="0">
            <a:spAutoFit/>
          </a:bodyPr>
          <a:lstStyle/>
          <a:p>
            <a:pPr algn="ctr"/>
            <a:r>
              <a:rPr lang="de-DE" sz="1600" dirty="0" smtClean="0">
                <a:solidFill>
                  <a:srgbClr val="FFFFFF"/>
                </a:solidFill>
              </a:rPr>
              <a:t>Schmiedekiebitz – südliches Afrika</a:t>
            </a:r>
          </a:p>
        </p:txBody>
      </p:sp>
      <p:pic>
        <p:nvPicPr>
          <p:cNvPr id="7" name="Bild 6" descr="Rotlappenkiebitz 005.jpg"/>
          <p:cNvPicPr>
            <a:picLocks noChangeAspect="1"/>
          </p:cNvPicPr>
          <p:nvPr/>
        </p:nvPicPr>
        <p:blipFill rotWithShape="1">
          <a:blip r:embed="rId7" cstate="screen">
            <a:extLst>
              <a:ext uri="{28A0092B-C50C-407E-A947-70E740481C1C}">
                <a14:useLocalDpi xmlns:a14="http://schemas.microsoft.com/office/drawing/2010/main"/>
              </a:ext>
            </a:extLst>
          </a:blip>
          <a:srcRect b="-1"/>
          <a:stretch/>
        </p:blipFill>
        <p:spPr>
          <a:xfrm>
            <a:off x="4584261" y="825500"/>
            <a:ext cx="4607703" cy="2862709"/>
          </a:xfrm>
          <a:prstGeom prst="rect">
            <a:avLst/>
          </a:prstGeom>
        </p:spPr>
      </p:pic>
      <p:sp>
        <p:nvSpPr>
          <p:cNvPr id="8" name="Textfeld 7"/>
          <p:cNvSpPr txBox="1"/>
          <p:nvPr/>
        </p:nvSpPr>
        <p:spPr>
          <a:xfrm>
            <a:off x="4584261" y="3091586"/>
            <a:ext cx="4559739" cy="338554"/>
          </a:xfrm>
          <a:prstGeom prst="rect">
            <a:avLst/>
          </a:prstGeom>
          <a:noFill/>
        </p:spPr>
        <p:txBody>
          <a:bodyPr wrap="square" rtlCol="0">
            <a:spAutoFit/>
          </a:bodyPr>
          <a:lstStyle/>
          <a:p>
            <a:pPr algn="ctr"/>
            <a:r>
              <a:rPr lang="de-DE" sz="1600" dirty="0" smtClean="0">
                <a:solidFill>
                  <a:srgbClr val="FFFFFF"/>
                </a:solidFill>
              </a:rPr>
              <a:t>Rotlappenkiebitz – SE-Türkei bis SE-Asien</a:t>
            </a:r>
            <a:endParaRPr lang="de-DE" sz="1600" dirty="0">
              <a:solidFill>
                <a:srgbClr val="FFFFFF"/>
              </a:solidFill>
            </a:endParaRPr>
          </a:p>
        </p:txBody>
      </p:sp>
      <p:sp>
        <p:nvSpPr>
          <p:cNvPr id="2" name="Titel 1"/>
          <p:cNvSpPr>
            <a:spLocks noGrp="1"/>
          </p:cNvSpPr>
          <p:nvPr>
            <p:ph type="title"/>
          </p:nvPr>
        </p:nvSpPr>
        <p:spPr/>
        <p:txBody>
          <a:bodyPr/>
          <a:lstStyle/>
          <a:p>
            <a:r>
              <a:rPr lang="de-DE" dirty="0" smtClean="0"/>
              <a:t>4 der 23 nächsten Verwandten</a:t>
            </a:r>
            <a:endParaRPr lang="de-DE" dirty="0"/>
          </a:p>
        </p:txBody>
      </p:sp>
    </p:spTree>
    <p:extLst>
      <p:ext uri="{BB962C8B-B14F-4D97-AF65-F5344CB8AC3E}">
        <p14:creationId xmlns:p14="http://schemas.microsoft.com/office/powerpoint/2010/main" val="15332805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Beweidung schafft Strukturen</a:t>
            </a:r>
            <a:endParaRPr lang="de-DE" dirty="0"/>
          </a:p>
        </p:txBody>
      </p:sp>
      <p:pic>
        <p:nvPicPr>
          <p:cNvPr id="4" name="Bild 3" descr="DSC06729.JPG"/>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0" y="827177"/>
            <a:ext cx="9144000" cy="6030824"/>
          </a:xfrm>
          <a:prstGeom prst="rect">
            <a:avLst/>
          </a:prstGeom>
        </p:spPr>
      </p:pic>
    </p:spTree>
    <p:extLst>
      <p:ext uri="{BB962C8B-B14F-4D97-AF65-F5344CB8AC3E}">
        <p14:creationId xmlns:p14="http://schemas.microsoft.com/office/powerpoint/2010/main" val="268856561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DSC04351 Feuchtwiese mit gutem Graben.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rot="16200000">
            <a:off x="1555751" y="-730250"/>
            <a:ext cx="6032500" cy="9144000"/>
          </a:xfrm>
          <a:prstGeom prst="rect">
            <a:avLst/>
          </a:prstGeom>
        </p:spPr>
      </p:pic>
      <p:sp>
        <p:nvSpPr>
          <p:cNvPr id="5" name="Titel 1"/>
          <p:cNvSpPr txBox="1">
            <a:spLocks/>
          </p:cNvSpPr>
          <p:nvPr/>
        </p:nvSpPr>
        <p:spPr>
          <a:xfrm>
            <a:off x="271780" y="71438"/>
            <a:ext cx="7091680" cy="751522"/>
          </a:xfrm>
          <a:prstGeom prst="rect">
            <a:avLst/>
          </a:prstGeom>
        </p:spPr>
        <p:txBody>
          <a:bodyPr/>
          <a:lstStyle>
            <a:lvl1pPr algn="l" defTabSz="457200" rtl="0" eaLnBrk="1" latinLnBrk="0" hangingPunct="1">
              <a:spcBef>
                <a:spcPct val="0"/>
              </a:spcBef>
              <a:buNone/>
              <a:defRPr sz="3600" b="1" i="0" kern="1200" baseline="0">
                <a:solidFill>
                  <a:schemeClr val="bg1"/>
                </a:solidFill>
                <a:latin typeface="+mj-lt"/>
                <a:ea typeface="+mj-ea"/>
                <a:cs typeface="+mj-cs"/>
              </a:defRPr>
            </a:lvl1pPr>
          </a:lstStyle>
          <a:p>
            <a:r>
              <a:rPr lang="de-DE" dirty="0" smtClean="0"/>
              <a:t>Grabenunterhalt ändern</a:t>
            </a:r>
            <a:endParaRPr lang="de-DE" dirty="0"/>
          </a:p>
        </p:txBody>
      </p:sp>
    </p:spTree>
    <p:extLst>
      <p:ext uri="{BB962C8B-B14F-4D97-AF65-F5344CB8AC3E}">
        <p14:creationId xmlns:p14="http://schemas.microsoft.com/office/powerpoint/2010/main" val="1875666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Besucherlenkung </a:t>
            </a:r>
            <a:endParaRPr lang="de-DE" dirty="0"/>
          </a:p>
        </p:txBody>
      </p:sp>
      <p:pic>
        <p:nvPicPr>
          <p:cNvPr id="6" name="Bild 5" descr="LOGO-BirdLife_D_weis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6585" y="6089907"/>
            <a:ext cx="720000" cy="547317"/>
          </a:xfrm>
          <a:prstGeom prst="rect">
            <a:avLst/>
          </a:prstGeom>
        </p:spPr>
      </p:pic>
      <p:pic>
        <p:nvPicPr>
          <p:cNvPr id="4" name="Bild 3" descr="Frauenwinkel_Sattler Kopi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27176"/>
            <a:ext cx="9144000" cy="6030824"/>
          </a:xfrm>
          <a:prstGeom prst="rect">
            <a:avLst/>
          </a:prstGeom>
        </p:spPr>
      </p:pic>
    </p:spTree>
    <p:extLst>
      <p:ext uri="{BB962C8B-B14F-4D97-AF65-F5344CB8AC3E}">
        <p14:creationId xmlns:p14="http://schemas.microsoft.com/office/powerpoint/2010/main" val="30743245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Entwicklung ab 2010</a:t>
            </a:r>
            <a:endParaRPr lang="de-DE" dirty="0"/>
          </a:p>
        </p:txBody>
      </p:sp>
      <p:pic>
        <p:nvPicPr>
          <p:cNvPr id="3" name="Bild 2" descr="Bildschirmfoto 2019-01-09 um 13.00.5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451" y="1927948"/>
            <a:ext cx="8049443" cy="4120397"/>
          </a:xfrm>
          <a:prstGeom prst="rect">
            <a:avLst/>
          </a:prstGeom>
        </p:spPr>
      </p:pic>
      <p:sp>
        <p:nvSpPr>
          <p:cNvPr id="4" name="Textfeld 3"/>
          <p:cNvSpPr txBox="1"/>
          <p:nvPr/>
        </p:nvSpPr>
        <p:spPr>
          <a:xfrm>
            <a:off x="288167" y="1045842"/>
            <a:ext cx="6030183" cy="523220"/>
          </a:xfrm>
          <a:prstGeom prst="rect">
            <a:avLst/>
          </a:prstGeom>
          <a:noFill/>
        </p:spPr>
        <p:txBody>
          <a:bodyPr wrap="square" rtlCol="0">
            <a:spAutoFit/>
          </a:bodyPr>
          <a:lstStyle/>
          <a:p>
            <a:r>
              <a:rPr lang="de-DE" sz="2800" b="1" dirty="0" smtClean="0"/>
              <a:t>Es bleibt noch viel zu tun!</a:t>
            </a:r>
            <a:endParaRPr lang="de-DE" sz="2800" b="1" dirty="0"/>
          </a:p>
        </p:txBody>
      </p:sp>
    </p:spTree>
    <p:extLst>
      <p:ext uri="{BB962C8B-B14F-4D97-AF65-F5344CB8AC3E}">
        <p14:creationId xmlns:p14="http://schemas.microsoft.com/office/powerpoint/2010/main" val="3579225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Kiebitz 059.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 name="Titel 1"/>
          <p:cNvSpPr>
            <a:spLocks noGrp="1"/>
          </p:cNvSpPr>
          <p:nvPr>
            <p:ph type="title"/>
          </p:nvPr>
        </p:nvSpPr>
        <p:spPr>
          <a:xfrm>
            <a:off x="386080" y="223838"/>
            <a:ext cx="8275150" cy="751522"/>
          </a:xfrm>
        </p:spPr>
        <p:txBody>
          <a:bodyPr/>
          <a:lstStyle/>
          <a:p>
            <a:r>
              <a:rPr lang="de-DE" dirty="0" smtClean="0"/>
              <a:t>Vielen Dank für Ihre Aufmerksamkeit</a:t>
            </a:r>
            <a:endParaRPr lang="de-DE" dirty="0"/>
          </a:p>
        </p:txBody>
      </p:sp>
      <p:pic>
        <p:nvPicPr>
          <p:cNvPr id="5" name="Bild 4" descr="Birdlife_Logo_weiss.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917316" y="4647958"/>
            <a:ext cx="2464247" cy="1892541"/>
          </a:xfrm>
          <a:prstGeom prst="rect">
            <a:avLst/>
          </a:prstGeom>
        </p:spPr>
      </p:pic>
    </p:spTree>
    <p:extLst>
      <p:ext uri="{BB962C8B-B14F-4D97-AF65-F5344CB8AC3E}">
        <p14:creationId xmlns:p14="http://schemas.microsoft.com/office/powerpoint/2010/main" val="2918437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Kiebitz_7D2_02773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822960"/>
            <a:ext cx="9144000" cy="6035040"/>
          </a:xfrm>
          <a:prstGeom prst="rect">
            <a:avLst/>
          </a:prstGeom>
        </p:spPr>
      </p:pic>
      <p:sp>
        <p:nvSpPr>
          <p:cNvPr id="2" name="Titel 1"/>
          <p:cNvSpPr>
            <a:spLocks noGrp="1"/>
          </p:cNvSpPr>
          <p:nvPr>
            <p:ph type="title"/>
          </p:nvPr>
        </p:nvSpPr>
        <p:spPr/>
        <p:txBody>
          <a:bodyPr/>
          <a:lstStyle/>
          <a:p>
            <a:r>
              <a:rPr lang="de-DE" dirty="0" smtClean="0"/>
              <a:t>Herkunft des Namens</a:t>
            </a:r>
            <a:endParaRPr lang="de-DE" dirty="0"/>
          </a:p>
        </p:txBody>
      </p:sp>
      <p:sp>
        <p:nvSpPr>
          <p:cNvPr id="4" name="Textfeld 3"/>
          <p:cNvSpPr txBox="1"/>
          <p:nvPr/>
        </p:nvSpPr>
        <p:spPr>
          <a:xfrm>
            <a:off x="5714999" y="4694979"/>
            <a:ext cx="2644725" cy="707886"/>
          </a:xfrm>
          <a:prstGeom prst="rect">
            <a:avLst/>
          </a:prstGeom>
          <a:noFill/>
        </p:spPr>
        <p:txBody>
          <a:bodyPr wrap="square" rtlCol="0">
            <a:spAutoFit/>
          </a:bodyPr>
          <a:lstStyle/>
          <a:p>
            <a:r>
              <a:rPr lang="de-DE" sz="2000" dirty="0">
                <a:solidFill>
                  <a:srgbClr val="FFFFFF"/>
                </a:solidFill>
              </a:rPr>
              <a:t>B</a:t>
            </a:r>
            <a:r>
              <a:rPr lang="de-DE" sz="2000" dirty="0" smtClean="0">
                <a:solidFill>
                  <a:srgbClr val="FFFFFF"/>
                </a:solidFill>
              </a:rPr>
              <a:t>enannt nach seinem Ruf „</a:t>
            </a:r>
            <a:r>
              <a:rPr lang="de-DE" sz="2000" dirty="0" err="1" smtClean="0">
                <a:solidFill>
                  <a:srgbClr val="FFFFFF"/>
                </a:solidFill>
              </a:rPr>
              <a:t>kiwitt</a:t>
            </a:r>
            <a:r>
              <a:rPr lang="de-DE" sz="2000" dirty="0" smtClean="0">
                <a:solidFill>
                  <a:srgbClr val="FFFFFF"/>
                </a:solidFill>
              </a:rPr>
              <a:t>, </a:t>
            </a:r>
            <a:r>
              <a:rPr lang="de-DE" sz="2000" dirty="0" err="1" smtClean="0">
                <a:solidFill>
                  <a:srgbClr val="FFFFFF"/>
                </a:solidFill>
              </a:rPr>
              <a:t>kiwitt</a:t>
            </a:r>
            <a:r>
              <a:rPr lang="de-DE" sz="2000" dirty="0" smtClean="0">
                <a:solidFill>
                  <a:srgbClr val="FFFFFF"/>
                </a:solidFill>
              </a:rPr>
              <a:t>“</a:t>
            </a:r>
          </a:p>
        </p:txBody>
      </p:sp>
      <p:sp>
        <p:nvSpPr>
          <p:cNvPr id="5" name="Textfeld 4"/>
          <p:cNvSpPr txBox="1"/>
          <p:nvPr/>
        </p:nvSpPr>
        <p:spPr>
          <a:xfrm>
            <a:off x="1003252" y="5899636"/>
            <a:ext cx="8140747" cy="707886"/>
          </a:xfrm>
          <a:prstGeom prst="rect">
            <a:avLst/>
          </a:prstGeom>
          <a:noFill/>
        </p:spPr>
        <p:txBody>
          <a:bodyPr wrap="square" rtlCol="0">
            <a:spAutoFit/>
          </a:bodyPr>
          <a:lstStyle/>
          <a:p>
            <a:r>
              <a:rPr lang="de-DE" sz="2000" b="1" dirty="0" smtClean="0">
                <a:solidFill>
                  <a:schemeClr val="bg1"/>
                </a:solidFill>
              </a:rPr>
              <a:t>Früher hatte der Kiebitz viele verschiedene, lautmalerische Namen:</a:t>
            </a:r>
          </a:p>
          <a:p>
            <a:r>
              <a:rPr lang="de-DE" sz="2000" b="1" dirty="0" err="1" smtClean="0">
                <a:solidFill>
                  <a:schemeClr val="bg1"/>
                </a:solidFill>
              </a:rPr>
              <a:t>Gifiz</a:t>
            </a:r>
            <a:r>
              <a:rPr lang="de-DE" sz="2000" b="1" dirty="0" smtClean="0">
                <a:solidFill>
                  <a:schemeClr val="bg1"/>
                </a:solidFill>
              </a:rPr>
              <a:t>, </a:t>
            </a:r>
            <a:r>
              <a:rPr lang="de-DE" sz="2000" b="1" dirty="0" err="1" smtClean="0">
                <a:solidFill>
                  <a:schemeClr val="bg1"/>
                </a:solidFill>
              </a:rPr>
              <a:t>Giriz</a:t>
            </a:r>
            <a:r>
              <a:rPr lang="de-DE" sz="2000" b="1" dirty="0" smtClean="0">
                <a:solidFill>
                  <a:schemeClr val="bg1"/>
                </a:solidFill>
              </a:rPr>
              <a:t>, </a:t>
            </a:r>
            <a:r>
              <a:rPr lang="de-DE" sz="2000" b="1" dirty="0" err="1" smtClean="0">
                <a:solidFill>
                  <a:schemeClr val="bg1"/>
                </a:solidFill>
              </a:rPr>
              <a:t>Giwix</a:t>
            </a:r>
            <a:r>
              <a:rPr lang="de-DE" sz="2000" b="1" dirty="0" smtClean="0">
                <a:solidFill>
                  <a:schemeClr val="bg1"/>
                </a:solidFill>
              </a:rPr>
              <a:t>, </a:t>
            </a:r>
            <a:r>
              <a:rPr lang="de-DE" sz="2000" b="1" dirty="0" err="1" smtClean="0">
                <a:solidFill>
                  <a:schemeClr val="bg1"/>
                </a:solidFill>
              </a:rPr>
              <a:t>Gyfitz</a:t>
            </a:r>
            <a:r>
              <a:rPr lang="de-DE" sz="2000" b="1" dirty="0" smtClean="0">
                <a:solidFill>
                  <a:schemeClr val="bg1"/>
                </a:solidFill>
              </a:rPr>
              <a:t>, </a:t>
            </a:r>
            <a:r>
              <a:rPr lang="de-DE" sz="2000" b="1" dirty="0" err="1" smtClean="0">
                <a:solidFill>
                  <a:schemeClr val="bg1"/>
                </a:solidFill>
              </a:rPr>
              <a:t>Gywitt</a:t>
            </a:r>
            <a:r>
              <a:rPr lang="de-DE" sz="2000" b="1" dirty="0" smtClean="0">
                <a:solidFill>
                  <a:schemeClr val="bg1"/>
                </a:solidFill>
              </a:rPr>
              <a:t>, </a:t>
            </a:r>
            <a:r>
              <a:rPr lang="de-DE" sz="2000" b="1" dirty="0" err="1" smtClean="0">
                <a:solidFill>
                  <a:schemeClr val="bg1"/>
                </a:solidFill>
              </a:rPr>
              <a:t>Gybitz</a:t>
            </a:r>
            <a:r>
              <a:rPr lang="de-DE" sz="2000" b="1" dirty="0" smtClean="0">
                <a:solidFill>
                  <a:schemeClr val="bg1"/>
                </a:solidFill>
              </a:rPr>
              <a:t>, </a:t>
            </a:r>
            <a:r>
              <a:rPr lang="de-DE" sz="2000" b="1" dirty="0" err="1" smtClean="0">
                <a:solidFill>
                  <a:schemeClr val="bg1"/>
                </a:solidFill>
              </a:rPr>
              <a:t>Kywitz</a:t>
            </a:r>
            <a:r>
              <a:rPr lang="de-DE" sz="2000" b="1" dirty="0" smtClean="0">
                <a:solidFill>
                  <a:schemeClr val="bg1"/>
                </a:solidFill>
              </a:rPr>
              <a:t>, </a:t>
            </a:r>
            <a:r>
              <a:rPr lang="de-DE" sz="2000" b="1" dirty="0" err="1" smtClean="0">
                <a:solidFill>
                  <a:schemeClr val="bg1"/>
                </a:solidFill>
              </a:rPr>
              <a:t>Ziefitz</a:t>
            </a:r>
            <a:r>
              <a:rPr lang="de-DE" sz="2000" b="1" dirty="0" smtClean="0">
                <a:solidFill>
                  <a:schemeClr val="bg1"/>
                </a:solidFill>
              </a:rPr>
              <a:t>, </a:t>
            </a:r>
            <a:r>
              <a:rPr lang="de-DE" sz="2000" b="1" dirty="0" err="1" smtClean="0">
                <a:solidFill>
                  <a:schemeClr val="bg1"/>
                </a:solidFill>
              </a:rPr>
              <a:t>Kiwit</a:t>
            </a:r>
            <a:r>
              <a:rPr lang="de-DE" sz="2000" b="1" dirty="0" smtClean="0">
                <a:solidFill>
                  <a:schemeClr val="bg1"/>
                </a:solidFill>
              </a:rPr>
              <a:t>, </a:t>
            </a:r>
            <a:r>
              <a:rPr lang="de-DE" sz="2000" b="1" dirty="0" err="1" smtClean="0">
                <a:solidFill>
                  <a:schemeClr val="bg1"/>
                </a:solidFill>
              </a:rPr>
              <a:t>Kievitz</a:t>
            </a:r>
            <a:endParaRPr lang="de-DE" sz="2000" b="1" dirty="0" smtClean="0">
              <a:solidFill>
                <a:schemeClr val="bg1"/>
              </a:solidFill>
            </a:endParaRPr>
          </a:p>
        </p:txBody>
      </p:sp>
      <p:pic>
        <p:nvPicPr>
          <p:cNvPr id="6" name="XC424355-kievit 4-3-2018 3h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9708" y="5109466"/>
            <a:ext cx="241861" cy="241861"/>
          </a:xfrm>
          <a:prstGeom prst="rect">
            <a:avLst/>
          </a:prstGeom>
        </p:spPr>
      </p:pic>
    </p:spTree>
    <p:extLst>
      <p:ext uri="{BB962C8B-B14F-4D97-AF65-F5344CB8AC3E}">
        <p14:creationId xmlns:p14="http://schemas.microsoft.com/office/powerpoint/2010/main" val="3178955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Michi Gerber Kiebitz 06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1"/>
            <a:ext cx="9144000" cy="6035040"/>
          </a:xfrm>
          <a:prstGeom prst="rect">
            <a:avLst/>
          </a:prstGeom>
          <a:noFill/>
          <a:ln>
            <a:noFill/>
          </a:ln>
        </p:spPr>
      </p:pic>
      <p:sp>
        <p:nvSpPr>
          <p:cNvPr id="2" name="Titel 1"/>
          <p:cNvSpPr>
            <a:spLocks noGrp="1"/>
          </p:cNvSpPr>
          <p:nvPr>
            <p:ph type="title"/>
          </p:nvPr>
        </p:nvSpPr>
        <p:spPr/>
        <p:txBody>
          <a:bodyPr/>
          <a:lstStyle/>
          <a:p>
            <a:r>
              <a:rPr lang="de-DE" dirty="0" smtClean="0"/>
              <a:t>Ein unverwechselbarer Vogel</a:t>
            </a:r>
            <a:endParaRPr lang="de-DE" dirty="0"/>
          </a:p>
        </p:txBody>
      </p:sp>
      <p:pic>
        <p:nvPicPr>
          <p:cNvPr id="4" name="Bild 3" descr="Waage Symbo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5106" y="6074118"/>
            <a:ext cx="466857" cy="466857"/>
          </a:xfrm>
          <a:prstGeom prst="rect">
            <a:avLst/>
          </a:prstGeom>
        </p:spPr>
      </p:pic>
      <p:sp>
        <p:nvSpPr>
          <p:cNvPr id="5" name="Textfeld 4"/>
          <p:cNvSpPr txBox="1"/>
          <p:nvPr/>
        </p:nvSpPr>
        <p:spPr>
          <a:xfrm>
            <a:off x="7103403" y="6131003"/>
            <a:ext cx="1266806" cy="369332"/>
          </a:xfrm>
          <a:prstGeom prst="rect">
            <a:avLst/>
          </a:prstGeom>
          <a:noFill/>
        </p:spPr>
        <p:txBody>
          <a:bodyPr wrap="none" rtlCol="0">
            <a:spAutoFit/>
          </a:bodyPr>
          <a:lstStyle/>
          <a:p>
            <a:r>
              <a:rPr lang="de-DE" dirty="0" smtClean="0">
                <a:solidFill>
                  <a:srgbClr val="FFFFFF"/>
                </a:solidFill>
              </a:rPr>
              <a:t>150 – 310 </a:t>
            </a:r>
            <a:r>
              <a:rPr lang="de-DE" dirty="0" err="1" smtClean="0">
                <a:solidFill>
                  <a:srgbClr val="FFFFFF"/>
                </a:solidFill>
              </a:rPr>
              <a:t>g</a:t>
            </a:r>
            <a:endParaRPr lang="de-DE" dirty="0">
              <a:solidFill>
                <a:srgbClr val="FFFFFF"/>
              </a:solidFill>
            </a:endParaRPr>
          </a:p>
        </p:txBody>
      </p:sp>
      <p:pic>
        <p:nvPicPr>
          <p:cNvPr id="6" name="Bild 5" descr="Spennweite Symbol"/>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5323" y="5979576"/>
            <a:ext cx="558800" cy="726997"/>
          </a:xfrm>
          <a:prstGeom prst="rect">
            <a:avLst/>
          </a:prstGeom>
        </p:spPr>
      </p:pic>
      <p:sp>
        <p:nvSpPr>
          <p:cNvPr id="9" name="Textfeld 8"/>
          <p:cNvSpPr txBox="1"/>
          <p:nvPr/>
        </p:nvSpPr>
        <p:spPr>
          <a:xfrm>
            <a:off x="4053056" y="6114233"/>
            <a:ext cx="1206167" cy="369332"/>
          </a:xfrm>
          <a:prstGeom prst="rect">
            <a:avLst/>
          </a:prstGeom>
          <a:noFill/>
        </p:spPr>
        <p:txBody>
          <a:bodyPr wrap="none" rtlCol="0">
            <a:spAutoFit/>
          </a:bodyPr>
          <a:lstStyle/>
          <a:p>
            <a:r>
              <a:rPr lang="de-DE" dirty="0" smtClean="0">
                <a:solidFill>
                  <a:srgbClr val="FFFFFF"/>
                </a:solidFill>
              </a:rPr>
              <a:t>67 – 72 cm</a:t>
            </a:r>
            <a:endParaRPr lang="de-DE" dirty="0">
              <a:solidFill>
                <a:srgbClr val="FFFFFF"/>
              </a:solidFill>
            </a:endParaRPr>
          </a:p>
        </p:txBody>
      </p:sp>
      <p:sp>
        <p:nvSpPr>
          <p:cNvPr id="10" name="Textfeld 9"/>
          <p:cNvSpPr txBox="1"/>
          <p:nvPr/>
        </p:nvSpPr>
        <p:spPr>
          <a:xfrm>
            <a:off x="6102074" y="3068107"/>
            <a:ext cx="1621658" cy="461665"/>
          </a:xfrm>
          <a:prstGeom prst="rect">
            <a:avLst/>
          </a:prstGeom>
          <a:noFill/>
        </p:spPr>
        <p:txBody>
          <a:bodyPr wrap="none" rtlCol="0">
            <a:spAutoFit/>
          </a:bodyPr>
          <a:lstStyle/>
          <a:p>
            <a:r>
              <a:rPr lang="de-DE" sz="2400" dirty="0" smtClean="0">
                <a:solidFill>
                  <a:srgbClr val="FFFFFF"/>
                </a:solidFill>
              </a:rPr>
              <a:t>metallglanz</a:t>
            </a:r>
            <a:endParaRPr lang="de-DE" sz="2400" dirty="0">
              <a:solidFill>
                <a:srgbClr val="FFFFFF"/>
              </a:solidFill>
            </a:endParaRPr>
          </a:p>
        </p:txBody>
      </p:sp>
      <p:sp>
        <p:nvSpPr>
          <p:cNvPr id="11" name="Textfeld 10"/>
          <p:cNvSpPr txBox="1"/>
          <p:nvPr/>
        </p:nvSpPr>
        <p:spPr>
          <a:xfrm>
            <a:off x="2655439" y="1510690"/>
            <a:ext cx="1519767" cy="461665"/>
          </a:xfrm>
          <a:prstGeom prst="rect">
            <a:avLst/>
          </a:prstGeom>
          <a:noFill/>
        </p:spPr>
        <p:txBody>
          <a:bodyPr wrap="none" rtlCol="0">
            <a:spAutoFit/>
          </a:bodyPr>
          <a:lstStyle/>
          <a:p>
            <a:r>
              <a:rPr lang="de-DE" sz="2400" dirty="0" smtClean="0">
                <a:solidFill>
                  <a:srgbClr val="FFFFFF"/>
                </a:solidFill>
              </a:rPr>
              <a:t>Federholle</a:t>
            </a:r>
            <a:endParaRPr lang="de-DE" sz="2400" dirty="0">
              <a:solidFill>
                <a:srgbClr val="FFFFFF"/>
              </a:solidFill>
            </a:endParaRPr>
          </a:p>
        </p:txBody>
      </p:sp>
      <p:sp>
        <p:nvSpPr>
          <p:cNvPr id="12" name="Textfeld 11"/>
          <p:cNvSpPr txBox="1"/>
          <p:nvPr/>
        </p:nvSpPr>
        <p:spPr>
          <a:xfrm>
            <a:off x="1544959" y="3727709"/>
            <a:ext cx="1971964" cy="461665"/>
          </a:xfrm>
          <a:prstGeom prst="rect">
            <a:avLst/>
          </a:prstGeom>
          <a:noFill/>
        </p:spPr>
        <p:txBody>
          <a:bodyPr wrap="none" rtlCol="0">
            <a:spAutoFit/>
          </a:bodyPr>
          <a:lstStyle/>
          <a:p>
            <a:r>
              <a:rPr lang="de-DE" sz="2400" dirty="0" smtClean="0">
                <a:solidFill>
                  <a:srgbClr val="FFFFFF"/>
                </a:solidFill>
              </a:rPr>
              <a:t>schwarz-weiss</a:t>
            </a:r>
            <a:endParaRPr lang="de-DE" sz="2400" dirty="0">
              <a:solidFill>
                <a:srgbClr val="FFFFFF"/>
              </a:solidFill>
            </a:endParaRPr>
          </a:p>
        </p:txBody>
      </p:sp>
      <p:pic>
        <p:nvPicPr>
          <p:cNvPr id="14" name="Bild 13" descr="Symbol Gröss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813" y="5979071"/>
            <a:ext cx="387350" cy="602544"/>
          </a:xfrm>
          <a:prstGeom prst="rect">
            <a:avLst/>
          </a:prstGeom>
        </p:spPr>
      </p:pic>
      <p:sp>
        <p:nvSpPr>
          <p:cNvPr id="15" name="Textfeld 14"/>
          <p:cNvSpPr txBox="1"/>
          <p:nvPr/>
        </p:nvSpPr>
        <p:spPr>
          <a:xfrm>
            <a:off x="1305070" y="6131003"/>
            <a:ext cx="1206167" cy="369332"/>
          </a:xfrm>
          <a:prstGeom prst="rect">
            <a:avLst/>
          </a:prstGeom>
          <a:noFill/>
        </p:spPr>
        <p:txBody>
          <a:bodyPr wrap="none" rtlCol="0">
            <a:spAutoFit/>
          </a:bodyPr>
          <a:lstStyle/>
          <a:p>
            <a:r>
              <a:rPr lang="de-DE" dirty="0" smtClean="0">
                <a:solidFill>
                  <a:srgbClr val="FFFFFF"/>
                </a:solidFill>
              </a:rPr>
              <a:t>28 – 31 cm</a:t>
            </a:r>
            <a:endParaRPr lang="de-DE" dirty="0">
              <a:solidFill>
                <a:srgbClr val="FFFFFF"/>
              </a:solidFill>
            </a:endParaRPr>
          </a:p>
        </p:txBody>
      </p:sp>
    </p:spTree>
    <p:extLst>
      <p:ext uri="{BB962C8B-B14F-4D97-AF65-F5344CB8AC3E}">
        <p14:creationId xmlns:p14="http://schemas.microsoft.com/office/powerpoint/2010/main" val="1089840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Kiebitz (4)_17 entrausch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2961"/>
            <a:ext cx="9144000" cy="6035040"/>
          </a:xfrm>
          <a:prstGeom prst="rect">
            <a:avLst/>
          </a:prstGeom>
          <a:noFill/>
          <a:ln>
            <a:noFill/>
          </a:ln>
        </p:spPr>
      </p:pic>
      <p:sp>
        <p:nvSpPr>
          <p:cNvPr id="2" name="Titel 1"/>
          <p:cNvSpPr>
            <a:spLocks noGrp="1"/>
          </p:cNvSpPr>
          <p:nvPr>
            <p:ph type="title"/>
          </p:nvPr>
        </p:nvSpPr>
        <p:spPr/>
        <p:txBody>
          <a:bodyPr/>
          <a:lstStyle/>
          <a:p>
            <a:r>
              <a:rPr lang="de-DE" dirty="0" smtClean="0"/>
              <a:t>Im Flug</a:t>
            </a:r>
            <a:endParaRPr lang="de-DE" dirty="0"/>
          </a:p>
        </p:txBody>
      </p:sp>
      <p:pic>
        <p:nvPicPr>
          <p:cNvPr id="11" name="Bild 10" descr="Michi Gerber Kiebitz 027 Ausschnit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184" y="1351280"/>
            <a:ext cx="5187696" cy="3358896"/>
          </a:xfrm>
          <a:prstGeom prst="rect">
            <a:avLst/>
          </a:prstGeom>
        </p:spPr>
      </p:pic>
      <p:sp>
        <p:nvSpPr>
          <p:cNvPr id="10" name="Rechteck 9"/>
          <p:cNvSpPr/>
          <p:nvPr/>
        </p:nvSpPr>
        <p:spPr>
          <a:xfrm>
            <a:off x="4704080" y="5600406"/>
            <a:ext cx="4175766" cy="1015663"/>
          </a:xfrm>
          <a:prstGeom prst="rect">
            <a:avLst/>
          </a:prstGeom>
        </p:spPr>
        <p:txBody>
          <a:bodyPr wrap="square">
            <a:spAutoFit/>
          </a:bodyPr>
          <a:lstStyle/>
          <a:p>
            <a:r>
              <a:rPr lang="de-DE" sz="2000" b="1" dirty="0">
                <a:solidFill>
                  <a:srgbClr val="FFFFFF"/>
                </a:solidFill>
              </a:rPr>
              <a:t>b</a:t>
            </a:r>
            <a:r>
              <a:rPr lang="de-DE" sz="2000" b="1" dirty="0" smtClean="0">
                <a:solidFill>
                  <a:srgbClr val="FFFFFF"/>
                </a:solidFill>
              </a:rPr>
              <a:t>linkender </a:t>
            </a:r>
            <a:r>
              <a:rPr lang="de-DE" sz="2000" b="1" dirty="0">
                <a:solidFill>
                  <a:srgbClr val="FFFFFF"/>
                </a:solidFill>
              </a:rPr>
              <a:t>Effekt bei </a:t>
            </a:r>
            <a:r>
              <a:rPr lang="de-DE" sz="2000" b="1" dirty="0" smtClean="0">
                <a:solidFill>
                  <a:srgbClr val="FFFFFF"/>
                </a:solidFill>
              </a:rPr>
              <a:t>Trupps </a:t>
            </a:r>
            <a:r>
              <a:rPr lang="de-DE" sz="2000" b="1" dirty="0">
                <a:solidFill>
                  <a:srgbClr val="FFFFFF"/>
                </a:solidFill>
              </a:rPr>
              <a:t>durch schwarze Ober- und weisse </a:t>
            </a:r>
            <a:r>
              <a:rPr lang="de-DE" sz="2000" b="1" dirty="0" smtClean="0">
                <a:solidFill>
                  <a:srgbClr val="FFFFFF"/>
                </a:solidFill>
              </a:rPr>
              <a:t>Unterseite</a:t>
            </a:r>
            <a:endParaRPr lang="de-DE" sz="2000" b="1" dirty="0">
              <a:solidFill>
                <a:srgbClr val="FFFFFF"/>
              </a:solidFill>
            </a:endParaRPr>
          </a:p>
        </p:txBody>
      </p:sp>
    </p:spTree>
    <p:extLst>
      <p:ext uri="{BB962C8B-B14F-4D97-AF65-F5344CB8AC3E}">
        <p14:creationId xmlns:p14="http://schemas.microsoft.com/office/powerpoint/2010/main" val="33100888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Unterscheidung        –  </a:t>
            </a:r>
            <a:endParaRPr lang="de-DE" dirty="0"/>
          </a:p>
        </p:txBody>
      </p:sp>
      <p:pic>
        <p:nvPicPr>
          <p:cNvPr id="4" name="Inhaltsplatzhalter 3" descr="Kiebitz.jp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0" y="814388"/>
            <a:ext cx="9144000" cy="6043612"/>
          </a:xfrm>
          <a:prstGeom prst="rect">
            <a:avLst/>
          </a:prstGeom>
        </p:spPr>
      </p:pic>
      <p:pic>
        <p:nvPicPr>
          <p:cNvPr id="8" name="Bild 7" descr="1280px-Gender_symbols_side_by_side_solid.svg Weibche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4927" y="141530"/>
            <a:ext cx="408871" cy="576000"/>
          </a:xfrm>
          <a:prstGeom prst="rect">
            <a:avLst/>
          </a:prstGeom>
        </p:spPr>
      </p:pic>
      <p:pic>
        <p:nvPicPr>
          <p:cNvPr id="9" name="Bild 8" descr="1280px-Gender_symbols_side_by_side_solid.svg Männch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7821" y="115690"/>
            <a:ext cx="528763" cy="612000"/>
          </a:xfrm>
          <a:prstGeom prst="rect">
            <a:avLst/>
          </a:prstGeom>
        </p:spPr>
      </p:pic>
      <p:sp>
        <p:nvSpPr>
          <p:cNvPr id="10" name="Rechteck 9"/>
          <p:cNvSpPr/>
          <p:nvPr/>
        </p:nvSpPr>
        <p:spPr>
          <a:xfrm>
            <a:off x="0" y="1035237"/>
            <a:ext cx="9143999" cy="624188"/>
          </a:xfrm>
          <a:prstGeom prst="rect">
            <a:avLst/>
          </a:prstGeom>
          <a:solidFill>
            <a:schemeClr val="tx1">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386080" y="1110569"/>
            <a:ext cx="2479715" cy="400110"/>
          </a:xfrm>
          <a:prstGeom prst="rect">
            <a:avLst/>
          </a:prstGeom>
          <a:noFill/>
        </p:spPr>
        <p:txBody>
          <a:bodyPr wrap="none" rtlCol="0">
            <a:spAutoFit/>
          </a:bodyPr>
          <a:lstStyle/>
          <a:p>
            <a:r>
              <a:rPr lang="de-DE" sz="2000" dirty="0" smtClean="0">
                <a:solidFill>
                  <a:srgbClr val="FFFFFF"/>
                </a:solidFill>
              </a:rPr>
              <a:t>Grösse der Federholle</a:t>
            </a:r>
            <a:endParaRPr lang="de-DE" sz="2000" dirty="0">
              <a:solidFill>
                <a:srgbClr val="FFFFFF"/>
              </a:solidFill>
            </a:endParaRPr>
          </a:p>
        </p:txBody>
      </p:sp>
      <p:sp>
        <p:nvSpPr>
          <p:cNvPr id="6" name="Textfeld 5"/>
          <p:cNvSpPr txBox="1"/>
          <p:nvPr/>
        </p:nvSpPr>
        <p:spPr>
          <a:xfrm>
            <a:off x="3421076" y="1130088"/>
            <a:ext cx="2294744" cy="400110"/>
          </a:xfrm>
          <a:prstGeom prst="rect">
            <a:avLst/>
          </a:prstGeom>
          <a:noFill/>
        </p:spPr>
        <p:txBody>
          <a:bodyPr wrap="none" rtlCol="0">
            <a:spAutoFit/>
          </a:bodyPr>
          <a:lstStyle/>
          <a:p>
            <a:r>
              <a:rPr lang="de-DE" sz="2000" dirty="0" smtClean="0">
                <a:solidFill>
                  <a:srgbClr val="FFFFFF"/>
                </a:solidFill>
              </a:rPr>
              <a:t>Schwärze des Latzes</a:t>
            </a:r>
            <a:endParaRPr lang="de-DE" sz="2000" dirty="0">
              <a:solidFill>
                <a:srgbClr val="FFFFFF"/>
              </a:solidFill>
            </a:endParaRPr>
          </a:p>
        </p:txBody>
      </p:sp>
      <p:sp>
        <p:nvSpPr>
          <p:cNvPr id="7" name="Textfeld 6"/>
          <p:cNvSpPr txBox="1"/>
          <p:nvPr/>
        </p:nvSpPr>
        <p:spPr>
          <a:xfrm>
            <a:off x="6275783" y="1130088"/>
            <a:ext cx="2253917" cy="400110"/>
          </a:xfrm>
          <a:prstGeom prst="rect">
            <a:avLst/>
          </a:prstGeom>
          <a:noFill/>
        </p:spPr>
        <p:txBody>
          <a:bodyPr wrap="none" rtlCol="0">
            <a:spAutoFit/>
          </a:bodyPr>
          <a:lstStyle/>
          <a:p>
            <a:r>
              <a:rPr lang="de-DE" sz="2000" dirty="0" smtClean="0">
                <a:solidFill>
                  <a:srgbClr val="FFFFFF"/>
                </a:solidFill>
              </a:rPr>
              <a:t>Glanz der Oberseite</a:t>
            </a:r>
            <a:endParaRPr lang="de-DE" sz="2000" dirty="0">
              <a:solidFill>
                <a:srgbClr val="FFFFFF"/>
              </a:solidFill>
            </a:endParaRPr>
          </a:p>
        </p:txBody>
      </p:sp>
      <p:pic>
        <p:nvPicPr>
          <p:cNvPr id="11" name="Bild 10" descr="1280px-Gender_symbols_side_by_side_solid.svg Männche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5359" y="6333224"/>
            <a:ext cx="311037" cy="360000"/>
          </a:xfrm>
          <a:prstGeom prst="rect">
            <a:avLst/>
          </a:prstGeom>
        </p:spPr>
      </p:pic>
      <p:pic>
        <p:nvPicPr>
          <p:cNvPr id="12" name="Bild 11" descr="1280px-Gender_symbols_side_by_side_solid.svg Weibche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2176" y="6333224"/>
            <a:ext cx="255544" cy="360000"/>
          </a:xfrm>
          <a:prstGeom prst="rect">
            <a:avLst/>
          </a:prstGeom>
        </p:spPr>
      </p:pic>
    </p:spTree>
    <p:extLst>
      <p:ext uri="{BB962C8B-B14F-4D97-AF65-F5344CB8AC3E}">
        <p14:creationId xmlns:p14="http://schemas.microsoft.com/office/powerpoint/2010/main" val="21727314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5037</Words>
  <Application>Microsoft Macintosh PowerPoint</Application>
  <PresentationFormat>Bildschirmpräsentation (4:3)</PresentationFormat>
  <Paragraphs>580</Paragraphs>
  <Slides>54</Slides>
  <Notes>54</Notes>
  <HiddenSlides>0</HiddenSlides>
  <MMClips>2</MMClips>
  <ScaleCrop>false</ScaleCrop>
  <HeadingPairs>
    <vt:vector size="4" baseType="variant">
      <vt:variant>
        <vt:lpstr>Design</vt:lpstr>
      </vt:variant>
      <vt:variant>
        <vt:i4>1</vt:i4>
      </vt:variant>
      <vt:variant>
        <vt:lpstr>Folientitel</vt:lpstr>
      </vt:variant>
      <vt:variant>
        <vt:i4>54</vt:i4>
      </vt:variant>
    </vt:vector>
  </HeadingPairs>
  <TitlesOfParts>
    <vt:vector size="55" baseType="lpstr">
      <vt:lpstr>Office-Design</vt:lpstr>
      <vt:lpstr>Titel</vt:lpstr>
      <vt:lpstr>Inhalt</vt:lpstr>
      <vt:lpstr>Der Kiebitz im Volksmund</vt:lpstr>
      <vt:lpstr>Systematische Einordnung</vt:lpstr>
      <vt:lpstr>4 der 23 nächsten Verwandten</vt:lpstr>
      <vt:lpstr>Herkunft des Namens</vt:lpstr>
      <vt:lpstr>Ein unverwechselbarer Vogel</vt:lpstr>
      <vt:lpstr>Im Flug</vt:lpstr>
      <vt:lpstr>Unterscheidung        –  </vt:lpstr>
      <vt:lpstr>Kopfschmuck</vt:lpstr>
      <vt:lpstr>Verbreitung weltweit</vt:lpstr>
      <vt:lpstr>Zugverhalten</vt:lpstr>
      <vt:lpstr>Verbreitung in der Schweiz</vt:lpstr>
      <vt:lpstr>Lebensraum Feuchtgebiet</vt:lpstr>
      <vt:lpstr>Gute Sicht nach allen Seiten</vt:lpstr>
      <vt:lpstr>Mosaik-Struktur</vt:lpstr>
      <vt:lpstr>Offene Bodenstellen</vt:lpstr>
      <vt:lpstr>„Neuer“ Lebensraum Kulturland</vt:lpstr>
      <vt:lpstr>Nahrung</vt:lpstr>
      <vt:lpstr>„Stop and Go“ und „Fusstrillern“ </vt:lpstr>
      <vt:lpstr>Gemeinsam sind wir stark</vt:lpstr>
      <vt:lpstr>Fortplanzung: Balzflug</vt:lpstr>
      <vt:lpstr>Nistmulden drehen</vt:lpstr>
      <vt:lpstr>Nistplätze</vt:lpstr>
      <vt:lpstr>Gelege / Eier</vt:lpstr>
      <vt:lpstr>Brutzeit</vt:lpstr>
      <vt:lpstr>Verteidigung gegen Beutegreifer</vt:lpstr>
      <vt:lpstr>Das erste Pulli</vt:lpstr>
      <vt:lpstr>Hudern</vt:lpstr>
      <vt:lpstr>Altersstadien der Pullis</vt:lpstr>
      <vt:lpstr>Schutz durch Tarnung</vt:lpstr>
      <vt:lpstr>Verteidigung der Jungen</vt:lpstr>
      <vt:lpstr>Gefährdungen</vt:lpstr>
      <vt:lpstr>Natürliche Feinde</vt:lpstr>
      <vt:lpstr>Vernichtung der Feuchtgebiete</vt:lpstr>
      <vt:lpstr>Landwirtschaft</vt:lpstr>
      <vt:lpstr>Verbuschung von Feuchtgebieten</vt:lpstr>
      <vt:lpstr>Verdichtung der Vegetation</vt:lpstr>
      <vt:lpstr>Schutzmassnahmen</vt:lpstr>
      <vt:lpstr>Zusammenarbeit mit Landwirten</vt:lpstr>
      <vt:lpstr>Anlegen von Kiebitzbrachen </vt:lpstr>
      <vt:lpstr>PowerPoint-Präsentation</vt:lpstr>
      <vt:lpstr>Erste Pullis</vt:lpstr>
      <vt:lpstr>Einfangen der Pullis</vt:lpstr>
      <vt:lpstr>Mosaik mit Altgrasstreifen</vt:lpstr>
      <vt:lpstr>Öffentlichkeitsarbeit</vt:lpstr>
      <vt:lpstr>Lebensraum-Aufwertung im Kulturland</vt:lpstr>
      <vt:lpstr>PowerPoint-Präsentation</vt:lpstr>
      <vt:lpstr>Feuchtmulden in Riedgebieten schaffen</vt:lpstr>
      <vt:lpstr>Beweidung schafft Strukturen</vt:lpstr>
      <vt:lpstr>PowerPoint-Präsentation</vt:lpstr>
      <vt:lpstr>Besucherlenkung </vt:lpstr>
      <vt:lpstr>Positive Entwicklung ab 2010</vt:lpstr>
      <vt:lpstr>Vielen Dank für Ihre Aufmerksamkeit</vt:lpstr>
    </vt:vector>
  </TitlesOfParts>
  <Company>BirdLife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Dominic Martin</dc:creator>
  <cp:lastModifiedBy>SVS 33</cp:lastModifiedBy>
  <cp:revision>814</cp:revision>
  <cp:lastPrinted>2018-10-17T08:50:25Z</cp:lastPrinted>
  <dcterms:created xsi:type="dcterms:W3CDTF">2016-07-05T06:33:17Z</dcterms:created>
  <dcterms:modified xsi:type="dcterms:W3CDTF">2019-01-17T10:25:07Z</dcterms:modified>
</cp:coreProperties>
</file>