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60" r:id="rId3"/>
    <p:sldId id="259" r:id="rId4"/>
    <p:sldId id="490" r:id="rId5"/>
    <p:sldId id="301" r:id="rId6"/>
    <p:sldId id="262" r:id="rId7"/>
    <p:sldId id="267" r:id="rId8"/>
    <p:sldId id="280" r:id="rId9"/>
    <p:sldId id="285" r:id="rId10"/>
    <p:sldId id="284" r:id="rId11"/>
    <p:sldId id="279" r:id="rId12"/>
    <p:sldId id="308" r:id="rId13"/>
    <p:sldId id="290" r:id="rId14"/>
    <p:sldId id="288" r:id="rId15"/>
    <p:sldId id="291" r:id="rId16"/>
    <p:sldId id="286" r:id="rId17"/>
    <p:sldId id="318" r:id="rId18"/>
    <p:sldId id="269" r:id="rId19"/>
    <p:sldId id="270" r:id="rId20"/>
    <p:sldId id="275" r:id="rId21"/>
    <p:sldId id="274" r:id="rId22"/>
    <p:sldId id="319" r:id="rId23"/>
    <p:sldId id="276" r:id="rId24"/>
    <p:sldId id="320" r:id="rId25"/>
    <p:sldId id="486" r:id="rId26"/>
    <p:sldId id="487" r:id="rId27"/>
    <p:sldId id="488" r:id="rId28"/>
    <p:sldId id="321" r:id="rId29"/>
    <p:sldId id="293" r:id="rId30"/>
    <p:sldId id="312" r:id="rId31"/>
    <p:sldId id="482" r:id="rId32"/>
    <p:sldId id="483" r:id="rId33"/>
    <p:sldId id="310" r:id="rId34"/>
    <p:sldId id="489" r:id="rId35"/>
    <p:sldId id="475" r:id="rId36"/>
    <p:sldId id="304" r:id="rId37"/>
    <p:sldId id="295" r:id="rId38"/>
    <p:sldId id="481" r:id="rId39"/>
    <p:sldId id="484" r:id="rId40"/>
    <p:sldId id="478" r:id="rId41"/>
    <p:sldId id="485" r:id="rId42"/>
    <p:sldId id="309" r:id="rId43"/>
    <p:sldId id="479" r:id="rId44"/>
    <p:sldId id="313" r:id="rId45"/>
    <p:sldId id="366" r:id="rId46"/>
    <p:sldId id="363" r:id="rId47"/>
    <p:sldId id="365" r:id="rId48"/>
    <p:sldId id="470" r:id="rId49"/>
    <p:sldId id="412" r:id="rId50"/>
    <p:sldId id="441" r:id="rId51"/>
    <p:sldId id="474" r:id="rId52"/>
    <p:sldId id="317" r:id="rId53"/>
    <p:sldId id="297" r:id="rId54"/>
    <p:sldId id="302" r:id="rId55"/>
    <p:sldId id="303"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0201"/>
    <a:srgbClr val="1501FF"/>
    <a:srgbClr val="0A0A0A"/>
    <a:srgbClr val="7D7D7D"/>
    <a:srgbClr val="FFFF05"/>
    <a:srgbClr val="535CA0"/>
    <a:srgbClr val="FEC0C0"/>
    <a:srgbClr val="FE8082"/>
    <a:srgbClr val="FC4043"/>
    <a:srgbClr val="FB06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BCF48-8F9F-4308-BBF5-663A3C73C382}" v="1" dt="2021-11-25T07:48:33.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8" autoAdjust="0"/>
    <p:restoredTop sz="74417" autoAdjust="0"/>
  </p:normalViewPr>
  <p:slideViewPr>
    <p:cSldViewPr snapToGrid="0" snapToObjects="1">
      <p:cViewPr varScale="1">
        <p:scale>
          <a:sx n="83" d="100"/>
          <a:sy n="83" d="100"/>
        </p:scale>
        <p:origin x="276" y="9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Inderwildi" userId="45d20be2-e03a-4768-913e-d91e1becc803" providerId="ADAL" clId="{35EBCF48-8F9F-4308-BBF5-663A3C73C382}"/>
    <pc:docChg chg="custSel modSld">
      <pc:chgData name="Eva Inderwildi" userId="45d20be2-e03a-4768-913e-d91e1becc803" providerId="ADAL" clId="{35EBCF48-8F9F-4308-BBF5-663A3C73C382}" dt="2021-11-30T07:42:12.276" v="301" actId="20577"/>
      <pc:docMkLst>
        <pc:docMk/>
      </pc:docMkLst>
      <pc:sldChg chg="modNotesTx">
        <pc:chgData name="Eva Inderwildi" userId="45d20be2-e03a-4768-913e-d91e1becc803" providerId="ADAL" clId="{35EBCF48-8F9F-4308-BBF5-663A3C73C382}" dt="2021-11-30T07:30:05.921" v="84" actId="113"/>
        <pc:sldMkLst>
          <pc:docMk/>
          <pc:sldMk cId="2566361766" sldId="256"/>
        </pc:sldMkLst>
      </pc:sldChg>
      <pc:sldChg chg="modNotesTx">
        <pc:chgData name="Eva Inderwildi" userId="45d20be2-e03a-4768-913e-d91e1becc803" providerId="ADAL" clId="{35EBCF48-8F9F-4308-BBF5-663A3C73C382}" dt="2021-11-30T07:31:24.825" v="92" actId="20577"/>
        <pc:sldMkLst>
          <pc:docMk/>
          <pc:sldMk cId="314114630" sldId="288"/>
        </pc:sldMkLst>
      </pc:sldChg>
      <pc:sldChg chg="modSp mod">
        <pc:chgData name="Eva Inderwildi" userId="45d20be2-e03a-4768-913e-d91e1becc803" providerId="ADAL" clId="{35EBCF48-8F9F-4308-BBF5-663A3C73C382}" dt="2021-11-30T07:42:12.276" v="301" actId="20577"/>
        <pc:sldMkLst>
          <pc:docMk/>
          <pc:sldMk cId="3397939822" sldId="317"/>
        </pc:sldMkLst>
        <pc:spChg chg="mod">
          <ac:chgData name="Eva Inderwildi" userId="45d20be2-e03a-4768-913e-d91e1becc803" providerId="ADAL" clId="{35EBCF48-8F9F-4308-BBF5-663A3C73C382}" dt="2021-11-30T07:42:12.276" v="301" actId="20577"/>
          <ac:spMkLst>
            <pc:docMk/>
            <pc:sldMk cId="3397939822" sldId="317"/>
            <ac:spMk id="3" creationId="{23E8FF6D-FF77-084E-95BF-F4C91551F7C1}"/>
          </ac:spMkLst>
        </pc:spChg>
      </pc:sldChg>
      <pc:sldChg chg="modNotesTx">
        <pc:chgData name="Eva Inderwildi" userId="45d20be2-e03a-4768-913e-d91e1becc803" providerId="ADAL" clId="{35EBCF48-8F9F-4308-BBF5-663A3C73C382}" dt="2021-11-30T07:39:47.205" v="220" actId="20577"/>
        <pc:sldMkLst>
          <pc:docMk/>
          <pc:sldMk cId="3618477065" sldId="365"/>
        </pc:sldMkLst>
      </pc:sldChg>
      <pc:sldChg chg="modSp mod modNotesTx">
        <pc:chgData name="Eva Inderwildi" userId="45d20be2-e03a-4768-913e-d91e1becc803" providerId="ADAL" clId="{35EBCF48-8F9F-4308-BBF5-663A3C73C382}" dt="2021-11-30T07:35:58.951" v="175" actId="20577"/>
        <pc:sldMkLst>
          <pc:docMk/>
          <pc:sldMk cId="1456034600" sldId="441"/>
        </pc:sldMkLst>
        <pc:spChg chg="mod">
          <ac:chgData name="Eva Inderwildi" userId="45d20be2-e03a-4768-913e-d91e1becc803" providerId="ADAL" clId="{35EBCF48-8F9F-4308-BBF5-663A3C73C382}" dt="2021-11-30T07:35:58.951" v="175" actId="20577"/>
          <ac:spMkLst>
            <pc:docMk/>
            <pc:sldMk cId="1456034600" sldId="441"/>
            <ac:spMk id="5" creationId="{68E22AC6-F2BB-6545-B7AD-48348D6D4244}"/>
          </ac:spMkLst>
        </pc:spChg>
      </pc:sldChg>
      <pc:sldChg chg="modSp mod">
        <pc:chgData name="Eva Inderwildi" userId="45d20be2-e03a-4768-913e-d91e1becc803" providerId="ADAL" clId="{35EBCF48-8F9F-4308-BBF5-663A3C73C382}" dt="2021-11-25T07:48:35.331" v="83" actId="20577"/>
        <pc:sldMkLst>
          <pc:docMk/>
          <pc:sldMk cId="2197920582" sldId="478"/>
        </pc:sldMkLst>
        <pc:spChg chg="mod">
          <ac:chgData name="Eva Inderwildi" userId="45d20be2-e03a-4768-913e-d91e1becc803" providerId="ADAL" clId="{35EBCF48-8F9F-4308-BBF5-663A3C73C382}" dt="2021-11-25T07:48:35.331" v="83" actId="20577"/>
          <ac:spMkLst>
            <pc:docMk/>
            <pc:sldMk cId="2197920582" sldId="478"/>
            <ac:spMk id="7" creationId="{60A8A0E5-7398-754B-95B7-3AC46534DFA7}"/>
          </ac:spMkLst>
        </pc:spChg>
      </pc:sldChg>
      <pc:sldChg chg="modSp mod">
        <pc:chgData name="Eva Inderwildi" userId="45d20be2-e03a-4768-913e-d91e1becc803" providerId="ADAL" clId="{35EBCF48-8F9F-4308-BBF5-663A3C73C382}" dt="2021-11-30T07:38:49.727" v="176" actId="20577"/>
        <pc:sldMkLst>
          <pc:docMk/>
          <pc:sldMk cId="3928461150" sldId="479"/>
        </pc:sldMkLst>
        <pc:spChg chg="mod">
          <ac:chgData name="Eva Inderwildi" userId="45d20be2-e03a-4768-913e-d91e1becc803" providerId="ADAL" clId="{35EBCF48-8F9F-4308-BBF5-663A3C73C382}" dt="2021-11-30T07:38:49.727" v="176" actId="20577"/>
          <ac:spMkLst>
            <pc:docMk/>
            <pc:sldMk cId="3928461150" sldId="479"/>
            <ac:spMk id="6" creationId="{A9469634-4B99-B74B-89D8-289C33B9F8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D4A57-DFEF-EB4B-8E78-B7A06339D8D9}" type="datetimeFigureOut">
              <a:rPr lang="de-DE" smtClean="0"/>
              <a:t>30.11.2021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3F047-453F-734B-A31C-88542EF47050}" type="slidenum">
              <a:rPr lang="de-DE" smtClean="0"/>
              <a:t>‹N°›</a:t>
            </a:fld>
            <a:endParaRPr lang="de-DE"/>
          </a:p>
        </p:txBody>
      </p:sp>
    </p:spTree>
    <p:extLst>
      <p:ext uri="{BB962C8B-B14F-4D97-AF65-F5344CB8AC3E}">
        <p14:creationId xmlns:p14="http://schemas.microsoft.com/office/powerpoint/2010/main" val="315885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0" noProof="0" dirty="0"/>
              <a:t>Image : Beat </a:t>
            </a:r>
            <a:r>
              <a:rPr lang="fr-CH" b="0" noProof="0" dirty="0" err="1"/>
              <a:t>Rüegger</a:t>
            </a:r>
            <a:endParaRPr lang="fr-CH"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noProof="0" dirty="0"/>
              <a:t>Si pas mentionné autrement, les images de la présentation sont de BirdLife Suisse</a:t>
            </a:r>
          </a:p>
          <a:p>
            <a:endParaRPr lang="de-DE" b="1" dirty="0"/>
          </a:p>
        </p:txBody>
      </p:sp>
      <p:sp>
        <p:nvSpPr>
          <p:cNvPr id="4" name="Foliennummernplatzhalter 3"/>
          <p:cNvSpPr>
            <a:spLocks noGrp="1"/>
          </p:cNvSpPr>
          <p:nvPr>
            <p:ph type="sldNum" sz="quarter" idx="5"/>
          </p:nvPr>
        </p:nvSpPr>
        <p:spPr/>
        <p:txBody>
          <a:bodyPr/>
          <a:lstStyle/>
          <a:p>
            <a:fld id="{DE03F047-453F-734B-A31C-88542EF47050}" type="slidenum">
              <a:rPr lang="de-DE" smtClean="0"/>
              <a:t>1</a:t>
            </a:fld>
            <a:endParaRPr lang="de-DE"/>
          </a:p>
        </p:txBody>
      </p:sp>
    </p:spTree>
    <p:extLst>
      <p:ext uri="{BB962C8B-B14F-4D97-AF65-F5344CB8AC3E}">
        <p14:creationId xmlns:p14="http://schemas.microsoft.com/office/powerpoint/2010/main" val="331591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 habitat adéquat pour l’alouette des champs possède les caractéristiques suivantes :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Une végétation basse et clairsemée pour la recherche de nourriture et l’installation du nid.</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ourlets lui permettent de trouver non seulement de la nourriture, mais aussi des sites de nidification.</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Une mosaïque de différentes cultures (à des phases de croissance différentes) permet à l’alouette des champs de trouver en permanence de la nourriture.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800" dirty="0">
                <a:effectLst/>
                <a:latin typeface="Calibri" panose="020F0502020204030204" pitchFamily="34" charset="0"/>
                <a:ea typeface="Calibri" panose="020F0502020204030204" pitchFamily="34" charset="0"/>
                <a:cs typeface="Times New Roman" panose="02020603050405020304" pitchFamily="18" charset="0"/>
              </a:rPr>
              <a:t>Image : iStock Feldlerche_iStock-1253004983 </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10</a:t>
            </a:fld>
            <a:endParaRPr lang="de-DE"/>
          </a:p>
        </p:txBody>
      </p:sp>
    </p:spTree>
    <p:extLst>
      <p:ext uri="{BB962C8B-B14F-4D97-AF65-F5344CB8AC3E}">
        <p14:creationId xmlns:p14="http://schemas.microsoft.com/office/powerpoint/2010/main" val="111983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recherche de nourriture se fait presqu’exclusivement au sol, seul ou à deux.</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En été, les alouettes des champs se nourrissent surtout d’insectes et nourrissent en particulier leurs juvéniles avec ça. En hiver, leur menu est surtout végétal : graines de céréales, feuilles de céréales et aussi herbes et autres plantes.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céréales (non mûres) jouent aussi un rôle important en été lors de périodes de pluie.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Pour un fractionnement et une digestion plus faciles des graines, l’alouette des champs avale de petits cailloux. </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11</a:t>
            </a:fld>
            <a:endParaRPr lang="de-DE"/>
          </a:p>
        </p:txBody>
      </p:sp>
    </p:spTree>
    <p:extLst>
      <p:ext uri="{BB962C8B-B14F-4D97-AF65-F5344CB8AC3E}">
        <p14:creationId xmlns:p14="http://schemas.microsoft.com/office/powerpoint/2010/main" val="307581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femelle s’occupe seule de la construction du nid. Elle creuse </a:t>
            </a:r>
            <a:r>
              <a:rPr lang="fr-CH" sz="1800">
                <a:effectLst/>
                <a:latin typeface="Calibri" panose="020F0502020204030204" pitchFamily="34" charset="0"/>
                <a:ea typeface="Calibri" panose="020F0502020204030204" pitchFamily="34" charset="0"/>
                <a:cs typeface="Times New Roman" panose="02020603050405020304" pitchFamily="18" charset="0"/>
              </a:rPr>
              <a:t>une cuvette </a:t>
            </a:r>
            <a:r>
              <a:rPr lang="fr-CH" sz="1800" dirty="0">
                <a:effectLst/>
                <a:latin typeface="Calibri" panose="020F0502020204030204" pitchFamily="34" charset="0"/>
                <a:ea typeface="Calibri" panose="020F0502020204030204" pitchFamily="34" charset="0"/>
                <a:cs typeface="Times New Roman" panose="02020603050405020304" pitchFamily="18" charset="0"/>
              </a:rPr>
              <a:t>dans le sol et la tapisse d’herbes pour protéger les juvéniles du froid. Il est important que le nid soit bien camouflé en raison des prédateurs potentiels.</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12</a:t>
            </a:fld>
            <a:endParaRPr lang="de-DE"/>
          </a:p>
        </p:txBody>
      </p:sp>
    </p:spTree>
    <p:extLst>
      <p:ext uri="{BB962C8B-B14F-4D97-AF65-F5344CB8AC3E}">
        <p14:creationId xmlns:p14="http://schemas.microsoft.com/office/powerpoint/2010/main" val="63461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Une végétation clairsemée est importante pour que l’alouette des champs puisse bien construire son nid et s’y rendre discrètement, de manière à ne pas révéler son emplacement. Pour cela, elle atterrit un peu à l’écart du nid et s’y rend à pied.</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3-4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oeufs</a:t>
            </a:r>
            <a:r>
              <a:rPr lang="fr-CH" sz="1800" dirty="0">
                <a:effectLst/>
                <a:latin typeface="Calibri" panose="020F0502020204030204" pitchFamily="34" charset="0"/>
                <a:ea typeface="Calibri" panose="020F0502020204030204" pitchFamily="34" charset="0"/>
                <a:cs typeface="Times New Roman" panose="02020603050405020304" pitchFamily="18" charset="0"/>
              </a:rPr>
              <a:t> sont pondus généralement à partir de mi-avril et couvés pendant 10 à 14 jours, uniquement par la femelle.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Après l’éclosion, les deux parents nourrissent les poussins </a:t>
            </a:r>
            <a:r>
              <a:rPr lang="fr-CH" sz="1800" b="1" dirty="0">
                <a:effectLst/>
                <a:latin typeface="Calibri" panose="020F0502020204030204" pitchFamily="34" charset="0"/>
                <a:ea typeface="Calibri" panose="020F0502020204030204" pitchFamily="34" charset="0"/>
                <a:cs typeface="Times New Roman" panose="02020603050405020304" pitchFamily="18" charset="0"/>
              </a:rPr>
              <a:t>d’insectes</a:t>
            </a:r>
            <a:r>
              <a:rPr lang="fr-CH" sz="1800" dirty="0">
                <a:effectLst/>
                <a:latin typeface="Calibri" panose="020F0502020204030204" pitchFamily="34" charset="0"/>
                <a:ea typeface="Calibri" panose="020F0502020204030204" pitchFamily="34" charset="0"/>
                <a:cs typeface="Times New Roman" panose="02020603050405020304" pitchFamily="18" charset="0"/>
              </a:rPr>
              <a:t>. Les juvéniles restent seulement 7 à 12 jours au nid en raison du danger constant qui les guette au sol. C’est la durée de séjour au nid la plus courte des passereaux. Les parents nourrissent encore les jeunes après qu’ils ont quitté le nid jusqu’à ce qu’ils soient indépendants à l’âge de 28 à 30 jours.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En Europe centrale, les alouettes des champs font généralement </a:t>
            </a:r>
            <a:r>
              <a:rPr lang="fr-CH" sz="1800" b="1" dirty="0">
                <a:effectLst/>
                <a:latin typeface="Calibri" panose="020F0502020204030204" pitchFamily="34" charset="0"/>
                <a:ea typeface="Calibri" panose="020F0502020204030204" pitchFamily="34" charset="0"/>
                <a:cs typeface="Times New Roman" panose="02020603050405020304" pitchFamily="18" charset="0"/>
              </a:rPr>
              <a:t>deux nichées par année</a:t>
            </a:r>
            <a:r>
              <a:rPr lang="fr-CH" sz="1800" dirty="0">
                <a:effectLst/>
                <a:latin typeface="Calibri" panose="020F0502020204030204" pitchFamily="34" charset="0"/>
                <a:ea typeface="Calibri" panose="020F0502020204030204" pitchFamily="34" charset="0"/>
                <a:cs typeface="Times New Roman" panose="02020603050405020304" pitchFamily="18" charset="0"/>
              </a:rPr>
              <a:t>. Elles se font en partie en parallèle : le mâle s’occupe du nourrissage des jeunes de la première nichée, tandis que la femelle commence déjà à couver les œufs de la deuxième nichée.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800" dirty="0">
                <a:effectLst/>
                <a:latin typeface="Calibri" panose="020F0502020204030204" pitchFamily="34" charset="0"/>
                <a:ea typeface="Calibri" panose="020F0502020204030204" pitchFamily="34" charset="0"/>
                <a:cs typeface="Times New Roman" panose="02020603050405020304" pitchFamily="18" charset="0"/>
              </a:rPr>
              <a:t>Image : Mathias </a:t>
            </a:r>
            <a:r>
              <a:rPr lang="de-CH" sz="1800" dirty="0" err="1">
                <a:effectLst/>
                <a:latin typeface="Calibri" panose="020F0502020204030204" pitchFamily="34" charset="0"/>
                <a:ea typeface="Calibri" panose="020F0502020204030204" pitchFamily="34" charset="0"/>
                <a:cs typeface="Times New Roman" panose="02020603050405020304" pitchFamily="18" charset="0"/>
              </a:rPr>
              <a:t>Schäf</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13</a:t>
            </a:fld>
            <a:endParaRPr lang="de-DE"/>
          </a:p>
        </p:txBody>
      </p:sp>
    </p:spTree>
    <p:extLst>
      <p:ext uri="{BB962C8B-B14F-4D97-AF65-F5344CB8AC3E}">
        <p14:creationId xmlns:p14="http://schemas.microsoft.com/office/powerpoint/2010/main" val="275772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fr-CH" sz="1800" dirty="0">
                <a:effectLst/>
                <a:latin typeface="Calibri" panose="020F0502020204030204" pitchFamily="34" charset="0"/>
                <a:ea typeface="Calibri" panose="020F0502020204030204" pitchFamily="34" charset="0"/>
                <a:cs typeface="Times New Roman" panose="02020603050405020304" pitchFamily="18" charset="0"/>
              </a:rPr>
              <a:t>La vidéo peut être téléchargée sur www.birdlife.ch/alouette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délimitation du territoire se fait par le chant bien connu de l’alouette. Il est émis durant le vol, plus rarement depuis le sol ou un perchoir.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parade a lieu au sol et commence parfois début février déjà, plus généralement à partir de mi-février/mars.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 mâle est capable de chanter en vol pendant plusieurs minutes d’affilée sans pause, avant qu’il ne se laisse tomber au sol comme une pierre. Lorsque la nichée est déjà en cours et qu’il s’agit de défendre le territoire, le chant peut durer exceptionnellement jusqu’à 20 minutes.</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14</a:t>
            </a:fld>
            <a:endParaRPr lang="de-DE"/>
          </a:p>
        </p:txBody>
      </p:sp>
    </p:spTree>
    <p:extLst>
      <p:ext uri="{BB962C8B-B14F-4D97-AF65-F5344CB8AC3E}">
        <p14:creationId xmlns:p14="http://schemas.microsoft.com/office/powerpoint/2010/main" val="413358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alouettes des champs de Suisse hivernent soit chez nous, soit dans le sud de la France ou aussi au nord de l’Italie.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Lors de mauvaises conditions en hiver (p. ex. chutes de neige), on a déjà pu observer en Suisse des groupes de 9000 individus.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oiseaux des régions nordiques migrent en automne vers le sud de l’Europe, dans la région méditerranéenne ou en Afrique jusqu’à la bordure nord du Sahara.</a:t>
            </a:r>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15</a:t>
            </a:fld>
            <a:endParaRPr lang="de-DE"/>
          </a:p>
        </p:txBody>
      </p:sp>
    </p:spTree>
    <p:extLst>
      <p:ext uri="{BB962C8B-B14F-4D97-AF65-F5344CB8AC3E}">
        <p14:creationId xmlns:p14="http://schemas.microsoft.com/office/powerpoint/2010/main" val="93358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prédateurs des alouettes des champs adultes sont surtout des rapaces au vol rapide comme l’épervier, le faucon hobereau, le faucon émerillon et le faucon pèlerin.</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nichées situées au sol sont susceptibles d’être prédatées surtout par le renard, l’hermine, les chats et chiens, mais aussi la corneille noire ou les mouettes et goélands.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800" dirty="0">
                <a:effectLst/>
                <a:latin typeface="Calibri" panose="020F0502020204030204" pitchFamily="34" charset="0"/>
                <a:ea typeface="Calibri" panose="020F0502020204030204" pitchFamily="34" charset="0"/>
                <a:cs typeface="Times New Roman" panose="02020603050405020304" pitchFamily="18" charset="0"/>
              </a:rPr>
              <a:t>Images : Wikipedia</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E03F047-453F-734B-A31C-88542EF47050}" type="slidenum">
              <a:rPr lang="de-DE" smtClean="0"/>
              <a:t>16</a:t>
            </a:fld>
            <a:endParaRPr lang="de-DE"/>
          </a:p>
        </p:txBody>
      </p:sp>
    </p:spTree>
    <p:extLst>
      <p:ext uri="{BB962C8B-B14F-4D97-AF65-F5344CB8AC3E}">
        <p14:creationId xmlns:p14="http://schemas.microsoft.com/office/powerpoint/2010/main" val="28510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Aire de distribution étendue du Japon à la Grande Bretagne et du Cap Nord jusqu’à la région méditerranéenne. </a:t>
            </a: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Introduite en Australie, Nouvelle-Zélande, Hawaï et Vancouver Island (CA).</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En raison de sa large distribution et d’une population globale estimée à 290 à 530 millions d’individus, elle est classée comme non menacée. Mais la tendance générale est à la baisse.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Carte : </a:t>
            </a:r>
            <a:r>
              <a:rPr lang="de-DE" sz="1800" dirty="0"/>
              <a:t>BirdLife International</a:t>
            </a:r>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17</a:t>
            </a:fld>
            <a:endParaRPr lang="de-DE"/>
          </a:p>
        </p:txBody>
      </p:sp>
    </p:spTree>
    <p:extLst>
      <p:ext uri="{BB962C8B-B14F-4D97-AF65-F5344CB8AC3E}">
        <p14:creationId xmlns:p14="http://schemas.microsoft.com/office/powerpoint/2010/main" val="417690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Distribution 1950-59</a:t>
            </a:r>
          </a:p>
          <a:p>
            <a:endParaRPr lang="fr-CH" noProof="0" dirty="0"/>
          </a:p>
        </p:txBody>
      </p:sp>
      <p:sp>
        <p:nvSpPr>
          <p:cNvPr id="4" name="Foliennummernplatzhalter 3"/>
          <p:cNvSpPr>
            <a:spLocks noGrp="1"/>
          </p:cNvSpPr>
          <p:nvPr>
            <p:ph type="sldNum" sz="quarter" idx="5"/>
          </p:nvPr>
        </p:nvSpPr>
        <p:spPr/>
        <p:txBody>
          <a:bodyPr/>
          <a:lstStyle/>
          <a:p>
            <a:fld id="{DE03F047-453F-734B-A31C-88542EF47050}" type="slidenum">
              <a:rPr lang="de-DE" smtClean="0"/>
              <a:t>18</a:t>
            </a:fld>
            <a:endParaRPr lang="de-DE"/>
          </a:p>
        </p:txBody>
      </p:sp>
    </p:spTree>
    <p:extLst>
      <p:ext uri="{BB962C8B-B14F-4D97-AF65-F5344CB8AC3E}">
        <p14:creationId xmlns:p14="http://schemas.microsoft.com/office/powerpoint/2010/main" val="422336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Distribution 1972-76</a:t>
            </a:r>
          </a:p>
          <a:p>
            <a:endParaRPr lang="fr-CH" noProof="0"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19</a:t>
            </a:fld>
            <a:endParaRPr lang="de-DE"/>
          </a:p>
        </p:txBody>
      </p:sp>
    </p:spTree>
    <p:extLst>
      <p:ext uri="{BB962C8B-B14F-4D97-AF65-F5344CB8AC3E}">
        <p14:creationId xmlns:p14="http://schemas.microsoft.com/office/powerpoint/2010/main" val="392110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noProof="0" dirty="0">
                <a:effectLst/>
                <a:latin typeface="Calibri" panose="020F0502020204030204" pitchFamily="34" charset="0"/>
                <a:ea typeface="Calibri" panose="020F0502020204030204" pitchFamily="34" charset="0"/>
                <a:cs typeface="Times New Roman" panose="02020603050405020304" pitchFamily="18" charset="0"/>
              </a:rPr>
              <a:t>L’alouette des champs est une espèce commensale typique. Cela signifie qu’elle a suivi l’homme et les paysages qu’il a façonnés et qu’elle en a profité - en particulier des défrichements de forêts et de la création subséquente de surfaces ouvertes telles que champs et prairies. Malheureusement, les choses ont changé ces dernières décennies, sujet que nous aborderons plus tard.</a:t>
            </a:r>
          </a:p>
          <a:p>
            <a:pPr>
              <a:lnSpc>
                <a:spcPct val="107000"/>
              </a:lnSpc>
              <a:spcAft>
                <a:spcPts val="800"/>
              </a:spcAft>
            </a:pPr>
            <a:endParaRPr lang="fr-CH"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noProof="0" dirty="0">
                <a:effectLst/>
                <a:latin typeface="Calibri" panose="020F0502020204030204" pitchFamily="34" charset="0"/>
                <a:ea typeface="Calibri" panose="020F0502020204030204" pitchFamily="34" charset="0"/>
                <a:cs typeface="Times New Roman" panose="02020603050405020304" pitchFamily="18" charset="0"/>
              </a:rPr>
              <a:t>En tant qu’espèce commensale et autrefois très fréquente, elle s’est retrouvée de diverses manières dans les histoires, les dictons et la vie quotidienne des gens. Souvent, on y fait allusion à son magnifique chant, ses vols spectaculaires ou sa chair goûteuse. C’est par exemple le cas dans le chant populaire « Gentille alouette », où l’on parle de sa préparation culinaire :</a:t>
            </a:r>
          </a:p>
          <a:p>
            <a:pPr>
              <a:lnSpc>
                <a:spcPct val="107000"/>
              </a:lnSpc>
              <a:spcAft>
                <a:spcPts val="800"/>
              </a:spcAft>
            </a:pPr>
            <a:endParaRPr lang="fr-CH" sz="1800" i="1"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i="1" noProof="0" dirty="0">
                <a:effectLst/>
                <a:latin typeface="Calibri" panose="020F0502020204030204" pitchFamily="34" charset="0"/>
                <a:ea typeface="Calibri" panose="020F0502020204030204" pitchFamily="34" charset="0"/>
                <a:cs typeface="Times New Roman" panose="02020603050405020304" pitchFamily="18" charset="0"/>
              </a:rPr>
              <a:t>Alouette, gentille alouette</a:t>
            </a:r>
            <a:br>
              <a:rPr lang="fr-CH" sz="1800" i="1" noProof="0" dirty="0">
                <a:effectLst/>
                <a:latin typeface="Calibri" panose="020F0502020204030204" pitchFamily="34" charset="0"/>
                <a:ea typeface="Calibri" panose="020F0502020204030204" pitchFamily="34" charset="0"/>
                <a:cs typeface="Times New Roman" panose="02020603050405020304" pitchFamily="18" charset="0"/>
              </a:rPr>
            </a:br>
            <a:r>
              <a:rPr lang="fr-CH" sz="1800" i="1" noProof="0" dirty="0" err="1">
                <a:effectLst/>
                <a:latin typeface="Calibri" panose="020F0502020204030204" pitchFamily="34" charset="0"/>
                <a:ea typeface="Calibri" panose="020F0502020204030204" pitchFamily="34" charset="0"/>
                <a:cs typeface="Times New Roman" panose="02020603050405020304" pitchFamily="18" charset="0"/>
              </a:rPr>
              <a:t>Alouette</a:t>
            </a:r>
            <a:r>
              <a:rPr lang="fr-CH" sz="1800" i="1" noProof="0" dirty="0">
                <a:effectLst/>
                <a:latin typeface="Calibri" panose="020F0502020204030204" pitchFamily="34" charset="0"/>
                <a:ea typeface="Calibri" panose="020F0502020204030204" pitchFamily="34" charset="0"/>
                <a:cs typeface="Times New Roman" panose="02020603050405020304" pitchFamily="18" charset="0"/>
              </a:rPr>
              <a:t>, je te plumerai</a:t>
            </a:r>
          </a:p>
          <a:p>
            <a:pPr>
              <a:lnSpc>
                <a:spcPct val="107000"/>
              </a:lnSpc>
              <a:spcAft>
                <a:spcPts val="800"/>
              </a:spcAft>
            </a:pPr>
            <a:endParaRPr lang="fr-CH"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noProof="0" dirty="0">
                <a:effectLst/>
                <a:latin typeface="Calibri" panose="020F0502020204030204" pitchFamily="34" charset="0"/>
                <a:ea typeface="Calibri" panose="020F0502020204030204" pitchFamily="34" charset="0"/>
                <a:cs typeface="Times New Roman" panose="02020603050405020304" pitchFamily="18" charset="0"/>
              </a:rPr>
              <a:t>Image : Stefan </a:t>
            </a:r>
            <a:r>
              <a:rPr lang="fr-CH" sz="1800" noProof="0" dirty="0" err="1">
                <a:effectLst/>
                <a:latin typeface="Calibri" panose="020F0502020204030204" pitchFamily="34" charset="0"/>
                <a:ea typeface="Calibri" panose="020F0502020204030204" pitchFamily="34" charset="0"/>
                <a:cs typeface="Times New Roman" panose="02020603050405020304" pitchFamily="18" charset="0"/>
              </a:rPr>
              <a:t>Greif</a:t>
            </a:r>
            <a:endParaRPr lang="fr-CH" sz="18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a:t>
            </a:fld>
            <a:endParaRPr lang="de-DE"/>
          </a:p>
        </p:txBody>
      </p:sp>
    </p:spTree>
    <p:extLst>
      <p:ext uri="{BB962C8B-B14F-4D97-AF65-F5344CB8AC3E}">
        <p14:creationId xmlns:p14="http://schemas.microsoft.com/office/powerpoint/2010/main" val="272879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Distribution 1993-96</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20</a:t>
            </a:fld>
            <a:endParaRPr lang="de-DE"/>
          </a:p>
        </p:txBody>
      </p:sp>
    </p:spTree>
    <p:extLst>
      <p:ext uri="{BB962C8B-B14F-4D97-AF65-F5344CB8AC3E}">
        <p14:creationId xmlns:p14="http://schemas.microsoft.com/office/powerpoint/2010/main" val="419991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Distribution actuelle (données 2013-16)</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effectLst/>
                <a:latin typeface="Calibri" panose="020F0502020204030204" pitchFamily="34" charset="0"/>
                <a:ea typeface="Calibri" panose="020F0502020204030204" pitchFamily="34" charset="0"/>
                <a:cs typeface="Times New Roman" panose="02020603050405020304" pitchFamily="18" charset="0"/>
              </a:rPr>
              <a:t>Station ornithologique suisse : Depuis 1993-1996, l’aire s’est encore rétrécie et la densité a diminué pratiquement partout. Sur le Plateau, la densité est maintenant environ 10x plus basse que vers 1990. Les effectifs ont reculé à toutes les altitudes. Des analyses régionales ont donné des reculs depuis 1990 de l’ordre de 50 à 77%.</a:t>
            </a:r>
          </a:p>
          <a:p>
            <a:endParaRPr lang="fr-CH" noProof="0"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21</a:t>
            </a:fld>
            <a:endParaRPr lang="de-DE"/>
          </a:p>
        </p:txBody>
      </p:sp>
    </p:spTree>
    <p:extLst>
      <p:ext uri="{BB962C8B-B14F-4D97-AF65-F5344CB8AC3E}">
        <p14:creationId xmlns:p14="http://schemas.microsoft.com/office/powerpoint/2010/main" val="2940196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a toujours une distribution large et est fréquente. Où est le problème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Une distribution large, oui, mais malheureusement, elle n’est plus fréquente.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Evolution similaire dans toute l’Europe : depuis 1980 recul d’environ 50%. Selon les estimations, 68 millions d’alouettes des champs ont disparu d’Europe entre 1980 et 2017.</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22</a:t>
            </a:fld>
            <a:endParaRPr lang="de-DE"/>
          </a:p>
        </p:txBody>
      </p:sp>
    </p:spTree>
    <p:extLst>
      <p:ext uri="{BB962C8B-B14F-4D97-AF65-F5344CB8AC3E}">
        <p14:creationId xmlns:p14="http://schemas.microsoft.com/office/powerpoint/2010/main" val="298506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Sur cette carte de densité, on peut deviner les fortes diminutions (en rose).</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23</a:t>
            </a:fld>
            <a:endParaRPr lang="de-DE"/>
          </a:p>
        </p:txBody>
      </p:sp>
    </p:spTree>
    <p:extLst>
      <p:ext uri="{BB962C8B-B14F-4D97-AF65-F5344CB8AC3E}">
        <p14:creationId xmlns:p14="http://schemas.microsoft.com/office/powerpoint/2010/main" val="788098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24</a:t>
            </a:fld>
            <a:endParaRPr lang="de-DE"/>
          </a:p>
        </p:txBody>
      </p:sp>
    </p:spTree>
    <p:extLst>
      <p:ext uri="{BB962C8B-B14F-4D97-AF65-F5344CB8AC3E}">
        <p14:creationId xmlns:p14="http://schemas.microsoft.com/office/powerpoint/2010/main" val="3303701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Argovie territoires d‘alouettes des champs par commune en 1990</a:t>
            </a:r>
          </a:p>
          <a:p>
            <a:endParaRPr lang="fr-CH" noProof="0" dirty="0"/>
          </a:p>
          <a:p>
            <a:pPr>
              <a:defRPr/>
            </a:pPr>
            <a:r>
              <a:rPr lang="fr-CH" sz="1200" noProof="0" dirty="0">
                <a:solidFill>
                  <a:srgbClr val="7D7D7D"/>
                </a:solidFill>
              </a:rPr>
              <a:t>Données : Canton d‘Argovie, </a:t>
            </a:r>
            <a:r>
              <a:rPr lang="fr-CH" sz="1200" noProof="0" dirty="0" err="1">
                <a:solidFill>
                  <a:srgbClr val="7D7D7D"/>
                </a:solidFill>
              </a:rPr>
              <a:t>Departement</a:t>
            </a:r>
            <a:r>
              <a:rPr lang="fr-CH" sz="1200" noProof="0" dirty="0">
                <a:solidFill>
                  <a:srgbClr val="7D7D7D"/>
                </a:solidFill>
              </a:rPr>
              <a:t> Bau, </a:t>
            </a:r>
            <a:r>
              <a:rPr lang="fr-CH" sz="1200" noProof="0" dirty="0" err="1">
                <a:solidFill>
                  <a:srgbClr val="7D7D7D"/>
                </a:solidFill>
              </a:rPr>
              <a:t>Verkehr</a:t>
            </a:r>
            <a:r>
              <a:rPr lang="fr-CH" sz="1200" noProof="0" dirty="0">
                <a:solidFill>
                  <a:srgbClr val="7D7D7D"/>
                </a:solidFill>
              </a:rPr>
              <a:t> </a:t>
            </a:r>
            <a:r>
              <a:rPr lang="fr-CH" sz="1200" noProof="0" dirty="0" err="1">
                <a:solidFill>
                  <a:srgbClr val="7D7D7D"/>
                </a:solidFill>
              </a:rPr>
              <a:t>und</a:t>
            </a:r>
            <a:r>
              <a:rPr lang="fr-CH" sz="1200" noProof="0" dirty="0">
                <a:solidFill>
                  <a:srgbClr val="7D7D7D"/>
                </a:solidFill>
              </a:rPr>
              <a:t> Umwelt</a:t>
            </a:r>
          </a:p>
        </p:txBody>
      </p:sp>
      <p:sp>
        <p:nvSpPr>
          <p:cNvPr id="4" name="Foliennummernplatzhalter 3"/>
          <p:cNvSpPr>
            <a:spLocks noGrp="1"/>
          </p:cNvSpPr>
          <p:nvPr>
            <p:ph type="sldNum" sz="quarter" idx="5"/>
          </p:nvPr>
        </p:nvSpPr>
        <p:spPr/>
        <p:txBody>
          <a:bodyPr/>
          <a:lstStyle/>
          <a:p>
            <a:fld id="{DE03F047-453F-734B-A31C-88542EF47050}" type="slidenum">
              <a:rPr lang="de-DE" smtClean="0"/>
              <a:t>25</a:t>
            </a:fld>
            <a:endParaRPr lang="de-DE"/>
          </a:p>
        </p:txBody>
      </p:sp>
    </p:spTree>
    <p:extLst>
      <p:ext uri="{BB962C8B-B14F-4D97-AF65-F5344CB8AC3E}">
        <p14:creationId xmlns:p14="http://schemas.microsoft.com/office/powerpoint/2010/main" val="404130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Argovie territoires d‘alouettes des champs par commune en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En 2011, 204 territoires ont été dénombrés. Estimation pour l‘ensemble de la surface  env. 400 territoires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Données : </a:t>
            </a:r>
            <a:r>
              <a:rPr lang="fr-CH" noProof="0" dirty="0" err="1"/>
              <a:t>Müller</a:t>
            </a:r>
            <a:r>
              <a:rPr lang="fr-CH" noProof="0" dirty="0"/>
              <a:t>, Ernst (2014) </a:t>
            </a:r>
            <a:r>
              <a:rPr lang="fr-CH" noProof="0" dirty="0" err="1"/>
              <a:t>Verbreitung</a:t>
            </a:r>
            <a:r>
              <a:rPr lang="fr-CH" noProof="0" dirty="0"/>
              <a:t> </a:t>
            </a:r>
            <a:r>
              <a:rPr lang="fr-CH" noProof="0" dirty="0" err="1"/>
              <a:t>und</a:t>
            </a:r>
            <a:r>
              <a:rPr lang="fr-CH" noProof="0" dirty="0"/>
              <a:t> </a:t>
            </a:r>
            <a:r>
              <a:rPr lang="fr-CH" noProof="0" dirty="0" err="1"/>
              <a:t>Dichte</a:t>
            </a:r>
            <a:r>
              <a:rPr lang="fr-CH" noProof="0" dirty="0"/>
              <a:t> der </a:t>
            </a:r>
            <a:r>
              <a:rPr lang="fr-CH" noProof="0" dirty="0" err="1"/>
              <a:t>Feldlerche</a:t>
            </a:r>
            <a:r>
              <a:rPr lang="fr-CH" noProof="0" dirty="0"/>
              <a:t> </a:t>
            </a:r>
            <a:r>
              <a:rPr lang="fr-CH" noProof="0" dirty="0" err="1"/>
              <a:t>und</a:t>
            </a:r>
            <a:r>
              <a:rPr lang="fr-CH" noProof="0" dirty="0"/>
              <a:t> </a:t>
            </a:r>
            <a:r>
              <a:rPr lang="fr-CH" noProof="0" dirty="0" err="1"/>
              <a:t>fünf</a:t>
            </a:r>
            <a:r>
              <a:rPr lang="fr-CH" noProof="0" dirty="0"/>
              <a:t> </a:t>
            </a:r>
            <a:r>
              <a:rPr lang="fr-CH" noProof="0" dirty="0" err="1"/>
              <a:t>weiterer</a:t>
            </a:r>
            <a:r>
              <a:rPr lang="fr-CH" noProof="0" dirty="0"/>
              <a:t> </a:t>
            </a:r>
            <a:r>
              <a:rPr lang="fr-CH" noProof="0" dirty="0" err="1"/>
              <a:t>Brutvögel</a:t>
            </a:r>
            <a:r>
              <a:rPr lang="fr-CH" noProof="0" dirty="0"/>
              <a:t> des </a:t>
            </a:r>
            <a:r>
              <a:rPr lang="fr-CH" noProof="0" dirty="0" err="1"/>
              <a:t>Kulturlandes</a:t>
            </a:r>
            <a:r>
              <a:rPr lang="fr-CH" noProof="0" dirty="0"/>
              <a:t> </a:t>
            </a:r>
            <a:r>
              <a:rPr lang="fr-CH" noProof="0" dirty="0" err="1"/>
              <a:t>im</a:t>
            </a:r>
            <a:r>
              <a:rPr lang="fr-CH" noProof="0" dirty="0"/>
              <a:t> </a:t>
            </a:r>
            <a:r>
              <a:rPr lang="fr-CH" noProof="0" dirty="0" err="1"/>
              <a:t>Kanton</a:t>
            </a:r>
            <a:r>
              <a:rPr lang="fr-CH" noProof="0" dirty="0"/>
              <a:t> Aargau 2011</a:t>
            </a:r>
          </a:p>
        </p:txBody>
      </p:sp>
      <p:sp>
        <p:nvSpPr>
          <p:cNvPr id="4" name="Foliennummernplatzhalter 3"/>
          <p:cNvSpPr>
            <a:spLocks noGrp="1"/>
          </p:cNvSpPr>
          <p:nvPr>
            <p:ph type="sldNum" sz="quarter" idx="5"/>
          </p:nvPr>
        </p:nvSpPr>
        <p:spPr/>
        <p:txBody>
          <a:bodyPr/>
          <a:lstStyle/>
          <a:p>
            <a:fld id="{DE03F047-453F-734B-A31C-88542EF47050}" type="slidenum">
              <a:rPr lang="de-DE" smtClean="0"/>
              <a:t>26</a:t>
            </a:fld>
            <a:endParaRPr lang="de-DE"/>
          </a:p>
        </p:txBody>
      </p:sp>
    </p:spTree>
    <p:extLst>
      <p:ext uri="{BB962C8B-B14F-4D97-AF65-F5344CB8AC3E}">
        <p14:creationId xmlns:p14="http://schemas.microsoft.com/office/powerpoint/2010/main" val="460739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Argovie territoires d‘alouettes des champs par commune en </a:t>
            </a:r>
            <a:r>
              <a:rPr lang="de-DE" dirty="0"/>
              <a:t>2021</a:t>
            </a:r>
          </a:p>
          <a:p>
            <a:endParaRPr lang="de-DE" dirty="0"/>
          </a:p>
          <a:p>
            <a:pPr>
              <a:defRPr/>
            </a:pPr>
            <a:r>
              <a:rPr lang="fr-CH" sz="1200" dirty="0">
                <a:solidFill>
                  <a:srgbClr val="7D7D7D"/>
                </a:solidFill>
              </a:rPr>
              <a:t>Données : Canton d‘Argovie, </a:t>
            </a:r>
            <a:r>
              <a:rPr lang="fr-CH" sz="1200" dirty="0" err="1">
                <a:solidFill>
                  <a:srgbClr val="7D7D7D"/>
                </a:solidFill>
              </a:rPr>
              <a:t>Departement</a:t>
            </a:r>
            <a:r>
              <a:rPr lang="fr-CH" sz="1200" dirty="0">
                <a:solidFill>
                  <a:srgbClr val="7D7D7D"/>
                </a:solidFill>
              </a:rPr>
              <a:t> Bau, </a:t>
            </a:r>
            <a:r>
              <a:rPr lang="fr-CH" sz="1200" dirty="0" err="1">
                <a:solidFill>
                  <a:srgbClr val="7D7D7D"/>
                </a:solidFill>
              </a:rPr>
              <a:t>Verkehr</a:t>
            </a:r>
            <a:r>
              <a:rPr lang="fr-CH" sz="1200" dirty="0">
                <a:solidFill>
                  <a:srgbClr val="7D7D7D"/>
                </a:solidFill>
              </a:rPr>
              <a:t> </a:t>
            </a:r>
            <a:r>
              <a:rPr lang="fr-CH" sz="1200" dirty="0" err="1">
                <a:solidFill>
                  <a:srgbClr val="7D7D7D"/>
                </a:solidFill>
              </a:rPr>
              <a:t>und</a:t>
            </a:r>
            <a:r>
              <a:rPr lang="fr-CH" sz="1200" dirty="0">
                <a:solidFill>
                  <a:srgbClr val="7D7D7D"/>
                </a:solidFill>
              </a:rPr>
              <a:t> </a:t>
            </a:r>
            <a:r>
              <a:rPr lang="fr-CH" sz="1200" dirty="0" err="1">
                <a:solidFill>
                  <a:srgbClr val="7D7D7D"/>
                </a:solidFill>
              </a:rPr>
              <a:t>Umwelt</a:t>
            </a:r>
            <a:endParaRPr lang="fr-CH" sz="1200" dirty="0">
              <a:solidFill>
                <a:srgbClr val="7D7D7D"/>
              </a:solidFill>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27</a:t>
            </a:fld>
            <a:endParaRPr lang="de-DE"/>
          </a:p>
        </p:txBody>
      </p:sp>
    </p:spTree>
    <p:extLst>
      <p:ext uri="{BB962C8B-B14F-4D97-AF65-F5344CB8AC3E}">
        <p14:creationId xmlns:p14="http://schemas.microsoft.com/office/powerpoint/2010/main" val="1819109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Dans le canton de Zurich, l’effectif a diminué de 54% entre 2008 et 2017.</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Même aux hautes altitudes, comme en Engadine (GR), l’alouette des champs a diminué de 44%.</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Surfaces jaunes : l’alouette des champs n’a pu se maintenir que dans la région d’</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Andelfingen</a:t>
            </a:r>
            <a:r>
              <a:rPr lang="fr-CH" sz="1800" dirty="0">
                <a:effectLst/>
                <a:latin typeface="Calibri" panose="020F0502020204030204" pitchFamily="34" charset="0"/>
                <a:ea typeface="Calibri" panose="020F0502020204030204" pitchFamily="34" charset="0"/>
                <a:cs typeface="Times New Roman" panose="02020603050405020304" pitchFamily="18" charset="0"/>
              </a:rPr>
              <a:t> ou dans le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Klettgau</a:t>
            </a:r>
            <a:r>
              <a:rPr lang="fr-CH" sz="1800" dirty="0">
                <a:effectLst/>
                <a:latin typeface="Calibri" panose="020F0502020204030204" pitchFamily="34" charset="0"/>
                <a:ea typeface="Calibri" panose="020F0502020204030204" pitchFamily="34" charset="0"/>
                <a:cs typeface="Times New Roman" panose="02020603050405020304" pitchFamily="18" charset="0"/>
              </a:rPr>
              <a:t> (SH) (bleu et beige), avec d’importantes mesures de conservation.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surfaces bleues ne sont pas forcément représentatives : à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Laufen-Uhwiesen</a:t>
            </a:r>
            <a:r>
              <a:rPr lang="fr-CH" sz="1800" dirty="0">
                <a:effectLst/>
                <a:latin typeface="Calibri" panose="020F0502020204030204" pitchFamily="34" charset="0"/>
                <a:ea typeface="Calibri" panose="020F0502020204030204" pitchFamily="34" charset="0"/>
                <a:cs typeface="Times New Roman" panose="02020603050405020304" pitchFamily="18" charset="0"/>
              </a:rPr>
              <a:t>,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Wasterkingen</a:t>
            </a:r>
            <a:r>
              <a:rPr lang="fr-CH" sz="1800" dirty="0">
                <a:effectLst/>
                <a:latin typeface="Calibri" panose="020F0502020204030204" pitchFamily="34" charset="0"/>
                <a:ea typeface="Calibri" panose="020F0502020204030204" pitchFamily="34" charset="0"/>
                <a:cs typeface="Times New Roman" panose="02020603050405020304" pitchFamily="18" charset="0"/>
              </a:rPr>
              <a:t> et Winterthur, les effectifs étaient déjà très petits, une « augmentation » est donc vite arrivée.</a:t>
            </a:r>
          </a:p>
        </p:txBody>
      </p:sp>
      <p:sp>
        <p:nvSpPr>
          <p:cNvPr id="4" name="Foliennummernplatzhalter 3"/>
          <p:cNvSpPr>
            <a:spLocks noGrp="1"/>
          </p:cNvSpPr>
          <p:nvPr>
            <p:ph type="sldNum" sz="quarter" idx="5"/>
          </p:nvPr>
        </p:nvSpPr>
        <p:spPr/>
        <p:txBody>
          <a:bodyPr/>
          <a:lstStyle/>
          <a:p>
            <a:fld id="{DE03F047-453F-734B-A31C-88542EF47050}" type="slidenum">
              <a:rPr lang="de-DE" smtClean="0"/>
              <a:t>28</a:t>
            </a:fld>
            <a:endParaRPr lang="de-DE"/>
          </a:p>
        </p:txBody>
      </p:sp>
    </p:spTree>
    <p:extLst>
      <p:ext uri="{BB962C8B-B14F-4D97-AF65-F5344CB8AC3E}">
        <p14:creationId xmlns:p14="http://schemas.microsoft.com/office/powerpoint/2010/main" val="1660255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n’est pas la seule espèce impactée par l’intensification de l’agriculture. Les problèmes se situent aussi bien dans les champs cultivés que dans les prairies et pâturages.</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Image : Lorenz Heer</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E03F047-453F-734B-A31C-88542EF47050}" type="slidenum">
              <a:rPr lang="de-DE" smtClean="0"/>
              <a:t>29</a:t>
            </a:fld>
            <a:endParaRPr lang="de-DE"/>
          </a:p>
        </p:txBody>
      </p:sp>
    </p:spTree>
    <p:extLst>
      <p:ext uri="{BB962C8B-B14F-4D97-AF65-F5344CB8AC3E}">
        <p14:creationId xmlns:p14="http://schemas.microsoft.com/office/powerpoint/2010/main" val="198971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souvent simplement désignée comme alouette, a trouvé sa place dans de nombreuses œuvres littéraires connues.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Par exemple dans le texte de « Roméo et Juliette » de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Shakespear</a:t>
            </a:r>
            <a:r>
              <a:rPr lang="fr-CH" sz="1800" dirty="0">
                <a:effectLst/>
                <a:latin typeface="Calibri" panose="020F0502020204030204" pitchFamily="34" charset="0"/>
                <a:ea typeface="Calibri" panose="020F0502020204030204" pitchFamily="34" charset="0"/>
                <a:cs typeface="Times New Roman" panose="02020603050405020304" pitchFamily="18" charset="0"/>
              </a:rPr>
              <a:t> (Juliette essaie de convaincre Roméo que c’est le rossignol qui a chanté dehors et non pas l’alouette, ce qui signifierait qu’il est encore tôt et qu’il peut encore rester).</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Dans « Faust » de Goethe, l’alouette apparaît également et transmet le sentiment revigorant/libérateur que l’on associe à l’alouette qui s’élève dans le ciel :</a:t>
            </a: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 Et pourtant, il n'est personne qui n'ait senti battre son cœur, quand au-dessus de nous, perdue dans les espaces azurés, l'alouette nous envoie les éclats de son chant matinal.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Image : https://gutezitate.com/zitat/260404</a:t>
            </a:r>
          </a:p>
        </p:txBody>
      </p:sp>
      <p:sp>
        <p:nvSpPr>
          <p:cNvPr id="4" name="Foliennummernplatzhalter 3"/>
          <p:cNvSpPr>
            <a:spLocks noGrp="1"/>
          </p:cNvSpPr>
          <p:nvPr>
            <p:ph type="sldNum" sz="quarter" idx="5"/>
          </p:nvPr>
        </p:nvSpPr>
        <p:spPr/>
        <p:txBody>
          <a:bodyPr/>
          <a:lstStyle/>
          <a:p>
            <a:fld id="{DE03F047-453F-734B-A31C-88542EF47050}" type="slidenum">
              <a:rPr lang="de-DE" smtClean="0"/>
              <a:t>3</a:t>
            </a:fld>
            <a:endParaRPr lang="de-DE"/>
          </a:p>
        </p:txBody>
      </p:sp>
    </p:spTree>
    <p:extLst>
      <p:ext uri="{BB962C8B-B14F-4D97-AF65-F5344CB8AC3E}">
        <p14:creationId xmlns:p14="http://schemas.microsoft.com/office/powerpoint/2010/main" val="3745076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Dans la plupart des cas, le milieu agricole d‘aujourd’hui n’est plus adéquat pour l’alouette des champs. Il n’y a plus de possibilité de nidification, la nourriture se fait rare en raison du manque de biodiversité et il y a trop de dérangements.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Images : Christa Glauser</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30</a:t>
            </a:fld>
            <a:endParaRPr lang="de-DE"/>
          </a:p>
        </p:txBody>
      </p:sp>
    </p:spTree>
    <p:extLst>
      <p:ext uri="{BB962C8B-B14F-4D97-AF65-F5344CB8AC3E}">
        <p14:creationId xmlns:p14="http://schemas.microsoft.com/office/powerpoint/2010/main" val="3576961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Outre de nombreuses autres espèces typiques du milieu agricole en diminution, l’alouette des champs a perdu plus de 50% de ses effectifs depuis 1980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800" dirty="0"/>
              <a:t>https://</a:t>
            </a:r>
            <a:r>
              <a:rPr lang="de-CH" sz="1800" dirty="0" err="1"/>
              <a:t>onlinelibrary.wiley.com</a:t>
            </a:r>
            <a:r>
              <a:rPr lang="de-CH" sz="1800" dirty="0"/>
              <a:t>/</a:t>
            </a:r>
            <a:r>
              <a:rPr lang="de-CH" sz="1800" dirty="0" err="1"/>
              <a:t>doi</a:t>
            </a:r>
            <a:r>
              <a:rPr lang="de-CH" sz="1800" dirty="0"/>
              <a:t>/10.1002/ece3.8282</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31</a:t>
            </a:fld>
            <a:endParaRPr lang="de-DE"/>
          </a:p>
        </p:txBody>
      </p:sp>
    </p:spTree>
    <p:extLst>
      <p:ext uri="{BB962C8B-B14F-4D97-AF65-F5344CB8AC3E}">
        <p14:creationId xmlns:p14="http://schemas.microsoft.com/office/powerpoint/2010/main" val="211605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Ce sont surtout les insectivores qui ont de plus en plus de problèmes en milieu agricole. </a:t>
            </a:r>
          </a:p>
        </p:txBody>
      </p:sp>
      <p:sp>
        <p:nvSpPr>
          <p:cNvPr id="4" name="Foliennummernplatzhalter 3"/>
          <p:cNvSpPr>
            <a:spLocks noGrp="1"/>
          </p:cNvSpPr>
          <p:nvPr>
            <p:ph type="sldNum" sz="quarter" idx="5"/>
          </p:nvPr>
        </p:nvSpPr>
        <p:spPr/>
        <p:txBody>
          <a:bodyPr/>
          <a:lstStyle/>
          <a:p>
            <a:fld id="{DE03F047-453F-734B-A31C-88542EF47050}" type="slidenum">
              <a:rPr lang="de-DE" smtClean="0"/>
              <a:t>32</a:t>
            </a:fld>
            <a:endParaRPr lang="de-DE"/>
          </a:p>
        </p:txBody>
      </p:sp>
    </p:spTree>
    <p:extLst>
      <p:ext uri="{BB962C8B-B14F-4D97-AF65-F5344CB8AC3E}">
        <p14:creationId xmlns:p14="http://schemas.microsoft.com/office/powerpoint/2010/main" val="2046523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a pratiquement disparu des prairies et pâturages du Plateau suisse.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Malgré la rapidité d’élevage de ses jeunes, les fauches très fréquentes ne lui laissent plus le temps. En raison de la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surfertilisation</a:t>
            </a:r>
            <a:r>
              <a:rPr lang="fr-CH" sz="1800" dirty="0">
                <a:effectLst/>
                <a:latin typeface="Calibri" panose="020F0502020204030204" pitchFamily="34" charset="0"/>
                <a:ea typeface="Calibri" panose="020F0502020204030204" pitchFamily="34" charset="0"/>
                <a:cs typeface="Times New Roman" panose="02020603050405020304" pitchFamily="18" charset="0"/>
              </a:rPr>
              <a:t>, la végétation est bien trop dense et les surfaces n’offrent en outre plus suffisamment de nourriture.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Image : Jaro Schacht</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33</a:t>
            </a:fld>
            <a:endParaRPr lang="de-DE"/>
          </a:p>
        </p:txBody>
      </p:sp>
    </p:spTree>
    <p:extLst>
      <p:ext uri="{BB962C8B-B14F-4D97-AF65-F5344CB8AC3E}">
        <p14:creationId xmlns:p14="http://schemas.microsoft.com/office/powerpoint/2010/main" val="1958072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n’est pas la seule espèce impactée dans les prairies et pâturages. Les nicheurs des prairies ont fortement diminué ces dernières années, surtout sur le Plateau suisse. Il ne faut pas se laisser tromper par l’augmentation visible dans les régions de montagne : le recensement de 1950-59 avait été assez lacunaire dans le Jura et surtout les Alpes.</a:t>
            </a:r>
          </a:p>
        </p:txBody>
      </p:sp>
      <p:sp>
        <p:nvSpPr>
          <p:cNvPr id="4" name="Foliennummernplatzhalter 3"/>
          <p:cNvSpPr>
            <a:spLocks noGrp="1"/>
          </p:cNvSpPr>
          <p:nvPr>
            <p:ph type="sldNum" sz="quarter" idx="5"/>
          </p:nvPr>
        </p:nvSpPr>
        <p:spPr/>
        <p:txBody>
          <a:bodyPr/>
          <a:lstStyle/>
          <a:p>
            <a:fld id="{DE03F047-453F-734B-A31C-88542EF47050}" type="slidenum">
              <a:rPr lang="de-DE" smtClean="0"/>
              <a:t>34</a:t>
            </a:fld>
            <a:endParaRPr lang="de-DE"/>
          </a:p>
        </p:txBody>
      </p:sp>
    </p:spTree>
    <p:extLst>
      <p:ext uri="{BB962C8B-B14F-4D97-AF65-F5344CB8AC3E}">
        <p14:creationId xmlns:p14="http://schemas.microsoft.com/office/powerpoint/2010/main" val="3546352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est une espèce prioritaire pour les programmes de conservation, ainsi qu’une espèce prioritaire au niveau national.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jachères florales et les prairies extensives favorisent d’une part les insectes – la nourriture de l’alouette des champs – et, d’autre part, représentent des sites de nidification. Plus une telle surface est grande, mieux les alouettes des champs sont protégées de la prédation de leur nichée par les chats, les renards, etc.</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céréales d’hiver sont déjà trop hautes lors du début de la reproduction de l’alouette des champs et ne peuvent pas être utilisées comme site de nidification. La hauteur idéale de 15 à 40 cm est donnée par les céréales d’été. Ces dernières sont aussi fauchées plus tard dans l’année, ce qui réduit la perte des nichées.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semis espacés, donc des semis avec des distances relativement grandes entre les rangs, offrent des surfaces de nidification suffisamment clairsemées pour l’alouette des champs. Le même résultat est atteint par des fenêtres ou des bandes pour les alouettes. Cela ne fonctionne toutefois que si le reste de l’habitat est aussi amélioré, par exemple au moyen de jachères florales</a:t>
            </a: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 renoncement aux herbicides et insecticides favorise une plus grande biodiversité et donc une meilleure offre en nourriture. Une fertilisation réduite favorise aussi une végétation clairsemée.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fauche fréquente est un problème pour les nicheurs des prairies. Les nids (et parfois aussi les adultes) sont détruits, ce qui empêche la reproduction et donc le maintien de l’effectif. Les prairies qui abritent des nichées doivent rester sur pied au minimum jusqu’au 15 juillet.</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Images : semis espacé, Stefan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Greif</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7000"/>
              </a:lnSpc>
              <a:spcBef>
                <a:spcPts val="0"/>
              </a:spcBef>
              <a:spcAft>
                <a:spcPts val="800"/>
              </a:spcAft>
              <a:buClrTx/>
              <a:buSzTx/>
              <a:buFontTx/>
              <a:buNone/>
              <a:tabLst/>
              <a:defRPr/>
            </a:pPr>
            <a:r>
              <a:rPr lang="fr-CH" sz="1800" dirty="0">
                <a:effectLst/>
                <a:latin typeface="Calibri" panose="020F0502020204030204" pitchFamily="34" charset="0"/>
                <a:ea typeface="Calibri" panose="020F0502020204030204" pitchFamily="34" charset="0"/>
                <a:cs typeface="Times New Roman" panose="02020603050405020304" pitchFamily="18" charset="0"/>
              </a:rPr>
              <a:t>Jachères florales,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Agrofutura</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Fenêtres à alouette,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Wikipedia</a:t>
            </a:r>
            <a:r>
              <a:rPr lang="fr-CH" sz="1800" dirty="0">
                <a:effectLst/>
                <a:latin typeface="Calibri" panose="020F0502020204030204" pitchFamily="34" charset="0"/>
                <a:ea typeface="Calibri" panose="020F0502020204030204" pitchFamily="34" charset="0"/>
                <a:cs typeface="Times New Roman" panose="02020603050405020304" pitchFamily="18" charset="0"/>
              </a:rPr>
              <a:t> Ostbevern,_Schirl_--_2014_--_8483.jpg</a:t>
            </a:r>
          </a:p>
        </p:txBody>
      </p:sp>
      <p:sp>
        <p:nvSpPr>
          <p:cNvPr id="4" name="Foliennummernplatzhalter 3"/>
          <p:cNvSpPr>
            <a:spLocks noGrp="1"/>
          </p:cNvSpPr>
          <p:nvPr>
            <p:ph type="sldNum" sz="quarter" idx="10"/>
          </p:nvPr>
        </p:nvSpPr>
        <p:spPr/>
        <p:txBody>
          <a:bodyPr/>
          <a:lstStyle/>
          <a:p>
            <a:fld id="{DE03F047-453F-734B-A31C-88542EF47050}" type="slidenum">
              <a:rPr lang="de-DE" smtClean="0"/>
              <a:t>35</a:t>
            </a:fld>
            <a:endParaRPr lang="de-DE"/>
          </a:p>
        </p:txBody>
      </p:sp>
    </p:spTree>
    <p:extLst>
      <p:ext uri="{BB962C8B-B14F-4D97-AF65-F5344CB8AC3E}">
        <p14:creationId xmlns:p14="http://schemas.microsoft.com/office/powerpoint/2010/main" val="3394557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baseline="0" dirty="0"/>
          </a:p>
          <a:p>
            <a:r>
              <a:rPr lang="de-DE" baseline="0" dirty="0"/>
              <a:t>Image : </a:t>
            </a:r>
            <a:r>
              <a:rPr lang="de-DE" sz="1200" b="0" i="0" u="none" strike="noStrike" kern="1200" baseline="0" dirty="0">
                <a:solidFill>
                  <a:schemeClr val="tx1"/>
                </a:solidFill>
                <a:latin typeface="+mn-lt"/>
                <a:ea typeface="+mn-ea"/>
                <a:cs typeface="+mn-cs"/>
              </a:rPr>
              <a:t>Stefan Greif</a:t>
            </a:r>
            <a:endParaRPr lang="de-DE" b="0" dirty="0"/>
          </a:p>
        </p:txBody>
      </p:sp>
      <p:sp>
        <p:nvSpPr>
          <p:cNvPr id="4" name="Foliennummernplatzhalter 3"/>
          <p:cNvSpPr>
            <a:spLocks noGrp="1"/>
          </p:cNvSpPr>
          <p:nvPr>
            <p:ph type="sldNum" sz="quarter" idx="10"/>
          </p:nvPr>
        </p:nvSpPr>
        <p:spPr/>
        <p:txBody>
          <a:bodyPr/>
          <a:lstStyle/>
          <a:p>
            <a:fld id="{DE03F047-453F-734B-A31C-88542EF47050}" type="slidenum">
              <a:rPr lang="de-DE" smtClean="0"/>
              <a:t>36</a:t>
            </a:fld>
            <a:endParaRPr lang="de-DE"/>
          </a:p>
        </p:txBody>
      </p:sp>
    </p:spTree>
    <p:extLst>
      <p:ext uri="{BB962C8B-B14F-4D97-AF65-F5344CB8AC3E}">
        <p14:creationId xmlns:p14="http://schemas.microsoft.com/office/powerpoint/2010/main" val="199679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Outre une augmentation générale de la biodiversité, les mesures en faveur de l’alouette des champs bénéficient aussi à d’autres espèces nichant au sol comme la bergeronnette printanière, la caille des blés, le râle des genêts ou encore le tarier pâtre.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Ces espèces souffrent également de l’agriculture intensive et ont besoin d’une meilleure protection.</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Images : caille des blés : Michael Gerber</a:t>
            </a: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Tarier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pâtre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bergeronnette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printanière</a:t>
            </a:r>
            <a:r>
              <a:rPr lang="de-DE" sz="1800" dirty="0">
                <a:effectLst/>
                <a:latin typeface="Calibri" panose="020F0502020204030204" pitchFamily="34" charset="0"/>
                <a:ea typeface="Calibri" panose="020F0502020204030204" pitchFamily="34" charset="0"/>
                <a:cs typeface="Times New Roman" panose="02020603050405020304" pitchFamily="18" charset="0"/>
              </a:rPr>
              <a:t> : Wikipedia, </a:t>
            </a: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dirty="0">
                <a:effectLst/>
                <a:latin typeface="Calibri" panose="020F0502020204030204" pitchFamily="34" charset="0"/>
                <a:cs typeface="Times New Roman" panose="02020603050405020304" pitchFamily="18" charset="0"/>
              </a:rPr>
              <a:t>	</a:t>
            </a:r>
            <a:r>
              <a:rPr lang="de-DE" sz="1800" dirty="0"/>
              <a:t>1920px-Stonechat_(</a:t>
            </a:r>
            <a:r>
              <a:rPr lang="de-DE" sz="1800" dirty="0" err="1"/>
              <a:t>Saxicola_rubicola</a:t>
            </a:r>
            <a:r>
              <a:rPr lang="de-DE" sz="1800" dirty="0"/>
              <a:t>)_male,_</a:t>
            </a:r>
            <a:r>
              <a:rPr lang="de-DE" sz="1800" dirty="0" err="1"/>
              <a:t>Beaulieu</a:t>
            </a:r>
            <a:r>
              <a:rPr lang="de-DE" sz="1800" dirty="0"/>
              <a:t>,_</a:t>
            </a:r>
            <a:r>
              <a:rPr lang="de-DE" sz="1800" dirty="0" err="1"/>
              <a:t>Hampshire.jpg</a:t>
            </a:r>
            <a:endParaRPr lang="de-DE" sz="1800" dirty="0"/>
          </a:p>
          <a:p>
            <a:pPr>
              <a:lnSpc>
                <a:spcPct val="107000"/>
              </a:lnSpc>
              <a:spcAft>
                <a:spcPts val="800"/>
              </a:spcAft>
            </a:pPr>
            <a:r>
              <a:rPr lang="de-DE" sz="1800" dirty="0"/>
              <a:t>	</a:t>
            </a:r>
            <a:r>
              <a:rPr lang="de-DE" sz="1800" dirty="0" err="1"/>
              <a:t>Wiesenschafstelze.JPG</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E03F047-453F-734B-A31C-88542EF47050}" type="slidenum">
              <a:rPr lang="de-DE" smtClean="0"/>
              <a:t>37</a:t>
            </a:fld>
            <a:endParaRPr lang="de-DE"/>
          </a:p>
        </p:txBody>
      </p:sp>
    </p:spTree>
    <p:extLst>
      <p:ext uri="{BB962C8B-B14F-4D97-AF65-F5344CB8AC3E}">
        <p14:creationId xmlns:p14="http://schemas.microsoft.com/office/powerpoint/2010/main" val="2964727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Objectif de mise en œuvre : 5 ha de nouvelles surfaces pour la biodiversité chaque année dans les champs cultivés et 5 autres ha de mesures de conservation sur la surface de production.</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Objectif d’effet : Expansion des effectifs surtout d’alouette des champs, fauvette grisette, bergeronnette printanière et tarier pâtre.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https://www.andelfinger-naturschutzverein.ch/feldlerchenprojekt</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Image : </a:t>
            </a:r>
            <a:r>
              <a:rPr lang="de-DE" sz="1200" b="0" i="0" u="none" strike="noStrike" kern="1200" baseline="0" dirty="0">
                <a:solidFill>
                  <a:schemeClr val="tx1"/>
                </a:solidFill>
                <a:latin typeface="+mn-lt"/>
                <a:ea typeface="+mn-ea"/>
                <a:cs typeface="+mn-cs"/>
              </a:rPr>
              <a:t>Stefan Greif</a:t>
            </a:r>
            <a:endParaRPr lang="de-DE" b="0" dirty="0"/>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38</a:t>
            </a:fld>
            <a:endParaRPr lang="de-DE"/>
          </a:p>
        </p:txBody>
      </p:sp>
    </p:spTree>
    <p:extLst>
      <p:ext uri="{BB962C8B-B14F-4D97-AF65-F5344CB8AC3E}">
        <p14:creationId xmlns:p14="http://schemas.microsoft.com/office/powerpoint/2010/main" val="3860255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L’alouette des champs est toujours en recul. Mais les mesures du projet ont montré des résultats durant ces quelques années. Le recul a été freiné, surtout en comparaison avec le reste du canton.</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Pour la bergeronnette printanière, le tarier pâtre et la fauvette grisette, aucune cartographie ciblée n’a été menée. Les nouvelles surfaces de promotion ont toutefois été utilisées lors de la migration ; chez la bergeronnette printanière par environ 10 couples nicheurs.</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Image : </a:t>
            </a:r>
            <a:r>
              <a:rPr lang="de-DE" sz="1200" b="0" i="0" u="none" strike="noStrike" kern="1200" baseline="0" dirty="0">
                <a:solidFill>
                  <a:schemeClr val="tx1"/>
                </a:solidFill>
                <a:latin typeface="+mn-lt"/>
                <a:ea typeface="+mn-ea"/>
                <a:cs typeface="+mn-cs"/>
              </a:rPr>
              <a:t>Stefan Greif</a:t>
            </a:r>
            <a:endParaRPr lang="de-DE" b="0" dirty="0"/>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39</a:t>
            </a:fld>
            <a:endParaRPr lang="de-DE"/>
          </a:p>
        </p:txBody>
      </p:sp>
    </p:spTree>
    <p:extLst>
      <p:ext uri="{BB962C8B-B14F-4D97-AF65-F5344CB8AC3E}">
        <p14:creationId xmlns:p14="http://schemas.microsoft.com/office/powerpoint/2010/main" val="390015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200" dirty="0" err="1">
                <a:effectLst/>
                <a:latin typeface="Calibri" panose="020F0502020204030204" pitchFamily="34" charset="0"/>
                <a:ea typeface="Calibri" panose="020F0502020204030204" pitchFamily="34" charset="0"/>
                <a:cs typeface="Times New Roman" panose="02020603050405020304" pitchFamily="18" charset="0"/>
              </a:rPr>
              <a:t>Plinius</a:t>
            </a:r>
            <a:r>
              <a:rPr lang="fr-CH" sz="1200" dirty="0">
                <a:effectLst/>
                <a:latin typeface="Calibri" panose="020F0502020204030204" pitchFamily="34" charset="0"/>
                <a:ea typeface="Calibri" panose="020F0502020204030204" pitchFamily="34" charset="0"/>
                <a:cs typeface="Times New Roman" panose="02020603050405020304" pitchFamily="18" charset="0"/>
              </a:rPr>
              <a:t> avait déjà utilisé le nom de genre </a:t>
            </a:r>
            <a:r>
              <a:rPr lang="fr-CH" sz="1200" i="1" dirty="0" err="1">
                <a:effectLst/>
                <a:latin typeface="Calibri" panose="020F0502020204030204" pitchFamily="34" charset="0"/>
                <a:ea typeface="Calibri" panose="020F0502020204030204" pitchFamily="34" charset="0"/>
                <a:cs typeface="Times New Roman" panose="02020603050405020304" pitchFamily="18" charset="0"/>
              </a:rPr>
              <a:t>Alauda</a:t>
            </a:r>
            <a:r>
              <a:rPr lang="fr-CH" sz="1200" dirty="0">
                <a:effectLst/>
                <a:latin typeface="Calibri" panose="020F0502020204030204" pitchFamily="34" charset="0"/>
                <a:ea typeface="Calibri" panose="020F0502020204030204" pitchFamily="34" charset="0"/>
                <a:cs typeface="Times New Roman" panose="02020603050405020304" pitchFamily="18" charset="0"/>
              </a:rPr>
              <a:t> pour « l’alouette » et attribué l’origine au langage celtique : </a:t>
            </a:r>
          </a:p>
          <a:p>
            <a:pPr>
              <a:lnSpc>
                <a:spcPct val="107000"/>
              </a:lnSpc>
              <a:spcAft>
                <a:spcPts val="800"/>
              </a:spcAft>
            </a:pPr>
            <a:r>
              <a:rPr lang="fr-CH" sz="1200" dirty="0">
                <a:effectLst/>
                <a:latin typeface="Calibri" panose="020F0502020204030204" pitchFamily="34" charset="0"/>
                <a:ea typeface="Calibri" panose="020F0502020204030204" pitchFamily="34" charset="0"/>
                <a:cs typeface="Times New Roman" panose="02020603050405020304" pitchFamily="18" charset="0"/>
              </a:rPr>
              <a:t>al = grand, </a:t>
            </a:r>
            <a:r>
              <a:rPr lang="fr-CH" sz="1200" dirty="0" err="1">
                <a:effectLst/>
                <a:latin typeface="Calibri" panose="020F0502020204030204" pitchFamily="34" charset="0"/>
                <a:ea typeface="Calibri" panose="020F0502020204030204" pitchFamily="34" charset="0"/>
                <a:cs typeface="Times New Roman" panose="02020603050405020304" pitchFamily="18" charset="0"/>
              </a:rPr>
              <a:t>aud</a:t>
            </a:r>
            <a:r>
              <a:rPr lang="fr-CH" sz="1200" dirty="0">
                <a:effectLst/>
                <a:latin typeface="Calibri" panose="020F0502020204030204" pitchFamily="34" charset="0"/>
                <a:ea typeface="Calibri" panose="020F0502020204030204" pitchFamily="34" charset="0"/>
                <a:cs typeface="Times New Roman" panose="02020603050405020304" pitchFamily="18" charset="0"/>
              </a:rPr>
              <a:t> = chant =&gt; une grande cantatrice</a:t>
            </a:r>
          </a:p>
          <a:p>
            <a:pPr>
              <a:lnSpc>
                <a:spcPct val="107000"/>
              </a:lnSpc>
              <a:spcAft>
                <a:spcPts val="800"/>
              </a:spcAft>
            </a:pP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200" i="1" dirty="0" err="1">
                <a:effectLst/>
                <a:latin typeface="Calibri" panose="020F0502020204030204" pitchFamily="34" charset="0"/>
                <a:ea typeface="Calibri" panose="020F0502020204030204" pitchFamily="34" charset="0"/>
                <a:cs typeface="Times New Roman" panose="02020603050405020304" pitchFamily="18" charset="0"/>
              </a:rPr>
              <a:t>arvensis</a:t>
            </a:r>
            <a:r>
              <a:rPr lang="fr-CH" sz="1200" dirty="0">
                <a:effectLst/>
                <a:latin typeface="Calibri" panose="020F0502020204030204" pitchFamily="34" charset="0"/>
                <a:ea typeface="Calibri" panose="020F0502020204030204" pitchFamily="34" charset="0"/>
                <a:cs typeface="Times New Roman" panose="02020603050405020304" pitchFamily="18" charset="0"/>
              </a:rPr>
              <a:t> vient du latin </a:t>
            </a:r>
            <a:r>
              <a:rPr lang="fr-CH" sz="1200" i="1" dirty="0" err="1">
                <a:effectLst/>
                <a:latin typeface="Calibri" panose="020F0502020204030204" pitchFamily="34" charset="0"/>
                <a:ea typeface="Calibri" panose="020F0502020204030204" pitchFamily="34" charset="0"/>
                <a:cs typeface="Times New Roman" panose="02020603050405020304" pitchFamily="18" charset="0"/>
              </a:rPr>
              <a:t>arvum</a:t>
            </a:r>
            <a:r>
              <a:rPr lang="fr-CH" sz="1200" dirty="0">
                <a:effectLst/>
                <a:latin typeface="Calibri" panose="020F0502020204030204" pitchFamily="34" charset="0"/>
                <a:ea typeface="Calibri" panose="020F0502020204030204" pitchFamily="34" charset="0"/>
                <a:cs typeface="Times New Roman" panose="02020603050405020304" pitchFamily="18" charset="0"/>
              </a:rPr>
              <a:t> = champ cultivé, champ semé</a:t>
            </a: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u="none" strike="noStrike" kern="1200" noProof="0" dirty="0">
                <a:solidFill>
                  <a:schemeClr val="tx1"/>
                </a:solidFill>
                <a:effectLst/>
                <a:latin typeface="+mn-lt"/>
                <a:ea typeface="+mn-ea"/>
                <a:cs typeface="+mn-cs"/>
              </a:rPr>
              <a:t>Images : Wikipedia Skylark_from_the_Crossley_ID_Guide_Britain_and_Ireland.jpg</a:t>
            </a:r>
            <a:endParaRPr lang="de-CH" b="0" noProof="0" dirty="0"/>
          </a:p>
        </p:txBody>
      </p:sp>
      <p:sp>
        <p:nvSpPr>
          <p:cNvPr id="4" name="Foliennummernplatzhalter 3"/>
          <p:cNvSpPr>
            <a:spLocks noGrp="1"/>
          </p:cNvSpPr>
          <p:nvPr>
            <p:ph type="sldNum" sz="quarter" idx="5"/>
          </p:nvPr>
        </p:nvSpPr>
        <p:spPr/>
        <p:txBody>
          <a:bodyPr/>
          <a:lstStyle/>
          <a:p>
            <a:fld id="{DE03F047-453F-734B-A31C-88542EF47050}" type="slidenum">
              <a:rPr lang="de-DE" smtClean="0"/>
              <a:t>4</a:t>
            </a:fld>
            <a:endParaRPr lang="de-DE"/>
          </a:p>
        </p:txBody>
      </p:sp>
    </p:spTree>
    <p:extLst>
      <p:ext uri="{BB962C8B-B14F-4D97-AF65-F5344CB8AC3E}">
        <p14:creationId xmlns:p14="http://schemas.microsoft.com/office/powerpoint/2010/main" val="10938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BirdLife Suisse, BirdLife Schwyz et l’office cantonal pour la nature, la chasse et la pêche s’engagent dans les paysages marécageux du canton de Schwyz à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Rothenthurm</a:t>
            </a:r>
            <a:r>
              <a:rPr lang="fr-CH" sz="1800" dirty="0">
                <a:effectLst/>
                <a:latin typeface="Calibri" panose="020F0502020204030204" pitchFamily="34" charset="0"/>
                <a:ea typeface="Calibri" panose="020F0502020204030204" pitchFamily="34" charset="0"/>
                <a:cs typeface="Times New Roman" panose="02020603050405020304" pitchFamily="18" charset="0"/>
              </a:rPr>
              <a:t>,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Breitried</a:t>
            </a:r>
            <a:r>
              <a:rPr lang="fr-CH" sz="1800" dirty="0">
                <a:effectLst/>
                <a:latin typeface="Calibri" panose="020F0502020204030204" pitchFamily="34" charset="0"/>
                <a:ea typeface="Calibri" panose="020F0502020204030204" pitchFamily="34" charset="0"/>
                <a:cs typeface="Times New Roman" panose="02020603050405020304" pitchFamily="18" charset="0"/>
              </a:rPr>
              <a:t> et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Schwantenau</a:t>
            </a:r>
            <a:r>
              <a:rPr lang="fr-CH" sz="1800" dirty="0">
                <a:effectLst/>
                <a:latin typeface="Calibri" panose="020F0502020204030204" pitchFamily="34" charset="0"/>
                <a:ea typeface="Calibri" panose="020F0502020204030204" pitchFamily="34" charset="0"/>
                <a:cs typeface="Times New Roman" panose="02020603050405020304" pitchFamily="18" charset="0"/>
              </a:rPr>
              <a:t> pour la conservation et la promotion des nicheurs des prairies menacés que sont le tarier des prés et le pipit farlouse.</a:t>
            </a:r>
          </a:p>
        </p:txBody>
      </p:sp>
      <p:sp>
        <p:nvSpPr>
          <p:cNvPr id="4" name="Foliennummernplatzhalter 3"/>
          <p:cNvSpPr>
            <a:spLocks noGrp="1"/>
          </p:cNvSpPr>
          <p:nvPr>
            <p:ph type="sldNum" sz="quarter" idx="5"/>
          </p:nvPr>
        </p:nvSpPr>
        <p:spPr/>
        <p:txBody>
          <a:bodyPr/>
          <a:lstStyle/>
          <a:p>
            <a:fld id="{DE03F047-453F-734B-A31C-88542EF47050}" type="slidenum">
              <a:rPr lang="de-DE" smtClean="0"/>
              <a:t>40</a:t>
            </a:fld>
            <a:endParaRPr lang="de-DE"/>
          </a:p>
        </p:txBody>
      </p:sp>
    </p:spTree>
    <p:extLst>
      <p:ext uri="{BB962C8B-B14F-4D97-AF65-F5344CB8AC3E}">
        <p14:creationId xmlns:p14="http://schemas.microsoft.com/office/powerpoint/2010/main" val="1137377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Ces projets isolés sont bien et ont une fonction de « projets-phares ». Mais l’objectif doit être de promouvoir l’alouette des champs sur l’ensemble de la surface. Un tel essai a été lancé en 2020 dans les cantons d’AG, ZH et BE. Les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agriculteurs.trices</a:t>
            </a:r>
            <a:r>
              <a:rPr lang="fr-CH" sz="1800" dirty="0">
                <a:effectLst/>
                <a:latin typeface="Calibri" panose="020F0502020204030204" pitchFamily="34" charset="0"/>
                <a:ea typeface="Calibri" panose="020F0502020204030204" pitchFamily="34" charset="0"/>
                <a:cs typeface="Times New Roman" panose="02020603050405020304" pitchFamily="18" charset="0"/>
              </a:rPr>
              <a:t> doivent être motivés par une indemnisation basée sur les résultats : les subventions ne sont payées que si l’alouette des champs s’est installée dans les surfaces et y niche.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baseline="0" dirty="0"/>
              <a:t>Images : </a:t>
            </a:r>
            <a:r>
              <a:rPr lang="de-DE" sz="1800" b="0" i="0" u="none" strike="noStrike" kern="1200" baseline="0" dirty="0">
                <a:solidFill>
                  <a:schemeClr val="tx1"/>
                </a:solidFill>
                <a:latin typeface="+mn-lt"/>
                <a:ea typeface="+mn-ea"/>
                <a:cs typeface="+mn-cs"/>
              </a:rPr>
              <a:t>Stefan Greif</a:t>
            </a:r>
            <a:endParaRPr lang="de-DE" sz="1800" b="0" dirty="0"/>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41</a:t>
            </a:fld>
            <a:endParaRPr lang="de-DE"/>
          </a:p>
        </p:txBody>
      </p:sp>
    </p:spTree>
    <p:extLst>
      <p:ext uri="{BB962C8B-B14F-4D97-AF65-F5344CB8AC3E}">
        <p14:creationId xmlns:p14="http://schemas.microsoft.com/office/powerpoint/2010/main" val="265307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L’objectif d’Aichi </a:t>
            </a:r>
            <a:r>
              <a:rPr lang="fr-CH" sz="1800" kern="1200" dirty="0">
                <a:solidFill>
                  <a:schemeClr val="tx1"/>
                </a:solidFill>
                <a:effectLst/>
                <a:latin typeface="Arial" panose="020B0604020202020204" pitchFamily="34" charset="0"/>
                <a:ea typeface="+mn-ea"/>
                <a:cs typeface="Arial" panose="020B0604020202020204" pitchFamily="34" charset="0"/>
              </a:rPr>
              <a:t>n°</a:t>
            </a:r>
            <a:r>
              <a:rPr lang="fr-CH" sz="1800" dirty="0">
                <a:effectLst/>
                <a:latin typeface="Calibri" panose="020F0502020204030204" pitchFamily="34" charset="0"/>
                <a:ea typeface="Calibri" panose="020F0502020204030204" pitchFamily="34" charset="0"/>
                <a:cs typeface="Times New Roman" panose="02020603050405020304" pitchFamily="18" charset="0"/>
              </a:rPr>
              <a:t> 13 demande que la diversité génétique des plantes cultivées et des animaux de rente soit préservée, tout comme celle de leurs parents sauvages. Il faut pour cela développer et mettre en œuvre des stratégies pour limiter le plus possible l’appauvrissement génétique et pour conserver la diversité génétique.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https://www.bafu.admin.ch/bafu/fr/home/themes/biodiversite/publications/publications-biodiversite/objectifs-environnementaux-agriculture-rapport-d-etat.html</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Image : </a:t>
            </a:r>
            <a:r>
              <a:rPr lang="de-DE" sz="1200" b="0" i="0" u="none" strike="noStrike" kern="1200" baseline="0" dirty="0">
                <a:solidFill>
                  <a:schemeClr val="tx1"/>
                </a:solidFill>
                <a:latin typeface="+mn-lt"/>
                <a:ea typeface="+mn-ea"/>
                <a:cs typeface="+mn-cs"/>
              </a:rPr>
              <a:t>Stefan Greif</a:t>
            </a:r>
            <a:endParaRPr lang="de-DE" b="0" dirty="0"/>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42</a:t>
            </a:fld>
            <a:endParaRPr lang="de-DE"/>
          </a:p>
        </p:txBody>
      </p:sp>
    </p:spTree>
    <p:extLst>
      <p:ext uri="{BB962C8B-B14F-4D97-AF65-F5344CB8AC3E}">
        <p14:creationId xmlns:p14="http://schemas.microsoft.com/office/powerpoint/2010/main" val="419053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Image : Hans </a:t>
            </a:r>
            <a:r>
              <a:rPr lang="de-CH" dirty="0" err="1"/>
              <a:t>Glader</a:t>
            </a:r>
            <a:endParaRPr lang="de-CH" dirty="0"/>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43</a:t>
            </a:fld>
            <a:endParaRPr lang="de-DE"/>
          </a:p>
        </p:txBody>
      </p:sp>
    </p:spTree>
    <p:extLst>
      <p:ext uri="{BB962C8B-B14F-4D97-AF65-F5344CB8AC3E}">
        <p14:creationId xmlns:p14="http://schemas.microsoft.com/office/powerpoint/2010/main" val="3221820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Image : Hans </a:t>
            </a:r>
            <a:r>
              <a:rPr lang="de-CH" dirty="0" err="1"/>
              <a:t>Glader</a:t>
            </a:r>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44</a:t>
            </a:fld>
            <a:endParaRPr lang="de-DE"/>
          </a:p>
        </p:txBody>
      </p:sp>
    </p:spTree>
    <p:extLst>
      <p:ext uri="{BB962C8B-B14F-4D97-AF65-F5344CB8AC3E}">
        <p14:creationId xmlns:p14="http://schemas.microsoft.com/office/powerpoint/2010/main" val="3055234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Comme dans les domaines techniques ou des transports, où il y a une infrastructure qui va du chemin agricole à l’autoroute et du tram aux trains grandes lignes, la nature a également besoin d’un réseau d’habitats reliés entre eux, l’infrastructure écologique.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Source : Brochure BirdLife « L’infrastructure écologique: un réseau vivant pour la Suisse », 2016</a:t>
            </a:r>
          </a:p>
          <a:p>
            <a:endParaRPr lang="en-US" dirty="0"/>
          </a:p>
        </p:txBody>
      </p:sp>
      <p:sp>
        <p:nvSpPr>
          <p:cNvPr id="4" name="Slide Number Placeholder 3"/>
          <p:cNvSpPr>
            <a:spLocks noGrp="1"/>
          </p:cNvSpPr>
          <p:nvPr>
            <p:ph type="sldNum" sz="quarter" idx="10"/>
          </p:nvPr>
        </p:nvSpPr>
        <p:spPr/>
        <p:txBody>
          <a:bodyPr/>
          <a:lstStyle/>
          <a:p>
            <a:fld id="{677F45CB-4BFB-B44F-A37E-F2ED534325CD}" type="slidenum">
              <a:rPr lang="de-DE" smtClean="0"/>
              <a:t>45</a:t>
            </a:fld>
            <a:endParaRPr lang="de-DE" dirty="0"/>
          </a:p>
        </p:txBody>
      </p:sp>
    </p:spTree>
    <p:extLst>
      <p:ext uri="{BB962C8B-B14F-4D97-AF65-F5344CB8AC3E}">
        <p14:creationId xmlns:p14="http://schemas.microsoft.com/office/powerpoint/2010/main" val="955527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b="1" dirty="0">
                <a:effectLst/>
                <a:latin typeface="Calibri" panose="020F0502020204030204" pitchFamily="34" charset="0"/>
                <a:ea typeface="Calibri" panose="020F0502020204030204" pitchFamily="34" charset="0"/>
                <a:cs typeface="Times New Roman" panose="02020603050405020304" pitchFamily="18" charset="0"/>
              </a:rPr>
              <a:t>National </a:t>
            </a:r>
            <a:r>
              <a:rPr lang="fr-CH" sz="1800" dirty="0">
                <a:effectLst/>
                <a:latin typeface="Calibri" panose="020F0502020204030204" pitchFamily="34" charset="0"/>
                <a:ea typeface="Calibri" panose="020F0502020204030204" pitchFamily="34" charset="0"/>
                <a:cs typeface="Times New Roman" panose="02020603050405020304" pitchFamily="18" charset="0"/>
              </a:rPr>
              <a:t>: L’infrastructure écologique couvre toutes les régions biogéographiques de Suisse.  Elle est conçue, planifiée et mise en œuvre sur l’ensemble du territoire national.</a:t>
            </a:r>
          </a:p>
          <a:p>
            <a:pPr>
              <a:lnSpc>
                <a:spcPct val="107000"/>
              </a:lnSpc>
              <a:spcAft>
                <a:spcPts val="800"/>
              </a:spcAft>
            </a:pPr>
            <a:endParaRPr lang="fr-CH"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b="1" dirty="0">
                <a:effectLst/>
                <a:latin typeface="Calibri" panose="020F0502020204030204" pitchFamily="34" charset="0"/>
                <a:ea typeface="Calibri" panose="020F0502020204030204" pitchFamily="34" charset="0"/>
                <a:cs typeface="Times New Roman" panose="02020603050405020304" pitchFamily="18" charset="0"/>
              </a:rPr>
              <a:t>Réseau cohérent </a:t>
            </a:r>
            <a:r>
              <a:rPr lang="fr-CH" sz="1800" dirty="0">
                <a:effectLst/>
                <a:latin typeface="Calibri" panose="020F0502020204030204" pitchFamily="34" charset="0"/>
                <a:ea typeface="Calibri" panose="020F0502020204030204" pitchFamily="34" charset="0"/>
                <a:cs typeface="Times New Roman" panose="02020603050405020304" pitchFamily="18" charset="0"/>
              </a:rPr>
              <a:t>: Le réseau est composé de surfaces, espaces et éléments qui ont - ou sont susceptible d’avoir à l’avenir - une importance particulière pour la conservation de la biodiversité en Suisse. Ils sont en connexion les uns avec les autres et se complètent.</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 réseau est formé de sous-réseaux spécifiques définis sur la base d’espèces, communautés d’espèces et d’écosystèmes particuliers (p. ex. forêt, marais, eaux, surfaces herbagères).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Source : www.oekologische-infrastruktur.ch/node/72</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46</a:t>
            </a:fld>
            <a:endParaRPr lang="de-CH" dirty="0"/>
          </a:p>
        </p:txBody>
      </p:sp>
    </p:spTree>
    <p:extLst>
      <p:ext uri="{BB962C8B-B14F-4D97-AF65-F5344CB8AC3E}">
        <p14:creationId xmlns:p14="http://schemas.microsoft.com/office/powerpoint/2010/main" val="4084765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Suisse n’est plus, depuis longtemps, le bon élève en matière de protection de la nature, contrairement à ce qu’en pense la population dans de nombreuses régions. En Europe, la Suisse figure en queue de classement en ce qui concerne les sites protégés, avec une proportion de seulement 7,7% de son territoire.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Source : Agence Européenne pour l’Environnement ; Brochure de BirdLife Suisse « Biodiversité : où en est la Suisse ? », 2020</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47</a:t>
            </a:fld>
            <a:endParaRPr lang="de-CH" dirty="0"/>
          </a:p>
        </p:txBody>
      </p:sp>
    </p:spTree>
    <p:extLst>
      <p:ext uri="{BB962C8B-B14F-4D97-AF65-F5344CB8AC3E}">
        <p14:creationId xmlns:p14="http://schemas.microsoft.com/office/powerpoint/2010/main" val="612947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L’infrastructure écologique ne se limite pas à la mise en réseau ! Avant tout, le nombre et la taille des surfaces de valeur et la qualité de ces surfaces sont d'une importance cruciale.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Il existe des trames très différentes, qui à leur tour sont constituées de sous-trames, également appelées guildes, qui à leur tour contiennent différents habitats.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Par exemple, les vastes vergers à haute tige avec des haies, des arbres champêtres, des bosquets et des allées forment une sous-trame des habitats semi-ouverts parsemés d'arbres (représentés ici en vert clair).</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prairies et les pâturages secs, ainsi que les talus secs, les steppes rocheuses et les zones ouvertes à la lisière des forêts exposées au sud, forment la sous-trame des habitats secs (représentés ici en orange).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Une plus grande diversité structurelle favorise la biodiversité. Pour l'infrastructure écologique, cependant, il est également important que les sous-trames soient liées, c'est-à-dire interconnectées, afin qu'il y ait un réseau de vie fonctionnel.</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48</a:t>
            </a:fld>
            <a:endParaRPr lang="de-DE"/>
          </a:p>
        </p:txBody>
      </p:sp>
    </p:spTree>
    <p:extLst>
      <p:ext uri="{BB962C8B-B14F-4D97-AF65-F5344CB8AC3E}">
        <p14:creationId xmlns:p14="http://schemas.microsoft.com/office/powerpoint/2010/main" val="4167245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éléments centraux de l'IE sont les aires centrales qui sont légalement protégées (surfaces protégées telles que les biotopes d'importance nationale des inventaires fédéraux). Les aires centrales doivent être reliées par des aires de mise en réseau et des corridors de connectivité de grande valeur écologique.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L'interaction entre les aires centrales et les aires de mise en réseau est diverse. Ce qu'il faut, ce ne sont pas seulement de nombreuses petites aires centrales, mais aussi des aires plus importantes (en vert). Pour la connectivité, il faut des aires de mise en réseau (indiquées en orange) qui répondent aux exigences des espèces cibles. Il peut s'agir de biotopes-relais (pentagones bleus) ou de surfaces exploitées dans le respect de la nature. Il est essentiel que le reste du paysage soit également exploité de manière à être le plus compatible possible avec la biodiversité. Des mesures supplémentaires et spécifiques de conservation des espèces (étoiles rouges) sont nécessaires tant dans les surfaces de l'infrastructure écologique (indiquées en vert et en orange) qu'en dehors de celles-ci.</a:t>
            </a:r>
          </a:p>
        </p:txBody>
      </p:sp>
      <p:sp>
        <p:nvSpPr>
          <p:cNvPr id="4" name="Foliennummernplatzhalter 3"/>
          <p:cNvSpPr>
            <a:spLocks noGrp="1"/>
          </p:cNvSpPr>
          <p:nvPr>
            <p:ph type="sldNum" sz="quarter" idx="5"/>
          </p:nvPr>
        </p:nvSpPr>
        <p:spPr/>
        <p:txBody>
          <a:bodyPr/>
          <a:lstStyle/>
          <a:p>
            <a:fld id="{C8E02887-CE6C-A04B-8094-90805CD85284}" type="slidenum">
              <a:rPr lang="de-DE" smtClean="0"/>
              <a:t>49</a:t>
            </a:fld>
            <a:endParaRPr lang="de-DE"/>
          </a:p>
        </p:txBody>
      </p:sp>
    </p:spTree>
    <p:extLst>
      <p:ext uri="{BB962C8B-B14F-4D97-AF65-F5344CB8AC3E}">
        <p14:creationId xmlns:p14="http://schemas.microsoft.com/office/powerpoint/2010/main" val="181926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www.xeno-canto.org</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Gesang: XC625341</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Ruf: XC568881</a:t>
            </a:r>
          </a:p>
        </p:txBody>
      </p:sp>
      <p:sp>
        <p:nvSpPr>
          <p:cNvPr id="4" name="Foliennummernplatzhalter 3"/>
          <p:cNvSpPr>
            <a:spLocks noGrp="1"/>
          </p:cNvSpPr>
          <p:nvPr>
            <p:ph type="sldNum" sz="quarter" idx="5"/>
          </p:nvPr>
        </p:nvSpPr>
        <p:spPr/>
        <p:txBody>
          <a:bodyPr/>
          <a:lstStyle/>
          <a:p>
            <a:fld id="{DE03F047-453F-734B-A31C-88542EF47050}" type="slidenum">
              <a:rPr lang="de-DE" smtClean="0"/>
              <a:t>5</a:t>
            </a:fld>
            <a:endParaRPr lang="de-DE"/>
          </a:p>
        </p:txBody>
      </p:sp>
    </p:spTree>
    <p:extLst>
      <p:ext uri="{BB962C8B-B14F-4D97-AF65-F5344CB8AC3E}">
        <p14:creationId xmlns:p14="http://schemas.microsoft.com/office/powerpoint/2010/main" val="1589706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fr-CH" sz="1200" kern="1200" dirty="0">
                <a:solidFill>
                  <a:schemeClr val="tx1"/>
                </a:solidFill>
                <a:effectLst/>
                <a:latin typeface="Arial" panose="020B0604020202020204" pitchFamily="34" charset="0"/>
                <a:ea typeface="+mn-ea"/>
                <a:cs typeface="Arial" panose="020B0604020202020204" pitchFamily="34" charset="0"/>
              </a:rPr>
              <a:t>Le chiffre de 17 % pour la surface des aires centrales est explicitement requis par l'objectif n°11 d'Aichi. Il s'agit d'une valeur minimale largement reconnue au niveau international et politique. Le reste du tiers à protéger doit se faire sous forme d’aires de mise en réseau.</a:t>
            </a:r>
          </a:p>
          <a:p>
            <a:endParaRPr lang="fr-CH" sz="1200" kern="1200" dirty="0">
              <a:solidFill>
                <a:schemeClr val="tx1"/>
              </a:solidFill>
              <a:effectLst/>
              <a:latin typeface="Arial" panose="020B0604020202020204" pitchFamily="34" charset="0"/>
              <a:ea typeface="+mn-ea"/>
              <a:cs typeface="Arial" panose="020B0604020202020204" pitchFamily="34" charset="0"/>
            </a:endParaRPr>
          </a:p>
          <a:p>
            <a:r>
              <a:rPr lang="fr-CH" sz="1200" kern="1200" dirty="0">
                <a:solidFill>
                  <a:schemeClr val="tx1"/>
                </a:solidFill>
                <a:effectLst/>
                <a:latin typeface="Arial" panose="020B0604020202020204" pitchFamily="34" charset="0"/>
                <a:ea typeface="+mn-ea"/>
                <a:cs typeface="Arial" panose="020B0604020202020204" pitchFamily="34" charset="0"/>
              </a:rPr>
              <a:t>Le chiffre d'un tiers est basé sur l'état actuel des connaissances scientifiques. Selon une étude du Forum Biodiversité (</a:t>
            </a:r>
            <a:r>
              <a:rPr lang="fr-CH" sz="1200" kern="1200" dirty="0" err="1">
                <a:solidFill>
                  <a:schemeClr val="tx1"/>
                </a:solidFill>
                <a:effectLst/>
                <a:latin typeface="Arial" panose="020B0604020202020204" pitchFamily="34" charset="0"/>
                <a:ea typeface="+mn-ea"/>
                <a:cs typeface="Arial" panose="020B0604020202020204" pitchFamily="34" charset="0"/>
              </a:rPr>
              <a:t>Guntern</a:t>
            </a:r>
            <a:r>
              <a:rPr lang="fr-CH" sz="1200" kern="1200" dirty="0">
                <a:solidFill>
                  <a:schemeClr val="tx1"/>
                </a:solidFill>
                <a:effectLst/>
                <a:latin typeface="Arial" panose="020B0604020202020204" pitchFamily="34" charset="0"/>
                <a:ea typeface="+mn-ea"/>
                <a:cs typeface="Arial" panose="020B0604020202020204" pitchFamily="34" charset="0"/>
              </a:rPr>
              <a:t> et al. 2013), la conservation de la biodiversité en Suisse nécessite une surface d'au moins un tiers de la surface totale du pays. Il existe des différences entre les régions et les habitats.</a:t>
            </a:r>
          </a:p>
          <a:p>
            <a:endParaRPr lang="fr-CH" sz="1200" kern="1200" dirty="0">
              <a:solidFill>
                <a:schemeClr val="tx1"/>
              </a:solidFill>
              <a:effectLst/>
              <a:latin typeface="Arial" panose="020B0604020202020204" pitchFamily="34" charset="0"/>
              <a:ea typeface="+mn-ea"/>
              <a:cs typeface="Arial" panose="020B0604020202020204" pitchFamily="34" charset="0"/>
            </a:endParaRPr>
          </a:p>
          <a:p>
            <a:r>
              <a:rPr lang="fr-CH" sz="1200" kern="1200" dirty="0">
                <a:solidFill>
                  <a:schemeClr val="tx1"/>
                </a:solidFill>
                <a:effectLst/>
                <a:latin typeface="Arial" panose="020B0604020202020204" pitchFamily="34" charset="0"/>
                <a:ea typeface="+mn-ea"/>
                <a:cs typeface="Arial" panose="020B0604020202020204" pitchFamily="34" charset="0"/>
              </a:rPr>
              <a:t>L'UE a également publié cet objectif le 20 mai 2020 dans sa nouvelle Stratégie Biodiversité 2030 : « Pour le bien de notre environnement et de notre économie, et pour soutenir la reprise de l'UE après la crise COVID-19, nous devons protéger davantage la nature. À cette fin, il convient de protéger au moins 30 % de la superficie terrestre et 30 % des mers de l'UE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677F45CB-4BFB-B44F-A37E-F2ED534325CD}" type="slidenum">
              <a:rPr lang="de-DE" smtClean="0"/>
              <a:t>50</a:t>
            </a:fld>
            <a:endParaRPr lang="de-DE"/>
          </a:p>
        </p:txBody>
      </p:sp>
    </p:spTree>
    <p:extLst>
      <p:ext uri="{BB962C8B-B14F-4D97-AF65-F5344CB8AC3E}">
        <p14:creationId xmlns:p14="http://schemas.microsoft.com/office/powerpoint/2010/main" val="3258092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Comme base de planification, un inventaire actualisé des valeurs naturelles existantes est nécessaire : les aires centrales existantes (= sites protégés) et les autres habitats précieux qui ne sont pas encore protégés en tant que sites protégés.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informations sur les espèces cibles permettent d'identifier où d’autres aires centrales ou aires de mise en réseau sont encore nécessaires.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zones protégées et dignes de protection (mais qui n'ont pas encore été sécurisées) représentent l'état ACTUEL. Cependant, cet état est le résultat de décennies de pertes de surfaces précieuses. L’état ACTUEL n'est pas suffisant pour protéger la biodiversité à long terme. Une augmentation de la surface des aires centrales est nécessaire pour atteindre l’état CIBLE, c'est-à-dire pour atteindre la proportion de sites dignes de protection qui est au minimum nécessaire en Suisse pour sauvegarder ses espèces et ses habitats.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En plus des aires de mise en réseau existantes, des surfaces de mise en réseau supplémentaires (RESEAU) sont essentielles au bon fonctionnement de l'infrastructure écologique. Des aires de mise en réseau (des biotopes-relais et des surfaces exploitées de façon respectueuse de la nature) relient les aires centrales.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Les lacunes en matière de connectivité doivent être identifiées et le paysage doit être conçu de manière à ce que des aires de mise en réseau supplémentaires puissent être créées (créer des biotopes-relais, sécuriser les habitats à des distances accessibles et supprimer les obstacles ou les rendre franchissables).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u="sng" dirty="0">
                <a:effectLst/>
                <a:latin typeface="Calibri" panose="020F0502020204030204" pitchFamily="34" charset="0"/>
                <a:ea typeface="Calibri" panose="020F0502020204030204" pitchFamily="34" charset="0"/>
                <a:cs typeface="Times New Roman" panose="02020603050405020304" pitchFamily="18" charset="0"/>
              </a:rPr>
              <a:t>Très important : cette procédure doit être différenciée pour les différentes trames et sous-trames ! Par exemple, différencié en fonction des habitats de la trame vert clair, de la trame bleu foncé et de la trame jaune.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Informations complémentaires auprès du Groupe spécialisé Infrastructure écologique : https://www.oekologische-infrastruktur.ch/sites/default/files/documents/Prise_de_Position_du_groupe_specialise_perenniser_infrastructure_ecologique_F.pdf</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51</a:t>
            </a:fld>
            <a:endParaRPr lang="de-DE"/>
          </a:p>
        </p:txBody>
      </p:sp>
    </p:spTree>
    <p:extLst>
      <p:ext uri="{BB962C8B-B14F-4D97-AF65-F5344CB8AC3E}">
        <p14:creationId xmlns:p14="http://schemas.microsoft.com/office/powerpoint/2010/main" val="2200553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aseline="0" dirty="0"/>
              <a:t>Image : </a:t>
            </a:r>
            <a:r>
              <a:rPr lang="de-DE" sz="1800" b="0" i="0" u="none" strike="noStrike" kern="1200" baseline="0" dirty="0">
                <a:solidFill>
                  <a:schemeClr val="tx1"/>
                </a:solidFill>
                <a:latin typeface="+mn-lt"/>
                <a:ea typeface="+mn-ea"/>
                <a:cs typeface="+mn-cs"/>
              </a:rPr>
              <a:t>Stefan Greif</a:t>
            </a:r>
            <a:endParaRPr lang="de-DE" sz="1800" b="0" dirty="0"/>
          </a:p>
        </p:txBody>
      </p:sp>
      <p:sp>
        <p:nvSpPr>
          <p:cNvPr id="4" name="Foliennummernplatzhalter 3"/>
          <p:cNvSpPr>
            <a:spLocks noGrp="1"/>
          </p:cNvSpPr>
          <p:nvPr>
            <p:ph type="sldNum" sz="quarter" idx="5"/>
          </p:nvPr>
        </p:nvSpPr>
        <p:spPr/>
        <p:txBody>
          <a:bodyPr/>
          <a:lstStyle/>
          <a:p>
            <a:fld id="{DE03F047-453F-734B-A31C-88542EF47050}" type="slidenum">
              <a:rPr lang="de-DE" smtClean="0"/>
              <a:t>52</a:t>
            </a:fld>
            <a:endParaRPr lang="de-DE"/>
          </a:p>
        </p:txBody>
      </p:sp>
    </p:spTree>
    <p:extLst>
      <p:ext uri="{BB962C8B-B14F-4D97-AF65-F5344CB8AC3E}">
        <p14:creationId xmlns:p14="http://schemas.microsoft.com/office/powerpoint/2010/main" val="3594657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politique agricole 2022+ (PA22+) devait déterminer l’agriculture en Suisse pour la période 2022-25. La suspension de la PA22+ par le Conseil des Etats et la commission responsable du Conseil national a des répercussions négatives : la nouvelle politique agricole – qui doit absolument comporter des mesures favorisant la biodiversité afin de combattre la crise de la perte de biodiversité - est probablement retardée pour des années.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Cela a des conséquences dramatiques sur la nature : depuis plus de 30 ans, une orientation plus écologique est promise lors de l’élaboration des politiques agricoles. Mais peu a été fait concrètement depuis : les espèces du milieu agricole, comme l’alouette des champs, continuent à décliner.</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La nouvelle politique agricole doit impérativement être reprise et élaborée en faveur de la nature !</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BirdLife Suisse s’engage depuis des années pour une politique agricole durable. Parallèlement, des projets concrets sont réalisés, lors desquels la conservation des espèces est mise en œuvre en collaboration avec les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agriculteurs.trices</a:t>
            </a:r>
            <a:r>
              <a:rPr lang="fr-CH" sz="1800" dirty="0">
                <a:effectLst/>
                <a:latin typeface="Calibri" panose="020F0502020204030204" pitchFamily="34" charset="0"/>
                <a:ea typeface="Calibri" panose="020F0502020204030204" pitchFamily="34" charset="0"/>
                <a:cs typeface="Times New Roman" panose="02020603050405020304" pitchFamily="18" charset="0"/>
              </a:rPr>
              <a:t> – par exemple pour la chevêche d’Athéna, oiseau de l’année 2021.</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Des milliards de francs d’impôts sont versés chaque année à l’agriculture – assez pour passer enfin d’une agriculture qui détruit la biodiversité à une agriculture qui en prend soin !</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Image : Markus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Bolliger</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53</a:t>
            </a:fld>
            <a:endParaRPr lang="de-DE"/>
          </a:p>
        </p:txBody>
      </p:sp>
    </p:spTree>
    <p:extLst>
      <p:ext uri="{BB962C8B-B14F-4D97-AF65-F5344CB8AC3E}">
        <p14:creationId xmlns:p14="http://schemas.microsoft.com/office/powerpoint/2010/main" val="2286519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a:p>
            <a:r>
              <a:rPr lang="de-DE" dirty="0"/>
              <a:t>Image : Beat Rüegger</a:t>
            </a:r>
          </a:p>
        </p:txBody>
      </p:sp>
      <p:sp>
        <p:nvSpPr>
          <p:cNvPr id="4" name="Foliennummernplatzhalter 3"/>
          <p:cNvSpPr>
            <a:spLocks noGrp="1"/>
          </p:cNvSpPr>
          <p:nvPr>
            <p:ph type="sldNum" sz="quarter" idx="5"/>
          </p:nvPr>
        </p:nvSpPr>
        <p:spPr/>
        <p:txBody>
          <a:bodyPr/>
          <a:lstStyle/>
          <a:p>
            <a:fld id="{DE03F047-453F-734B-A31C-88542EF47050}" type="slidenum">
              <a:rPr lang="de-DE" smtClean="0"/>
              <a:t>54</a:t>
            </a:fld>
            <a:endParaRPr lang="de-DE"/>
          </a:p>
        </p:txBody>
      </p:sp>
    </p:spTree>
    <p:extLst>
      <p:ext uri="{BB962C8B-B14F-4D97-AF65-F5344CB8AC3E}">
        <p14:creationId xmlns:p14="http://schemas.microsoft.com/office/powerpoint/2010/main" val="2061969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Image : vogelwarte.ch</a:t>
            </a:r>
          </a:p>
        </p:txBody>
      </p:sp>
      <p:sp>
        <p:nvSpPr>
          <p:cNvPr id="4" name="Foliennummernplatzhalter 3"/>
          <p:cNvSpPr>
            <a:spLocks noGrp="1"/>
          </p:cNvSpPr>
          <p:nvPr>
            <p:ph type="sldNum" sz="quarter" idx="5"/>
          </p:nvPr>
        </p:nvSpPr>
        <p:spPr/>
        <p:txBody>
          <a:bodyPr/>
          <a:lstStyle/>
          <a:p>
            <a:fld id="{DE03F047-453F-734B-A31C-88542EF47050}" type="slidenum">
              <a:rPr lang="de-DE" smtClean="0"/>
              <a:t>55</a:t>
            </a:fld>
            <a:endParaRPr lang="de-DE"/>
          </a:p>
        </p:txBody>
      </p:sp>
    </p:spTree>
    <p:extLst>
      <p:ext uri="{BB962C8B-B14F-4D97-AF65-F5344CB8AC3E}">
        <p14:creationId xmlns:p14="http://schemas.microsoft.com/office/powerpoint/2010/main" val="33152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Dernière preuve de reproduction du cochevis huppé près de Bâle en 1976, puis encore jusqu’en 1989 observations isolées dans cette région. Le cochevis huppé dépend également d’habitats ouverts à végétation clairsemée, qu’il trouvait dans les surfaces rudérales ou les terrains industriels. Le recul de ces habitats et l’utilisation toujours plus fréquente de pesticides et d’engrais a conduit à sa disparition de Suisse.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Image cochevis huppé :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Jaro</a:t>
            </a:r>
            <a:r>
              <a:rPr lang="fr-CH" sz="1800" dirty="0">
                <a:effectLst/>
                <a:latin typeface="Calibri" panose="020F0502020204030204" pitchFamily="34" charset="0"/>
                <a:ea typeface="Calibri" panose="020F0502020204030204" pitchFamily="34" charset="0"/>
                <a:cs typeface="Times New Roman" panose="02020603050405020304" pitchFamily="18" charset="0"/>
              </a:rPr>
              <a:t> Schacht </a:t>
            </a:r>
          </a:p>
        </p:txBody>
      </p:sp>
      <p:sp>
        <p:nvSpPr>
          <p:cNvPr id="4" name="Foliennummernplatzhalter 3"/>
          <p:cNvSpPr>
            <a:spLocks noGrp="1"/>
          </p:cNvSpPr>
          <p:nvPr>
            <p:ph type="sldNum" sz="quarter" idx="5"/>
          </p:nvPr>
        </p:nvSpPr>
        <p:spPr/>
        <p:txBody>
          <a:bodyPr/>
          <a:lstStyle/>
          <a:p>
            <a:fld id="{DE03F047-453F-734B-A31C-88542EF47050}" type="slidenum">
              <a:rPr lang="de-DE" smtClean="0"/>
              <a:t>6</a:t>
            </a:fld>
            <a:endParaRPr lang="de-DE"/>
          </a:p>
        </p:txBody>
      </p:sp>
    </p:spTree>
    <p:extLst>
      <p:ext uri="{BB962C8B-B14F-4D97-AF65-F5344CB8AC3E}">
        <p14:creationId xmlns:p14="http://schemas.microsoft.com/office/powerpoint/2010/main" val="17369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En Suisse, l’alouette lulu niche surtout dans le Jura et le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Randen</a:t>
            </a:r>
            <a:r>
              <a:rPr lang="fr-CH" sz="1800" dirty="0">
                <a:effectLst/>
                <a:latin typeface="Calibri" panose="020F0502020204030204" pitchFamily="34" charset="0"/>
                <a:ea typeface="Calibri" panose="020F0502020204030204" pitchFamily="34" charset="0"/>
                <a:cs typeface="Times New Roman" panose="02020603050405020304" pitchFamily="18" charset="0"/>
              </a:rPr>
              <a:t> (SH), avec 250 à 300 couples nicheurs. A la différence de l’alouette des champs, elle préfère les habitats riches en structures. Lors de la migration, on peut aussi l’observer sur le Plateau et dans les champs. Caractéristiques qui la distinguent : queue courte avec pointes blanches (alouette des champs avec plumes externes de la queue et bords de fuite des ailes blancs) ; dessin contrasté au bord antérieur de l’aile, motifs contrastés sur la tête avec sourcils marqués qui se rejoignent sur la nuque.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Mais il existe aussi d’autres oiseaux « bruns », par exemple le pipit farlouse. Il est également impacté par l’agriculture intensive. Il ne niche pratiquement plus aux basses altitudes. Au total, on dénombre 500 à 800 couples nicheurs en Suisse, surtout dans le Jura et les Préalpes. En comparaison avec l’alouette des champs, il a une tête moins contrastée, de fines stries plus nettes sur la poitrine et les flancs, et pas de huppe sur la tête.</a:t>
            </a: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CH" sz="1800" dirty="0">
                <a:effectLst/>
                <a:latin typeface="Calibri" panose="020F0502020204030204" pitchFamily="34" charset="0"/>
                <a:ea typeface="Calibri" panose="020F0502020204030204" pitchFamily="34" charset="0"/>
                <a:cs typeface="Times New Roman" panose="02020603050405020304" pitchFamily="18" charset="0"/>
              </a:rPr>
              <a:t>Images :</a:t>
            </a:r>
            <a:r>
              <a:rPr lang="de-DE" sz="1800" dirty="0"/>
              <a:t> Wikipedia  </a:t>
            </a:r>
            <a:r>
              <a:rPr lang="de-DE" sz="1800" dirty="0" err="1"/>
              <a:t>Lullula_arborea</a:t>
            </a:r>
            <a:r>
              <a:rPr lang="de-DE" sz="1800" dirty="0"/>
              <a:t>_(</a:t>
            </a:r>
            <a:r>
              <a:rPr lang="de-DE" sz="1800" dirty="0" err="1"/>
              <a:t>Ján_Svetlík</a:t>
            </a:r>
            <a:r>
              <a:rPr lang="de-DE" sz="1800" dirty="0"/>
              <a:t>).</a:t>
            </a:r>
            <a:r>
              <a:rPr lang="de-DE" sz="1800" dirty="0" err="1"/>
              <a:t>jpg</a:t>
            </a:r>
            <a:endParaRPr lang="de-DE" sz="1800" dirty="0"/>
          </a:p>
          <a:p>
            <a:r>
              <a:rPr lang="de-DE" sz="1800" dirty="0"/>
              <a:t>	            2560px-Wiesenpieper_Meadow_pipit.jpg</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7</a:t>
            </a:fld>
            <a:endParaRPr lang="de-DE"/>
          </a:p>
        </p:txBody>
      </p:sp>
    </p:spTree>
    <p:extLst>
      <p:ext uri="{BB962C8B-B14F-4D97-AF65-F5344CB8AC3E}">
        <p14:creationId xmlns:p14="http://schemas.microsoft.com/office/powerpoint/2010/main" val="27734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Gardent une distance d’au moins 60 m avec les structures forestières.</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Preuve de nidification la plus élevée en CH à 2460 m d’altitude.</a:t>
            </a:r>
          </a:p>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800" dirty="0" err="1">
                <a:effectLst/>
                <a:latin typeface="Calibri" panose="020F0502020204030204" pitchFamily="34" charset="0"/>
                <a:ea typeface="Calibri" panose="020F0502020204030204" pitchFamily="34" charset="0"/>
                <a:cs typeface="Times New Roman" panose="02020603050405020304" pitchFamily="18" charset="0"/>
              </a:rPr>
              <a:t>Photo</a:t>
            </a:r>
            <a:r>
              <a:rPr lang="de-CH" sz="1800" dirty="0">
                <a:effectLst/>
                <a:latin typeface="Calibri" panose="020F0502020204030204" pitchFamily="34" charset="0"/>
                <a:ea typeface="Calibri" panose="020F0502020204030204" pitchFamily="34" charset="0"/>
                <a:cs typeface="Times New Roman" panose="02020603050405020304" pitchFamily="18" charset="0"/>
              </a:rPr>
              <a:t> : Michael Gerber</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E03F047-453F-734B-A31C-88542EF47050}" type="slidenum">
              <a:rPr lang="de-DE" smtClean="0"/>
              <a:t>8</a:t>
            </a:fld>
            <a:endParaRPr lang="de-DE"/>
          </a:p>
        </p:txBody>
      </p:sp>
    </p:spTree>
    <p:extLst>
      <p:ext uri="{BB962C8B-B14F-4D97-AF65-F5344CB8AC3E}">
        <p14:creationId xmlns:p14="http://schemas.microsoft.com/office/powerpoint/2010/main" val="32008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Image : Lucas Lombardo</a:t>
            </a:r>
          </a:p>
        </p:txBody>
      </p:sp>
      <p:sp>
        <p:nvSpPr>
          <p:cNvPr id="4" name="Foliennummernplatzhalter 3"/>
          <p:cNvSpPr>
            <a:spLocks noGrp="1"/>
          </p:cNvSpPr>
          <p:nvPr>
            <p:ph type="sldNum" sz="quarter" idx="5"/>
          </p:nvPr>
        </p:nvSpPr>
        <p:spPr/>
        <p:txBody>
          <a:bodyPr/>
          <a:lstStyle/>
          <a:p>
            <a:fld id="{DE03F047-453F-734B-A31C-88542EF47050}" type="slidenum">
              <a:rPr lang="de-DE" smtClean="0"/>
              <a:t>9</a:t>
            </a:fld>
            <a:endParaRPr lang="de-DE"/>
          </a:p>
        </p:txBody>
      </p:sp>
    </p:spTree>
    <p:extLst>
      <p:ext uri="{BB962C8B-B14F-4D97-AF65-F5344CB8AC3E}">
        <p14:creationId xmlns:p14="http://schemas.microsoft.com/office/powerpoint/2010/main" val="3408845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350B-3D6E-C349-A96F-A2F64C5289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B233A52-DADF-8F4E-8D08-94B29D133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5" name="Image 2">
            <a:extLst>
              <a:ext uri="{FF2B5EF4-FFF2-40B4-BE49-F238E27FC236}">
                <a16:creationId xmlns:a16="http://schemas.microsoft.com/office/drawing/2014/main" id="{79446457-CE52-774B-89BC-36A5777691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243888"/>
            <a:ext cx="676800" cy="514292"/>
          </a:xfrm>
          <a:prstGeom prst="rect">
            <a:avLst/>
          </a:prstGeom>
        </p:spPr>
      </p:pic>
    </p:spTree>
    <p:extLst>
      <p:ext uri="{BB962C8B-B14F-4D97-AF65-F5344CB8AC3E}">
        <p14:creationId xmlns:p14="http://schemas.microsoft.com/office/powerpoint/2010/main" val="291636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5AEC5-BFEB-CC42-8860-D384364CB71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8B6F522-4A77-1B4E-9A1F-ED6D7D2579C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8" name="Image 2">
            <a:extLst>
              <a:ext uri="{FF2B5EF4-FFF2-40B4-BE49-F238E27FC236}">
                <a16:creationId xmlns:a16="http://schemas.microsoft.com/office/drawing/2014/main" id="{0C1C5836-9FE7-BF49-BC24-E3D0E875B8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243888"/>
            <a:ext cx="676800" cy="514292"/>
          </a:xfrm>
          <a:prstGeom prst="rect">
            <a:avLst/>
          </a:prstGeom>
        </p:spPr>
      </p:pic>
    </p:spTree>
    <p:extLst>
      <p:ext uri="{BB962C8B-B14F-4D97-AF65-F5344CB8AC3E}">
        <p14:creationId xmlns:p14="http://schemas.microsoft.com/office/powerpoint/2010/main" val="418537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ertikaler Titel und Text">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9EDA55-BF74-41AE-9FC7-6085585197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243888"/>
            <a:ext cx="676800" cy="514292"/>
          </a:xfrm>
          <a:prstGeom prst="rect">
            <a:avLst/>
          </a:prstGeom>
        </p:spPr>
      </p:pic>
    </p:spTree>
    <p:extLst>
      <p:ext uri="{BB962C8B-B14F-4D97-AF65-F5344CB8AC3E}">
        <p14:creationId xmlns:p14="http://schemas.microsoft.com/office/powerpoint/2010/main" val="416535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C69480A-47FE-1D4B-9A87-066A70526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749B449-8B7F-2244-9AE0-7D118BA5A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9A0EEA-C581-A748-89E6-858A58FC8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14B19-4451-7744-A3C2-B04C4F41E0CA}" type="datetimeFigureOut">
              <a:rPr lang="de-DE" smtClean="0"/>
              <a:t>30.11.2021</a:t>
            </a:fld>
            <a:endParaRPr lang="de-DE"/>
          </a:p>
        </p:txBody>
      </p:sp>
      <p:sp>
        <p:nvSpPr>
          <p:cNvPr id="5" name="Fußzeilenplatzhalter 4">
            <a:extLst>
              <a:ext uri="{FF2B5EF4-FFF2-40B4-BE49-F238E27FC236}">
                <a16:creationId xmlns:a16="http://schemas.microsoft.com/office/drawing/2014/main" id="{BC974FE3-7D91-C240-B36F-C31BF6CA1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D3AD004-E990-984E-9E0B-D6CFFD5F3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4ABE0-42D5-404C-9A2F-25886CDE2648}" type="slidenum">
              <a:rPr lang="de-DE" smtClean="0"/>
              <a:t>‹N°›</a:t>
            </a:fld>
            <a:endParaRPr lang="de-DE"/>
          </a:p>
        </p:txBody>
      </p:sp>
    </p:spTree>
    <p:extLst>
      <p:ext uri="{BB962C8B-B14F-4D97-AF65-F5344CB8AC3E}">
        <p14:creationId xmlns:p14="http://schemas.microsoft.com/office/powerpoint/2010/main" val="374470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hyperlink" Target="http://www.birdlife.ch/alouette"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https://www.artenfoerderung-voegel.ch/alouette-des-champs.html" TargetMode="External"/><Relationship Id="rId4" Type="http://schemas.openxmlformats.org/officeDocument/2006/relationships/hyperlink" Target="http://www.vogelwarte.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draußen, fliegend, Tag enthält.&#10;&#10;Automatisch generierte Beschreibung">
            <a:extLst>
              <a:ext uri="{FF2B5EF4-FFF2-40B4-BE49-F238E27FC236}">
                <a16:creationId xmlns:a16="http://schemas.microsoft.com/office/drawing/2014/main" id="{F4349164-579B-D440-A6A5-5AF31210EC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469" y="0"/>
            <a:ext cx="11366089" cy="6858000"/>
          </a:xfrm>
          <a:prstGeom prst="rect">
            <a:avLst/>
          </a:prstGeom>
        </p:spPr>
      </p:pic>
      <p:pic>
        <p:nvPicPr>
          <p:cNvPr id="11" name="Grafik 10" descr="Ein Bild, das Vogel, draußen, fliegend, Tag enthält.&#10;&#10;Automatisch generierte Beschreibung">
            <a:extLst>
              <a:ext uri="{FF2B5EF4-FFF2-40B4-BE49-F238E27FC236}">
                <a16:creationId xmlns:a16="http://schemas.microsoft.com/office/drawing/2014/main" id="{B0B882DF-DBB3-8642-A547-C305D46667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45163" y="0"/>
            <a:ext cx="2246837" cy="6858000"/>
          </a:xfrm>
          <a:prstGeom prst="rect">
            <a:avLst/>
          </a:prstGeom>
        </p:spPr>
      </p:pic>
      <p:sp>
        <p:nvSpPr>
          <p:cNvPr id="6" name="Textfeld 5">
            <a:extLst>
              <a:ext uri="{FF2B5EF4-FFF2-40B4-BE49-F238E27FC236}">
                <a16:creationId xmlns:a16="http://schemas.microsoft.com/office/drawing/2014/main" id="{AFDBBF11-680E-C74B-B193-910EE3A5FED6}"/>
              </a:ext>
            </a:extLst>
          </p:cNvPr>
          <p:cNvSpPr txBox="1"/>
          <p:nvPr/>
        </p:nvSpPr>
        <p:spPr>
          <a:xfrm>
            <a:off x="6442841" y="1505826"/>
            <a:ext cx="5749159" cy="2123658"/>
          </a:xfrm>
          <a:prstGeom prst="rect">
            <a:avLst/>
          </a:prstGeom>
          <a:noFill/>
        </p:spPr>
        <p:txBody>
          <a:bodyPr wrap="square" rtlCol="0">
            <a:spAutoFit/>
          </a:bodyPr>
          <a:lstStyle/>
          <a:p>
            <a:pPr algn="ctr"/>
            <a:r>
              <a:rPr lang="fr-CH" sz="4400" b="1">
                <a:latin typeface="Syntax LT" pitchFamily="2" charset="0"/>
              </a:rPr>
              <a:t>Alouette des champs</a:t>
            </a:r>
          </a:p>
          <a:p>
            <a:pPr algn="ctr"/>
            <a:endParaRPr lang="fr-CH" sz="3200" b="1">
              <a:latin typeface="Syntax LT" pitchFamily="2" charset="0"/>
            </a:endParaRPr>
          </a:p>
          <a:p>
            <a:pPr algn="ctr"/>
            <a:r>
              <a:rPr lang="fr-CH" sz="2800" b="1">
                <a:latin typeface="Syntax LT" pitchFamily="2" charset="0"/>
              </a:rPr>
              <a:t>Oiseau de l‘année 2022</a:t>
            </a:r>
          </a:p>
          <a:p>
            <a:pPr algn="ctr"/>
            <a:r>
              <a:rPr lang="fr-CH" sz="2800" b="1">
                <a:latin typeface="Syntax LT" pitchFamily="2" charset="0"/>
              </a:rPr>
              <a:t>BirdLife Suisse</a:t>
            </a:r>
          </a:p>
        </p:txBody>
      </p:sp>
      <p:pic>
        <p:nvPicPr>
          <p:cNvPr id="4" name="Grafik 3">
            <a:extLst>
              <a:ext uri="{FF2B5EF4-FFF2-40B4-BE49-F238E27FC236}">
                <a16:creationId xmlns:a16="http://schemas.microsoft.com/office/drawing/2014/main" id="{E3EDC0D0-8F48-9F4B-B13A-240B68455A26}"/>
              </a:ext>
            </a:extLst>
          </p:cNvPr>
          <p:cNvPicPr>
            <a:picLocks noChangeAspect="1"/>
          </p:cNvPicPr>
          <p:nvPr/>
        </p:nvPicPr>
        <p:blipFill>
          <a:blip r:embed="rId5"/>
          <a:stretch>
            <a:fillRect/>
          </a:stretch>
        </p:blipFill>
        <p:spPr>
          <a:xfrm>
            <a:off x="9945163" y="5135310"/>
            <a:ext cx="1842605" cy="1405377"/>
          </a:xfrm>
          <a:prstGeom prst="rect">
            <a:avLst/>
          </a:prstGeom>
        </p:spPr>
      </p:pic>
    </p:spTree>
    <p:extLst>
      <p:ext uri="{BB962C8B-B14F-4D97-AF65-F5344CB8AC3E}">
        <p14:creationId xmlns:p14="http://schemas.microsoft.com/office/powerpoint/2010/main" val="256636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1379A6C-6F60-FA4A-ACBB-73DF37553F5F}"/>
              </a:ext>
            </a:extLst>
          </p:cNvPr>
          <p:cNvSpPr>
            <a:spLocks noGrp="1"/>
          </p:cNvSpPr>
          <p:nvPr>
            <p:ph idx="1"/>
          </p:nvPr>
        </p:nvSpPr>
        <p:spPr>
          <a:xfrm>
            <a:off x="838200" y="1711761"/>
            <a:ext cx="4920290" cy="4261679"/>
          </a:xfrm>
        </p:spPr>
        <p:txBody>
          <a:bodyPr wrap="square">
            <a:spAutoFit/>
          </a:bodyPr>
          <a:lstStyle/>
          <a:p>
            <a:r>
              <a:rPr lang="fr-CH" sz="2400" b="1" dirty="0">
                <a:solidFill>
                  <a:srgbClr val="7D7D7D"/>
                </a:solidFill>
                <a:latin typeface="Syntax LT" pitchFamily="2" charset="0"/>
              </a:rPr>
              <a:t>Sites ouverts avec végétation rase, clairsemée </a:t>
            </a:r>
          </a:p>
          <a:p>
            <a:r>
              <a:rPr lang="fr-CH" sz="2400" b="1" dirty="0">
                <a:solidFill>
                  <a:srgbClr val="7D7D7D"/>
                </a:solidFill>
                <a:latin typeface="Syntax LT" pitchFamily="2" charset="0"/>
              </a:rPr>
              <a:t>Flore diversifiée avec riche offre en insectes</a:t>
            </a:r>
            <a:br>
              <a:rPr lang="fr-CH" sz="2400" b="1" dirty="0">
                <a:solidFill>
                  <a:srgbClr val="7D7D7D"/>
                </a:solidFill>
                <a:latin typeface="Syntax LT" pitchFamily="2" charset="0"/>
              </a:rPr>
            </a:br>
            <a:r>
              <a:rPr lang="fr-CH" sz="2400" b="1" dirty="0">
                <a:solidFill>
                  <a:srgbClr val="7D7D7D"/>
                </a:solidFill>
                <a:latin typeface="Syntax LT" pitchFamily="2" charset="0"/>
              </a:rPr>
              <a:t>(=&gt; espèces adventices des cultures)</a:t>
            </a:r>
          </a:p>
          <a:p>
            <a:r>
              <a:rPr lang="fr-CH" sz="2400" b="1" dirty="0">
                <a:solidFill>
                  <a:srgbClr val="7D7D7D"/>
                </a:solidFill>
                <a:latin typeface="Syntax LT" pitchFamily="2" charset="0"/>
              </a:rPr>
              <a:t>Bordures fleuries autour des cultures et prairies </a:t>
            </a:r>
          </a:p>
          <a:p>
            <a:r>
              <a:rPr lang="fr-CH" sz="2400" b="1" dirty="0">
                <a:solidFill>
                  <a:srgbClr val="7D7D7D"/>
                </a:solidFill>
                <a:latin typeface="Syntax LT" pitchFamily="2" charset="0"/>
              </a:rPr>
              <a:t>Chemins agricoles non goudronnés</a:t>
            </a:r>
          </a:p>
          <a:p>
            <a:r>
              <a:rPr lang="fr-CH" sz="2400" b="1" dirty="0">
                <a:solidFill>
                  <a:srgbClr val="7D7D7D"/>
                </a:solidFill>
                <a:latin typeface="Syntax LT" pitchFamily="2" charset="0"/>
              </a:rPr>
              <a:t>Diversité des cultures et petites structures</a:t>
            </a:r>
          </a:p>
        </p:txBody>
      </p:sp>
      <p:sp>
        <p:nvSpPr>
          <p:cNvPr id="7" name="Textfeld 6">
            <a:extLst>
              <a:ext uri="{FF2B5EF4-FFF2-40B4-BE49-F238E27FC236}">
                <a16:creationId xmlns:a16="http://schemas.microsoft.com/office/drawing/2014/main" id="{1D484C22-28AE-3840-BECA-D1DB23A7917E}"/>
              </a:ext>
            </a:extLst>
          </p:cNvPr>
          <p:cNvSpPr txBox="1"/>
          <p:nvPr/>
        </p:nvSpPr>
        <p:spPr>
          <a:xfrm>
            <a:off x="674012" y="503851"/>
            <a:ext cx="5253185" cy="707886"/>
          </a:xfrm>
          <a:prstGeom prst="rect">
            <a:avLst/>
          </a:prstGeom>
          <a:noFill/>
        </p:spPr>
        <p:txBody>
          <a:bodyPr wrap="square" rtlCol="0">
            <a:spAutoFit/>
          </a:bodyPr>
          <a:lstStyle/>
          <a:p>
            <a:r>
              <a:rPr lang="fr-CH" sz="4000" b="1">
                <a:solidFill>
                  <a:srgbClr val="006EAA"/>
                </a:solidFill>
              </a:rPr>
              <a:t>Habitat</a:t>
            </a:r>
          </a:p>
        </p:txBody>
      </p:sp>
      <p:pic>
        <p:nvPicPr>
          <p:cNvPr id="8" name="Grafik 7" descr="Ein Bild, das Gras, draußen, Vogel, stehend enthält.&#10;&#10;Automatisch generierte Beschreibung">
            <a:extLst>
              <a:ext uri="{FF2B5EF4-FFF2-40B4-BE49-F238E27FC236}">
                <a16:creationId xmlns:a16="http://schemas.microsoft.com/office/drawing/2014/main" id="{9C1D8BB8-BD08-B446-AD41-64428DC515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58490" y="1"/>
            <a:ext cx="6295656" cy="6858000"/>
          </a:xfrm>
          <a:prstGeom prst="rect">
            <a:avLst/>
          </a:prstGeom>
        </p:spPr>
      </p:pic>
    </p:spTree>
    <p:extLst>
      <p:ext uri="{BB962C8B-B14F-4D97-AF65-F5344CB8AC3E}">
        <p14:creationId xmlns:p14="http://schemas.microsoft.com/office/powerpoint/2010/main" val="5412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50B29BE-702C-154E-992B-97A1BA280982}"/>
              </a:ext>
            </a:extLst>
          </p:cNvPr>
          <p:cNvSpPr txBox="1"/>
          <p:nvPr/>
        </p:nvSpPr>
        <p:spPr>
          <a:xfrm>
            <a:off x="674012" y="503851"/>
            <a:ext cx="5368212" cy="707886"/>
          </a:xfrm>
          <a:prstGeom prst="rect">
            <a:avLst/>
          </a:prstGeom>
          <a:noFill/>
        </p:spPr>
        <p:txBody>
          <a:bodyPr wrap="square" rtlCol="0">
            <a:spAutoFit/>
          </a:bodyPr>
          <a:lstStyle/>
          <a:p>
            <a:r>
              <a:rPr lang="fr-CH" sz="4000" b="1">
                <a:solidFill>
                  <a:srgbClr val="006EAA"/>
                </a:solidFill>
              </a:rPr>
              <a:t>Nourriture</a:t>
            </a:r>
          </a:p>
        </p:txBody>
      </p:sp>
      <p:pic>
        <p:nvPicPr>
          <p:cNvPr id="9" name="Grafik 8" descr="Ein Bild, das Gras, draußen, Vogel, Feld enthält.&#10;&#10;Automatisch generierte Beschreibung">
            <a:extLst>
              <a:ext uri="{FF2B5EF4-FFF2-40B4-BE49-F238E27FC236}">
                <a16:creationId xmlns:a16="http://schemas.microsoft.com/office/drawing/2014/main" id="{697C4EF8-3F76-044B-9E36-E124EA0DF5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621"/>
          <a:stretch/>
        </p:blipFill>
        <p:spPr>
          <a:xfrm flipH="1">
            <a:off x="5747656" y="-12775"/>
            <a:ext cx="6444343" cy="6870775"/>
          </a:xfrm>
          <a:prstGeom prst="rect">
            <a:avLst/>
          </a:prstGeom>
        </p:spPr>
      </p:pic>
      <p:sp>
        <p:nvSpPr>
          <p:cNvPr id="12" name="Inhaltsplatzhalter 2">
            <a:extLst>
              <a:ext uri="{FF2B5EF4-FFF2-40B4-BE49-F238E27FC236}">
                <a16:creationId xmlns:a16="http://schemas.microsoft.com/office/drawing/2014/main" id="{78AF55F1-055D-5545-BDAC-C3EF74BE228D}"/>
              </a:ext>
            </a:extLst>
          </p:cNvPr>
          <p:cNvSpPr>
            <a:spLocks noGrp="1"/>
          </p:cNvSpPr>
          <p:nvPr>
            <p:ph idx="1"/>
          </p:nvPr>
        </p:nvSpPr>
        <p:spPr>
          <a:xfrm>
            <a:off x="838800" y="1697520"/>
            <a:ext cx="4908857" cy="2350259"/>
          </a:xfrm>
        </p:spPr>
        <p:txBody>
          <a:bodyPr vert="horz" wrap="square" lIns="91440" tIns="45720" rIns="91440" bIns="45720" rtlCol="0">
            <a:spAutoFit/>
          </a:bodyPr>
          <a:lstStyle/>
          <a:p>
            <a:r>
              <a:rPr lang="fr-CH" sz="2400" b="1" dirty="0">
                <a:solidFill>
                  <a:srgbClr val="7D7D7D"/>
                </a:solidFill>
                <a:latin typeface="Syntax LT" pitchFamily="2" charset="0"/>
              </a:rPr>
              <a:t>Recherche de nourriture au sol</a:t>
            </a:r>
          </a:p>
          <a:p>
            <a:r>
              <a:rPr lang="fr-CH" sz="2400" b="1" dirty="0">
                <a:solidFill>
                  <a:srgbClr val="7D7D7D"/>
                </a:solidFill>
                <a:latin typeface="Syntax LT" pitchFamily="2" charset="0"/>
              </a:rPr>
              <a:t>Saison de reproduction : insectes</a:t>
            </a:r>
            <a:br>
              <a:rPr lang="fr-CH" sz="2400" b="1" dirty="0">
                <a:solidFill>
                  <a:srgbClr val="7D7D7D"/>
                </a:solidFill>
                <a:latin typeface="Syntax LT" pitchFamily="2" charset="0"/>
              </a:rPr>
            </a:br>
            <a:r>
              <a:rPr lang="fr-CH" sz="2400" b="1" dirty="0">
                <a:solidFill>
                  <a:srgbClr val="7D7D7D"/>
                </a:solidFill>
                <a:latin typeface="Syntax LT" pitchFamily="2" charset="0"/>
              </a:rPr>
              <a:t>Hiver : graines</a:t>
            </a:r>
          </a:p>
          <a:p>
            <a:r>
              <a:rPr lang="fr-CH" sz="2400" b="1" dirty="0">
                <a:solidFill>
                  <a:srgbClr val="7D7D7D"/>
                </a:solidFill>
                <a:latin typeface="Syntax LT" pitchFamily="2" charset="0"/>
              </a:rPr>
              <a:t>Avalent de petits cailloux pour une meilleure digestion des graines</a:t>
            </a:r>
          </a:p>
        </p:txBody>
      </p:sp>
    </p:spTree>
    <p:extLst>
      <p:ext uri="{BB962C8B-B14F-4D97-AF65-F5344CB8AC3E}">
        <p14:creationId xmlns:p14="http://schemas.microsoft.com/office/powerpoint/2010/main" val="190024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draußen, Pflanze enthält.&#10;&#10;Automatisch generierte Beschreibung">
            <a:extLst>
              <a:ext uri="{FF2B5EF4-FFF2-40B4-BE49-F238E27FC236}">
                <a16:creationId xmlns:a16="http://schemas.microsoft.com/office/drawing/2014/main" id="{FDE70DCF-B449-394B-8B45-A9407D8B13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20634" y="1242680"/>
            <a:ext cx="10750732" cy="5419378"/>
          </a:xfrm>
          <a:prstGeom prst="rect">
            <a:avLst/>
          </a:prstGeom>
        </p:spPr>
      </p:pic>
      <p:sp>
        <p:nvSpPr>
          <p:cNvPr id="6" name="Textfeld 5">
            <a:extLst>
              <a:ext uri="{FF2B5EF4-FFF2-40B4-BE49-F238E27FC236}">
                <a16:creationId xmlns:a16="http://schemas.microsoft.com/office/drawing/2014/main" id="{47BA72B8-11FE-0E4D-A2F9-A4D1002682E1}"/>
              </a:ext>
            </a:extLst>
          </p:cNvPr>
          <p:cNvSpPr txBox="1"/>
          <p:nvPr/>
        </p:nvSpPr>
        <p:spPr>
          <a:xfrm>
            <a:off x="674012" y="503851"/>
            <a:ext cx="5368212" cy="707886"/>
          </a:xfrm>
          <a:prstGeom prst="rect">
            <a:avLst/>
          </a:prstGeom>
          <a:noFill/>
        </p:spPr>
        <p:txBody>
          <a:bodyPr wrap="square" rtlCol="0">
            <a:spAutoFit/>
          </a:bodyPr>
          <a:lstStyle/>
          <a:p>
            <a:r>
              <a:rPr lang="de-DE" sz="4000" b="1" dirty="0" err="1">
                <a:solidFill>
                  <a:srgbClr val="006EAA"/>
                </a:solidFill>
              </a:rPr>
              <a:t>Nid</a:t>
            </a:r>
            <a:endParaRPr lang="de-DE" sz="4000" b="1" dirty="0">
              <a:solidFill>
                <a:srgbClr val="006EAA"/>
              </a:solidFill>
            </a:endParaRPr>
          </a:p>
        </p:txBody>
      </p:sp>
    </p:spTree>
    <p:extLst>
      <p:ext uri="{BB962C8B-B14F-4D97-AF65-F5344CB8AC3E}">
        <p14:creationId xmlns:p14="http://schemas.microsoft.com/office/powerpoint/2010/main" val="280410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0173FA9-D48D-3D4E-A3E2-25F481ED43C8}"/>
              </a:ext>
            </a:extLst>
          </p:cNvPr>
          <p:cNvSpPr>
            <a:spLocks noGrp="1"/>
          </p:cNvSpPr>
          <p:nvPr>
            <p:ph idx="1"/>
          </p:nvPr>
        </p:nvSpPr>
        <p:spPr>
          <a:xfrm>
            <a:off x="838200" y="1825625"/>
            <a:ext cx="4604658" cy="3929281"/>
          </a:xfrm>
        </p:spPr>
        <p:txBody>
          <a:bodyPr>
            <a:spAutoFit/>
          </a:bodyPr>
          <a:lstStyle/>
          <a:p>
            <a:r>
              <a:rPr lang="fr-CH" sz="2400" b="1" dirty="0">
                <a:solidFill>
                  <a:srgbClr val="7D7D7D"/>
                </a:solidFill>
                <a:latin typeface="Syntax LT" pitchFamily="2" charset="0"/>
              </a:rPr>
              <a:t>Atterrit à l‘écart du nid et s‘y rend à pied</a:t>
            </a:r>
          </a:p>
          <a:p>
            <a:r>
              <a:rPr lang="fr-CH" sz="2400" b="1" dirty="0">
                <a:solidFill>
                  <a:srgbClr val="7D7D7D"/>
                </a:solidFill>
                <a:latin typeface="Syntax LT" pitchFamily="2" charset="0"/>
              </a:rPr>
              <a:t>3-4 </a:t>
            </a:r>
            <a:r>
              <a:rPr lang="fr-CH" sz="2400" b="1" dirty="0" err="1">
                <a:solidFill>
                  <a:srgbClr val="7D7D7D"/>
                </a:solidFill>
                <a:latin typeface="Syntax LT" pitchFamily="2" charset="0"/>
              </a:rPr>
              <a:t>oeufs</a:t>
            </a:r>
            <a:endParaRPr lang="fr-CH" sz="2400" b="1" dirty="0">
              <a:solidFill>
                <a:srgbClr val="7D7D7D"/>
              </a:solidFill>
              <a:latin typeface="Syntax LT" pitchFamily="2" charset="0"/>
            </a:endParaRPr>
          </a:p>
          <a:p>
            <a:r>
              <a:rPr lang="fr-CH" sz="2400" b="1" dirty="0">
                <a:solidFill>
                  <a:srgbClr val="7D7D7D"/>
                </a:solidFill>
                <a:latin typeface="Syntax LT" pitchFamily="2" charset="0"/>
              </a:rPr>
              <a:t>Poussins seulement 7-12 jours au nid</a:t>
            </a:r>
          </a:p>
          <a:p>
            <a:r>
              <a:rPr lang="fr-CH" sz="2400" b="1" dirty="0">
                <a:solidFill>
                  <a:srgbClr val="7D7D7D"/>
                </a:solidFill>
                <a:latin typeface="Syntax LT" pitchFamily="2" charset="0"/>
              </a:rPr>
              <a:t>Durée de séjour au nid la plus courte de tous les passereaux</a:t>
            </a:r>
          </a:p>
          <a:p>
            <a:r>
              <a:rPr lang="fr-CH" sz="2400" b="1" dirty="0">
                <a:solidFill>
                  <a:srgbClr val="7D7D7D"/>
                </a:solidFill>
                <a:latin typeface="Syntax LT" pitchFamily="2" charset="0"/>
              </a:rPr>
              <a:t>Deux nichées/année</a:t>
            </a:r>
            <a:br>
              <a:rPr lang="fr-CH" sz="2400" b="1" dirty="0">
                <a:solidFill>
                  <a:srgbClr val="7D7D7D"/>
                </a:solidFill>
                <a:latin typeface="Syntax LT" pitchFamily="2" charset="0"/>
              </a:rPr>
            </a:br>
            <a:r>
              <a:rPr lang="fr-CH" sz="2400" b="1" dirty="0">
                <a:solidFill>
                  <a:srgbClr val="7D7D7D"/>
                </a:solidFill>
                <a:latin typeface="Syntax LT" pitchFamily="2" charset="0"/>
              </a:rPr>
              <a:t>(parfois partiellement en parallèle)</a:t>
            </a:r>
          </a:p>
        </p:txBody>
      </p:sp>
      <p:pic>
        <p:nvPicPr>
          <p:cNvPr id="4" name="Inhaltsplatzhalter 3" descr="Ein Bild, das Gras, draußen, Vogel, Tag enthält.&#10;&#10;Automatisch generierte Beschreibung">
            <a:extLst>
              <a:ext uri="{FF2B5EF4-FFF2-40B4-BE49-F238E27FC236}">
                <a16:creationId xmlns:a16="http://schemas.microsoft.com/office/drawing/2014/main" id="{B6FF9D51-D461-0C44-8307-2F48CE2922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6000" cy="6858000"/>
          </a:xfrm>
          <a:prstGeom prst="rect">
            <a:avLst/>
          </a:prstGeom>
        </p:spPr>
      </p:pic>
      <p:sp>
        <p:nvSpPr>
          <p:cNvPr id="7" name="Textfeld 6">
            <a:extLst>
              <a:ext uri="{FF2B5EF4-FFF2-40B4-BE49-F238E27FC236}">
                <a16:creationId xmlns:a16="http://schemas.microsoft.com/office/drawing/2014/main" id="{768C0271-1A42-DC4A-A8A5-63C5BEC57C90}"/>
              </a:ext>
            </a:extLst>
          </p:cNvPr>
          <p:cNvSpPr txBox="1"/>
          <p:nvPr/>
        </p:nvSpPr>
        <p:spPr>
          <a:xfrm>
            <a:off x="674012" y="503851"/>
            <a:ext cx="5368212" cy="707886"/>
          </a:xfrm>
          <a:prstGeom prst="rect">
            <a:avLst/>
          </a:prstGeom>
          <a:noFill/>
        </p:spPr>
        <p:txBody>
          <a:bodyPr wrap="square" rtlCol="0">
            <a:spAutoFit/>
          </a:bodyPr>
          <a:lstStyle/>
          <a:p>
            <a:r>
              <a:rPr lang="fr-CH" sz="4000" b="1">
                <a:solidFill>
                  <a:srgbClr val="006EAA"/>
                </a:solidFill>
              </a:rPr>
              <a:t>Reproduction</a:t>
            </a:r>
          </a:p>
        </p:txBody>
      </p:sp>
    </p:spTree>
    <p:extLst>
      <p:ext uri="{BB962C8B-B14F-4D97-AF65-F5344CB8AC3E}">
        <p14:creationId xmlns:p14="http://schemas.microsoft.com/office/powerpoint/2010/main" val="127941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58AF9E-30E6-A947-AD1D-E67DD3BC5D2A}"/>
              </a:ext>
            </a:extLst>
          </p:cNvPr>
          <p:cNvSpPr>
            <a:spLocks noGrp="1"/>
          </p:cNvSpPr>
          <p:nvPr>
            <p:ph idx="1"/>
          </p:nvPr>
        </p:nvSpPr>
        <p:spPr/>
        <p:txBody>
          <a:bodyPr/>
          <a:lstStyle/>
          <a:p>
            <a:pPr marL="0" indent="0">
              <a:buNone/>
            </a:pPr>
            <a:endParaRPr lang="fr-CH"/>
          </a:p>
          <a:p>
            <a:endParaRPr lang="fr-CH"/>
          </a:p>
          <a:p>
            <a:endParaRPr lang="fr-CH"/>
          </a:p>
          <a:p>
            <a:endParaRPr lang="fr-CH"/>
          </a:p>
        </p:txBody>
      </p:sp>
      <p:sp>
        <p:nvSpPr>
          <p:cNvPr id="7" name="Textfeld 6">
            <a:extLst>
              <a:ext uri="{FF2B5EF4-FFF2-40B4-BE49-F238E27FC236}">
                <a16:creationId xmlns:a16="http://schemas.microsoft.com/office/drawing/2014/main" id="{C579A01A-5FE3-114E-83BF-07A1C844633E}"/>
              </a:ext>
            </a:extLst>
          </p:cNvPr>
          <p:cNvSpPr txBox="1"/>
          <p:nvPr/>
        </p:nvSpPr>
        <p:spPr>
          <a:xfrm>
            <a:off x="674011" y="503851"/>
            <a:ext cx="6692560" cy="707886"/>
          </a:xfrm>
          <a:prstGeom prst="rect">
            <a:avLst/>
          </a:prstGeom>
          <a:noFill/>
        </p:spPr>
        <p:txBody>
          <a:bodyPr wrap="square" rtlCol="0">
            <a:spAutoFit/>
          </a:bodyPr>
          <a:lstStyle/>
          <a:p>
            <a:r>
              <a:rPr lang="fr-CH" sz="4000" b="1" dirty="0">
                <a:solidFill>
                  <a:srgbClr val="006EAA"/>
                </a:solidFill>
              </a:rPr>
              <a:t>Reproduction – vol de parade</a:t>
            </a:r>
          </a:p>
        </p:txBody>
      </p:sp>
      <p:pic>
        <p:nvPicPr>
          <p:cNvPr id="5" name="Grafik 4" descr="Ein Bild, das Himmel, draußen, Vogel, Tag enthält.&#10;&#10;Automatisch generierte Beschreibung">
            <a:extLst>
              <a:ext uri="{FF2B5EF4-FFF2-40B4-BE49-F238E27FC236}">
                <a16:creationId xmlns:a16="http://schemas.microsoft.com/office/drawing/2014/main" id="{599A4C8F-1A5C-3349-83FF-EA5A2E695330}"/>
              </a:ext>
            </a:extLst>
          </p:cNvPr>
          <p:cNvPicPr>
            <a:picLocks noChangeAspect="1"/>
          </p:cNvPicPr>
          <p:nvPr/>
        </p:nvPicPr>
        <p:blipFill>
          <a:blip r:embed="rId3"/>
          <a:stretch>
            <a:fillRect/>
          </a:stretch>
        </p:blipFill>
        <p:spPr>
          <a:xfrm>
            <a:off x="1301750" y="1362592"/>
            <a:ext cx="9588500" cy="5422900"/>
          </a:xfrm>
          <a:prstGeom prst="rect">
            <a:avLst/>
          </a:prstGeom>
        </p:spPr>
      </p:pic>
    </p:spTree>
    <p:extLst>
      <p:ext uri="{BB962C8B-B14F-4D97-AF65-F5344CB8AC3E}">
        <p14:creationId xmlns:p14="http://schemas.microsoft.com/office/powerpoint/2010/main" val="31411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Gras, draußen, Vogel, stehend enthält.&#10;&#10;Automatisch generierte Beschreibung">
            <a:extLst>
              <a:ext uri="{FF2B5EF4-FFF2-40B4-BE49-F238E27FC236}">
                <a16:creationId xmlns:a16="http://schemas.microsoft.com/office/drawing/2014/main" id="{71531D94-F767-E849-B85F-9C5ED91A31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11737"/>
            <a:ext cx="12192000" cy="5646263"/>
          </a:xfrm>
          <a:prstGeom prst="rect">
            <a:avLst/>
          </a:prstGeom>
        </p:spPr>
      </p:pic>
      <p:sp>
        <p:nvSpPr>
          <p:cNvPr id="3" name="Inhaltsplatzhalter 2">
            <a:extLst>
              <a:ext uri="{FF2B5EF4-FFF2-40B4-BE49-F238E27FC236}">
                <a16:creationId xmlns:a16="http://schemas.microsoft.com/office/drawing/2014/main" id="{15F2A0BD-5839-624C-85B8-7F40FA953FE8}"/>
              </a:ext>
            </a:extLst>
          </p:cNvPr>
          <p:cNvSpPr>
            <a:spLocks noGrp="1"/>
          </p:cNvSpPr>
          <p:nvPr>
            <p:ph idx="1"/>
          </p:nvPr>
        </p:nvSpPr>
        <p:spPr>
          <a:xfrm>
            <a:off x="838200" y="1825625"/>
            <a:ext cx="5591629" cy="2350259"/>
          </a:xfrm>
        </p:spPr>
        <p:txBody>
          <a:bodyPr wrap="square">
            <a:spAutoFit/>
          </a:bodyPr>
          <a:lstStyle/>
          <a:p>
            <a:r>
              <a:rPr lang="fr-CH" sz="2400" b="1" dirty="0">
                <a:solidFill>
                  <a:schemeClr val="bg1"/>
                </a:solidFill>
                <a:latin typeface="Syntax LT" pitchFamily="2" charset="0"/>
              </a:rPr>
              <a:t>En Suisse migrateur à courte distance ou sédentaire </a:t>
            </a:r>
          </a:p>
          <a:p>
            <a:r>
              <a:rPr lang="fr-CH" sz="2400" b="1" dirty="0">
                <a:solidFill>
                  <a:schemeClr val="bg1"/>
                </a:solidFill>
                <a:latin typeface="Syntax LT" pitchFamily="2" charset="0"/>
              </a:rPr>
              <a:t>Migrateur fréquent, hôte hivernal rare</a:t>
            </a:r>
          </a:p>
          <a:p>
            <a:r>
              <a:rPr lang="fr-CH" sz="2400" b="1" dirty="0">
                <a:solidFill>
                  <a:schemeClr val="bg1"/>
                </a:solidFill>
                <a:latin typeface="Syntax LT" pitchFamily="2" charset="0"/>
              </a:rPr>
              <a:t>En dehors de la saison de reproduction en petits ou grands groupes, parfois des milliers</a:t>
            </a:r>
          </a:p>
        </p:txBody>
      </p:sp>
      <p:sp>
        <p:nvSpPr>
          <p:cNvPr id="7" name="Textfeld 6">
            <a:extLst>
              <a:ext uri="{FF2B5EF4-FFF2-40B4-BE49-F238E27FC236}">
                <a16:creationId xmlns:a16="http://schemas.microsoft.com/office/drawing/2014/main" id="{D8A4A1E8-370C-2044-8375-D1DF99357385}"/>
              </a:ext>
            </a:extLst>
          </p:cNvPr>
          <p:cNvSpPr txBox="1"/>
          <p:nvPr/>
        </p:nvSpPr>
        <p:spPr>
          <a:xfrm>
            <a:off x="674011" y="503851"/>
            <a:ext cx="6076109" cy="707886"/>
          </a:xfrm>
          <a:prstGeom prst="rect">
            <a:avLst/>
          </a:prstGeom>
          <a:noFill/>
        </p:spPr>
        <p:txBody>
          <a:bodyPr wrap="square" rtlCol="0">
            <a:spAutoFit/>
          </a:bodyPr>
          <a:lstStyle/>
          <a:p>
            <a:r>
              <a:rPr lang="fr-CH" sz="4000" b="1">
                <a:solidFill>
                  <a:srgbClr val="006EAA"/>
                </a:solidFill>
              </a:rPr>
              <a:t>Comportement migratoire</a:t>
            </a:r>
          </a:p>
        </p:txBody>
      </p:sp>
      <p:pic>
        <p:nvPicPr>
          <p:cNvPr id="5" name="Grafik 4">
            <a:extLst>
              <a:ext uri="{FF2B5EF4-FFF2-40B4-BE49-F238E27FC236}">
                <a16:creationId xmlns:a16="http://schemas.microsoft.com/office/drawing/2014/main" id="{0F75C29F-AEAA-1D49-A021-A582FB72FB5F}"/>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114798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724433" y="1571232"/>
            <a:ext cx="2981166" cy="4468865"/>
          </a:xfrm>
          <a:prstGeom prst="rect">
            <a:avLst/>
          </a:prstGeom>
        </p:spPr>
      </p:pic>
      <p:pic>
        <p:nvPicPr>
          <p:cNvPr id="6" name="Bild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2518" y="3121719"/>
            <a:ext cx="2704151" cy="3371156"/>
          </a:xfrm>
          <a:prstGeom prst="rect">
            <a:avLst/>
          </a:prstGeom>
        </p:spPr>
      </p:pic>
      <p:pic>
        <p:nvPicPr>
          <p:cNvPr id="4" name="Inhaltsplatzhalter 3"/>
          <p:cNvPicPr>
            <a:picLocks noGrp="1" noChangeAspect="1"/>
          </p:cNvPicPr>
          <p:nvPr>
            <p:ph idx="1"/>
          </p:nvPr>
        </p:nvPicPr>
        <p:blipFill>
          <a:blip r:embed="rId5" cstate="print">
            <a:extLst>
              <a:ext uri="{28A0092B-C50C-407E-A947-70E740481C1C}">
                <a14:useLocalDpi xmlns:a14="http://schemas.microsoft.com/office/drawing/2010/main"/>
              </a:ext>
            </a:extLst>
          </a:blip>
          <a:srcRect/>
          <a:stretch>
            <a:fillRect/>
          </a:stretch>
        </p:blipFill>
        <p:spPr>
          <a:xfrm>
            <a:off x="4774593" y="847672"/>
            <a:ext cx="6381207" cy="2640533"/>
          </a:xfrm>
        </p:spPr>
      </p:pic>
      <p:pic>
        <p:nvPicPr>
          <p:cNvPr id="9" name="Picture 6">
            <a:extLst>
              <a:ext uri="{FF2B5EF4-FFF2-40B4-BE49-F238E27FC236}">
                <a16:creationId xmlns:a16="http://schemas.microsoft.com/office/drawing/2014/main" id="{B88BE5CD-8308-1641-96E7-C530E70B96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35632" y="3476599"/>
            <a:ext cx="3344091" cy="2461042"/>
          </a:xfrm>
          <a:prstGeom prst="rect">
            <a:avLst/>
          </a:prstGeom>
        </p:spPr>
      </p:pic>
      <p:pic>
        <p:nvPicPr>
          <p:cNvPr id="7" name="Bild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8389039" y="3287464"/>
            <a:ext cx="3569700" cy="2867448"/>
          </a:xfrm>
          <a:prstGeom prst="rect">
            <a:avLst/>
          </a:prstGeom>
        </p:spPr>
      </p:pic>
      <p:sp>
        <p:nvSpPr>
          <p:cNvPr id="10" name="Textfeld 9">
            <a:extLst>
              <a:ext uri="{FF2B5EF4-FFF2-40B4-BE49-F238E27FC236}">
                <a16:creationId xmlns:a16="http://schemas.microsoft.com/office/drawing/2014/main" id="{3536405B-9912-3348-88B6-4D8D9228A3DF}"/>
              </a:ext>
            </a:extLst>
          </p:cNvPr>
          <p:cNvSpPr txBox="1"/>
          <p:nvPr/>
        </p:nvSpPr>
        <p:spPr>
          <a:xfrm>
            <a:off x="674012" y="503851"/>
            <a:ext cx="5368212" cy="707886"/>
          </a:xfrm>
          <a:prstGeom prst="rect">
            <a:avLst/>
          </a:prstGeom>
          <a:noFill/>
        </p:spPr>
        <p:txBody>
          <a:bodyPr wrap="square" rtlCol="0">
            <a:spAutoFit/>
          </a:bodyPr>
          <a:lstStyle/>
          <a:p>
            <a:r>
              <a:rPr lang="fr-CH" sz="4000" b="1" dirty="0">
                <a:solidFill>
                  <a:srgbClr val="006EAA"/>
                </a:solidFill>
              </a:rPr>
              <a:t>Prédateurs</a:t>
            </a:r>
          </a:p>
        </p:txBody>
      </p:sp>
    </p:spTree>
    <p:extLst>
      <p:ext uri="{BB962C8B-B14F-4D97-AF65-F5344CB8AC3E}">
        <p14:creationId xmlns:p14="http://schemas.microsoft.com/office/powerpoint/2010/main" val="1991331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82A054D1-FBD6-2E4A-AE79-31E40B655609}"/>
              </a:ext>
            </a:extLst>
          </p:cNvPr>
          <p:cNvGrpSpPr/>
          <p:nvPr/>
        </p:nvGrpSpPr>
        <p:grpSpPr>
          <a:xfrm>
            <a:off x="2229853" y="-1"/>
            <a:ext cx="9855822" cy="6714405"/>
            <a:chOff x="2229853" y="-1"/>
            <a:chExt cx="9855822" cy="6714405"/>
          </a:xfrm>
        </p:grpSpPr>
        <p:pic>
          <p:nvPicPr>
            <p:cNvPr id="5" name="Grafik 4" descr="Ein Bild, das Karte enthält.&#10;&#10;Automatisch generierte Beschreibung">
              <a:extLst>
                <a:ext uri="{FF2B5EF4-FFF2-40B4-BE49-F238E27FC236}">
                  <a16:creationId xmlns:a16="http://schemas.microsoft.com/office/drawing/2014/main" id="{BC911204-C49E-DE4E-9B03-0DBBAD3FAD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2267" y="64167"/>
              <a:ext cx="9693408" cy="6650237"/>
            </a:xfrm>
            <a:prstGeom prst="rect">
              <a:avLst/>
            </a:prstGeom>
          </p:spPr>
        </p:pic>
        <p:sp>
          <p:nvSpPr>
            <p:cNvPr id="6" name="Rechteck 5">
              <a:extLst>
                <a:ext uri="{FF2B5EF4-FFF2-40B4-BE49-F238E27FC236}">
                  <a16:creationId xmlns:a16="http://schemas.microsoft.com/office/drawing/2014/main" id="{DEA00B4F-6D61-E341-82BF-C042006AA65E}"/>
                </a:ext>
              </a:extLst>
            </p:cNvPr>
            <p:cNvSpPr/>
            <p:nvPr/>
          </p:nvSpPr>
          <p:spPr>
            <a:xfrm>
              <a:off x="2229853" y="-1"/>
              <a:ext cx="2695073" cy="144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7" name="Grafik 6" descr="Ein Bild, das Karte enthält.&#10;&#10;Automatisch generierte Beschreibung">
            <a:extLst>
              <a:ext uri="{FF2B5EF4-FFF2-40B4-BE49-F238E27FC236}">
                <a16:creationId xmlns:a16="http://schemas.microsoft.com/office/drawing/2014/main" id="{7E7D053D-CD2C-BE49-89CC-279CF2F8ED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325" y="2997650"/>
            <a:ext cx="2708869" cy="1443789"/>
          </a:xfrm>
          <a:prstGeom prst="rect">
            <a:avLst/>
          </a:prstGeom>
        </p:spPr>
      </p:pic>
      <p:sp>
        <p:nvSpPr>
          <p:cNvPr id="9" name="Textfeld 8">
            <a:extLst>
              <a:ext uri="{FF2B5EF4-FFF2-40B4-BE49-F238E27FC236}">
                <a16:creationId xmlns:a16="http://schemas.microsoft.com/office/drawing/2014/main" id="{D8D92E69-471D-0D4C-87C5-C40C5839E83D}"/>
              </a:ext>
            </a:extLst>
          </p:cNvPr>
          <p:cNvSpPr txBox="1"/>
          <p:nvPr/>
        </p:nvSpPr>
        <p:spPr>
          <a:xfrm>
            <a:off x="674012" y="503851"/>
            <a:ext cx="5368212" cy="707886"/>
          </a:xfrm>
          <a:prstGeom prst="rect">
            <a:avLst/>
          </a:prstGeom>
          <a:noFill/>
        </p:spPr>
        <p:txBody>
          <a:bodyPr wrap="square" rtlCol="0">
            <a:spAutoFit/>
          </a:bodyPr>
          <a:lstStyle/>
          <a:p>
            <a:r>
              <a:rPr lang="fr-CH" sz="4000" b="1">
                <a:solidFill>
                  <a:srgbClr val="006EAA"/>
                </a:solidFill>
              </a:rPr>
              <a:t>Distribution mondiale</a:t>
            </a:r>
          </a:p>
        </p:txBody>
      </p:sp>
      <p:sp>
        <p:nvSpPr>
          <p:cNvPr id="2" name="Rectangle 1">
            <a:extLst>
              <a:ext uri="{FF2B5EF4-FFF2-40B4-BE49-F238E27FC236}">
                <a16:creationId xmlns:a16="http://schemas.microsoft.com/office/drawing/2014/main" id="{8FD7370D-6F03-4F98-BFC6-07E2F3E3957A}"/>
              </a:ext>
            </a:extLst>
          </p:cNvPr>
          <p:cNvSpPr/>
          <p:nvPr/>
        </p:nvSpPr>
        <p:spPr>
          <a:xfrm>
            <a:off x="513708" y="3368737"/>
            <a:ext cx="2301486" cy="116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chemeClr val="tx1"/>
                </a:solidFill>
              </a:rPr>
              <a:t>Aire de nidification, occupée toute l’année</a:t>
            </a:r>
          </a:p>
          <a:p>
            <a:r>
              <a:rPr lang="fr-FR" sz="1100" dirty="0">
                <a:solidFill>
                  <a:schemeClr val="tx1"/>
                </a:solidFill>
              </a:rPr>
              <a:t>Aire de nidification, quittée en hiver</a:t>
            </a:r>
          </a:p>
          <a:p>
            <a:endParaRPr lang="fr-FR" sz="800" dirty="0">
              <a:solidFill>
                <a:schemeClr val="tx1"/>
              </a:solidFill>
            </a:endParaRPr>
          </a:p>
          <a:p>
            <a:r>
              <a:rPr lang="fr-FR" sz="1100" dirty="0">
                <a:solidFill>
                  <a:schemeClr val="tx1"/>
                </a:solidFill>
              </a:rPr>
              <a:t>Quartiers d’hiver</a:t>
            </a:r>
          </a:p>
          <a:p>
            <a:endParaRPr lang="fr-FR" sz="800" dirty="0">
              <a:solidFill>
                <a:schemeClr val="tx1"/>
              </a:solidFill>
            </a:endParaRPr>
          </a:p>
          <a:p>
            <a:r>
              <a:rPr lang="fr-FR" sz="1100" dirty="0">
                <a:solidFill>
                  <a:schemeClr val="tx1"/>
                </a:solidFill>
              </a:rPr>
              <a:t>Zones de migration</a:t>
            </a:r>
          </a:p>
          <a:p>
            <a:pPr algn="ctr"/>
            <a:endParaRPr lang="fr-CH" sz="1400" dirty="0">
              <a:solidFill>
                <a:schemeClr val="tx1"/>
              </a:solidFill>
            </a:endParaRPr>
          </a:p>
        </p:txBody>
      </p:sp>
      <p:sp>
        <p:nvSpPr>
          <p:cNvPr id="3" name="Rectangle 2">
            <a:extLst>
              <a:ext uri="{FF2B5EF4-FFF2-40B4-BE49-F238E27FC236}">
                <a16:creationId xmlns:a16="http://schemas.microsoft.com/office/drawing/2014/main" id="{172A5D4C-2DE9-48F0-9361-57D89F7CC331}"/>
              </a:ext>
            </a:extLst>
          </p:cNvPr>
          <p:cNvSpPr/>
          <p:nvPr/>
        </p:nvSpPr>
        <p:spPr>
          <a:xfrm>
            <a:off x="106325" y="2997650"/>
            <a:ext cx="2301486" cy="27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Alouette des champs</a:t>
            </a:r>
            <a:endParaRPr lang="fr-CH" b="1" dirty="0">
              <a:solidFill>
                <a:schemeClr val="tx1"/>
              </a:solidFill>
            </a:endParaRPr>
          </a:p>
        </p:txBody>
      </p:sp>
    </p:spTree>
    <p:extLst>
      <p:ext uri="{BB962C8B-B14F-4D97-AF65-F5344CB8AC3E}">
        <p14:creationId xmlns:p14="http://schemas.microsoft.com/office/powerpoint/2010/main" val="3666813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A3B4F75-AFD9-3949-8100-E4A426945CAA}"/>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671317" y="1892595"/>
            <a:ext cx="6849366" cy="4274289"/>
          </a:xfrm>
        </p:spPr>
      </p:pic>
      <p:sp>
        <p:nvSpPr>
          <p:cNvPr id="9" name="Textfeld 8">
            <a:extLst>
              <a:ext uri="{FF2B5EF4-FFF2-40B4-BE49-F238E27FC236}">
                <a16:creationId xmlns:a16="http://schemas.microsoft.com/office/drawing/2014/main" id="{5AD788DB-704D-2644-A86E-2C25DAE77416}"/>
              </a:ext>
            </a:extLst>
          </p:cNvPr>
          <p:cNvSpPr txBox="1"/>
          <p:nvPr/>
        </p:nvSpPr>
        <p:spPr>
          <a:xfrm>
            <a:off x="2671317" y="5805377"/>
            <a:ext cx="2900143" cy="461665"/>
          </a:xfrm>
          <a:prstGeom prst="rect">
            <a:avLst/>
          </a:prstGeom>
          <a:noFill/>
        </p:spPr>
        <p:txBody>
          <a:bodyPr wrap="square" rtlCol="0">
            <a:spAutoFit/>
          </a:bodyPr>
          <a:lstStyle/>
          <a:p>
            <a:r>
              <a:rPr lang="fr-CH" sz="2400" b="1">
                <a:solidFill>
                  <a:srgbClr val="7D7D7D"/>
                </a:solidFill>
              </a:rPr>
              <a:t>1950-59</a:t>
            </a:r>
          </a:p>
        </p:txBody>
      </p:sp>
      <p:sp>
        <p:nvSpPr>
          <p:cNvPr id="10" name="Textfeld 9">
            <a:extLst>
              <a:ext uri="{FF2B5EF4-FFF2-40B4-BE49-F238E27FC236}">
                <a16:creationId xmlns:a16="http://schemas.microsoft.com/office/drawing/2014/main" id="{56531387-7611-D241-8498-C61401CC75F4}"/>
              </a:ext>
            </a:extLst>
          </p:cNvPr>
          <p:cNvSpPr txBox="1"/>
          <p:nvPr/>
        </p:nvSpPr>
        <p:spPr>
          <a:xfrm>
            <a:off x="8069705" y="6553951"/>
            <a:ext cx="4122295" cy="307777"/>
          </a:xfrm>
          <a:prstGeom prst="rect">
            <a:avLst/>
          </a:prstGeom>
          <a:noFill/>
        </p:spPr>
        <p:txBody>
          <a:bodyPr wrap="square" rtlCol="0">
            <a:spAutoFit/>
          </a:bodyPr>
          <a:lstStyle/>
          <a:p>
            <a:pPr algn="r"/>
            <a:r>
              <a:rPr lang="fr-CH" sz="1400" dirty="0">
                <a:solidFill>
                  <a:srgbClr val="7D7D7D"/>
                </a:solidFill>
              </a:rPr>
              <a:t>Atlas des oiseaux nicheurs de Suisse 2013 - 2016</a:t>
            </a:r>
          </a:p>
        </p:txBody>
      </p:sp>
      <p:sp>
        <p:nvSpPr>
          <p:cNvPr id="7" name="Textfeld 6">
            <a:extLst>
              <a:ext uri="{FF2B5EF4-FFF2-40B4-BE49-F238E27FC236}">
                <a16:creationId xmlns:a16="http://schemas.microsoft.com/office/drawing/2014/main" id="{44AA56EB-52DE-E14F-9BB7-021E38ADE1D2}"/>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Distribution en Suisse</a:t>
            </a:r>
          </a:p>
        </p:txBody>
      </p:sp>
    </p:spTree>
    <p:extLst>
      <p:ext uri="{BB962C8B-B14F-4D97-AF65-F5344CB8AC3E}">
        <p14:creationId xmlns:p14="http://schemas.microsoft.com/office/powerpoint/2010/main" val="588978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7236193-957F-0047-B5A8-682BD1884B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1317" y="1892596"/>
            <a:ext cx="6849365" cy="4061638"/>
          </a:xfrm>
          <a:prstGeom prst="rect">
            <a:avLst/>
          </a:prstGeom>
        </p:spPr>
      </p:pic>
      <p:sp>
        <p:nvSpPr>
          <p:cNvPr id="3" name="Textfeld 2">
            <a:extLst>
              <a:ext uri="{FF2B5EF4-FFF2-40B4-BE49-F238E27FC236}">
                <a16:creationId xmlns:a16="http://schemas.microsoft.com/office/drawing/2014/main" id="{BD5ED605-3A6B-AF4D-9E1B-B7B53FC7E835}"/>
              </a:ext>
            </a:extLst>
          </p:cNvPr>
          <p:cNvSpPr txBox="1"/>
          <p:nvPr/>
        </p:nvSpPr>
        <p:spPr>
          <a:xfrm>
            <a:off x="2671317" y="5805377"/>
            <a:ext cx="2900143" cy="738664"/>
          </a:xfrm>
          <a:prstGeom prst="rect">
            <a:avLst/>
          </a:prstGeom>
          <a:noFill/>
        </p:spPr>
        <p:txBody>
          <a:bodyPr wrap="square" rtlCol="0">
            <a:spAutoFit/>
          </a:bodyPr>
          <a:lstStyle/>
          <a:p>
            <a:r>
              <a:rPr lang="de-DE" sz="2400" b="1" dirty="0">
                <a:solidFill>
                  <a:srgbClr val="7D7D7D"/>
                </a:solidFill>
              </a:rPr>
              <a:t>1972-76</a:t>
            </a:r>
          </a:p>
          <a:p>
            <a:endParaRPr lang="de-DE" dirty="0"/>
          </a:p>
        </p:txBody>
      </p:sp>
      <p:sp>
        <p:nvSpPr>
          <p:cNvPr id="10" name="Textfeld 9">
            <a:extLst>
              <a:ext uri="{FF2B5EF4-FFF2-40B4-BE49-F238E27FC236}">
                <a16:creationId xmlns:a16="http://schemas.microsoft.com/office/drawing/2014/main" id="{AFE83460-0C3B-AF48-9B41-98A60FC2AA03}"/>
              </a:ext>
            </a:extLst>
          </p:cNvPr>
          <p:cNvSpPr txBox="1"/>
          <p:nvPr/>
        </p:nvSpPr>
        <p:spPr>
          <a:xfrm>
            <a:off x="8069705" y="6553951"/>
            <a:ext cx="4122295" cy="307777"/>
          </a:xfrm>
          <a:prstGeom prst="rect">
            <a:avLst/>
          </a:prstGeom>
          <a:noFill/>
        </p:spPr>
        <p:txBody>
          <a:bodyPr wrap="square" rtlCol="0">
            <a:spAutoFit/>
          </a:bodyPr>
          <a:lstStyle/>
          <a:p>
            <a:pPr algn="r"/>
            <a:r>
              <a:rPr lang="fr-CH" sz="1400" dirty="0">
                <a:solidFill>
                  <a:srgbClr val="7D7D7D"/>
                </a:solidFill>
              </a:rPr>
              <a:t>Atlas des oiseaux nicheurs de Suisse </a:t>
            </a:r>
            <a:r>
              <a:rPr lang="de-CH" sz="1400" dirty="0">
                <a:solidFill>
                  <a:srgbClr val="7D7D7D"/>
                </a:solidFill>
              </a:rPr>
              <a:t>2013 - 2016</a:t>
            </a:r>
          </a:p>
        </p:txBody>
      </p:sp>
      <p:sp>
        <p:nvSpPr>
          <p:cNvPr id="6" name="Textfeld 5">
            <a:extLst>
              <a:ext uri="{FF2B5EF4-FFF2-40B4-BE49-F238E27FC236}">
                <a16:creationId xmlns:a16="http://schemas.microsoft.com/office/drawing/2014/main" id="{4FA192FF-7708-D747-BF0F-5D0501E269EA}"/>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Distribution en Suisse</a:t>
            </a:r>
          </a:p>
        </p:txBody>
      </p:sp>
    </p:spTree>
    <p:extLst>
      <p:ext uri="{BB962C8B-B14F-4D97-AF65-F5344CB8AC3E}">
        <p14:creationId xmlns:p14="http://schemas.microsoft.com/office/powerpoint/2010/main" val="354068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Gras, draußen, Feld, stehend enthält.&#10;&#10;Automatisch generierte Beschreibung">
            <a:extLst>
              <a:ext uri="{FF2B5EF4-FFF2-40B4-BE49-F238E27FC236}">
                <a16:creationId xmlns:a16="http://schemas.microsoft.com/office/drawing/2014/main" id="{2C806FB6-A894-DC4F-A60A-4ED1C01747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55615"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feld 7">
            <a:extLst>
              <a:ext uri="{FF2B5EF4-FFF2-40B4-BE49-F238E27FC236}">
                <a16:creationId xmlns:a16="http://schemas.microsoft.com/office/drawing/2014/main" id="{EF1F1B18-51E0-5F42-B389-916AE072F67C}"/>
              </a:ext>
            </a:extLst>
          </p:cNvPr>
          <p:cNvSpPr txBox="1"/>
          <p:nvPr/>
        </p:nvSpPr>
        <p:spPr>
          <a:xfrm>
            <a:off x="726264" y="503851"/>
            <a:ext cx="8342432" cy="646331"/>
          </a:xfrm>
          <a:prstGeom prst="rect">
            <a:avLst/>
          </a:prstGeom>
          <a:noFill/>
        </p:spPr>
        <p:txBody>
          <a:bodyPr wrap="square" rtlCol="0">
            <a:spAutoFit/>
          </a:bodyPr>
          <a:lstStyle/>
          <a:p>
            <a:r>
              <a:rPr lang="fr-CH" sz="3600" b="1">
                <a:solidFill>
                  <a:schemeClr val="bg1"/>
                </a:solidFill>
              </a:rPr>
              <a:t>Espèce commensale de la première heure</a:t>
            </a:r>
          </a:p>
        </p:txBody>
      </p:sp>
      <p:pic>
        <p:nvPicPr>
          <p:cNvPr id="7" name="Grafik 6">
            <a:extLst>
              <a:ext uri="{FF2B5EF4-FFF2-40B4-BE49-F238E27FC236}">
                <a16:creationId xmlns:a16="http://schemas.microsoft.com/office/drawing/2014/main" id="{AF5A0180-C399-7B43-BE62-1DC27E0A52B6}"/>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135075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71619B31-7DDD-D34F-A2E6-C25150CDC294}"/>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671317" y="1892595"/>
            <a:ext cx="6849365" cy="4231758"/>
          </a:xfrm>
        </p:spPr>
      </p:pic>
      <p:sp>
        <p:nvSpPr>
          <p:cNvPr id="9" name="Textfeld 8">
            <a:extLst>
              <a:ext uri="{FF2B5EF4-FFF2-40B4-BE49-F238E27FC236}">
                <a16:creationId xmlns:a16="http://schemas.microsoft.com/office/drawing/2014/main" id="{BB0D65F4-CD38-DF48-BF97-CF316030AC81}"/>
              </a:ext>
            </a:extLst>
          </p:cNvPr>
          <p:cNvSpPr txBox="1"/>
          <p:nvPr/>
        </p:nvSpPr>
        <p:spPr>
          <a:xfrm>
            <a:off x="2671317" y="5805377"/>
            <a:ext cx="2900143" cy="461665"/>
          </a:xfrm>
          <a:prstGeom prst="rect">
            <a:avLst/>
          </a:prstGeom>
          <a:noFill/>
        </p:spPr>
        <p:txBody>
          <a:bodyPr wrap="square" rtlCol="0">
            <a:spAutoFit/>
          </a:bodyPr>
          <a:lstStyle/>
          <a:p>
            <a:r>
              <a:rPr lang="de-DE" sz="2400" b="1" dirty="0">
                <a:solidFill>
                  <a:srgbClr val="7D7D7D"/>
                </a:solidFill>
              </a:rPr>
              <a:t>1993-96</a:t>
            </a:r>
          </a:p>
        </p:txBody>
      </p:sp>
      <p:sp>
        <p:nvSpPr>
          <p:cNvPr id="10" name="Textfeld 9">
            <a:extLst>
              <a:ext uri="{FF2B5EF4-FFF2-40B4-BE49-F238E27FC236}">
                <a16:creationId xmlns:a16="http://schemas.microsoft.com/office/drawing/2014/main" id="{FE5A821E-D3DB-E149-A41B-608AC9A9440F}"/>
              </a:ext>
            </a:extLst>
          </p:cNvPr>
          <p:cNvSpPr txBox="1"/>
          <p:nvPr/>
        </p:nvSpPr>
        <p:spPr>
          <a:xfrm>
            <a:off x="8069705" y="6553951"/>
            <a:ext cx="4122295" cy="307777"/>
          </a:xfrm>
          <a:prstGeom prst="rect">
            <a:avLst/>
          </a:prstGeom>
          <a:noFill/>
        </p:spPr>
        <p:txBody>
          <a:bodyPr wrap="square" rtlCol="0">
            <a:spAutoFit/>
          </a:bodyPr>
          <a:lstStyle/>
          <a:p>
            <a:pPr algn="r"/>
            <a:r>
              <a:rPr lang="fr-CH" sz="1400" dirty="0">
                <a:solidFill>
                  <a:srgbClr val="7D7D7D"/>
                </a:solidFill>
              </a:rPr>
              <a:t>Atlas des oiseaux nicheurs de Suisse </a:t>
            </a:r>
            <a:r>
              <a:rPr lang="de-CH" sz="1400" dirty="0">
                <a:solidFill>
                  <a:srgbClr val="7D7D7D"/>
                </a:solidFill>
              </a:rPr>
              <a:t>2013 - 2016</a:t>
            </a:r>
          </a:p>
        </p:txBody>
      </p:sp>
      <p:sp>
        <p:nvSpPr>
          <p:cNvPr id="6" name="Textfeld 5">
            <a:extLst>
              <a:ext uri="{FF2B5EF4-FFF2-40B4-BE49-F238E27FC236}">
                <a16:creationId xmlns:a16="http://schemas.microsoft.com/office/drawing/2014/main" id="{99FB431B-7CD5-DF44-B1AD-BCFF8CD7A48C}"/>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Distribution en Suisse</a:t>
            </a:r>
          </a:p>
        </p:txBody>
      </p:sp>
    </p:spTree>
    <p:extLst>
      <p:ext uri="{BB962C8B-B14F-4D97-AF65-F5344CB8AC3E}">
        <p14:creationId xmlns:p14="http://schemas.microsoft.com/office/powerpoint/2010/main" val="62258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F9407DA-B4C8-8149-8076-C84B7ED3F4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1317" y="1871329"/>
            <a:ext cx="6849365" cy="4253023"/>
          </a:xfrm>
          <a:prstGeom prst="rect">
            <a:avLst/>
          </a:prstGeom>
        </p:spPr>
      </p:pic>
      <p:sp>
        <p:nvSpPr>
          <p:cNvPr id="9" name="Textfeld 8">
            <a:extLst>
              <a:ext uri="{FF2B5EF4-FFF2-40B4-BE49-F238E27FC236}">
                <a16:creationId xmlns:a16="http://schemas.microsoft.com/office/drawing/2014/main" id="{0FB33A0D-B0CF-6E4F-A9CA-0EECBE5F5810}"/>
              </a:ext>
            </a:extLst>
          </p:cNvPr>
          <p:cNvSpPr txBox="1"/>
          <p:nvPr/>
        </p:nvSpPr>
        <p:spPr>
          <a:xfrm>
            <a:off x="2671317" y="5805377"/>
            <a:ext cx="2900143" cy="461665"/>
          </a:xfrm>
          <a:prstGeom prst="rect">
            <a:avLst/>
          </a:prstGeom>
          <a:noFill/>
        </p:spPr>
        <p:txBody>
          <a:bodyPr wrap="square" rtlCol="0">
            <a:spAutoFit/>
          </a:bodyPr>
          <a:lstStyle/>
          <a:p>
            <a:r>
              <a:rPr lang="de-DE" sz="2400" b="1" dirty="0">
                <a:solidFill>
                  <a:srgbClr val="7D7D7D"/>
                </a:solidFill>
              </a:rPr>
              <a:t>2013-16</a:t>
            </a:r>
          </a:p>
        </p:txBody>
      </p:sp>
      <p:sp>
        <p:nvSpPr>
          <p:cNvPr id="10" name="Textfeld 9">
            <a:extLst>
              <a:ext uri="{FF2B5EF4-FFF2-40B4-BE49-F238E27FC236}">
                <a16:creationId xmlns:a16="http://schemas.microsoft.com/office/drawing/2014/main" id="{940D0942-3993-8B40-B4F0-E101613E5495}"/>
              </a:ext>
            </a:extLst>
          </p:cNvPr>
          <p:cNvSpPr txBox="1"/>
          <p:nvPr/>
        </p:nvSpPr>
        <p:spPr>
          <a:xfrm>
            <a:off x="8069705" y="6553951"/>
            <a:ext cx="4122295" cy="307777"/>
          </a:xfrm>
          <a:prstGeom prst="rect">
            <a:avLst/>
          </a:prstGeom>
          <a:noFill/>
        </p:spPr>
        <p:txBody>
          <a:bodyPr wrap="square" rtlCol="0">
            <a:spAutoFit/>
          </a:bodyPr>
          <a:lstStyle/>
          <a:p>
            <a:pPr algn="r"/>
            <a:r>
              <a:rPr lang="fr-CH" sz="1400" dirty="0">
                <a:solidFill>
                  <a:srgbClr val="7D7D7D"/>
                </a:solidFill>
              </a:rPr>
              <a:t>Atlas des oiseaux nicheurs de Suisse </a:t>
            </a:r>
            <a:r>
              <a:rPr lang="de-CH" sz="1400" dirty="0">
                <a:solidFill>
                  <a:srgbClr val="7D7D7D"/>
                </a:solidFill>
              </a:rPr>
              <a:t>2013 - 2016</a:t>
            </a:r>
          </a:p>
        </p:txBody>
      </p:sp>
      <p:sp>
        <p:nvSpPr>
          <p:cNvPr id="6" name="Textfeld 5">
            <a:extLst>
              <a:ext uri="{FF2B5EF4-FFF2-40B4-BE49-F238E27FC236}">
                <a16:creationId xmlns:a16="http://schemas.microsoft.com/office/drawing/2014/main" id="{C9B55CC7-D30A-9B43-A8C5-75F3BCAF9458}"/>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Distribution en Suisse</a:t>
            </a:r>
          </a:p>
        </p:txBody>
      </p:sp>
    </p:spTree>
    <p:extLst>
      <p:ext uri="{BB962C8B-B14F-4D97-AF65-F5344CB8AC3E}">
        <p14:creationId xmlns:p14="http://schemas.microsoft.com/office/powerpoint/2010/main" val="428705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8037CC5E-BD9C-E347-9FFE-24082D7BA20C}"/>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236634" y="1785829"/>
            <a:ext cx="2286000" cy="1660712"/>
          </a:xfrm>
        </p:spPr>
      </p:pic>
      <p:pic>
        <p:nvPicPr>
          <p:cNvPr id="6" name="Grafik 5">
            <a:extLst>
              <a:ext uri="{FF2B5EF4-FFF2-40B4-BE49-F238E27FC236}">
                <a16:creationId xmlns:a16="http://schemas.microsoft.com/office/drawing/2014/main" id="{13BF5E63-EDD9-DC44-BF02-FEFD7AAE3F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72818" y="1768288"/>
            <a:ext cx="2385732" cy="1660712"/>
          </a:xfrm>
          <a:prstGeom prst="rect">
            <a:avLst/>
          </a:prstGeom>
        </p:spPr>
      </p:pic>
      <p:pic>
        <p:nvPicPr>
          <p:cNvPr id="10" name="Grafik 9">
            <a:extLst>
              <a:ext uri="{FF2B5EF4-FFF2-40B4-BE49-F238E27FC236}">
                <a16:creationId xmlns:a16="http://schemas.microsoft.com/office/drawing/2014/main" id="{57BE1104-EDAE-F940-BA5D-8BD6D35061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00718" y="1768288"/>
            <a:ext cx="2385732" cy="1660712"/>
          </a:xfrm>
          <a:prstGeom prst="rect">
            <a:avLst/>
          </a:prstGeom>
        </p:spPr>
      </p:pic>
      <p:pic>
        <p:nvPicPr>
          <p:cNvPr id="12" name="Grafik 11">
            <a:extLst>
              <a:ext uri="{FF2B5EF4-FFF2-40B4-BE49-F238E27FC236}">
                <a16:creationId xmlns:a16="http://schemas.microsoft.com/office/drawing/2014/main" id="{8294C206-CDBC-D04C-8B2C-CBA41E01EB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4802" y="1768288"/>
            <a:ext cx="2385732" cy="1660712"/>
          </a:xfrm>
          <a:prstGeom prst="rect">
            <a:avLst/>
          </a:prstGeom>
        </p:spPr>
      </p:pic>
      <p:sp>
        <p:nvSpPr>
          <p:cNvPr id="13" name="Textfeld 12">
            <a:extLst>
              <a:ext uri="{FF2B5EF4-FFF2-40B4-BE49-F238E27FC236}">
                <a16:creationId xmlns:a16="http://schemas.microsoft.com/office/drawing/2014/main" id="{78DCED8F-1B8A-4C44-A3A8-24741BD77676}"/>
              </a:ext>
            </a:extLst>
          </p:cNvPr>
          <p:cNvSpPr txBox="1"/>
          <p:nvPr/>
        </p:nvSpPr>
        <p:spPr>
          <a:xfrm>
            <a:off x="990600" y="3541683"/>
            <a:ext cx="10210800" cy="461665"/>
          </a:xfrm>
          <a:prstGeom prst="rect">
            <a:avLst/>
          </a:prstGeom>
          <a:noFill/>
        </p:spPr>
        <p:txBody>
          <a:bodyPr wrap="square" rtlCol="0">
            <a:spAutoFit/>
          </a:bodyPr>
          <a:lstStyle/>
          <a:p>
            <a:r>
              <a:rPr lang="fr-CH" sz="2400" b="1" dirty="0">
                <a:solidFill>
                  <a:srgbClr val="7D7D7D"/>
                </a:solidFill>
              </a:rPr>
              <a:t>Toujours une distribution large...</a:t>
            </a:r>
          </a:p>
        </p:txBody>
      </p:sp>
      <p:sp>
        <p:nvSpPr>
          <p:cNvPr id="15" name="Textfeld 14">
            <a:extLst>
              <a:ext uri="{FF2B5EF4-FFF2-40B4-BE49-F238E27FC236}">
                <a16:creationId xmlns:a16="http://schemas.microsoft.com/office/drawing/2014/main" id="{CA870822-88A5-4140-8C0C-41B5D8C75A3E}"/>
              </a:ext>
            </a:extLst>
          </p:cNvPr>
          <p:cNvSpPr txBox="1"/>
          <p:nvPr/>
        </p:nvSpPr>
        <p:spPr>
          <a:xfrm>
            <a:off x="8069705" y="6553951"/>
            <a:ext cx="4122295" cy="307777"/>
          </a:xfrm>
          <a:prstGeom prst="rect">
            <a:avLst/>
          </a:prstGeom>
          <a:noFill/>
        </p:spPr>
        <p:txBody>
          <a:bodyPr wrap="square" rtlCol="0">
            <a:spAutoFit/>
          </a:bodyPr>
          <a:lstStyle/>
          <a:p>
            <a:pPr algn="r"/>
            <a:r>
              <a:rPr lang="fr-CH" sz="1400">
                <a:solidFill>
                  <a:srgbClr val="7D7D7D"/>
                </a:solidFill>
              </a:rPr>
              <a:t>Atlas des oiseaux nicheurs de Suisse 2013 - 2016</a:t>
            </a:r>
          </a:p>
        </p:txBody>
      </p:sp>
      <p:sp>
        <p:nvSpPr>
          <p:cNvPr id="14" name="Textfeld 13">
            <a:extLst>
              <a:ext uri="{FF2B5EF4-FFF2-40B4-BE49-F238E27FC236}">
                <a16:creationId xmlns:a16="http://schemas.microsoft.com/office/drawing/2014/main" id="{F73C486D-A19A-4544-9847-24BA27FFA72A}"/>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Distribution en Suisse</a:t>
            </a:r>
          </a:p>
        </p:txBody>
      </p:sp>
      <p:pic>
        <p:nvPicPr>
          <p:cNvPr id="3" name="Image 2">
            <a:extLst>
              <a:ext uri="{FF2B5EF4-FFF2-40B4-BE49-F238E27FC236}">
                <a16:creationId xmlns:a16="http://schemas.microsoft.com/office/drawing/2014/main" id="{2FE21A91-C085-4899-9E8C-40513618F3A8}"/>
              </a:ext>
            </a:extLst>
          </p:cNvPr>
          <p:cNvPicPr>
            <a:picLocks noChangeAspect="1"/>
          </p:cNvPicPr>
          <p:nvPr/>
        </p:nvPicPr>
        <p:blipFill>
          <a:blip r:embed="rId7"/>
          <a:stretch>
            <a:fillRect/>
          </a:stretch>
        </p:blipFill>
        <p:spPr>
          <a:xfrm>
            <a:off x="2745012" y="3933299"/>
            <a:ext cx="5690064" cy="2900545"/>
          </a:xfrm>
          <a:prstGeom prst="rect">
            <a:avLst/>
          </a:prstGeom>
        </p:spPr>
      </p:pic>
    </p:spTree>
    <p:extLst>
      <p:ext uri="{BB962C8B-B14F-4D97-AF65-F5344CB8AC3E}">
        <p14:creationId xmlns:p14="http://schemas.microsoft.com/office/powerpoint/2010/main" val="242504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8037CC5E-BD9C-E347-9FFE-24082D7BA20C}"/>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236634" y="1785829"/>
            <a:ext cx="2286000" cy="1660712"/>
          </a:xfrm>
        </p:spPr>
      </p:pic>
      <p:pic>
        <p:nvPicPr>
          <p:cNvPr id="6" name="Grafik 5">
            <a:extLst>
              <a:ext uri="{FF2B5EF4-FFF2-40B4-BE49-F238E27FC236}">
                <a16:creationId xmlns:a16="http://schemas.microsoft.com/office/drawing/2014/main" id="{13BF5E63-EDD9-DC44-BF02-FEFD7AAE3F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72818" y="1768288"/>
            <a:ext cx="2385732" cy="1660712"/>
          </a:xfrm>
          <a:prstGeom prst="rect">
            <a:avLst/>
          </a:prstGeom>
        </p:spPr>
      </p:pic>
      <p:pic>
        <p:nvPicPr>
          <p:cNvPr id="10" name="Grafik 9">
            <a:extLst>
              <a:ext uri="{FF2B5EF4-FFF2-40B4-BE49-F238E27FC236}">
                <a16:creationId xmlns:a16="http://schemas.microsoft.com/office/drawing/2014/main" id="{57BE1104-EDAE-F940-BA5D-8BD6D35061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00718" y="1768288"/>
            <a:ext cx="2385732" cy="1660712"/>
          </a:xfrm>
          <a:prstGeom prst="rect">
            <a:avLst/>
          </a:prstGeom>
        </p:spPr>
      </p:pic>
      <p:pic>
        <p:nvPicPr>
          <p:cNvPr id="12" name="Grafik 11">
            <a:extLst>
              <a:ext uri="{FF2B5EF4-FFF2-40B4-BE49-F238E27FC236}">
                <a16:creationId xmlns:a16="http://schemas.microsoft.com/office/drawing/2014/main" id="{8294C206-CDBC-D04C-8B2C-CBA41E01EB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4802" y="1768288"/>
            <a:ext cx="2385732" cy="1660712"/>
          </a:xfrm>
          <a:prstGeom prst="rect">
            <a:avLst/>
          </a:prstGeom>
        </p:spPr>
      </p:pic>
      <p:sp>
        <p:nvSpPr>
          <p:cNvPr id="13" name="Textfeld 12">
            <a:extLst>
              <a:ext uri="{FF2B5EF4-FFF2-40B4-BE49-F238E27FC236}">
                <a16:creationId xmlns:a16="http://schemas.microsoft.com/office/drawing/2014/main" id="{78DCED8F-1B8A-4C44-A3A8-24741BD77676}"/>
              </a:ext>
            </a:extLst>
          </p:cNvPr>
          <p:cNvSpPr txBox="1"/>
          <p:nvPr/>
        </p:nvSpPr>
        <p:spPr>
          <a:xfrm>
            <a:off x="990600" y="3541683"/>
            <a:ext cx="10210800" cy="461665"/>
          </a:xfrm>
          <a:prstGeom prst="rect">
            <a:avLst/>
          </a:prstGeom>
          <a:noFill/>
        </p:spPr>
        <p:txBody>
          <a:bodyPr wrap="square" rtlCol="0">
            <a:spAutoFit/>
          </a:bodyPr>
          <a:lstStyle/>
          <a:p>
            <a:r>
              <a:rPr lang="fr-CH" sz="2400" b="1">
                <a:solidFill>
                  <a:srgbClr val="7D7D7D"/>
                </a:solidFill>
              </a:rPr>
              <a:t>Toujours une distribution large...	... mais la densité a fortement diminué.</a:t>
            </a:r>
          </a:p>
        </p:txBody>
      </p:sp>
      <p:pic>
        <p:nvPicPr>
          <p:cNvPr id="5" name="Grafik 4" descr="Ein Bild, das Karte enthält.&#10;&#10;Automatisch generierte Beschreibung">
            <a:extLst>
              <a:ext uri="{FF2B5EF4-FFF2-40B4-BE49-F238E27FC236}">
                <a16:creationId xmlns:a16="http://schemas.microsoft.com/office/drawing/2014/main" id="{6B5AD73F-76DD-474E-96A4-235B580998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6509" y="4012096"/>
            <a:ext cx="4222377" cy="2876599"/>
          </a:xfrm>
          <a:prstGeom prst="rect">
            <a:avLst/>
          </a:prstGeom>
        </p:spPr>
      </p:pic>
      <p:pic>
        <p:nvPicPr>
          <p:cNvPr id="9" name="Grafik 8">
            <a:extLst>
              <a:ext uri="{FF2B5EF4-FFF2-40B4-BE49-F238E27FC236}">
                <a16:creationId xmlns:a16="http://schemas.microsoft.com/office/drawing/2014/main" id="{4047574A-AF50-6B45-9223-AFBDF0A64DE3}"/>
              </a:ext>
            </a:extLst>
          </p:cNvPr>
          <p:cNvPicPr>
            <a:picLocks noChangeAspect="1"/>
          </p:cNvPicPr>
          <p:nvPr/>
        </p:nvPicPr>
        <p:blipFill>
          <a:blip r:embed="rId8"/>
          <a:stretch>
            <a:fillRect/>
          </a:stretch>
        </p:blipFill>
        <p:spPr>
          <a:xfrm>
            <a:off x="3231307" y="4339145"/>
            <a:ext cx="914400" cy="2222500"/>
          </a:xfrm>
          <a:prstGeom prst="rect">
            <a:avLst/>
          </a:prstGeom>
        </p:spPr>
      </p:pic>
      <p:sp>
        <p:nvSpPr>
          <p:cNvPr id="16" name="Textfeld 15">
            <a:extLst>
              <a:ext uri="{FF2B5EF4-FFF2-40B4-BE49-F238E27FC236}">
                <a16:creationId xmlns:a16="http://schemas.microsoft.com/office/drawing/2014/main" id="{2E312A75-76AD-964E-BE02-5360FD1F2FDB}"/>
              </a:ext>
            </a:extLst>
          </p:cNvPr>
          <p:cNvSpPr txBox="1"/>
          <p:nvPr/>
        </p:nvSpPr>
        <p:spPr>
          <a:xfrm>
            <a:off x="8069705" y="6553951"/>
            <a:ext cx="4122295" cy="307777"/>
          </a:xfrm>
          <a:prstGeom prst="rect">
            <a:avLst/>
          </a:prstGeom>
          <a:noFill/>
        </p:spPr>
        <p:txBody>
          <a:bodyPr wrap="square" rtlCol="0">
            <a:spAutoFit/>
          </a:bodyPr>
          <a:lstStyle/>
          <a:p>
            <a:pPr algn="r"/>
            <a:r>
              <a:rPr lang="fr-CH" sz="1400">
                <a:solidFill>
                  <a:srgbClr val="7D7D7D"/>
                </a:solidFill>
              </a:rPr>
              <a:t>Atlas des oiseaux nicheurs de Suisse 2013 - 2016</a:t>
            </a:r>
          </a:p>
        </p:txBody>
      </p:sp>
      <p:sp>
        <p:nvSpPr>
          <p:cNvPr id="11" name="Textfeld 10">
            <a:extLst>
              <a:ext uri="{FF2B5EF4-FFF2-40B4-BE49-F238E27FC236}">
                <a16:creationId xmlns:a16="http://schemas.microsoft.com/office/drawing/2014/main" id="{8061D7FB-D10A-F74A-8EC8-3758D8BD500F}"/>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Distribution en Suisse</a:t>
            </a:r>
          </a:p>
        </p:txBody>
      </p:sp>
      <p:sp>
        <p:nvSpPr>
          <p:cNvPr id="2" name="Rectangle 1">
            <a:extLst>
              <a:ext uri="{FF2B5EF4-FFF2-40B4-BE49-F238E27FC236}">
                <a16:creationId xmlns:a16="http://schemas.microsoft.com/office/drawing/2014/main" id="{56C83258-9883-498E-8628-8345F9C41F67}"/>
              </a:ext>
            </a:extLst>
          </p:cNvPr>
          <p:cNvSpPr/>
          <p:nvPr/>
        </p:nvSpPr>
        <p:spPr>
          <a:xfrm>
            <a:off x="3058068" y="4380241"/>
            <a:ext cx="1760513" cy="29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Territoires/km</a:t>
            </a:r>
            <a:r>
              <a:rPr lang="fr-FR" sz="1600" baseline="30000" dirty="0">
                <a:solidFill>
                  <a:schemeClr val="tx1"/>
                </a:solidFill>
              </a:rPr>
              <a:t>2</a:t>
            </a:r>
            <a:endParaRPr lang="fr-CH" sz="1600" baseline="30000" dirty="0">
              <a:solidFill>
                <a:schemeClr val="tx1"/>
              </a:solidFill>
            </a:endParaRPr>
          </a:p>
        </p:txBody>
      </p:sp>
    </p:spTree>
    <p:extLst>
      <p:ext uri="{BB962C8B-B14F-4D97-AF65-F5344CB8AC3E}">
        <p14:creationId xmlns:p14="http://schemas.microsoft.com/office/powerpoint/2010/main" val="3415986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Karte enthält.&#10;&#10;Automatisch generierte Beschreibung">
            <a:extLst>
              <a:ext uri="{FF2B5EF4-FFF2-40B4-BE49-F238E27FC236}">
                <a16:creationId xmlns:a16="http://schemas.microsoft.com/office/drawing/2014/main" id="{F681641E-CFCB-E14A-911D-50E27A4324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6593" y="1580350"/>
            <a:ext cx="7242048" cy="4841887"/>
          </a:xfrm>
          <a:prstGeom prst="rect">
            <a:avLst/>
          </a:prstGeom>
        </p:spPr>
      </p:pic>
      <p:sp>
        <p:nvSpPr>
          <p:cNvPr id="3" name="Inhaltsplatzhalter 2">
            <a:extLst>
              <a:ext uri="{FF2B5EF4-FFF2-40B4-BE49-F238E27FC236}">
                <a16:creationId xmlns:a16="http://schemas.microsoft.com/office/drawing/2014/main" id="{AE118921-6124-2340-A967-6EB962E3C446}"/>
              </a:ext>
            </a:extLst>
          </p:cNvPr>
          <p:cNvSpPr>
            <a:spLocks noGrp="1"/>
          </p:cNvSpPr>
          <p:nvPr>
            <p:ph idx="1"/>
          </p:nvPr>
        </p:nvSpPr>
        <p:spPr>
          <a:xfrm>
            <a:off x="838200" y="1825625"/>
            <a:ext cx="5877393" cy="2806336"/>
          </a:xfrm>
        </p:spPr>
        <p:txBody>
          <a:bodyPr>
            <a:normAutofit/>
          </a:bodyPr>
          <a:lstStyle/>
          <a:p>
            <a:r>
              <a:rPr lang="fr-CH" b="1" dirty="0">
                <a:solidFill>
                  <a:srgbClr val="7D7D7D"/>
                </a:solidFill>
              </a:rPr>
              <a:t>Relativement fréquente plus qu‘à l‘ouest du Plateau, en</a:t>
            </a:r>
            <a:br>
              <a:rPr lang="fr-CH" b="1" dirty="0">
                <a:solidFill>
                  <a:srgbClr val="7D7D7D"/>
                </a:solidFill>
              </a:rPr>
            </a:br>
            <a:r>
              <a:rPr lang="fr-CH" b="1" dirty="0">
                <a:solidFill>
                  <a:srgbClr val="7D7D7D"/>
                </a:solidFill>
              </a:rPr>
              <a:t>Ajoie (JU) et au </a:t>
            </a:r>
            <a:r>
              <a:rPr lang="fr-CH" b="1" dirty="0" err="1">
                <a:solidFill>
                  <a:srgbClr val="7D7D7D"/>
                </a:solidFill>
              </a:rPr>
              <a:t>Klettgau</a:t>
            </a:r>
            <a:r>
              <a:rPr lang="fr-CH" b="1" dirty="0">
                <a:solidFill>
                  <a:srgbClr val="7D7D7D"/>
                </a:solidFill>
              </a:rPr>
              <a:t> (SH)</a:t>
            </a:r>
          </a:p>
          <a:p>
            <a:r>
              <a:rPr lang="fr-CH" b="1" dirty="0">
                <a:solidFill>
                  <a:srgbClr val="7D7D7D"/>
                </a:solidFill>
              </a:rPr>
              <a:t>25.000-30.000 couples nicheurs</a:t>
            </a:r>
          </a:p>
          <a:p>
            <a:r>
              <a:rPr lang="fr-CH" b="1" dirty="0">
                <a:solidFill>
                  <a:srgbClr val="7D7D7D"/>
                </a:solidFill>
              </a:rPr>
              <a:t>Liste rouge : vulnérable (VU)</a:t>
            </a:r>
          </a:p>
        </p:txBody>
      </p:sp>
      <p:sp>
        <p:nvSpPr>
          <p:cNvPr id="9" name="Textfeld 8">
            <a:extLst>
              <a:ext uri="{FF2B5EF4-FFF2-40B4-BE49-F238E27FC236}">
                <a16:creationId xmlns:a16="http://schemas.microsoft.com/office/drawing/2014/main" id="{C5FB9B9F-D660-C94A-A686-AF314EB0DCD2}"/>
              </a:ext>
            </a:extLst>
          </p:cNvPr>
          <p:cNvSpPr txBox="1"/>
          <p:nvPr/>
        </p:nvSpPr>
        <p:spPr>
          <a:xfrm>
            <a:off x="8069705" y="6553951"/>
            <a:ext cx="4122295" cy="307777"/>
          </a:xfrm>
          <a:prstGeom prst="rect">
            <a:avLst/>
          </a:prstGeom>
          <a:noFill/>
        </p:spPr>
        <p:txBody>
          <a:bodyPr wrap="square" rtlCol="0">
            <a:spAutoFit/>
          </a:bodyPr>
          <a:lstStyle/>
          <a:p>
            <a:pPr algn="r"/>
            <a:r>
              <a:rPr lang="fr-CH" sz="1400">
                <a:solidFill>
                  <a:srgbClr val="7D7D7D"/>
                </a:solidFill>
              </a:rPr>
              <a:t>Atlas des oiseaux nicheurs de Suisse 2013 - 2016</a:t>
            </a:r>
          </a:p>
        </p:txBody>
      </p:sp>
      <p:sp>
        <p:nvSpPr>
          <p:cNvPr id="6" name="Textfeld 5">
            <a:extLst>
              <a:ext uri="{FF2B5EF4-FFF2-40B4-BE49-F238E27FC236}">
                <a16:creationId xmlns:a16="http://schemas.microsoft.com/office/drawing/2014/main" id="{3979A894-A6C2-2C47-8CF5-A1A76CAF7399}"/>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Distribution en Suisse</a:t>
            </a:r>
          </a:p>
        </p:txBody>
      </p:sp>
    </p:spTree>
    <p:extLst>
      <p:ext uri="{BB962C8B-B14F-4D97-AF65-F5344CB8AC3E}">
        <p14:creationId xmlns:p14="http://schemas.microsoft.com/office/powerpoint/2010/main" val="218740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9929518-AE64-5940-8F7A-ECB73A6687C5}"/>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000" cy="5896527"/>
          </a:xfrm>
          <a:prstGeom prst="rect">
            <a:avLst/>
          </a:prstGeom>
        </p:spPr>
      </p:pic>
      <p:sp>
        <p:nvSpPr>
          <p:cNvPr id="5" name="Textfeld 4">
            <a:extLst>
              <a:ext uri="{FF2B5EF4-FFF2-40B4-BE49-F238E27FC236}">
                <a16:creationId xmlns:a16="http://schemas.microsoft.com/office/drawing/2014/main" id="{848AE47B-07E0-6047-996E-92DE5A3D9937}"/>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Evolution canton AG</a:t>
            </a:r>
          </a:p>
        </p:txBody>
      </p:sp>
      <p:sp>
        <p:nvSpPr>
          <p:cNvPr id="13" name="Textfeld 12">
            <a:extLst>
              <a:ext uri="{FF2B5EF4-FFF2-40B4-BE49-F238E27FC236}">
                <a16:creationId xmlns:a16="http://schemas.microsoft.com/office/drawing/2014/main" id="{3A52EC6C-F999-DF49-9D3B-A07198248AAB}"/>
              </a:ext>
            </a:extLst>
          </p:cNvPr>
          <p:cNvSpPr txBox="1"/>
          <p:nvPr/>
        </p:nvSpPr>
        <p:spPr>
          <a:xfrm>
            <a:off x="809130" y="6515116"/>
            <a:ext cx="5492262" cy="307777"/>
          </a:xfrm>
          <a:prstGeom prst="rect">
            <a:avLst/>
          </a:prstGeom>
          <a:noFill/>
        </p:spPr>
        <p:txBody>
          <a:bodyPr wrap="square" rtlCol="0">
            <a:spAutoFit/>
          </a:bodyPr>
          <a:lstStyle/>
          <a:p>
            <a:pPr>
              <a:defRPr/>
            </a:pPr>
            <a:r>
              <a:rPr lang="fr-CH" sz="1400" dirty="0">
                <a:solidFill>
                  <a:srgbClr val="7D7D7D"/>
                </a:solidFill>
              </a:rPr>
              <a:t>Données : Canton d‘Argovie, </a:t>
            </a:r>
            <a:r>
              <a:rPr lang="fr-CH" sz="1400" dirty="0" err="1">
                <a:solidFill>
                  <a:srgbClr val="7D7D7D"/>
                </a:solidFill>
              </a:rPr>
              <a:t>Departement</a:t>
            </a:r>
            <a:r>
              <a:rPr lang="fr-CH" sz="1400" dirty="0">
                <a:solidFill>
                  <a:srgbClr val="7D7D7D"/>
                </a:solidFill>
              </a:rPr>
              <a:t> Bau, </a:t>
            </a:r>
            <a:r>
              <a:rPr lang="fr-CH" sz="1400" dirty="0" err="1">
                <a:solidFill>
                  <a:srgbClr val="7D7D7D"/>
                </a:solidFill>
              </a:rPr>
              <a:t>Verkehr</a:t>
            </a:r>
            <a:r>
              <a:rPr lang="fr-CH" sz="1400" dirty="0">
                <a:solidFill>
                  <a:srgbClr val="7D7D7D"/>
                </a:solidFill>
              </a:rPr>
              <a:t> </a:t>
            </a:r>
            <a:r>
              <a:rPr lang="fr-CH" sz="1400" dirty="0" err="1">
                <a:solidFill>
                  <a:srgbClr val="7D7D7D"/>
                </a:solidFill>
              </a:rPr>
              <a:t>und</a:t>
            </a:r>
            <a:r>
              <a:rPr lang="fr-CH" sz="1400" dirty="0">
                <a:solidFill>
                  <a:srgbClr val="7D7D7D"/>
                </a:solidFill>
              </a:rPr>
              <a:t> Umwelt</a:t>
            </a:r>
          </a:p>
        </p:txBody>
      </p:sp>
      <p:grpSp>
        <p:nvGrpSpPr>
          <p:cNvPr id="14" name="Gruppieren 13">
            <a:extLst>
              <a:ext uri="{FF2B5EF4-FFF2-40B4-BE49-F238E27FC236}">
                <a16:creationId xmlns:a16="http://schemas.microsoft.com/office/drawing/2014/main" id="{E9EE7409-5567-3B43-8C51-DA9A205C049E}"/>
              </a:ext>
            </a:extLst>
          </p:cNvPr>
          <p:cNvGrpSpPr/>
          <p:nvPr/>
        </p:nvGrpSpPr>
        <p:grpSpPr>
          <a:xfrm>
            <a:off x="7715893" y="5763213"/>
            <a:ext cx="2017684" cy="1089529"/>
            <a:chOff x="2428650" y="4796812"/>
            <a:chExt cx="2017684" cy="1089529"/>
          </a:xfrm>
        </p:grpSpPr>
        <p:sp>
          <p:nvSpPr>
            <p:cNvPr id="15" name="Rechteck 14">
              <a:extLst>
                <a:ext uri="{FF2B5EF4-FFF2-40B4-BE49-F238E27FC236}">
                  <a16:creationId xmlns:a16="http://schemas.microsoft.com/office/drawing/2014/main" id="{3D5A28BB-68AF-7041-BEC1-84CBCD634BB2}"/>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Textfeld 15">
              <a:extLst>
                <a:ext uri="{FF2B5EF4-FFF2-40B4-BE49-F238E27FC236}">
                  <a16:creationId xmlns:a16="http://schemas.microsoft.com/office/drawing/2014/main" id="{76D26FA1-964E-A64F-AAA7-53392153D955}"/>
                </a:ext>
              </a:extLst>
            </p:cNvPr>
            <p:cNvSpPr txBox="1"/>
            <p:nvPr/>
          </p:nvSpPr>
          <p:spPr>
            <a:xfrm>
              <a:off x="2428650" y="4796812"/>
              <a:ext cx="1789746" cy="1089529"/>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CH" sz="1800" dirty="0"/>
                <a:t>1-5 territoires</a:t>
              </a:r>
              <a:br>
                <a:rPr lang="fr-CH" sz="1800" dirty="0"/>
              </a:br>
              <a:r>
                <a:rPr lang="fr-CH" sz="1800" dirty="0"/>
                <a:t>6-10 territoires</a:t>
              </a:r>
              <a:br>
                <a:rPr lang="fr-CH" sz="1800" dirty="0"/>
              </a:br>
              <a:r>
                <a:rPr lang="fr-CH" sz="1800" dirty="0"/>
                <a:t>11-20 territoires</a:t>
              </a:r>
              <a:br>
                <a:rPr lang="fr-CH" sz="1800" dirty="0"/>
              </a:br>
              <a:r>
                <a:rPr lang="fr-CH" sz="1800" dirty="0"/>
                <a:t>   20+ territoires</a:t>
              </a:r>
            </a:p>
          </p:txBody>
        </p:sp>
        <p:sp>
          <p:nvSpPr>
            <p:cNvPr id="17" name="Rechteck 16">
              <a:extLst>
                <a:ext uri="{FF2B5EF4-FFF2-40B4-BE49-F238E27FC236}">
                  <a16:creationId xmlns:a16="http://schemas.microsoft.com/office/drawing/2014/main" id="{1C7DCF09-1222-DD4F-B7C2-37BB618F4AC9}"/>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hteck 17">
              <a:extLst>
                <a:ext uri="{FF2B5EF4-FFF2-40B4-BE49-F238E27FC236}">
                  <a16:creationId xmlns:a16="http://schemas.microsoft.com/office/drawing/2014/main" id="{3B945832-63F0-5144-8F4A-6EC4CFBCD54C}"/>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Rechteck 18">
              <a:extLst>
                <a:ext uri="{FF2B5EF4-FFF2-40B4-BE49-F238E27FC236}">
                  <a16:creationId xmlns:a16="http://schemas.microsoft.com/office/drawing/2014/main" id="{2829B81A-A11B-1A48-B1A1-78F00A09FCBC}"/>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0" name="Inhaltsplatzhalter 2">
            <a:extLst>
              <a:ext uri="{FF2B5EF4-FFF2-40B4-BE49-F238E27FC236}">
                <a16:creationId xmlns:a16="http://schemas.microsoft.com/office/drawing/2014/main" id="{8C58CF82-46EB-AC48-8355-9E51D75D5A45}"/>
              </a:ext>
            </a:extLst>
          </p:cNvPr>
          <p:cNvSpPr>
            <a:spLocks noGrp="1"/>
          </p:cNvSpPr>
          <p:nvPr>
            <p:ph idx="1"/>
          </p:nvPr>
        </p:nvSpPr>
        <p:spPr>
          <a:xfrm>
            <a:off x="838200" y="1825625"/>
            <a:ext cx="5962650" cy="1900007"/>
          </a:xfrm>
        </p:spPr>
        <p:txBody>
          <a:bodyPr wrap="square">
            <a:spAutoFit/>
          </a:bodyPr>
          <a:lstStyle/>
          <a:p>
            <a:pPr marL="0" indent="0">
              <a:buNone/>
            </a:pPr>
            <a:r>
              <a:rPr lang="fr-CH" b="1" dirty="0">
                <a:solidFill>
                  <a:srgbClr val="7D7D7D"/>
                </a:solidFill>
              </a:rPr>
              <a:t>Cartographie de l‘</a:t>
            </a:r>
            <a:r>
              <a:rPr lang="fr-CH" b="1" dirty="0" err="1">
                <a:solidFill>
                  <a:srgbClr val="7D7D7D"/>
                </a:solidFill>
              </a:rPr>
              <a:t>avimonitoring</a:t>
            </a:r>
            <a:endParaRPr lang="fr-CH" b="1" dirty="0">
              <a:solidFill>
                <a:srgbClr val="7D7D7D"/>
              </a:solidFill>
            </a:endParaRPr>
          </a:p>
          <a:p>
            <a:pPr marL="0" indent="0">
              <a:buNone/>
            </a:pPr>
            <a:endParaRPr lang="de-DE" b="1" dirty="0">
              <a:solidFill>
                <a:srgbClr val="7D7D7D"/>
              </a:solidFill>
            </a:endParaRPr>
          </a:p>
          <a:p>
            <a:r>
              <a:rPr lang="fr-CH" b="1" dirty="0">
                <a:solidFill>
                  <a:srgbClr val="7D7D7D"/>
                </a:solidFill>
              </a:rPr>
              <a:t>1990 :   432 territoires comptés, </a:t>
            </a:r>
            <a:br>
              <a:rPr lang="fr-CH" b="1" dirty="0">
                <a:solidFill>
                  <a:srgbClr val="7D7D7D"/>
                </a:solidFill>
              </a:rPr>
            </a:br>
            <a:r>
              <a:rPr lang="fr-CH" b="1" dirty="0">
                <a:solidFill>
                  <a:srgbClr val="7D7D7D"/>
                </a:solidFill>
              </a:rPr>
              <a:t>              au total probablement 500</a:t>
            </a:r>
          </a:p>
        </p:txBody>
      </p:sp>
    </p:spTree>
    <p:extLst>
      <p:ext uri="{BB962C8B-B14F-4D97-AF65-F5344CB8AC3E}">
        <p14:creationId xmlns:p14="http://schemas.microsoft.com/office/powerpoint/2010/main" val="1120783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AD6F804B-D35D-274F-BD03-488256F66D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546" cy="5896527"/>
          </a:xfrm>
          <a:prstGeom prst="rect">
            <a:avLst/>
          </a:prstGeom>
        </p:spPr>
      </p:pic>
      <p:sp>
        <p:nvSpPr>
          <p:cNvPr id="6" name="Textfeld 5">
            <a:extLst>
              <a:ext uri="{FF2B5EF4-FFF2-40B4-BE49-F238E27FC236}">
                <a16:creationId xmlns:a16="http://schemas.microsoft.com/office/drawing/2014/main" id="{62CED7E0-79D6-4742-994B-5A396A9E6DB5}"/>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Evolution canton AG</a:t>
            </a:r>
          </a:p>
        </p:txBody>
      </p:sp>
      <p:sp>
        <p:nvSpPr>
          <p:cNvPr id="12" name="Textfeld 11">
            <a:extLst>
              <a:ext uri="{FF2B5EF4-FFF2-40B4-BE49-F238E27FC236}">
                <a16:creationId xmlns:a16="http://schemas.microsoft.com/office/drawing/2014/main" id="{1404877E-73FE-F24F-8242-22597EEAEEE2}"/>
              </a:ext>
            </a:extLst>
          </p:cNvPr>
          <p:cNvSpPr txBox="1"/>
          <p:nvPr/>
        </p:nvSpPr>
        <p:spPr>
          <a:xfrm>
            <a:off x="798856" y="6515116"/>
            <a:ext cx="5040000" cy="307777"/>
          </a:xfrm>
          <a:prstGeom prst="rect">
            <a:avLst/>
          </a:prstGeom>
          <a:noFill/>
        </p:spPr>
        <p:txBody>
          <a:bodyPr wrap="square" rtlCol="0">
            <a:spAutoFit/>
          </a:bodyPr>
          <a:lstStyle/>
          <a:p>
            <a:pPr>
              <a:defRPr/>
            </a:pPr>
            <a:r>
              <a:rPr lang="fr-CH" sz="1400" dirty="0">
                <a:solidFill>
                  <a:srgbClr val="7D7D7D"/>
                </a:solidFill>
              </a:rPr>
              <a:t>Données : Claudia Müller, Matthias Ernst</a:t>
            </a:r>
          </a:p>
        </p:txBody>
      </p:sp>
      <p:grpSp>
        <p:nvGrpSpPr>
          <p:cNvPr id="22" name="Gruppieren 21">
            <a:extLst>
              <a:ext uri="{FF2B5EF4-FFF2-40B4-BE49-F238E27FC236}">
                <a16:creationId xmlns:a16="http://schemas.microsoft.com/office/drawing/2014/main" id="{BE641F3E-0877-6B4B-9526-92DCD1C209E9}"/>
              </a:ext>
            </a:extLst>
          </p:cNvPr>
          <p:cNvGrpSpPr/>
          <p:nvPr/>
        </p:nvGrpSpPr>
        <p:grpSpPr>
          <a:xfrm>
            <a:off x="7154815" y="5763213"/>
            <a:ext cx="2578762" cy="1089529"/>
            <a:chOff x="1867572" y="4796812"/>
            <a:chExt cx="2578762" cy="1089529"/>
          </a:xfrm>
        </p:grpSpPr>
        <p:sp>
          <p:nvSpPr>
            <p:cNvPr id="23" name="Rechteck 22">
              <a:extLst>
                <a:ext uri="{FF2B5EF4-FFF2-40B4-BE49-F238E27FC236}">
                  <a16:creationId xmlns:a16="http://schemas.microsoft.com/office/drawing/2014/main" id="{A9ED6AAC-FE2B-2D4F-A5C3-5FD42E2FF27F}"/>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Textfeld 23">
              <a:extLst>
                <a:ext uri="{FF2B5EF4-FFF2-40B4-BE49-F238E27FC236}">
                  <a16:creationId xmlns:a16="http://schemas.microsoft.com/office/drawing/2014/main" id="{8B72AC89-DBCA-B24E-AC9B-718056610EC1}"/>
                </a:ext>
              </a:extLst>
            </p:cNvPr>
            <p:cNvSpPr txBox="1"/>
            <p:nvPr/>
          </p:nvSpPr>
          <p:spPr>
            <a:xfrm>
              <a:off x="1867572" y="4796812"/>
              <a:ext cx="2350823" cy="1089529"/>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CH" sz="1800" dirty="0"/>
                <a:t>1-5 territoires</a:t>
              </a:r>
              <a:br>
                <a:rPr lang="fr-CH" sz="1800" dirty="0"/>
              </a:br>
              <a:r>
                <a:rPr lang="fr-CH" sz="1800" dirty="0"/>
                <a:t>6-10 territoires</a:t>
              </a:r>
              <a:br>
                <a:rPr lang="fr-CH" sz="1800" dirty="0"/>
              </a:br>
              <a:r>
                <a:rPr lang="fr-CH" sz="1800" dirty="0"/>
                <a:t>11-20 territoires</a:t>
              </a:r>
              <a:br>
                <a:rPr lang="fr-CH" sz="1800" dirty="0"/>
              </a:br>
              <a:r>
                <a:rPr lang="fr-CH" sz="1800" dirty="0"/>
                <a:t>   20+ territoires</a:t>
              </a:r>
            </a:p>
          </p:txBody>
        </p:sp>
        <p:sp>
          <p:nvSpPr>
            <p:cNvPr id="25" name="Rechteck 24">
              <a:extLst>
                <a:ext uri="{FF2B5EF4-FFF2-40B4-BE49-F238E27FC236}">
                  <a16:creationId xmlns:a16="http://schemas.microsoft.com/office/drawing/2014/main" id="{3E1B94E7-96A9-A449-AB55-909957632BC2}"/>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Rechteck 25">
              <a:extLst>
                <a:ext uri="{FF2B5EF4-FFF2-40B4-BE49-F238E27FC236}">
                  <a16:creationId xmlns:a16="http://schemas.microsoft.com/office/drawing/2014/main" id="{024E2B8B-75C6-D641-858B-7AD049F37C5B}"/>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Rechteck 26">
              <a:extLst>
                <a:ext uri="{FF2B5EF4-FFF2-40B4-BE49-F238E27FC236}">
                  <a16:creationId xmlns:a16="http://schemas.microsoft.com/office/drawing/2014/main" id="{02A5C13D-6BFE-834C-9911-F0FE34AF69DF}"/>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5" name="Inhaltsplatzhalter 2">
            <a:extLst>
              <a:ext uri="{FF2B5EF4-FFF2-40B4-BE49-F238E27FC236}">
                <a16:creationId xmlns:a16="http://schemas.microsoft.com/office/drawing/2014/main" id="{4FD457D0-7B0A-6F44-B5E1-2CFF34055297}"/>
              </a:ext>
            </a:extLst>
          </p:cNvPr>
          <p:cNvSpPr>
            <a:spLocks noGrp="1"/>
          </p:cNvSpPr>
          <p:nvPr>
            <p:ph idx="1"/>
          </p:nvPr>
        </p:nvSpPr>
        <p:spPr>
          <a:xfrm>
            <a:off x="838200" y="1825625"/>
            <a:ext cx="5962650" cy="2803844"/>
          </a:xfrm>
        </p:spPr>
        <p:txBody>
          <a:bodyPr wrap="square">
            <a:spAutoFit/>
          </a:bodyPr>
          <a:lstStyle/>
          <a:p>
            <a:pPr marL="0" indent="0">
              <a:buNone/>
            </a:pPr>
            <a:r>
              <a:rPr lang="fr-CH" b="1" dirty="0">
                <a:solidFill>
                  <a:srgbClr val="7D7D7D"/>
                </a:solidFill>
              </a:rPr>
              <a:t>Cartographie de l‘</a:t>
            </a:r>
            <a:r>
              <a:rPr lang="fr-CH" b="1" dirty="0" err="1">
                <a:solidFill>
                  <a:srgbClr val="7D7D7D"/>
                </a:solidFill>
              </a:rPr>
              <a:t>avimonitoring</a:t>
            </a:r>
            <a:endParaRPr lang="fr-CH" b="1" dirty="0">
              <a:solidFill>
                <a:srgbClr val="7D7D7D"/>
              </a:solidFill>
            </a:endParaRPr>
          </a:p>
          <a:p>
            <a:pPr marL="0" indent="0">
              <a:buNone/>
            </a:pPr>
            <a:endParaRPr lang="de-DE" b="1" dirty="0">
              <a:solidFill>
                <a:srgbClr val="7D7D7D"/>
              </a:solidFill>
            </a:endParaRPr>
          </a:p>
          <a:p>
            <a:r>
              <a:rPr lang="fr-CH" b="1" dirty="0">
                <a:solidFill>
                  <a:srgbClr val="7D7D7D"/>
                </a:solidFill>
              </a:rPr>
              <a:t>1990 :   432 territoires comptés, </a:t>
            </a:r>
            <a:br>
              <a:rPr lang="fr-CH" b="1" dirty="0">
                <a:solidFill>
                  <a:srgbClr val="7D7D7D"/>
                </a:solidFill>
              </a:rPr>
            </a:br>
            <a:r>
              <a:rPr lang="fr-CH" b="1" dirty="0">
                <a:solidFill>
                  <a:srgbClr val="7D7D7D"/>
                </a:solidFill>
              </a:rPr>
              <a:t>              au total probablement 500</a:t>
            </a:r>
          </a:p>
          <a:p>
            <a:r>
              <a:rPr lang="fr-CH" b="1" dirty="0">
                <a:solidFill>
                  <a:srgbClr val="7D7D7D"/>
                </a:solidFill>
              </a:rPr>
              <a:t>2011 :  204 territoires comptés, </a:t>
            </a:r>
            <a:br>
              <a:rPr lang="fr-CH" b="1" dirty="0">
                <a:solidFill>
                  <a:srgbClr val="7D7D7D"/>
                </a:solidFill>
              </a:rPr>
            </a:br>
            <a:r>
              <a:rPr lang="fr-CH" b="1" dirty="0">
                <a:solidFill>
                  <a:srgbClr val="7D7D7D"/>
                </a:solidFill>
              </a:rPr>
              <a:t>	     estimation env. 400</a:t>
            </a:r>
          </a:p>
        </p:txBody>
      </p:sp>
    </p:spTree>
    <p:extLst>
      <p:ext uri="{BB962C8B-B14F-4D97-AF65-F5344CB8AC3E}">
        <p14:creationId xmlns:p14="http://schemas.microsoft.com/office/powerpoint/2010/main" val="50482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538F0020-713B-2144-9950-40C911D24E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546" cy="5896527"/>
          </a:xfrm>
          <a:prstGeom prst="rect">
            <a:avLst/>
          </a:prstGeom>
        </p:spPr>
      </p:pic>
      <p:sp>
        <p:nvSpPr>
          <p:cNvPr id="6" name="Textfeld 5">
            <a:extLst>
              <a:ext uri="{FF2B5EF4-FFF2-40B4-BE49-F238E27FC236}">
                <a16:creationId xmlns:a16="http://schemas.microsoft.com/office/drawing/2014/main" id="{8B55A5E6-550A-D54E-9AFE-120F441F5543}"/>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Evolution canton AG</a:t>
            </a:r>
          </a:p>
        </p:txBody>
      </p:sp>
      <p:grpSp>
        <p:nvGrpSpPr>
          <p:cNvPr id="14" name="Gruppieren 13">
            <a:extLst>
              <a:ext uri="{FF2B5EF4-FFF2-40B4-BE49-F238E27FC236}">
                <a16:creationId xmlns:a16="http://schemas.microsoft.com/office/drawing/2014/main" id="{2E9C6404-A0A2-FA48-A00D-86EAB8A950D3}"/>
              </a:ext>
            </a:extLst>
          </p:cNvPr>
          <p:cNvGrpSpPr/>
          <p:nvPr/>
        </p:nvGrpSpPr>
        <p:grpSpPr>
          <a:xfrm>
            <a:off x="7489861" y="5763213"/>
            <a:ext cx="2243716" cy="1089529"/>
            <a:chOff x="2202618" y="4796812"/>
            <a:chExt cx="2243716" cy="1089529"/>
          </a:xfrm>
        </p:grpSpPr>
        <p:sp>
          <p:nvSpPr>
            <p:cNvPr id="15" name="Rechteck 14">
              <a:extLst>
                <a:ext uri="{FF2B5EF4-FFF2-40B4-BE49-F238E27FC236}">
                  <a16:creationId xmlns:a16="http://schemas.microsoft.com/office/drawing/2014/main" id="{90B72D8B-775A-B044-8D5B-A2F1E7F837B1}"/>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a:extLst>
                <a:ext uri="{FF2B5EF4-FFF2-40B4-BE49-F238E27FC236}">
                  <a16:creationId xmlns:a16="http://schemas.microsoft.com/office/drawing/2014/main" id="{A0DA2956-4A9D-5C4E-AF6F-124FC866D68F}"/>
                </a:ext>
              </a:extLst>
            </p:cNvPr>
            <p:cNvSpPr txBox="1"/>
            <p:nvPr/>
          </p:nvSpPr>
          <p:spPr>
            <a:xfrm>
              <a:off x="2202618" y="4796812"/>
              <a:ext cx="2015777" cy="1089529"/>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CH" sz="1800" dirty="0"/>
                <a:t>1-5 territoires</a:t>
              </a:r>
              <a:br>
                <a:rPr lang="fr-CH" sz="1800" dirty="0"/>
              </a:br>
              <a:r>
                <a:rPr lang="fr-CH" sz="1800" dirty="0"/>
                <a:t>6-10 territoires</a:t>
              </a:r>
              <a:br>
                <a:rPr lang="fr-CH" sz="1800" dirty="0"/>
              </a:br>
              <a:r>
                <a:rPr lang="fr-CH" sz="1800" dirty="0"/>
                <a:t>11-20 territoires</a:t>
              </a:r>
              <a:br>
                <a:rPr lang="fr-CH" sz="1800" dirty="0"/>
              </a:br>
              <a:r>
                <a:rPr lang="fr-CH" sz="1800" dirty="0"/>
                <a:t>   20+ territoires</a:t>
              </a:r>
            </a:p>
          </p:txBody>
        </p:sp>
        <p:sp>
          <p:nvSpPr>
            <p:cNvPr id="17" name="Rechteck 16">
              <a:extLst>
                <a:ext uri="{FF2B5EF4-FFF2-40B4-BE49-F238E27FC236}">
                  <a16:creationId xmlns:a16="http://schemas.microsoft.com/office/drawing/2014/main" id="{C2B69238-A4B4-244A-B096-2D939C99C22D}"/>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EB3E9B23-1855-A04F-836C-9B2414FC78F8}"/>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extLst>
                <a:ext uri="{FF2B5EF4-FFF2-40B4-BE49-F238E27FC236}">
                  <a16:creationId xmlns:a16="http://schemas.microsoft.com/office/drawing/2014/main" id="{423AB94E-2236-7048-BAC8-5C573C17370D}"/>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1" name="Inhaltsplatzhalter 2">
            <a:extLst>
              <a:ext uri="{FF2B5EF4-FFF2-40B4-BE49-F238E27FC236}">
                <a16:creationId xmlns:a16="http://schemas.microsoft.com/office/drawing/2014/main" id="{998ED460-F59D-3E41-97FE-29B29D030F88}"/>
              </a:ext>
            </a:extLst>
          </p:cNvPr>
          <p:cNvSpPr>
            <a:spLocks noGrp="1"/>
          </p:cNvSpPr>
          <p:nvPr>
            <p:ph idx="1"/>
          </p:nvPr>
        </p:nvSpPr>
        <p:spPr>
          <a:xfrm>
            <a:off x="838200" y="1825625"/>
            <a:ext cx="5962650" cy="3319883"/>
          </a:xfrm>
        </p:spPr>
        <p:txBody>
          <a:bodyPr wrap="square">
            <a:spAutoFit/>
          </a:bodyPr>
          <a:lstStyle/>
          <a:p>
            <a:pPr marL="0" indent="0">
              <a:buNone/>
            </a:pPr>
            <a:r>
              <a:rPr lang="fr-CH" b="1" dirty="0">
                <a:solidFill>
                  <a:srgbClr val="7D7D7D"/>
                </a:solidFill>
              </a:rPr>
              <a:t>Cartographie de l‘</a:t>
            </a:r>
            <a:r>
              <a:rPr lang="fr-CH" b="1" dirty="0" err="1">
                <a:solidFill>
                  <a:srgbClr val="7D7D7D"/>
                </a:solidFill>
              </a:rPr>
              <a:t>avimonitoring</a:t>
            </a:r>
            <a:endParaRPr lang="fr-CH" b="1" dirty="0">
              <a:solidFill>
                <a:srgbClr val="7D7D7D"/>
              </a:solidFill>
            </a:endParaRPr>
          </a:p>
          <a:p>
            <a:pPr marL="0" indent="0">
              <a:buNone/>
            </a:pPr>
            <a:endParaRPr lang="de-DE" b="1" dirty="0">
              <a:solidFill>
                <a:srgbClr val="7D7D7D"/>
              </a:solidFill>
            </a:endParaRPr>
          </a:p>
          <a:p>
            <a:r>
              <a:rPr lang="fr-CH" b="1" dirty="0">
                <a:solidFill>
                  <a:srgbClr val="7D7D7D"/>
                </a:solidFill>
              </a:rPr>
              <a:t>1990 :   432 territoires comptés, </a:t>
            </a:r>
            <a:br>
              <a:rPr lang="fr-CH" b="1" dirty="0">
                <a:solidFill>
                  <a:srgbClr val="7D7D7D"/>
                </a:solidFill>
              </a:rPr>
            </a:br>
            <a:r>
              <a:rPr lang="fr-CH" b="1" dirty="0">
                <a:solidFill>
                  <a:srgbClr val="7D7D7D"/>
                </a:solidFill>
              </a:rPr>
              <a:t>              au total probablement 500</a:t>
            </a:r>
          </a:p>
          <a:p>
            <a:r>
              <a:rPr lang="fr-CH" b="1" dirty="0">
                <a:solidFill>
                  <a:srgbClr val="7D7D7D"/>
                </a:solidFill>
              </a:rPr>
              <a:t>2011 :  204 territoires comptés, </a:t>
            </a:r>
            <a:br>
              <a:rPr lang="fr-CH" b="1" dirty="0">
                <a:solidFill>
                  <a:srgbClr val="7D7D7D"/>
                </a:solidFill>
              </a:rPr>
            </a:br>
            <a:r>
              <a:rPr lang="fr-CH" b="1" dirty="0">
                <a:solidFill>
                  <a:srgbClr val="7D7D7D"/>
                </a:solidFill>
              </a:rPr>
              <a:t>	     estimation env. 400</a:t>
            </a:r>
          </a:p>
          <a:p>
            <a:r>
              <a:rPr lang="de-DE" b="1" dirty="0">
                <a:solidFill>
                  <a:srgbClr val="7D7D7D"/>
                </a:solidFill>
              </a:rPr>
              <a:t>2021 :  218 </a:t>
            </a:r>
            <a:r>
              <a:rPr lang="fr-CH" b="1" dirty="0">
                <a:solidFill>
                  <a:srgbClr val="7D7D7D"/>
                </a:solidFill>
              </a:rPr>
              <a:t>territoires comptés</a:t>
            </a:r>
            <a:endParaRPr lang="de-DE" b="1" dirty="0">
              <a:solidFill>
                <a:srgbClr val="7D7D7D"/>
              </a:solidFill>
            </a:endParaRPr>
          </a:p>
        </p:txBody>
      </p:sp>
      <p:sp>
        <p:nvSpPr>
          <p:cNvPr id="13" name="Textfeld 12">
            <a:extLst>
              <a:ext uri="{FF2B5EF4-FFF2-40B4-BE49-F238E27FC236}">
                <a16:creationId xmlns:a16="http://schemas.microsoft.com/office/drawing/2014/main" id="{DA6E492F-362C-1941-802F-7C485219F17F}"/>
              </a:ext>
            </a:extLst>
          </p:cNvPr>
          <p:cNvSpPr txBox="1"/>
          <p:nvPr/>
        </p:nvSpPr>
        <p:spPr>
          <a:xfrm>
            <a:off x="809130" y="6515116"/>
            <a:ext cx="5492262" cy="307777"/>
          </a:xfrm>
          <a:prstGeom prst="rect">
            <a:avLst/>
          </a:prstGeom>
          <a:noFill/>
        </p:spPr>
        <p:txBody>
          <a:bodyPr wrap="square" rtlCol="0">
            <a:spAutoFit/>
          </a:bodyPr>
          <a:lstStyle/>
          <a:p>
            <a:pPr>
              <a:defRPr/>
            </a:pPr>
            <a:r>
              <a:rPr lang="fr-CH" sz="1400" dirty="0">
                <a:solidFill>
                  <a:srgbClr val="7D7D7D"/>
                </a:solidFill>
              </a:rPr>
              <a:t>Données : Canton d‘Argovie, </a:t>
            </a:r>
            <a:r>
              <a:rPr lang="fr-CH" sz="1400" dirty="0" err="1">
                <a:solidFill>
                  <a:srgbClr val="7D7D7D"/>
                </a:solidFill>
              </a:rPr>
              <a:t>Departement</a:t>
            </a:r>
            <a:r>
              <a:rPr lang="fr-CH" sz="1400" dirty="0">
                <a:solidFill>
                  <a:srgbClr val="7D7D7D"/>
                </a:solidFill>
              </a:rPr>
              <a:t> Bau, </a:t>
            </a:r>
            <a:r>
              <a:rPr lang="fr-CH" sz="1400" dirty="0" err="1">
                <a:solidFill>
                  <a:srgbClr val="7D7D7D"/>
                </a:solidFill>
              </a:rPr>
              <a:t>Verkehr</a:t>
            </a:r>
            <a:r>
              <a:rPr lang="fr-CH" sz="1400" dirty="0">
                <a:solidFill>
                  <a:srgbClr val="7D7D7D"/>
                </a:solidFill>
              </a:rPr>
              <a:t> </a:t>
            </a:r>
            <a:r>
              <a:rPr lang="fr-CH" sz="1400" dirty="0" err="1">
                <a:solidFill>
                  <a:srgbClr val="7D7D7D"/>
                </a:solidFill>
              </a:rPr>
              <a:t>und</a:t>
            </a:r>
            <a:r>
              <a:rPr lang="fr-CH" sz="1400" dirty="0">
                <a:solidFill>
                  <a:srgbClr val="7D7D7D"/>
                </a:solidFill>
              </a:rPr>
              <a:t> Umwelt</a:t>
            </a:r>
          </a:p>
        </p:txBody>
      </p:sp>
    </p:spTree>
    <p:extLst>
      <p:ext uri="{BB962C8B-B14F-4D97-AF65-F5344CB8AC3E}">
        <p14:creationId xmlns:p14="http://schemas.microsoft.com/office/powerpoint/2010/main" val="1339997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118921-6124-2340-A967-6EB962E3C446}"/>
              </a:ext>
            </a:extLst>
          </p:cNvPr>
          <p:cNvSpPr>
            <a:spLocks noGrp="1"/>
          </p:cNvSpPr>
          <p:nvPr>
            <p:ph idx="1"/>
          </p:nvPr>
        </p:nvSpPr>
        <p:spPr>
          <a:xfrm>
            <a:off x="838200" y="1825625"/>
            <a:ext cx="5742482" cy="3945588"/>
          </a:xfrm>
        </p:spPr>
        <p:txBody>
          <a:bodyPr/>
          <a:lstStyle/>
          <a:p>
            <a:pPr marL="0" indent="0">
              <a:buNone/>
            </a:pPr>
            <a:r>
              <a:rPr lang="fr-CH" b="1">
                <a:solidFill>
                  <a:srgbClr val="7D7D7D"/>
                </a:solidFill>
              </a:rPr>
              <a:t>Cartographie de l‘avimonitoring</a:t>
            </a:r>
          </a:p>
          <a:p>
            <a:pPr marL="0" indent="0">
              <a:buNone/>
            </a:pPr>
            <a:endParaRPr lang="fr-CH" b="1">
              <a:solidFill>
                <a:srgbClr val="7D7D7D"/>
              </a:solidFill>
            </a:endParaRPr>
          </a:p>
          <a:p>
            <a:r>
              <a:rPr lang="fr-CH" b="1">
                <a:solidFill>
                  <a:srgbClr val="7D7D7D"/>
                </a:solidFill>
              </a:rPr>
              <a:t>1988 :  2900 territoires</a:t>
            </a:r>
          </a:p>
          <a:p>
            <a:r>
              <a:rPr lang="fr-CH" b="1">
                <a:solidFill>
                  <a:srgbClr val="7D7D7D"/>
                </a:solidFill>
              </a:rPr>
              <a:t>2008 :    530 territoires</a:t>
            </a:r>
          </a:p>
          <a:p>
            <a:r>
              <a:rPr lang="fr-CH" b="1">
                <a:solidFill>
                  <a:srgbClr val="7D7D7D"/>
                </a:solidFill>
              </a:rPr>
              <a:t>2017 :    235 territoires</a:t>
            </a:r>
          </a:p>
        </p:txBody>
      </p:sp>
      <p:sp>
        <p:nvSpPr>
          <p:cNvPr id="12" name="Textfeld 11">
            <a:extLst>
              <a:ext uri="{FF2B5EF4-FFF2-40B4-BE49-F238E27FC236}">
                <a16:creationId xmlns:a16="http://schemas.microsoft.com/office/drawing/2014/main" id="{A8681637-9FE8-2E4A-8D38-8F8F99155D59}"/>
              </a:ext>
            </a:extLst>
          </p:cNvPr>
          <p:cNvSpPr txBox="1"/>
          <p:nvPr/>
        </p:nvSpPr>
        <p:spPr>
          <a:xfrm>
            <a:off x="8069705" y="6553951"/>
            <a:ext cx="4122295" cy="307777"/>
          </a:xfrm>
          <a:prstGeom prst="rect">
            <a:avLst/>
          </a:prstGeom>
          <a:noFill/>
        </p:spPr>
        <p:txBody>
          <a:bodyPr wrap="square" rtlCol="0">
            <a:spAutoFit/>
          </a:bodyPr>
          <a:lstStyle/>
          <a:p>
            <a:pPr algn="r"/>
            <a:r>
              <a:rPr lang="fr-CH" sz="1400">
                <a:solidFill>
                  <a:srgbClr val="7D7D7D"/>
                </a:solidFill>
              </a:rPr>
              <a:t>Avimonitoring, BirdLife Zurich</a:t>
            </a:r>
          </a:p>
        </p:txBody>
      </p:sp>
      <p:sp>
        <p:nvSpPr>
          <p:cNvPr id="7" name="Textfeld 6">
            <a:extLst>
              <a:ext uri="{FF2B5EF4-FFF2-40B4-BE49-F238E27FC236}">
                <a16:creationId xmlns:a16="http://schemas.microsoft.com/office/drawing/2014/main" id="{93870D2E-247B-EF42-AA06-6BE1BFA15832}"/>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Evolution canton ZH</a:t>
            </a:r>
          </a:p>
        </p:txBody>
      </p:sp>
      <p:grpSp>
        <p:nvGrpSpPr>
          <p:cNvPr id="19" name="Gruppieren 18">
            <a:extLst>
              <a:ext uri="{FF2B5EF4-FFF2-40B4-BE49-F238E27FC236}">
                <a16:creationId xmlns:a16="http://schemas.microsoft.com/office/drawing/2014/main" id="{D5E444FD-E81F-8D45-8E40-05A90A17FE61}"/>
              </a:ext>
            </a:extLst>
          </p:cNvPr>
          <p:cNvGrpSpPr/>
          <p:nvPr/>
        </p:nvGrpSpPr>
        <p:grpSpPr>
          <a:xfrm>
            <a:off x="6636753" y="998810"/>
            <a:ext cx="4846211" cy="5555141"/>
            <a:chOff x="6636753" y="998810"/>
            <a:chExt cx="4846211" cy="5555141"/>
          </a:xfrm>
        </p:grpSpPr>
        <p:pic>
          <p:nvPicPr>
            <p:cNvPr id="5" name="Grafik 4" descr="Ein Bild, das Karte enthält.&#10;&#10;Automatisch generierte Beschreibung">
              <a:extLst>
                <a:ext uri="{FF2B5EF4-FFF2-40B4-BE49-F238E27FC236}">
                  <a16:creationId xmlns:a16="http://schemas.microsoft.com/office/drawing/2014/main" id="{875FFB34-BA4A-724D-9236-B41244B147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6753" y="1012874"/>
              <a:ext cx="4846211" cy="5541077"/>
            </a:xfrm>
            <a:prstGeom prst="rect">
              <a:avLst/>
            </a:prstGeom>
          </p:spPr>
        </p:pic>
        <p:sp>
          <p:nvSpPr>
            <p:cNvPr id="8" name="Rechteck 7">
              <a:extLst>
                <a:ext uri="{FF2B5EF4-FFF2-40B4-BE49-F238E27FC236}">
                  <a16:creationId xmlns:a16="http://schemas.microsoft.com/office/drawing/2014/main" id="{A1BC8469-C501-6140-9471-F2303FC60D36}"/>
                </a:ext>
              </a:extLst>
            </p:cNvPr>
            <p:cNvSpPr/>
            <p:nvPr/>
          </p:nvSpPr>
          <p:spPr>
            <a:xfrm>
              <a:off x="6682154" y="998810"/>
              <a:ext cx="1659988" cy="225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0" name="Gruppieren 19">
            <a:extLst>
              <a:ext uri="{FF2B5EF4-FFF2-40B4-BE49-F238E27FC236}">
                <a16:creationId xmlns:a16="http://schemas.microsoft.com/office/drawing/2014/main" id="{932C4B2E-F725-1842-85B9-0546B1BA9FED}"/>
              </a:ext>
            </a:extLst>
          </p:cNvPr>
          <p:cNvGrpSpPr/>
          <p:nvPr/>
        </p:nvGrpSpPr>
        <p:grpSpPr>
          <a:xfrm>
            <a:off x="2615649" y="5225213"/>
            <a:ext cx="4516671" cy="1595554"/>
            <a:chOff x="1635697" y="1976780"/>
            <a:chExt cx="3515343" cy="1241826"/>
          </a:xfrm>
        </p:grpSpPr>
        <p:pic>
          <p:nvPicPr>
            <p:cNvPr id="17" name="Grafik 16" descr="Ein Bild, das Karte enthält.&#10;&#10;Automatisch generierte Beschreibung">
              <a:extLst>
                <a:ext uri="{FF2B5EF4-FFF2-40B4-BE49-F238E27FC236}">
                  <a16:creationId xmlns:a16="http://schemas.microsoft.com/office/drawing/2014/main" id="{0575A8EC-8206-FE4E-80F8-1D8B0354ED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5697" y="1976780"/>
              <a:ext cx="3515343" cy="1237957"/>
            </a:xfrm>
            <a:prstGeom prst="rect">
              <a:avLst/>
            </a:prstGeom>
          </p:spPr>
        </p:pic>
        <p:sp>
          <p:nvSpPr>
            <p:cNvPr id="18" name="Rechteck 17">
              <a:extLst>
                <a:ext uri="{FF2B5EF4-FFF2-40B4-BE49-F238E27FC236}">
                  <a16:creationId xmlns:a16="http://schemas.microsoft.com/office/drawing/2014/main" id="{F7C31F89-85D8-D64E-9704-2B5699E3E864}"/>
                </a:ext>
              </a:extLst>
            </p:cNvPr>
            <p:cNvSpPr/>
            <p:nvPr/>
          </p:nvSpPr>
          <p:spPr>
            <a:xfrm>
              <a:off x="3607744" y="3007595"/>
              <a:ext cx="590844" cy="211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 name="Rectangle 1">
            <a:extLst>
              <a:ext uri="{FF2B5EF4-FFF2-40B4-BE49-F238E27FC236}">
                <a16:creationId xmlns:a16="http://schemas.microsoft.com/office/drawing/2014/main" id="{C1DA5680-54A1-46BA-B571-B5120590600D}"/>
              </a:ext>
            </a:extLst>
          </p:cNvPr>
          <p:cNvSpPr/>
          <p:nvPr/>
        </p:nvSpPr>
        <p:spPr>
          <a:xfrm>
            <a:off x="2383604" y="5194532"/>
            <a:ext cx="4846211" cy="384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Distribution des alouettes des champs par commune 1988-2017</a:t>
            </a:r>
            <a:endParaRPr lang="fr-CH" sz="1400" dirty="0">
              <a:solidFill>
                <a:schemeClr val="tx1"/>
              </a:solidFill>
            </a:endParaRPr>
          </a:p>
        </p:txBody>
      </p:sp>
      <p:sp>
        <p:nvSpPr>
          <p:cNvPr id="4" name="Rectangle 3">
            <a:extLst>
              <a:ext uri="{FF2B5EF4-FFF2-40B4-BE49-F238E27FC236}">
                <a16:creationId xmlns:a16="http://schemas.microsoft.com/office/drawing/2014/main" id="{04852C63-6EA6-47E6-B0B8-ADBD4DC3F61E}"/>
              </a:ext>
            </a:extLst>
          </p:cNvPr>
          <p:cNvSpPr/>
          <p:nvPr/>
        </p:nvSpPr>
        <p:spPr>
          <a:xfrm>
            <a:off x="3063676" y="5604887"/>
            <a:ext cx="2732926" cy="1111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Eteinte après 1988</a:t>
            </a:r>
          </a:p>
          <a:p>
            <a:r>
              <a:rPr lang="fr-FR" sz="1200" dirty="0">
                <a:solidFill>
                  <a:schemeClr val="tx1"/>
                </a:solidFill>
              </a:rPr>
              <a:t>Eteinte après 2008</a:t>
            </a:r>
          </a:p>
          <a:p>
            <a:r>
              <a:rPr lang="fr-FR" sz="1200" dirty="0">
                <a:solidFill>
                  <a:schemeClr val="tx1"/>
                </a:solidFill>
              </a:rPr>
              <a:t>2008-2017 diminution &gt;20%</a:t>
            </a:r>
          </a:p>
          <a:p>
            <a:r>
              <a:rPr lang="fr-FR" sz="1200" dirty="0">
                <a:solidFill>
                  <a:schemeClr val="tx1"/>
                </a:solidFill>
              </a:rPr>
              <a:t>2008-2017 inchangée &lt;20%</a:t>
            </a:r>
          </a:p>
          <a:p>
            <a:r>
              <a:rPr lang="fr-FR" sz="1200" dirty="0">
                <a:solidFill>
                  <a:schemeClr val="tx1"/>
                </a:solidFill>
              </a:rPr>
              <a:t>2008-2017 augmentation &gt;30%</a:t>
            </a:r>
            <a:endParaRPr lang="fr-CH" sz="1200" dirty="0">
              <a:solidFill>
                <a:schemeClr val="tx1"/>
              </a:solidFill>
            </a:endParaRPr>
          </a:p>
        </p:txBody>
      </p:sp>
    </p:spTree>
    <p:extLst>
      <p:ext uri="{BB962C8B-B14F-4D97-AF65-F5344CB8AC3E}">
        <p14:creationId xmlns:p14="http://schemas.microsoft.com/office/powerpoint/2010/main" val="4148436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5"/>
            <a:ext cx="4940808" cy="1925592"/>
          </a:xfrm>
        </p:spPr>
        <p:txBody>
          <a:bodyPr>
            <a:spAutoFit/>
          </a:bodyPr>
          <a:lstStyle/>
          <a:p>
            <a:pPr marL="0" indent="0">
              <a:buNone/>
            </a:pPr>
            <a:r>
              <a:rPr lang="fr-CH" b="1" dirty="0">
                <a:solidFill>
                  <a:srgbClr val="7D7D7D"/>
                </a:solidFill>
                <a:latin typeface="Syntax LT"/>
                <a:cs typeface="Syntax LT"/>
              </a:rPr>
              <a:t>Deux habitats</a:t>
            </a:r>
          </a:p>
          <a:p>
            <a:pPr marL="0" indent="0">
              <a:buNone/>
            </a:pPr>
            <a:endParaRPr lang="fr-CH" sz="1800" b="1" dirty="0">
              <a:solidFill>
                <a:srgbClr val="7D7D7D"/>
              </a:solidFill>
              <a:latin typeface="Syntax LT"/>
              <a:cs typeface="Syntax LT"/>
            </a:endParaRPr>
          </a:p>
          <a:p>
            <a:r>
              <a:rPr lang="fr-CH" b="1" dirty="0">
                <a:solidFill>
                  <a:srgbClr val="7D7D7D"/>
                </a:solidFill>
                <a:latin typeface="Syntax LT"/>
                <a:cs typeface="Syntax LT"/>
              </a:rPr>
              <a:t>Champs cultivés</a:t>
            </a:r>
          </a:p>
          <a:p>
            <a:r>
              <a:rPr lang="fr-CH" b="1" dirty="0">
                <a:solidFill>
                  <a:srgbClr val="7D7D7D"/>
                </a:solidFill>
                <a:latin typeface="Syntax LT"/>
                <a:cs typeface="Syntax LT"/>
              </a:rPr>
              <a:t>Prairies et pâturages</a:t>
            </a:r>
          </a:p>
        </p:txBody>
      </p:sp>
      <p:pic>
        <p:nvPicPr>
          <p:cNvPr id="4" name="Bild 3" descr="ZZ03_013_Kulturland.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9458" y="1690688"/>
            <a:ext cx="7732542" cy="5176329"/>
          </a:xfrm>
          <a:prstGeom prst="rect">
            <a:avLst/>
          </a:prstGeom>
        </p:spPr>
      </p:pic>
      <p:sp>
        <p:nvSpPr>
          <p:cNvPr id="5" name="Textfeld 4">
            <a:extLst>
              <a:ext uri="{FF2B5EF4-FFF2-40B4-BE49-F238E27FC236}">
                <a16:creationId xmlns:a16="http://schemas.microsoft.com/office/drawing/2014/main" id="{23C19390-80E0-4D44-B671-2BAD1040F9B9}"/>
              </a:ext>
            </a:extLst>
          </p:cNvPr>
          <p:cNvSpPr txBox="1"/>
          <p:nvPr/>
        </p:nvSpPr>
        <p:spPr>
          <a:xfrm>
            <a:off x="674011" y="503851"/>
            <a:ext cx="7865077" cy="707886"/>
          </a:xfrm>
          <a:prstGeom prst="rect">
            <a:avLst/>
          </a:prstGeom>
          <a:noFill/>
        </p:spPr>
        <p:txBody>
          <a:bodyPr wrap="square" rtlCol="0">
            <a:spAutoFit/>
          </a:bodyPr>
          <a:lstStyle/>
          <a:p>
            <a:r>
              <a:rPr lang="fr-CH" sz="4000" b="1">
                <a:solidFill>
                  <a:srgbClr val="006EAA"/>
                </a:solidFill>
              </a:rPr>
              <a:t>Problème : agriculture intensive</a:t>
            </a:r>
          </a:p>
        </p:txBody>
      </p:sp>
    </p:spTree>
    <p:extLst>
      <p:ext uri="{BB962C8B-B14F-4D97-AF65-F5344CB8AC3E}">
        <p14:creationId xmlns:p14="http://schemas.microsoft.com/office/powerpoint/2010/main" val="352881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48C0B-8BAF-8F4A-AED3-199DC895918B}"/>
              </a:ext>
            </a:extLst>
          </p:cNvPr>
          <p:cNvSpPr>
            <a:spLocks noGrp="1"/>
          </p:cNvSpPr>
          <p:nvPr>
            <p:ph type="title"/>
          </p:nvPr>
        </p:nvSpPr>
        <p:spPr>
          <a:xfrm>
            <a:off x="419100" y="240434"/>
            <a:ext cx="11353800" cy="1325563"/>
          </a:xfrm>
        </p:spPr>
        <p:txBody>
          <a:bodyPr>
            <a:normAutofit/>
          </a:bodyPr>
          <a:lstStyle/>
          <a:p>
            <a:r>
              <a:rPr lang="fr-CH" sz="3600" b="1" dirty="0">
                <a:solidFill>
                  <a:srgbClr val="719FBA"/>
                </a:solidFill>
                <a:latin typeface="Syntax LT" pitchFamily="2" charset="0"/>
              </a:rPr>
              <a:t>L‘alouette dans la littérature – de l‘espèce commensale à l’oiseau culturel</a:t>
            </a:r>
          </a:p>
        </p:txBody>
      </p:sp>
      <p:pic>
        <p:nvPicPr>
          <p:cNvPr id="1026" name="Picture 2" descr="Es war die Nachtigall und nicht die Lerche. (William Shakespeare)">
            <a:extLst>
              <a:ext uri="{FF2B5EF4-FFF2-40B4-BE49-F238E27FC236}">
                <a16:creationId xmlns:a16="http://schemas.microsoft.com/office/drawing/2014/main" id="{98CAF66F-12E4-B847-B146-ADFB10EA011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0" y="1754659"/>
            <a:ext cx="12192000" cy="519501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feld 2">
            <a:extLst>
              <a:ext uri="{FF2B5EF4-FFF2-40B4-BE49-F238E27FC236}">
                <a16:creationId xmlns:a16="http://schemas.microsoft.com/office/drawing/2014/main" id="{745D3B1C-1759-6040-B104-8CACA2631DE4}"/>
              </a:ext>
            </a:extLst>
          </p:cNvPr>
          <p:cNvSpPr txBox="1"/>
          <p:nvPr/>
        </p:nvSpPr>
        <p:spPr>
          <a:xfrm>
            <a:off x="4045324" y="3195263"/>
            <a:ext cx="7727576" cy="1938992"/>
          </a:xfrm>
          <a:prstGeom prst="rect">
            <a:avLst/>
          </a:prstGeom>
          <a:solidFill>
            <a:srgbClr val="0A0A0A"/>
          </a:solidFill>
        </p:spPr>
        <p:txBody>
          <a:bodyPr wrap="square" rtlCol="0">
            <a:spAutoFit/>
          </a:bodyPr>
          <a:lstStyle/>
          <a:p>
            <a:pPr algn="ctr"/>
            <a:r>
              <a:rPr lang="de-CH" sz="4000" dirty="0" err="1">
                <a:solidFill>
                  <a:schemeClr val="bg1"/>
                </a:solidFill>
              </a:rPr>
              <a:t>C’était</a:t>
            </a:r>
            <a:r>
              <a:rPr lang="de-CH" sz="4000" dirty="0">
                <a:solidFill>
                  <a:schemeClr val="bg1"/>
                </a:solidFill>
              </a:rPr>
              <a:t> le </a:t>
            </a:r>
            <a:r>
              <a:rPr lang="de-CH" sz="4000" dirty="0" err="1">
                <a:solidFill>
                  <a:schemeClr val="bg1"/>
                </a:solidFill>
              </a:rPr>
              <a:t>rossignol</a:t>
            </a:r>
            <a:r>
              <a:rPr lang="de-CH" sz="4000" dirty="0">
                <a:solidFill>
                  <a:schemeClr val="bg1"/>
                </a:solidFill>
              </a:rPr>
              <a:t> et non </a:t>
            </a:r>
            <a:r>
              <a:rPr lang="de-CH" sz="4000" dirty="0" err="1">
                <a:solidFill>
                  <a:schemeClr val="bg1"/>
                </a:solidFill>
              </a:rPr>
              <a:t>l’alouette</a:t>
            </a:r>
            <a:r>
              <a:rPr lang="de-CH" sz="4000" dirty="0">
                <a:solidFill>
                  <a:schemeClr val="bg1"/>
                </a:solidFill>
              </a:rPr>
              <a:t>.</a:t>
            </a:r>
          </a:p>
          <a:p>
            <a:pPr algn="ctr"/>
            <a:endParaRPr lang="de-CH" sz="4000" dirty="0">
              <a:solidFill>
                <a:schemeClr val="bg1"/>
              </a:solidFill>
            </a:endParaRPr>
          </a:p>
          <a:p>
            <a:pPr algn="ctr"/>
            <a:r>
              <a:rPr lang="de-CH" sz="4000" dirty="0">
                <a:solidFill>
                  <a:schemeClr val="bg1"/>
                </a:solidFill>
              </a:rPr>
              <a:t>(William Shakespeare)</a:t>
            </a:r>
          </a:p>
        </p:txBody>
      </p:sp>
    </p:spTree>
    <p:extLst>
      <p:ext uri="{BB962C8B-B14F-4D97-AF65-F5344CB8AC3E}">
        <p14:creationId xmlns:p14="http://schemas.microsoft.com/office/powerpoint/2010/main" val="225689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Gras, Himmel enthält.&#10;&#10;Automatisch generierte Beschreibung">
            <a:extLst>
              <a:ext uri="{FF2B5EF4-FFF2-40B4-BE49-F238E27FC236}">
                <a16:creationId xmlns:a16="http://schemas.microsoft.com/office/drawing/2014/main" id="{9A6915E5-7B59-3548-ADA5-8A77E0A929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0"/>
          <a:stretch/>
        </p:blipFill>
        <p:spPr>
          <a:xfrm>
            <a:off x="6673217" y="3446866"/>
            <a:ext cx="5518783" cy="3411134"/>
          </a:xfrm>
          <a:prstGeom prst="rect">
            <a:avLst/>
          </a:prstGeom>
        </p:spPr>
      </p:pic>
      <p:pic>
        <p:nvPicPr>
          <p:cNvPr id="8" name="Grafik 7" descr="Ein Bild, das Gras, Himmel, draußen, Feld enthält.&#10;&#10;Automatisch generierte Beschreibung">
            <a:extLst>
              <a:ext uri="{FF2B5EF4-FFF2-40B4-BE49-F238E27FC236}">
                <a16:creationId xmlns:a16="http://schemas.microsoft.com/office/drawing/2014/main" id="{6A193241-3792-0549-B3E2-C984E13BD6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178"/>
          <a:stretch/>
        </p:blipFill>
        <p:spPr>
          <a:xfrm>
            <a:off x="0" y="3446866"/>
            <a:ext cx="7822607" cy="3411134"/>
          </a:xfrm>
          <a:prstGeom prst="rect">
            <a:avLst/>
          </a:prstGeom>
        </p:spPr>
      </p:pic>
      <p:sp>
        <p:nvSpPr>
          <p:cNvPr id="5" name="Inhaltsplatzhalter 2">
            <a:extLst>
              <a:ext uri="{FF2B5EF4-FFF2-40B4-BE49-F238E27FC236}">
                <a16:creationId xmlns:a16="http://schemas.microsoft.com/office/drawing/2014/main" id="{7FF87B16-4009-0144-B9E2-41D5FF98598D}"/>
              </a:ext>
            </a:extLst>
          </p:cNvPr>
          <p:cNvSpPr>
            <a:spLocks noGrp="1"/>
          </p:cNvSpPr>
          <p:nvPr>
            <p:ph idx="1"/>
          </p:nvPr>
        </p:nvSpPr>
        <p:spPr>
          <a:xfrm>
            <a:off x="591378" y="1262708"/>
            <a:ext cx="11009243" cy="2237307"/>
          </a:xfrm>
        </p:spPr>
        <p:txBody>
          <a:bodyPr>
            <a:normAutofit fontScale="92500" lnSpcReduction="10000"/>
          </a:bodyPr>
          <a:lstStyle/>
          <a:p>
            <a:r>
              <a:rPr lang="fr-CH" b="1" dirty="0">
                <a:solidFill>
                  <a:srgbClr val="7D7D7D"/>
                </a:solidFill>
                <a:latin typeface="Syntax LT"/>
                <a:cs typeface="Syntax LT"/>
              </a:rPr>
              <a:t>Habitat principal en Suisse</a:t>
            </a:r>
          </a:p>
          <a:p>
            <a:r>
              <a:rPr lang="fr-CH" b="1" dirty="0">
                <a:solidFill>
                  <a:srgbClr val="7D7D7D"/>
                </a:solidFill>
                <a:latin typeface="Syntax LT"/>
                <a:cs typeface="Syntax LT"/>
              </a:rPr>
              <a:t>Utilisation massive d‘engrais et de pesticides</a:t>
            </a:r>
          </a:p>
          <a:p>
            <a:r>
              <a:rPr lang="fr-CH" b="1" dirty="0">
                <a:solidFill>
                  <a:srgbClr val="7D7D7D"/>
                </a:solidFill>
                <a:latin typeface="Syntax LT"/>
                <a:cs typeface="Syntax LT"/>
              </a:rPr>
              <a:t>Peu de structures</a:t>
            </a:r>
          </a:p>
          <a:p>
            <a:r>
              <a:rPr lang="fr-CH" b="1" dirty="0">
                <a:solidFill>
                  <a:srgbClr val="7D7D7D"/>
                </a:solidFill>
                <a:latin typeface="Syntax LT"/>
                <a:cs typeface="Syntax LT"/>
              </a:rPr>
              <a:t>Grandes surfaces uniformes, diversité des cultures réduite </a:t>
            </a:r>
          </a:p>
          <a:p>
            <a:r>
              <a:rPr lang="fr-CH" b="1" dirty="0">
                <a:solidFill>
                  <a:srgbClr val="7D7D7D"/>
                </a:solidFill>
                <a:latin typeface="Syntax LT"/>
                <a:cs typeface="Syntax LT"/>
              </a:rPr>
              <a:t>Toujours plus de surfaces couvertes</a:t>
            </a:r>
          </a:p>
        </p:txBody>
      </p:sp>
      <p:sp>
        <p:nvSpPr>
          <p:cNvPr id="9" name="Textfeld 8">
            <a:extLst>
              <a:ext uri="{FF2B5EF4-FFF2-40B4-BE49-F238E27FC236}">
                <a16:creationId xmlns:a16="http://schemas.microsoft.com/office/drawing/2014/main" id="{0F70F031-A341-3749-B56E-A74E44B57560}"/>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Paysage agricole</a:t>
            </a:r>
          </a:p>
        </p:txBody>
      </p:sp>
      <p:pic>
        <p:nvPicPr>
          <p:cNvPr id="7" name="Grafik 6">
            <a:extLst>
              <a:ext uri="{FF2B5EF4-FFF2-40B4-BE49-F238E27FC236}">
                <a16:creationId xmlns:a16="http://schemas.microsoft.com/office/drawing/2014/main" id="{BCBF310F-9C0C-A74D-987D-C2D06F72161A}"/>
              </a:ext>
            </a:extLst>
          </p:cNvPr>
          <p:cNvPicPr>
            <a:picLocks noChangeAspect="1"/>
          </p:cNvPicPr>
          <p:nvPr/>
        </p:nvPicPr>
        <p:blipFill>
          <a:blip r:embed="rId5"/>
          <a:stretch>
            <a:fillRect/>
          </a:stretch>
        </p:blipFill>
        <p:spPr>
          <a:xfrm>
            <a:off x="108000" y="6242400"/>
            <a:ext cx="676800" cy="516203"/>
          </a:xfrm>
          <a:prstGeom prst="rect">
            <a:avLst/>
          </a:prstGeom>
        </p:spPr>
      </p:pic>
    </p:spTree>
    <p:extLst>
      <p:ext uri="{BB962C8B-B14F-4D97-AF65-F5344CB8AC3E}">
        <p14:creationId xmlns:p14="http://schemas.microsoft.com/office/powerpoint/2010/main" val="311726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59B9221-5AD2-1B44-A3CB-EFACEAFBA666}"/>
              </a:ext>
            </a:extLst>
          </p:cNvPr>
          <p:cNvSpPr txBox="1"/>
          <p:nvPr/>
        </p:nvSpPr>
        <p:spPr>
          <a:xfrm>
            <a:off x="895350" y="1593239"/>
            <a:ext cx="5975406" cy="2159566"/>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fr-CH" sz="2800"/>
              <a:t>Les espèces du milieu agricole diminuent fortement</a:t>
            </a:r>
          </a:p>
          <a:p>
            <a:pPr marL="342900" indent="-342900">
              <a:buFont typeface="Arial" panose="020B0604020202020204" pitchFamily="34" charset="0"/>
              <a:buChar char="•"/>
            </a:pPr>
            <a:r>
              <a:rPr lang="fr-CH" sz="2800"/>
              <a:t>Ces 37 dernières années, 68 millions d‘alouettes des champs ont disparu en Europe selon les estimations !</a:t>
            </a:r>
          </a:p>
        </p:txBody>
      </p:sp>
      <p:grpSp>
        <p:nvGrpSpPr>
          <p:cNvPr id="31" name="Gruppieren 30">
            <a:extLst>
              <a:ext uri="{FF2B5EF4-FFF2-40B4-BE49-F238E27FC236}">
                <a16:creationId xmlns:a16="http://schemas.microsoft.com/office/drawing/2014/main" id="{518DA5A5-8BF6-3641-852A-BB5D5AED539F}"/>
              </a:ext>
            </a:extLst>
          </p:cNvPr>
          <p:cNvGrpSpPr/>
          <p:nvPr/>
        </p:nvGrpSpPr>
        <p:grpSpPr>
          <a:xfrm>
            <a:off x="7172053" y="144446"/>
            <a:ext cx="4815660" cy="6569108"/>
            <a:chOff x="6407559" y="144446"/>
            <a:chExt cx="4815660" cy="6569108"/>
          </a:xfrm>
        </p:grpSpPr>
        <p:pic>
          <p:nvPicPr>
            <p:cNvPr id="4" name="Grafik 3">
              <a:extLst>
                <a:ext uri="{FF2B5EF4-FFF2-40B4-BE49-F238E27FC236}">
                  <a16:creationId xmlns:a16="http://schemas.microsoft.com/office/drawing/2014/main" id="{0F35276C-33FC-6D44-9D38-52494A2E9A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6834" y="144446"/>
              <a:ext cx="4131806" cy="6569108"/>
            </a:xfrm>
            <a:prstGeom prst="rect">
              <a:avLst/>
            </a:prstGeom>
          </p:spPr>
        </p:pic>
        <p:sp>
          <p:nvSpPr>
            <p:cNvPr id="7" name="Textfeld 6">
              <a:extLst>
                <a:ext uri="{FF2B5EF4-FFF2-40B4-BE49-F238E27FC236}">
                  <a16:creationId xmlns:a16="http://schemas.microsoft.com/office/drawing/2014/main" id="{18261248-C16B-FE4B-B9DD-1F653314EA02}"/>
                </a:ext>
              </a:extLst>
            </p:cNvPr>
            <p:cNvSpPr txBox="1"/>
            <p:nvPr/>
          </p:nvSpPr>
          <p:spPr>
            <a:xfrm>
              <a:off x="8197570" y="1012125"/>
              <a:ext cx="3016940" cy="215444"/>
            </a:xfrm>
            <a:prstGeom prst="rect">
              <a:avLst/>
            </a:prstGeom>
            <a:solidFill>
              <a:schemeClr val="bg1"/>
            </a:solidFill>
          </p:spPr>
          <p:txBody>
            <a:bodyPr wrap="square" lIns="0" tIns="0" bIns="0" rtlCol="0">
              <a:spAutoFit/>
            </a:bodyPr>
            <a:lstStyle/>
            <a:p>
              <a:r>
                <a:rPr lang="fr-CH" sz="1400">
                  <a:solidFill>
                    <a:srgbClr val="104B92"/>
                  </a:solidFill>
                </a:rPr>
                <a:t>Fauvette à tête noire (54.9)</a:t>
              </a:r>
            </a:p>
          </p:txBody>
        </p:sp>
        <p:sp>
          <p:nvSpPr>
            <p:cNvPr id="8" name="Textfeld 7">
              <a:extLst>
                <a:ext uri="{FF2B5EF4-FFF2-40B4-BE49-F238E27FC236}">
                  <a16:creationId xmlns:a16="http://schemas.microsoft.com/office/drawing/2014/main" id="{594BF25A-A1EB-CE4E-8407-202BB0ABC635}"/>
                </a:ext>
              </a:extLst>
            </p:cNvPr>
            <p:cNvSpPr txBox="1"/>
            <p:nvPr/>
          </p:nvSpPr>
          <p:spPr>
            <a:xfrm>
              <a:off x="8206279" y="1227467"/>
              <a:ext cx="3016940" cy="215444"/>
            </a:xfrm>
            <a:prstGeom prst="rect">
              <a:avLst/>
            </a:prstGeom>
            <a:solidFill>
              <a:schemeClr val="bg1"/>
            </a:solidFill>
          </p:spPr>
          <p:txBody>
            <a:bodyPr wrap="square" lIns="0" tIns="0" bIns="0" rtlCol="0">
              <a:spAutoFit/>
            </a:bodyPr>
            <a:lstStyle/>
            <a:p>
              <a:r>
                <a:rPr lang="fr-CH" sz="1400">
                  <a:solidFill>
                    <a:srgbClr val="145AA2"/>
                  </a:solidFill>
                </a:rPr>
                <a:t>Pouillot véloce (29.4)</a:t>
              </a:r>
            </a:p>
          </p:txBody>
        </p:sp>
        <p:sp>
          <p:nvSpPr>
            <p:cNvPr id="9" name="Textfeld 8">
              <a:extLst>
                <a:ext uri="{FF2B5EF4-FFF2-40B4-BE49-F238E27FC236}">
                  <a16:creationId xmlns:a16="http://schemas.microsoft.com/office/drawing/2014/main" id="{E2F07DCE-FD96-A045-8051-E4A4E1D3ED8E}"/>
                </a:ext>
              </a:extLst>
            </p:cNvPr>
            <p:cNvSpPr txBox="1"/>
            <p:nvPr/>
          </p:nvSpPr>
          <p:spPr>
            <a:xfrm>
              <a:off x="8197570" y="1429283"/>
              <a:ext cx="3016940" cy="215444"/>
            </a:xfrm>
            <a:prstGeom prst="rect">
              <a:avLst/>
            </a:prstGeom>
            <a:solidFill>
              <a:schemeClr val="bg1"/>
            </a:solidFill>
          </p:spPr>
          <p:txBody>
            <a:bodyPr wrap="square" lIns="0" tIns="0" bIns="0" rtlCol="0">
              <a:spAutoFit/>
            </a:bodyPr>
            <a:lstStyle/>
            <a:p>
              <a:r>
                <a:rPr lang="fr-CH" sz="1400">
                  <a:solidFill>
                    <a:srgbClr val="006BB3"/>
                  </a:solidFill>
                </a:rPr>
                <a:t>Merle noir (29.2)</a:t>
              </a:r>
            </a:p>
          </p:txBody>
        </p:sp>
        <p:sp>
          <p:nvSpPr>
            <p:cNvPr id="10" name="Textfeld 9">
              <a:extLst>
                <a:ext uri="{FF2B5EF4-FFF2-40B4-BE49-F238E27FC236}">
                  <a16:creationId xmlns:a16="http://schemas.microsoft.com/office/drawing/2014/main" id="{B0992297-E216-4148-9A16-0149C0AB5F56}"/>
                </a:ext>
              </a:extLst>
            </p:cNvPr>
            <p:cNvSpPr txBox="1"/>
            <p:nvPr/>
          </p:nvSpPr>
          <p:spPr>
            <a:xfrm>
              <a:off x="8197570" y="1648920"/>
              <a:ext cx="3016940" cy="215444"/>
            </a:xfrm>
            <a:prstGeom prst="rect">
              <a:avLst/>
            </a:prstGeom>
            <a:solidFill>
              <a:schemeClr val="bg1"/>
            </a:solidFill>
          </p:spPr>
          <p:txBody>
            <a:bodyPr wrap="square" lIns="0" tIns="0" bIns="0" rtlCol="0">
              <a:spAutoFit/>
            </a:bodyPr>
            <a:lstStyle/>
            <a:p>
              <a:r>
                <a:rPr lang="fr-CH" sz="1400">
                  <a:solidFill>
                    <a:srgbClr val="006DB1"/>
                  </a:solidFill>
                </a:rPr>
                <a:t>Troglodyte mignon (28.2)</a:t>
              </a:r>
            </a:p>
          </p:txBody>
        </p:sp>
        <p:sp>
          <p:nvSpPr>
            <p:cNvPr id="11" name="Textfeld 10">
              <a:extLst>
                <a:ext uri="{FF2B5EF4-FFF2-40B4-BE49-F238E27FC236}">
                  <a16:creationId xmlns:a16="http://schemas.microsoft.com/office/drawing/2014/main" id="{04B358B3-942C-1E44-B609-6D704BAB50D7}"/>
                </a:ext>
              </a:extLst>
            </p:cNvPr>
            <p:cNvSpPr txBox="1"/>
            <p:nvPr/>
          </p:nvSpPr>
          <p:spPr>
            <a:xfrm>
              <a:off x="8197570" y="1855308"/>
              <a:ext cx="3016940" cy="215444"/>
            </a:xfrm>
            <a:prstGeom prst="rect">
              <a:avLst/>
            </a:prstGeom>
            <a:solidFill>
              <a:schemeClr val="bg1"/>
            </a:solidFill>
          </p:spPr>
          <p:txBody>
            <a:bodyPr wrap="square" lIns="0" tIns="0" rIns="72000" bIns="0" rtlCol="0">
              <a:spAutoFit/>
            </a:bodyPr>
            <a:lstStyle/>
            <a:p>
              <a:r>
                <a:rPr lang="fr-CH" sz="1400">
                  <a:solidFill>
                    <a:srgbClr val="028BCC"/>
                  </a:solidFill>
                </a:rPr>
                <a:t>Chardonneret élégant (22.7)</a:t>
              </a:r>
            </a:p>
          </p:txBody>
        </p:sp>
        <p:sp>
          <p:nvSpPr>
            <p:cNvPr id="12" name="Textfeld 11">
              <a:extLst>
                <a:ext uri="{FF2B5EF4-FFF2-40B4-BE49-F238E27FC236}">
                  <a16:creationId xmlns:a16="http://schemas.microsoft.com/office/drawing/2014/main" id="{EF75FCBE-17CE-7845-BBF7-E972D6FD81F8}"/>
                </a:ext>
              </a:extLst>
            </p:cNvPr>
            <p:cNvSpPr txBox="1"/>
            <p:nvPr/>
          </p:nvSpPr>
          <p:spPr>
            <a:xfrm>
              <a:off x="8197992" y="2077777"/>
              <a:ext cx="3016940" cy="215444"/>
            </a:xfrm>
            <a:prstGeom prst="rect">
              <a:avLst/>
            </a:prstGeom>
            <a:solidFill>
              <a:schemeClr val="bg1"/>
            </a:solidFill>
          </p:spPr>
          <p:txBody>
            <a:bodyPr wrap="square" lIns="0" tIns="0" bIns="0" rtlCol="0">
              <a:spAutoFit/>
            </a:bodyPr>
            <a:lstStyle/>
            <a:p>
              <a:r>
                <a:rPr lang="fr-CH" sz="1400">
                  <a:solidFill>
                    <a:srgbClr val="009AD7"/>
                  </a:solidFill>
                </a:rPr>
                <a:t>Rougegorge familier (21.9)</a:t>
              </a:r>
            </a:p>
          </p:txBody>
        </p:sp>
        <p:sp>
          <p:nvSpPr>
            <p:cNvPr id="13" name="Textfeld 12">
              <a:extLst>
                <a:ext uri="{FF2B5EF4-FFF2-40B4-BE49-F238E27FC236}">
                  <a16:creationId xmlns:a16="http://schemas.microsoft.com/office/drawing/2014/main" id="{CC98BAC3-A5A2-354C-A0B3-1A7E82B8281B}"/>
                </a:ext>
              </a:extLst>
            </p:cNvPr>
            <p:cNvSpPr txBox="1"/>
            <p:nvPr/>
          </p:nvSpPr>
          <p:spPr>
            <a:xfrm>
              <a:off x="8197992" y="2291783"/>
              <a:ext cx="3016940" cy="215444"/>
            </a:xfrm>
            <a:prstGeom prst="rect">
              <a:avLst/>
            </a:prstGeom>
            <a:solidFill>
              <a:schemeClr val="bg1"/>
            </a:solidFill>
          </p:spPr>
          <p:txBody>
            <a:bodyPr wrap="square" lIns="0" tIns="0" bIns="0" rtlCol="0">
              <a:spAutoFit/>
            </a:bodyPr>
            <a:lstStyle/>
            <a:p>
              <a:r>
                <a:rPr lang="fr-CH" sz="1400">
                  <a:solidFill>
                    <a:srgbClr val="03A5D7"/>
                  </a:solidFill>
                </a:rPr>
                <a:t>Pigeon ramier (21.3)</a:t>
              </a:r>
            </a:p>
          </p:txBody>
        </p:sp>
        <p:sp>
          <p:nvSpPr>
            <p:cNvPr id="14" name="Textfeld 13">
              <a:extLst>
                <a:ext uri="{FF2B5EF4-FFF2-40B4-BE49-F238E27FC236}">
                  <a16:creationId xmlns:a16="http://schemas.microsoft.com/office/drawing/2014/main" id="{6FBE3706-03D7-C740-92FD-641E3F7B63E4}"/>
                </a:ext>
              </a:extLst>
            </p:cNvPr>
            <p:cNvSpPr txBox="1"/>
            <p:nvPr/>
          </p:nvSpPr>
          <p:spPr>
            <a:xfrm>
              <a:off x="8197992" y="2492054"/>
              <a:ext cx="3016940" cy="215444"/>
            </a:xfrm>
            <a:prstGeom prst="rect">
              <a:avLst/>
            </a:prstGeom>
            <a:solidFill>
              <a:schemeClr val="bg1"/>
            </a:solidFill>
          </p:spPr>
          <p:txBody>
            <a:bodyPr wrap="square" lIns="0" tIns="0" bIns="0" rtlCol="0">
              <a:spAutoFit/>
            </a:bodyPr>
            <a:lstStyle/>
            <a:p>
              <a:r>
                <a:rPr lang="fr-CH" sz="1400">
                  <a:solidFill>
                    <a:srgbClr val="00AEDA"/>
                  </a:solidFill>
                </a:rPr>
                <a:t>Mésange bleue (19)</a:t>
              </a:r>
            </a:p>
          </p:txBody>
        </p:sp>
        <p:sp>
          <p:nvSpPr>
            <p:cNvPr id="15" name="Textfeld 14">
              <a:extLst>
                <a:ext uri="{FF2B5EF4-FFF2-40B4-BE49-F238E27FC236}">
                  <a16:creationId xmlns:a16="http://schemas.microsoft.com/office/drawing/2014/main" id="{24918F5C-10CF-4E42-9619-2ECACC4E4193}"/>
                </a:ext>
              </a:extLst>
            </p:cNvPr>
            <p:cNvSpPr txBox="1"/>
            <p:nvPr/>
          </p:nvSpPr>
          <p:spPr>
            <a:xfrm>
              <a:off x="8197992" y="2692079"/>
              <a:ext cx="3016940" cy="215444"/>
            </a:xfrm>
            <a:prstGeom prst="rect">
              <a:avLst/>
            </a:prstGeom>
            <a:solidFill>
              <a:schemeClr val="bg1"/>
            </a:solidFill>
          </p:spPr>
          <p:txBody>
            <a:bodyPr wrap="square" lIns="0" tIns="0" bIns="0" rtlCol="0">
              <a:spAutoFit/>
            </a:bodyPr>
            <a:lstStyle/>
            <a:p>
              <a:r>
                <a:rPr lang="fr-CH" sz="1400">
                  <a:solidFill>
                    <a:srgbClr val="29B8D8"/>
                  </a:solidFill>
                </a:rPr>
                <a:t>Autres espèces N = 195 (114.4)</a:t>
              </a:r>
            </a:p>
          </p:txBody>
        </p:sp>
        <p:sp>
          <p:nvSpPr>
            <p:cNvPr id="16" name="Textfeld 15">
              <a:extLst>
                <a:ext uri="{FF2B5EF4-FFF2-40B4-BE49-F238E27FC236}">
                  <a16:creationId xmlns:a16="http://schemas.microsoft.com/office/drawing/2014/main" id="{2CE17425-A819-0C46-B14D-59261441D5B0}"/>
                </a:ext>
              </a:extLst>
            </p:cNvPr>
            <p:cNvSpPr txBox="1"/>
            <p:nvPr/>
          </p:nvSpPr>
          <p:spPr>
            <a:xfrm>
              <a:off x="8162272" y="3040890"/>
              <a:ext cx="3016940" cy="307777"/>
            </a:xfrm>
            <a:prstGeom prst="rect">
              <a:avLst/>
            </a:prstGeom>
            <a:solidFill>
              <a:schemeClr val="bg1"/>
            </a:solidFill>
          </p:spPr>
          <p:txBody>
            <a:bodyPr wrap="square" lIns="36000" rtlCol="0">
              <a:spAutoFit/>
            </a:bodyPr>
            <a:lstStyle/>
            <a:p>
              <a:r>
                <a:rPr lang="fr-CH" sz="1400">
                  <a:solidFill>
                    <a:srgbClr val="9AB2D9"/>
                  </a:solidFill>
                </a:rPr>
                <a:t>Autres espèces N = 195 (114.4)</a:t>
              </a:r>
            </a:p>
          </p:txBody>
        </p:sp>
        <p:sp>
          <p:nvSpPr>
            <p:cNvPr id="17" name="Textfeld 16">
              <a:extLst>
                <a:ext uri="{FF2B5EF4-FFF2-40B4-BE49-F238E27FC236}">
                  <a16:creationId xmlns:a16="http://schemas.microsoft.com/office/drawing/2014/main" id="{88CA84A0-C6ED-AC4A-B697-9A1F3D551423}"/>
                </a:ext>
              </a:extLst>
            </p:cNvPr>
            <p:cNvSpPr txBox="1"/>
            <p:nvPr/>
          </p:nvSpPr>
          <p:spPr>
            <a:xfrm>
              <a:off x="8197992" y="3520754"/>
              <a:ext cx="3016940" cy="215444"/>
            </a:xfrm>
            <a:prstGeom prst="rect">
              <a:avLst/>
            </a:prstGeom>
            <a:solidFill>
              <a:schemeClr val="bg1"/>
            </a:solidFill>
          </p:spPr>
          <p:txBody>
            <a:bodyPr wrap="square" lIns="0" tIns="0" bIns="0" rtlCol="0">
              <a:spAutoFit/>
            </a:bodyPr>
            <a:lstStyle/>
            <a:p>
              <a:r>
                <a:rPr lang="fr-CH" sz="1400">
                  <a:solidFill>
                    <a:srgbClr val="98A4CF"/>
                  </a:solidFill>
                </a:rPr>
                <a:t>Moineau friquet (-29.7)</a:t>
              </a:r>
            </a:p>
          </p:txBody>
        </p:sp>
        <p:sp>
          <p:nvSpPr>
            <p:cNvPr id="18" name="Textfeld 17">
              <a:extLst>
                <a:ext uri="{FF2B5EF4-FFF2-40B4-BE49-F238E27FC236}">
                  <a16:creationId xmlns:a16="http://schemas.microsoft.com/office/drawing/2014/main" id="{76044B4C-6D89-8842-89CB-D10B969F6C69}"/>
                </a:ext>
              </a:extLst>
            </p:cNvPr>
            <p:cNvSpPr txBox="1"/>
            <p:nvPr/>
          </p:nvSpPr>
          <p:spPr>
            <a:xfrm>
              <a:off x="8197992" y="3734777"/>
              <a:ext cx="3016940" cy="215444"/>
            </a:xfrm>
            <a:prstGeom prst="rect">
              <a:avLst/>
            </a:prstGeom>
            <a:solidFill>
              <a:schemeClr val="bg1"/>
            </a:solidFill>
          </p:spPr>
          <p:txBody>
            <a:bodyPr wrap="square" lIns="0" tIns="0" bIns="0" rtlCol="0">
              <a:spAutoFit/>
            </a:bodyPr>
            <a:lstStyle/>
            <a:p>
              <a:r>
                <a:rPr lang="fr-CH" sz="1400">
                  <a:solidFill>
                    <a:srgbClr val="9898C4"/>
                  </a:solidFill>
                </a:rPr>
                <a:t>Linotte mélodieuse (-33.7)</a:t>
              </a:r>
            </a:p>
          </p:txBody>
        </p:sp>
        <p:sp>
          <p:nvSpPr>
            <p:cNvPr id="19" name="Textfeld 18">
              <a:extLst>
                <a:ext uri="{FF2B5EF4-FFF2-40B4-BE49-F238E27FC236}">
                  <a16:creationId xmlns:a16="http://schemas.microsoft.com/office/drawing/2014/main" id="{D47701E6-792B-1942-A763-308ED1A795B5}"/>
                </a:ext>
              </a:extLst>
            </p:cNvPr>
            <p:cNvSpPr txBox="1"/>
            <p:nvPr/>
          </p:nvSpPr>
          <p:spPr>
            <a:xfrm>
              <a:off x="8197992" y="3949770"/>
              <a:ext cx="3016940" cy="215444"/>
            </a:xfrm>
            <a:prstGeom prst="rect">
              <a:avLst/>
            </a:prstGeom>
            <a:solidFill>
              <a:schemeClr val="bg1"/>
            </a:solidFill>
          </p:spPr>
          <p:txBody>
            <a:bodyPr wrap="square" lIns="0" tIns="0" bIns="0" rtlCol="0">
              <a:spAutoFit/>
            </a:bodyPr>
            <a:lstStyle/>
            <a:p>
              <a:r>
                <a:rPr lang="fr-CH" sz="1400">
                  <a:solidFill>
                    <a:srgbClr val="9B87BA"/>
                  </a:solidFill>
                </a:rPr>
                <a:t>Serin cini (-34.9)</a:t>
              </a:r>
            </a:p>
          </p:txBody>
        </p:sp>
        <p:sp>
          <p:nvSpPr>
            <p:cNvPr id="20" name="Textfeld 19">
              <a:extLst>
                <a:ext uri="{FF2B5EF4-FFF2-40B4-BE49-F238E27FC236}">
                  <a16:creationId xmlns:a16="http://schemas.microsoft.com/office/drawing/2014/main" id="{3AB76C71-8E9A-AB49-A888-175A4A02E851}"/>
                </a:ext>
              </a:extLst>
            </p:cNvPr>
            <p:cNvSpPr txBox="1"/>
            <p:nvPr/>
          </p:nvSpPr>
          <p:spPr>
            <a:xfrm>
              <a:off x="8197992" y="4153503"/>
              <a:ext cx="3016940" cy="215444"/>
            </a:xfrm>
            <a:prstGeom prst="rect">
              <a:avLst/>
            </a:prstGeom>
            <a:solidFill>
              <a:schemeClr val="bg1"/>
            </a:solidFill>
          </p:spPr>
          <p:txBody>
            <a:bodyPr wrap="square" lIns="0" tIns="0" bIns="0" rtlCol="0">
              <a:spAutoFit/>
            </a:bodyPr>
            <a:lstStyle/>
            <a:p>
              <a:r>
                <a:rPr lang="fr-CH" sz="1400">
                  <a:solidFill>
                    <a:srgbClr val="9B7BB3"/>
                  </a:solidFill>
                </a:rPr>
                <a:t>Pouillot fits (-36.9)</a:t>
              </a:r>
            </a:p>
          </p:txBody>
        </p:sp>
        <p:sp>
          <p:nvSpPr>
            <p:cNvPr id="21" name="Textfeld 20">
              <a:extLst>
                <a:ext uri="{FF2B5EF4-FFF2-40B4-BE49-F238E27FC236}">
                  <a16:creationId xmlns:a16="http://schemas.microsoft.com/office/drawing/2014/main" id="{D3A5DD57-B865-BF4A-B427-3503771E06FA}"/>
                </a:ext>
              </a:extLst>
            </p:cNvPr>
            <p:cNvSpPr txBox="1"/>
            <p:nvPr/>
          </p:nvSpPr>
          <p:spPr>
            <a:xfrm>
              <a:off x="8197992" y="4357480"/>
              <a:ext cx="3016940" cy="215444"/>
            </a:xfrm>
            <a:prstGeom prst="rect">
              <a:avLst/>
            </a:prstGeom>
            <a:solidFill>
              <a:schemeClr val="bg1"/>
            </a:solidFill>
          </p:spPr>
          <p:txBody>
            <a:bodyPr wrap="square" lIns="0" tIns="0" bIns="0" rtlCol="0">
              <a:spAutoFit/>
            </a:bodyPr>
            <a:lstStyle/>
            <a:p>
              <a:r>
                <a:rPr lang="fr-CH" sz="1400">
                  <a:solidFill>
                    <a:srgbClr val="9867A8"/>
                  </a:solidFill>
                </a:rPr>
                <a:t>Alouette des champs (-68)</a:t>
              </a:r>
            </a:p>
          </p:txBody>
        </p:sp>
        <p:sp>
          <p:nvSpPr>
            <p:cNvPr id="22" name="Textfeld 21">
              <a:extLst>
                <a:ext uri="{FF2B5EF4-FFF2-40B4-BE49-F238E27FC236}">
                  <a16:creationId xmlns:a16="http://schemas.microsoft.com/office/drawing/2014/main" id="{5D9B76B6-FA42-6842-9437-FF319F2ECF14}"/>
                </a:ext>
              </a:extLst>
            </p:cNvPr>
            <p:cNvSpPr txBox="1"/>
            <p:nvPr/>
          </p:nvSpPr>
          <p:spPr>
            <a:xfrm>
              <a:off x="8198000" y="4566267"/>
              <a:ext cx="3016940" cy="215444"/>
            </a:xfrm>
            <a:prstGeom prst="rect">
              <a:avLst/>
            </a:prstGeom>
            <a:solidFill>
              <a:schemeClr val="bg1"/>
            </a:solidFill>
          </p:spPr>
          <p:txBody>
            <a:bodyPr wrap="square" lIns="0" tIns="0" bIns="0" rtlCol="0">
              <a:spAutoFit/>
            </a:bodyPr>
            <a:lstStyle/>
            <a:p>
              <a:r>
                <a:rPr lang="fr-CH" sz="1400">
                  <a:solidFill>
                    <a:srgbClr val="96549B"/>
                  </a:solidFill>
                </a:rPr>
                <a:t>Etourneau sansonnet (-74.6)</a:t>
              </a:r>
            </a:p>
          </p:txBody>
        </p:sp>
        <p:sp>
          <p:nvSpPr>
            <p:cNvPr id="23" name="Textfeld 22">
              <a:extLst>
                <a:ext uri="{FF2B5EF4-FFF2-40B4-BE49-F238E27FC236}">
                  <a16:creationId xmlns:a16="http://schemas.microsoft.com/office/drawing/2014/main" id="{C1282613-F623-FC49-A111-ED2CE6B4A735}"/>
                </a:ext>
              </a:extLst>
            </p:cNvPr>
            <p:cNvSpPr txBox="1"/>
            <p:nvPr/>
          </p:nvSpPr>
          <p:spPr>
            <a:xfrm>
              <a:off x="8197992" y="4785526"/>
              <a:ext cx="3016940" cy="307777"/>
            </a:xfrm>
            <a:prstGeom prst="rect">
              <a:avLst/>
            </a:prstGeom>
            <a:solidFill>
              <a:schemeClr val="bg1"/>
            </a:solidFill>
          </p:spPr>
          <p:txBody>
            <a:bodyPr wrap="square" lIns="0" rtlCol="0">
              <a:spAutoFit/>
            </a:bodyPr>
            <a:lstStyle/>
            <a:p>
              <a:r>
                <a:rPr lang="fr-CH" sz="1400">
                  <a:solidFill>
                    <a:srgbClr val="8F3685"/>
                  </a:solidFill>
                </a:rPr>
                <a:t>Bergeronnette printanière (-97)</a:t>
              </a:r>
            </a:p>
          </p:txBody>
        </p:sp>
        <p:sp>
          <p:nvSpPr>
            <p:cNvPr id="24" name="Textfeld 23">
              <a:extLst>
                <a:ext uri="{FF2B5EF4-FFF2-40B4-BE49-F238E27FC236}">
                  <a16:creationId xmlns:a16="http://schemas.microsoft.com/office/drawing/2014/main" id="{B79A10F1-775B-0345-8FEB-561FADA08637}"/>
                </a:ext>
              </a:extLst>
            </p:cNvPr>
            <p:cNvSpPr txBox="1"/>
            <p:nvPr/>
          </p:nvSpPr>
          <p:spPr>
            <a:xfrm>
              <a:off x="8197992" y="5448145"/>
              <a:ext cx="3016940" cy="307777"/>
            </a:xfrm>
            <a:prstGeom prst="rect">
              <a:avLst/>
            </a:prstGeom>
            <a:solidFill>
              <a:schemeClr val="bg1"/>
            </a:solidFill>
          </p:spPr>
          <p:txBody>
            <a:bodyPr wrap="square" lIns="0" rIns="0" rtlCol="0">
              <a:spAutoFit/>
            </a:bodyPr>
            <a:lstStyle/>
            <a:p>
              <a:r>
                <a:rPr lang="fr-CH" sz="1400">
                  <a:solidFill>
                    <a:srgbClr val="832976"/>
                  </a:solidFill>
                </a:rPr>
                <a:t>Moineau domestique (-246.7)</a:t>
              </a:r>
            </a:p>
          </p:txBody>
        </p:sp>
        <p:sp>
          <p:nvSpPr>
            <p:cNvPr id="25" name="Textfeld 24">
              <a:extLst>
                <a:ext uri="{FF2B5EF4-FFF2-40B4-BE49-F238E27FC236}">
                  <a16:creationId xmlns:a16="http://schemas.microsoft.com/office/drawing/2014/main" id="{3CC0AF3A-5C58-E843-A754-5ADB97B257A3}"/>
                </a:ext>
              </a:extLst>
            </p:cNvPr>
            <p:cNvSpPr txBox="1"/>
            <p:nvPr/>
          </p:nvSpPr>
          <p:spPr>
            <a:xfrm rot="16200000">
              <a:off x="4568304" y="2959137"/>
              <a:ext cx="4017064" cy="338554"/>
            </a:xfrm>
            <a:prstGeom prst="rect">
              <a:avLst/>
            </a:prstGeom>
            <a:solidFill>
              <a:schemeClr val="bg1"/>
            </a:solidFill>
          </p:spPr>
          <p:txBody>
            <a:bodyPr wrap="square" lIns="0" rIns="0" rtlCol="0">
              <a:spAutoFit/>
            </a:bodyPr>
            <a:lstStyle/>
            <a:p>
              <a:pPr algn="ctr"/>
              <a:r>
                <a:rPr lang="fr-CH" sz="1600" dirty="0"/>
                <a:t>Evolution du nombre d’oiseaux  (en millions)</a:t>
              </a:r>
            </a:p>
          </p:txBody>
        </p:sp>
        <p:cxnSp>
          <p:nvCxnSpPr>
            <p:cNvPr id="27" name="Gerade Verbindung 26">
              <a:extLst>
                <a:ext uri="{FF2B5EF4-FFF2-40B4-BE49-F238E27FC236}">
                  <a16:creationId xmlns:a16="http://schemas.microsoft.com/office/drawing/2014/main" id="{31B6551D-9DF8-ED4D-9724-57E63BFD7BB0}"/>
                </a:ext>
              </a:extLst>
            </p:cNvPr>
            <p:cNvCxnSpPr/>
            <p:nvPr/>
          </p:nvCxnSpPr>
          <p:spPr>
            <a:xfrm>
              <a:off x="7139988" y="2678827"/>
              <a:ext cx="35023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feld 28">
            <a:extLst>
              <a:ext uri="{FF2B5EF4-FFF2-40B4-BE49-F238E27FC236}">
                <a16:creationId xmlns:a16="http://schemas.microsoft.com/office/drawing/2014/main" id="{EDBD9CA0-3409-9D41-8811-F616B7782749}"/>
              </a:ext>
            </a:extLst>
          </p:cNvPr>
          <p:cNvSpPr txBox="1"/>
          <p:nvPr/>
        </p:nvSpPr>
        <p:spPr>
          <a:xfrm>
            <a:off x="9150097" y="6574212"/>
            <a:ext cx="3016940" cy="276999"/>
          </a:xfrm>
          <a:prstGeom prst="rect">
            <a:avLst/>
          </a:prstGeom>
          <a:noFill/>
        </p:spPr>
        <p:txBody>
          <a:bodyPr wrap="square" lIns="0" rIns="0" rtlCol="0">
            <a:spAutoFit/>
          </a:bodyPr>
          <a:lstStyle/>
          <a:p>
            <a:pPr algn="ctr"/>
            <a:r>
              <a:rPr lang="fr-CH" sz="1200"/>
              <a:t>Modifié d’après Burns et al. 2021 Ecol &amp; Evol</a:t>
            </a:r>
          </a:p>
        </p:txBody>
      </p:sp>
      <p:sp>
        <p:nvSpPr>
          <p:cNvPr id="32" name="Rechteck 31">
            <a:extLst>
              <a:ext uri="{FF2B5EF4-FFF2-40B4-BE49-F238E27FC236}">
                <a16:creationId xmlns:a16="http://schemas.microsoft.com/office/drawing/2014/main" id="{90F74658-A9AF-484B-B69E-A1FA20AAF5AC}"/>
              </a:ext>
            </a:extLst>
          </p:cNvPr>
          <p:cNvSpPr/>
          <p:nvPr/>
        </p:nvSpPr>
        <p:spPr>
          <a:xfrm>
            <a:off x="8917094" y="4357480"/>
            <a:ext cx="2010736" cy="2154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3" name="Textfeld 32">
            <a:extLst>
              <a:ext uri="{FF2B5EF4-FFF2-40B4-BE49-F238E27FC236}">
                <a16:creationId xmlns:a16="http://schemas.microsoft.com/office/drawing/2014/main" id="{0AEF63D9-CAEF-8347-A2A5-B82DF9E505C8}"/>
              </a:ext>
            </a:extLst>
          </p:cNvPr>
          <p:cNvSpPr txBox="1"/>
          <p:nvPr/>
        </p:nvSpPr>
        <p:spPr>
          <a:xfrm>
            <a:off x="8028757" y="98062"/>
            <a:ext cx="3016940" cy="369332"/>
          </a:xfrm>
          <a:prstGeom prst="rect">
            <a:avLst/>
          </a:prstGeom>
          <a:noFill/>
        </p:spPr>
        <p:txBody>
          <a:bodyPr wrap="square" lIns="0" rIns="0" rtlCol="0">
            <a:spAutoFit/>
          </a:bodyPr>
          <a:lstStyle/>
          <a:p>
            <a:pPr algn="ctr"/>
            <a:r>
              <a:rPr lang="fr-CH" b="1"/>
              <a:t>Europe 1980 - 2017</a:t>
            </a:r>
          </a:p>
        </p:txBody>
      </p:sp>
      <p:sp>
        <p:nvSpPr>
          <p:cNvPr id="30" name="Textfeld 29">
            <a:extLst>
              <a:ext uri="{FF2B5EF4-FFF2-40B4-BE49-F238E27FC236}">
                <a16:creationId xmlns:a16="http://schemas.microsoft.com/office/drawing/2014/main" id="{5B578930-468D-7548-BC63-0F3C7545D4F9}"/>
              </a:ext>
            </a:extLst>
          </p:cNvPr>
          <p:cNvSpPr txBox="1"/>
          <p:nvPr/>
        </p:nvSpPr>
        <p:spPr>
          <a:xfrm>
            <a:off x="674011" y="503851"/>
            <a:ext cx="9645645" cy="707886"/>
          </a:xfrm>
          <a:prstGeom prst="rect">
            <a:avLst/>
          </a:prstGeom>
          <a:noFill/>
        </p:spPr>
        <p:txBody>
          <a:bodyPr wrap="square" rtlCol="0">
            <a:spAutoFit/>
          </a:bodyPr>
          <a:lstStyle/>
          <a:p>
            <a:r>
              <a:rPr lang="fr-CH" sz="4000" b="1" dirty="0">
                <a:solidFill>
                  <a:srgbClr val="006EAA"/>
                </a:solidFill>
              </a:rPr>
              <a:t>Espèces du milieu agricole</a:t>
            </a:r>
          </a:p>
        </p:txBody>
      </p:sp>
    </p:spTree>
    <p:extLst>
      <p:ext uri="{BB962C8B-B14F-4D97-AF65-F5344CB8AC3E}">
        <p14:creationId xmlns:p14="http://schemas.microsoft.com/office/powerpoint/2010/main" val="27160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feld 35">
            <a:extLst>
              <a:ext uri="{FF2B5EF4-FFF2-40B4-BE49-F238E27FC236}">
                <a16:creationId xmlns:a16="http://schemas.microsoft.com/office/drawing/2014/main" id="{8F6B00D8-5AAD-E048-AAE7-66CB77E49FD8}"/>
              </a:ext>
            </a:extLst>
          </p:cNvPr>
          <p:cNvSpPr txBox="1"/>
          <p:nvPr/>
        </p:nvSpPr>
        <p:spPr>
          <a:xfrm>
            <a:off x="8465906" y="6550223"/>
            <a:ext cx="3701129" cy="307777"/>
          </a:xfrm>
          <a:prstGeom prst="rect">
            <a:avLst/>
          </a:prstGeom>
          <a:noFill/>
        </p:spPr>
        <p:txBody>
          <a:bodyPr wrap="square" lIns="0" rIns="0" rtlCol="0">
            <a:spAutoFit/>
          </a:bodyPr>
          <a:lstStyle/>
          <a:p>
            <a:pPr algn="ctr"/>
            <a:r>
              <a:rPr lang="fr-CH" sz="1400" dirty="0"/>
              <a:t>Atlas des oiseaux nicheurs de Suisse 2013 - 2016</a:t>
            </a:r>
          </a:p>
        </p:txBody>
      </p:sp>
      <p:pic>
        <p:nvPicPr>
          <p:cNvPr id="42" name="Grafik 41">
            <a:extLst>
              <a:ext uri="{FF2B5EF4-FFF2-40B4-BE49-F238E27FC236}">
                <a16:creationId xmlns:a16="http://schemas.microsoft.com/office/drawing/2014/main" id="{CD46EDFC-1651-BD4A-9110-83AC7E6C2F40}"/>
              </a:ext>
            </a:extLst>
          </p:cNvPr>
          <p:cNvPicPr>
            <a:picLocks noChangeAspect="1"/>
          </p:cNvPicPr>
          <p:nvPr/>
        </p:nvPicPr>
        <p:blipFill>
          <a:blip r:embed="rId3"/>
          <a:stretch>
            <a:fillRect/>
          </a:stretch>
        </p:blipFill>
        <p:spPr>
          <a:xfrm>
            <a:off x="390063" y="1725427"/>
            <a:ext cx="8997778" cy="4342047"/>
          </a:xfrm>
          <a:prstGeom prst="rect">
            <a:avLst/>
          </a:prstGeom>
        </p:spPr>
      </p:pic>
      <p:sp>
        <p:nvSpPr>
          <p:cNvPr id="43" name="Textfeld 42">
            <a:extLst>
              <a:ext uri="{FF2B5EF4-FFF2-40B4-BE49-F238E27FC236}">
                <a16:creationId xmlns:a16="http://schemas.microsoft.com/office/drawing/2014/main" id="{735C5483-5C1A-784B-AD3C-91EE9E21B281}"/>
              </a:ext>
            </a:extLst>
          </p:cNvPr>
          <p:cNvSpPr txBox="1"/>
          <p:nvPr/>
        </p:nvSpPr>
        <p:spPr>
          <a:xfrm>
            <a:off x="9428461" y="4481824"/>
            <a:ext cx="2877931" cy="1615827"/>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sz="2200" dirty="0">
                <a:solidFill>
                  <a:srgbClr val="D8222A"/>
                </a:solidFill>
              </a:rPr>
              <a:t>Alouette des champs</a:t>
            </a:r>
            <a:br>
              <a:rPr lang="fr-CH" sz="2200" dirty="0">
                <a:solidFill>
                  <a:srgbClr val="D8222A"/>
                </a:solidFill>
              </a:rPr>
            </a:br>
            <a:r>
              <a:rPr lang="fr-CH" sz="2200" dirty="0">
                <a:solidFill>
                  <a:srgbClr val="D8222A"/>
                </a:solidFill>
              </a:rPr>
              <a:t>Pipit des arbres</a:t>
            </a:r>
            <a:br>
              <a:rPr lang="fr-CH" sz="2200" dirty="0">
                <a:solidFill>
                  <a:srgbClr val="D8222A"/>
                </a:solidFill>
              </a:rPr>
            </a:br>
            <a:r>
              <a:rPr lang="fr-CH" sz="2200" dirty="0">
                <a:solidFill>
                  <a:srgbClr val="D8222A"/>
                </a:solidFill>
              </a:rPr>
              <a:t>Pie-grièche écorcheur</a:t>
            </a:r>
            <a:br>
              <a:rPr lang="fr-CH" sz="2200" dirty="0">
                <a:solidFill>
                  <a:srgbClr val="D8222A"/>
                </a:solidFill>
              </a:rPr>
            </a:br>
            <a:r>
              <a:rPr lang="fr-CH" sz="2200" dirty="0">
                <a:solidFill>
                  <a:srgbClr val="D8222A"/>
                </a:solidFill>
              </a:rPr>
              <a:t>Fauvette grisette</a:t>
            </a:r>
            <a:br>
              <a:rPr lang="fr-CH" sz="2200" dirty="0">
                <a:solidFill>
                  <a:srgbClr val="D8222A"/>
                </a:solidFill>
              </a:rPr>
            </a:br>
            <a:r>
              <a:rPr lang="fr-CH" sz="2200" dirty="0" err="1">
                <a:solidFill>
                  <a:srgbClr val="D8222A"/>
                </a:solidFill>
              </a:rPr>
              <a:t>Tarier</a:t>
            </a:r>
            <a:r>
              <a:rPr lang="fr-CH" sz="2200" dirty="0">
                <a:solidFill>
                  <a:srgbClr val="D8222A"/>
                </a:solidFill>
              </a:rPr>
              <a:t> des prés</a:t>
            </a:r>
          </a:p>
        </p:txBody>
      </p:sp>
      <p:sp>
        <p:nvSpPr>
          <p:cNvPr id="7" name="Textfeld 6">
            <a:extLst>
              <a:ext uri="{FF2B5EF4-FFF2-40B4-BE49-F238E27FC236}">
                <a16:creationId xmlns:a16="http://schemas.microsoft.com/office/drawing/2014/main" id="{960D9DC8-84D9-D241-8C5C-9075F17E8297}"/>
              </a:ext>
            </a:extLst>
          </p:cNvPr>
          <p:cNvSpPr txBox="1"/>
          <p:nvPr/>
        </p:nvSpPr>
        <p:spPr>
          <a:xfrm>
            <a:off x="674011" y="503851"/>
            <a:ext cx="9645645" cy="707886"/>
          </a:xfrm>
          <a:prstGeom prst="rect">
            <a:avLst/>
          </a:prstGeom>
          <a:noFill/>
        </p:spPr>
        <p:txBody>
          <a:bodyPr wrap="square" rtlCol="0">
            <a:spAutoFit/>
          </a:bodyPr>
          <a:lstStyle/>
          <a:p>
            <a:r>
              <a:rPr lang="fr-CH" sz="4000" b="1">
                <a:solidFill>
                  <a:srgbClr val="006EAA"/>
                </a:solidFill>
              </a:rPr>
              <a:t>Espèces du milieu agricole</a:t>
            </a:r>
          </a:p>
        </p:txBody>
      </p:sp>
      <p:sp>
        <p:nvSpPr>
          <p:cNvPr id="8" name="Textfeld 7">
            <a:extLst>
              <a:ext uri="{FF2B5EF4-FFF2-40B4-BE49-F238E27FC236}">
                <a16:creationId xmlns:a16="http://schemas.microsoft.com/office/drawing/2014/main" id="{17C964E8-2A49-284F-9AE5-4CDCAB24ED9B}"/>
              </a:ext>
            </a:extLst>
          </p:cNvPr>
          <p:cNvSpPr txBox="1"/>
          <p:nvPr/>
        </p:nvSpPr>
        <p:spPr>
          <a:xfrm>
            <a:off x="9428462" y="1025761"/>
            <a:ext cx="2630824" cy="1615827"/>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sz="2200">
                <a:solidFill>
                  <a:srgbClr val="F2AF38"/>
                </a:solidFill>
              </a:rPr>
              <a:t>Cigogne blanche</a:t>
            </a:r>
            <a:br>
              <a:rPr lang="fr-CH" sz="2200">
                <a:solidFill>
                  <a:srgbClr val="F2AF38"/>
                </a:solidFill>
              </a:rPr>
            </a:br>
            <a:r>
              <a:rPr lang="fr-CH" sz="2200">
                <a:solidFill>
                  <a:srgbClr val="F2AF38"/>
                </a:solidFill>
              </a:rPr>
              <a:t>Milan royal</a:t>
            </a:r>
            <a:br>
              <a:rPr lang="fr-CH" sz="2200">
                <a:solidFill>
                  <a:srgbClr val="F2AF38"/>
                </a:solidFill>
              </a:rPr>
            </a:br>
            <a:r>
              <a:rPr lang="fr-CH" sz="2200">
                <a:solidFill>
                  <a:srgbClr val="F2AF38"/>
                </a:solidFill>
              </a:rPr>
              <a:t>Faucon crécerelle</a:t>
            </a:r>
            <a:br>
              <a:rPr lang="fr-CH" sz="2200">
                <a:solidFill>
                  <a:srgbClr val="F2AF38"/>
                </a:solidFill>
              </a:rPr>
            </a:br>
            <a:r>
              <a:rPr lang="fr-CH" sz="2200">
                <a:solidFill>
                  <a:srgbClr val="F2AF38"/>
                </a:solidFill>
              </a:rPr>
              <a:t>Grive litorne</a:t>
            </a:r>
            <a:br>
              <a:rPr lang="fr-CH" sz="2200">
                <a:solidFill>
                  <a:srgbClr val="F2AF38"/>
                </a:solidFill>
              </a:rPr>
            </a:br>
            <a:r>
              <a:rPr lang="fr-CH" sz="2200">
                <a:solidFill>
                  <a:srgbClr val="F2AF38"/>
                </a:solidFill>
              </a:rPr>
              <a:t>Bruant jaune</a:t>
            </a:r>
          </a:p>
        </p:txBody>
      </p:sp>
      <p:sp>
        <p:nvSpPr>
          <p:cNvPr id="9" name="Textfeld 8">
            <a:extLst>
              <a:ext uri="{FF2B5EF4-FFF2-40B4-BE49-F238E27FC236}">
                <a16:creationId xmlns:a16="http://schemas.microsoft.com/office/drawing/2014/main" id="{4D0D25D7-4D61-4043-A89E-92F34F3C9147}"/>
              </a:ext>
            </a:extLst>
          </p:cNvPr>
          <p:cNvSpPr txBox="1"/>
          <p:nvPr/>
        </p:nvSpPr>
        <p:spPr>
          <a:xfrm>
            <a:off x="9426247" y="2919992"/>
            <a:ext cx="2880146" cy="1311128"/>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sz="2200">
                <a:solidFill>
                  <a:srgbClr val="168542"/>
                </a:solidFill>
              </a:rPr>
              <a:t>Pics</a:t>
            </a:r>
            <a:br>
              <a:rPr lang="fr-CH" sz="2200">
                <a:solidFill>
                  <a:srgbClr val="168542"/>
                </a:solidFill>
              </a:rPr>
            </a:br>
            <a:r>
              <a:rPr lang="fr-CH" sz="2200">
                <a:solidFill>
                  <a:srgbClr val="168542"/>
                </a:solidFill>
              </a:rPr>
              <a:t>Mésanges</a:t>
            </a:r>
            <a:br>
              <a:rPr lang="fr-CH" sz="2200">
                <a:solidFill>
                  <a:srgbClr val="168542"/>
                </a:solidFill>
              </a:rPr>
            </a:br>
            <a:r>
              <a:rPr lang="fr-CH" sz="2200">
                <a:solidFill>
                  <a:srgbClr val="168542"/>
                </a:solidFill>
              </a:rPr>
              <a:t>Fauvette à tête noire</a:t>
            </a:r>
            <a:br>
              <a:rPr lang="fr-CH" sz="2200">
                <a:solidFill>
                  <a:srgbClr val="168542"/>
                </a:solidFill>
              </a:rPr>
            </a:br>
            <a:r>
              <a:rPr lang="fr-CH" sz="2200">
                <a:solidFill>
                  <a:srgbClr val="168542"/>
                </a:solidFill>
              </a:rPr>
              <a:t>Rougegorge familier</a:t>
            </a:r>
          </a:p>
        </p:txBody>
      </p:sp>
      <p:sp>
        <p:nvSpPr>
          <p:cNvPr id="2" name="Rectangle 1">
            <a:extLst>
              <a:ext uri="{FF2B5EF4-FFF2-40B4-BE49-F238E27FC236}">
                <a16:creationId xmlns:a16="http://schemas.microsoft.com/office/drawing/2014/main" id="{83A9CD0A-FC2D-480E-852B-59F40AF4755C}"/>
              </a:ext>
            </a:extLst>
          </p:cNvPr>
          <p:cNvSpPr/>
          <p:nvPr/>
        </p:nvSpPr>
        <p:spPr>
          <a:xfrm>
            <a:off x="3965825" y="2538845"/>
            <a:ext cx="3421294" cy="3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rPr>
              <a:t>Insectivores de la forêt</a:t>
            </a:r>
          </a:p>
        </p:txBody>
      </p:sp>
      <p:sp>
        <p:nvSpPr>
          <p:cNvPr id="10" name="Rectangle 9">
            <a:extLst>
              <a:ext uri="{FF2B5EF4-FFF2-40B4-BE49-F238E27FC236}">
                <a16:creationId xmlns:a16="http://schemas.microsoft.com/office/drawing/2014/main" id="{71DFEB2B-8ECC-42D0-B46D-53074DC987CA}"/>
              </a:ext>
            </a:extLst>
          </p:cNvPr>
          <p:cNvSpPr/>
          <p:nvPr/>
        </p:nvSpPr>
        <p:spPr>
          <a:xfrm>
            <a:off x="4981391" y="3661610"/>
            <a:ext cx="4519860" cy="3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rPr>
              <a:t>Espèces du milieu agricole à nourriture variée</a:t>
            </a:r>
          </a:p>
        </p:txBody>
      </p:sp>
      <p:sp>
        <p:nvSpPr>
          <p:cNvPr id="11" name="Rectangle 10">
            <a:extLst>
              <a:ext uri="{FF2B5EF4-FFF2-40B4-BE49-F238E27FC236}">
                <a16:creationId xmlns:a16="http://schemas.microsoft.com/office/drawing/2014/main" id="{D97F833D-6B61-48BD-9F12-6150AED65004}"/>
              </a:ext>
            </a:extLst>
          </p:cNvPr>
          <p:cNvSpPr/>
          <p:nvPr/>
        </p:nvSpPr>
        <p:spPr>
          <a:xfrm>
            <a:off x="5828871" y="4317437"/>
            <a:ext cx="3602511" cy="3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rPr>
              <a:t>Insectivores du milieu agricole</a:t>
            </a:r>
          </a:p>
        </p:txBody>
      </p:sp>
      <p:sp>
        <p:nvSpPr>
          <p:cNvPr id="12" name="Rectangle 11">
            <a:extLst>
              <a:ext uri="{FF2B5EF4-FFF2-40B4-BE49-F238E27FC236}">
                <a16:creationId xmlns:a16="http://schemas.microsoft.com/office/drawing/2014/main" id="{AB27CC29-2E23-427B-9D5F-ADBF48162841}"/>
              </a:ext>
            </a:extLst>
          </p:cNvPr>
          <p:cNvSpPr/>
          <p:nvPr/>
        </p:nvSpPr>
        <p:spPr>
          <a:xfrm>
            <a:off x="3965825" y="5815689"/>
            <a:ext cx="3421294" cy="3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rPr>
              <a:t>Année</a:t>
            </a:r>
          </a:p>
        </p:txBody>
      </p:sp>
    </p:spTree>
    <p:extLst>
      <p:ext uri="{BB962C8B-B14F-4D97-AF65-F5344CB8AC3E}">
        <p14:creationId xmlns:p14="http://schemas.microsoft.com/office/powerpoint/2010/main" val="2158765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draußen, Vogel, stehend enthält.&#10;&#10;Automatisch generierte Beschreibung">
            <a:extLst>
              <a:ext uri="{FF2B5EF4-FFF2-40B4-BE49-F238E27FC236}">
                <a16:creationId xmlns:a16="http://schemas.microsoft.com/office/drawing/2014/main" id="{DDFDD734-0BF8-7945-B370-4669FCB80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6938"/>
          <a:stretch/>
        </p:blipFill>
        <p:spPr>
          <a:xfrm>
            <a:off x="0" y="3428999"/>
            <a:ext cx="12192000" cy="3429001"/>
          </a:xfrm>
          <a:prstGeom prst="rect">
            <a:avLst/>
          </a:prstGeom>
        </p:spPr>
      </p:pic>
      <p:sp>
        <p:nvSpPr>
          <p:cNvPr id="6" name="Inhaltsplatzhalter 2">
            <a:extLst>
              <a:ext uri="{FF2B5EF4-FFF2-40B4-BE49-F238E27FC236}">
                <a16:creationId xmlns:a16="http://schemas.microsoft.com/office/drawing/2014/main" id="{C80AFBE9-A9A0-8140-A7EA-1AF736EEBD13}"/>
              </a:ext>
            </a:extLst>
          </p:cNvPr>
          <p:cNvSpPr>
            <a:spLocks noGrp="1"/>
          </p:cNvSpPr>
          <p:nvPr>
            <p:ph idx="1"/>
          </p:nvPr>
        </p:nvSpPr>
        <p:spPr>
          <a:xfrm>
            <a:off x="879410" y="1616903"/>
            <a:ext cx="11009243" cy="1812097"/>
          </a:xfrm>
        </p:spPr>
        <p:txBody>
          <a:bodyPr>
            <a:normAutofit/>
          </a:bodyPr>
          <a:lstStyle/>
          <a:p>
            <a:r>
              <a:rPr lang="fr-CH" b="1">
                <a:solidFill>
                  <a:srgbClr val="7D7D7D"/>
                </a:solidFill>
                <a:latin typeface="Syntax LT"/>
                <a:cs typeface="Syntax LT"/>
              </a:rPr>
              <a:t>A pratiquement disparu des prairies et pâturages de Suisse </a:t>
            </a:r>
          </a:p>
          <a:p>
            <a:r>
              <a:rPr lang="fr-CH" b="1">
                <a:solidFill>
                  <a:srgbClr val="7D7D7D"/>
                </a:solidFill>
                <a:latin typeface="Syntax LT"/>
                <a:cs typeface="Syntax LT"/>
              </a:rPr>
              <a:t>Fauche fréquente (jusqu‘à 7x par année)</a:t>
            </a:r>
          </a:p>
          <a:p>
            <a:r>
              <a:rPr lang="fr-CH" b="1">
                <a:solidFill>
                  <a:srgbClr val="7D7D7D"/>
                </a:solidFill>
                <a:latin typeface="Syntax LT"/>
                <a:cs typeface="Syntax LT"/>
              </a:rPr>
              <a:t>Surfertilisation</a:t>
            </a:r>
          </a:p>
        </p:txBody>
      </p:sp>
      <p:sp>
        <p:nvSpPr>
          <p:cNvPr id="7" name="Textfeld 6">
            <a:extLst>
              <a:ext uri="{FF2B5EF4-FFF2-40B4-BE49-F238E27FC236}">
                <a16:creationId xmlns:a16="http://schemas.microsoft.com/office/drawing/2014/main" id="{9D4FB8FE-C61F-6345-B415-ECC603DACD89}"/>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Prairies et pâturages</a:t>
            </a:r>
          </a:p>
        </p:txBody>
      </p:sp>
      <p:pic>
        <p:nvPicPr>
          <p:cNvPr id="8" name="Grafik 7">
            <a:extLst>
              <a:ext uri="{FF2B5EF4-FFF2-40B4-BE49-F238E27FC236}">
                <a16:creationId xmlns:a16="http://schemas.microsoft.com/office/drawing/2014/main" id="{759884F7-ADDA-1E44-B6DC-6323D7F6EA77}"/>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357025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19CBE53-6690-DA43-AFA1-A4FFAD3F35ED}"/>
              </a:ext>
            </a:extLst>
          </p:cNvPr>
          <p:cNvSpPr txBox="1"/>
          <p:nvPr/>
        </p:nvSpPr>
        <p:spPr>
          <a:xfrm>
            <a:off x="674012" y="144261"/>
            <a:ext cx="11233736" cy="1323439"/>
          </a:xfrm>
          <a:prstGeom prst="rect">
            <a:avLst/>
          </a:prstGeom>
          <a:noFill/>
        </p:spPr>
        <p:txBody>
          <a:bodyPr wrap="square" rtlCol="0">
            <a:spAutoFit/>
          </a:bodyPr>
          <a:lstStyle/>
          <a:p>
            <a:r>
              <a:rPr lang="fr-CH" sz="4000" b="1" dirty="0">
                <a:solidFill>
                  <a:srgbClr val="006EAA"/>
                </a:solidFill>
              </a:rPr>
              <a:t>Nombre d‘espèces nichant dans les prairies 2013-16</a:t>
            </a:r>
          </a:p>
          <a:p>
            <a:r>
              <a:rPr lang="fr-CH" sz="4000" b="1" dirty="0">
                <a:solidFill>
                  <a:srgbClr val="006EAA"/>
                </a:solidFill>
              </a:rPr>
              <a:t>versus 1950-59</a:t>
            </a:r>
          </a:p>
        </p:txBody>
      </p:sp>
      <p:grpSp>
        <p:nvGrpSpPr>
          <p:cNvPr id="5" name="Gruppieren 4">
            <a:extLst>
              <a:ext uri="{FF2B5EF4-FFF2-40B4-BE49-F238E27FC236}">
                <a16:creationId xmlns:a16="http://schemas.microsoft.com/office/drawing/2014/main" id="{4882CAA3-D8CD-3F4D-BB46-CFE4C36ED0CD}"/>
              </a:ext>
            </a:extLst>
          </p:cNvPr>
          <p:cNvGrpSpPr/>
          <p:nvPr/>
        </p:nvGrpSpPr>
        <p:grpSpPr>
          <a:xfrm>
            <a:off x="918477" y="1404694"/>
            <a:ext cx="7949126" cy="5299417"/>
            <a:chOff x="2214603" y="1250806"/>
            <a:chExt cx="7949126" cy="5299417"/>
          </a:xfrm>
        </p:grpSpPr>
        <p:pic>
          <p:nvPicPr>
            <p:cNvPr id="3" name="Grafik 2" descr="Ein Bild, das Karte enthält.&#10;&#10;Automatisch generierte Beschreibung">
              <a:extLst>
                <a:ext uri="{FF2B5EF4-FFF2-40B4-BE49-F238E27FC236}">
                  <a16:creationId xmlns:a16="http://schemas.microsoft.com/office/drawing/2014/main" id="{704AFC8D-0E8A-D940-8040-4C15A8F21F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4603" y="1250806"/>
              <a:ext cx="7949126" cy="5299417"/>
            </a:xfrm>
            <a:prstGeom prst="rect">
              <a:avLst/>
            </a:prstGeom>
          </p:spPr>
        </p:pic>
        <p:sp>
          <p:nvSpPr>
            <p:cNvPr id="4" name="Rechteck 3">
              <a:extLst>
                <a:ext uri="{FF2B5EF4-FFF2-40B4-BE49-F238E27FC236}">
                  <a16:creationId xmlns:a16="http://schemas.microsoft.com/office/drawing/2014/main" id="{B4CAC590-E5C8-C24E-A275-CDA166546405}"/>
                </a:ext>
              </a:extLst>
            </p:cNvPr>
            <p:cNvSpPr/>
            <p:nvPr/>
          </p:nvSpPr>
          <p:spPr>
            <a:xfrm>
              <a:off x="2222697" y="1250806"/>
              <a:ext cx="3530991" cy="32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5" name="Textfeld 14">
            <a:extLst>
              <a:ext uri="{FF2B5EF4-FFF2-40B4-BE49-F238E27FC236}">
                <a16:creationId xmlns:a16="http://schemas.microsoft.com/office/drawing/2014/main" id="{EC9C358B-EB18-BA48-BF92-64517586B18D}"/>
              </a:ext>
            </a:extLst>
          </p:cNvPr>
          <p:cNvSpPr txBox="1"/>
          <p:nvPr/>
        </p:nvSpPr>
        <p:spPr>
          <a:xfrm>
            <a:off x="9319666" y="2709294"/>
            <a:ext cx="2872334" cy="2086725"/>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a:t>Caille des blés</a:t>
            </a:r>
            <a:br>
              <a:rPr lang="fr-CH"/>
            </a:br>
            <a:r>
              <a:rPr lang="fr-CH"/>
              <a:t>Râle des genêts</a:t>
            </a:r>
            <a:br>
              <a:rPr lang="fr-CH"/>
            </a:br>
            <a:r>
              <a:rPr lang="fr-CH"/>
              <a:t>Alouette des champs</a:t>
            </a:r>
            <a:br>
              <a:rPr lang="fr-CH"/>
            </a:br>
            <a:r>
              <a:rPr lang="fr-CH"/>
              <a:t>Pipit des arbres</a:t>
            </a:r>
            <a:br>
              <a:rPr lang="fr-CH"/>
            </a:br>
            <a:r>
              <a:rPr lang="fr-CH"/>
              <a:t>Pipit farlouse </a:t>
            </a:r>
            <a:br>
              <a:rPr lang="fr-CH"/>
            </a:br>
            <a:r>
              <a:rPr lang="fr-CH"/>
              <a:t>Tarier des prés</a:t>
            </a:r>
          </a:p>
        </p:txBody>
      </p:sp>
      <p:sp>
        <p:nvSpPr>
          <p:cNvPr id="36" name="Textfeld 35">
            <a:extLst>
              <a:ext uri="{FF2B5EF4-FFF2-40B4-BE49-F238E27FC236}">
                <a16:creationId xmlns:a16="http://schemas.microsoft.com/office/drawing/2014/main" id="{8F6B00D8-5AAD-E048-AAE7-66CB77E49FD8}"/>
              </a:ext>
            </a:extLst>
          </p:cNvPr>
          <p:cNvSpPr txBox="1"/>
          <p:nvPr/>
        </p:nvSpPr>
        <p:spPr>
          <a:xfrm>
            <a:off x="8517276" y="6550223"/>
            <a:ext cx="3649759" cy="307777"/>
          </a:xfrm>
          <a:prstGeom prst="rect">
            <a:avLst/>
          </a:prstGeom>
          <a:noFill/>
        </p:spPr>
        <p:txBody>
          <a:bodyPr wrap="square" lIns="0" rIns="0" rtlCol="0">
            <a:spAutoFit/>
          </a:bodyPr>
          <a:lstStyle/>
          <a:p>
            <a:pPr algn="ctr"/>
            <a:r>
              <a:rPr lang="fr-CH" sz="1400"/>
              <a:t>Atlas des oiseaux nicheurs de Suisse 2013 - 2016</a:t>
            </a:r>
          </a:p>
        </p:txBody>
      </p:sp>
    </p:spTree>
    <p:extLst>
      <p:ext uri="{BB962C8B-B14F-4D97-AF65-F5344CB8AC3E}">
        <p14:creationId xmlns:p14="http://schemas.microsoft.com/office/powerpoint/2010/main" val="2581992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371601"/>
            <a:ext cx="11353800" cy="2734979"/>
          </a:xfrm>
        </p:spPr>
        <p:txBody>
          <a:bodyPr wrap="square">
            <a:spAutoFit/>
          </a:bodyPr>
          <a:lstStyle/>
          <a:p>
            <a:r>
              <a:rPr lang="fr-CH" sz="2400" b="1" dirty="0">
                <a:solidFill>
                  <a:srgbClr val="7D7D7D"/>
                </a:solidFill>
                <a:latin typeface="Syntax LT" pitchFamily="2" charset="0"/>
                <a:cs typeface="Syntax LT"/>
              </a:rPr>
              <a:t>Jachères florales et prairies extensives</a:t>
            </a:r>
          </a:p>
          <a:p>
            <a:r>
              <a:rPr lang="fr-CH" sz="2400" b="1" dirty="0">
                <a:solidFill>
                  <a:srgbClr val="7D7D7D"/>
                </a:solidFill>
                <a:latin typeface="Syntax LT" pitchFamily="2" charset="0"/>
                <a:cs typeface="Syntax LT"/>
              </a:rPr>
              <a:t>Renoncer aux herbicides et insecticides </a:t>
            </a:r>
          </a:p>
          <a:p>
            <a:r>
              <a:rPr lang="fr-CH" sz="2400" b="1" dirty="0">
                <a:solidFill>
                  <a:srgbClr val="7D7D7D"/>
                </a:solidFill>
                <a:latin typeface="Syntax LT" pitchFamily="2" charset="0"/>
                <a:cs typeface="Syntax LT"/>
              </a:rPr>
              <a:t>Fertilisation réduite</a:t>
            </a:r>
          </a:p>
          <a:p>
            <a:r>
              <a:rPr lang="fr-CH" sz="2400" b="1" dirty="0">
                <a:solidFill>
                  <a:srgbClr val="7D7D7D"/>
                </a:solidFill>
                <a:latin typeface="Syntax LT" pitchFamily="2" charset="0"/>
                <a:cs typeface="Syntax LT"/>
              </a:rPr>
              <a:t>Davantage de céréales d‘été</a:t>
            </a:r>
          </a:p>
          <a:p>
            <a:r>
              <a:rPr lang="fr-CH" sz="2400" b="1" dirty="0">
                <a:solidFill>
                  <a:srgbClr val="7D7D7D"/>
                </a:solidFill>
                <a:latin typeface="Syntax LT" pitchFamily="2" charset="0"/>
              </a:rPr>
              <a:t>Première fauche après le 15 juillet</a:t>
            </a:r>
            <a:endParaRPr lang="fr-CH" sz="2400" b="1" dirty="0">
              <a:solidFill>
                <a:srgbClr val="7D7D7D"/>
              </a:solidFill>
              <a:latin typeface="Syntax LT" pitchFamily="2" charset="0"/>
              <a:cs typeface="Syntax LT"/>
            </a:endParaRPr>
          </a:p>
          <a:p>
            <a:r>
              <a:rPr lang="fr-CH" sz="2400" b="1" dirty="0">
                <a:solidFill>
                  <a:srgbClr val="7D7D7D"/>
                </a:solidFill>
                <a:latin typeface="Syntax LT" pitchFamily="2" charset="0"/>
                <a:cs typeface="Syntax LT"/>
              </a:rPr>
              <a:t>Semis espacé			 / 	   Fenêtres ou bandes pour les alouettes</a:t>
            </a:r>
          </a:p>
        </p:txBody>
      </p:sp>
      <p:sp>
        <p:nvSpPr>
          <p:cNvPr id="6" name="Textfeld 5">
            <a:extLst>
              <a:ext uri="{FF2B5EF4-FFF2-40B4-BE49-F238E27FC236}">
                <a16:creationId xmlns:a16="http://schemas.microsoft.com/office/drawing/2014/main" id="{9D30D45D-9E96-E648-BE9E-64ADAC7AA4A8}"/>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Mesures de conservation</a:t>
            </a:r>
          </a:p>
        </p:txBody>
      </p:sp>
      <p:pic>
        <p:nvPicPr>
          <p:cNvPr id="7" name="Grafik 6" descr="Ein Bild, das Himmel, Gras, draußen, Feld enthält.&#10;&#10;Automatisch generierte Beschreibung">
            <a:extLst>
              <a:ext uri="{FF2B5EF4-FFF2-40B4-BE49-F238E27FC236}">
                <a16:creationId xmlns:a16="http://schemas.microsoft.com/office/drawing/2014/main" id="{10269DF5-1EE4-F74D-BF07-D79362D064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0432" y="4128143"/>
            <a:ext cx="4109248" cy="2781245"/>
          </a:xfrm>
          <a:prstGeom prst="rect">
            <a:avLst/>
          </a:prstGeom>
        </p:spPr>
      </p:pic>
      <p:pic>
        <p:nvPicPr>
          <p:cNvPr id="10" name="Grafik 9" descr="Ein Bild, das draußen, Gras, Hochland enthält.&#10;&#10;Automatisch generierte Beschreibung">
            <a:extLst>
              <a:ext uri="{FF2B5EF4-FFF2-40B4-BE49-F238E27FC236}">
                <a16:creationId xmlns:a16="http://schemas.microsoft.com/office/drawing/2014/main" id="{86540DA7-F25F-7745-94A2-33F7AB6633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32320" y="4128143"/>
            <a:ext cx="4109248" cy="2738398"/>
          </a:xfrm>
          <a:prstGeom prst="rect">
            <a:avLst/>
          </a:prstGeom>
        </p:spPr>
      </p:pic>
      <p:pic>
        <p:nvPicPr>
          <p:cNvPr id="8" name="Grafik 7" descr="Ein Bild, das Gras, draußen, Himmel, Feld enthält.&#10;&#10;Automatisch generierte Beschreibung">
            <a:extLst>
              <a:ext uri="{FF2B5EF4-FFF2-40B4-BE49-F238E27FC236}">
                <a16:creationId xmlns:a16="http://schemas.microsoft.com/office/drawing/2014/main" id="{043FF2E0-EF08-EF4E-9FDC-D3F4FB52F1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2320" y="684736"/>
            <a:ext cx="4102260" cy="2746616"/>
          </a:xfrm>
          <a:prstGeom prst="rect">
            <a:avLst/>
          </a:prstGeom>
        </p:spPr>
      </p:pic>
    </p:spTree>
    <p:extLst>
      <p:ext uri="{BB962C8B-B14F-4D97-AF65-F5344CB8AC3E}">
        <p14:creationId xmlns:p14="http://schemas.microsoft.com/office/powerpoint/2010/main" val="5750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371601"/>
            <a:ext cx="11238096" cy="2139047"/>
          </a:xfrm>
        </p:spPr>
        <p:txBody>
          <a:bodyPr>
            <a:spAutoFit/>
          </a:bodyPr>
          <a:lstStyle/>
          <a:p>
            <a:pPr marL="0" indent="0">
              <a:buNone/>
            </a:pPr>
            <a:r>
              <a:rPr lang="fr-CH" sz="2400" b="1" dirty="0">
                <a:solidFill>
                  <a:srgbClr val="7D7D7D"/>
                </a:solidFill>
                <a:latin typeface="Syntax LT" pitchFamily="2" charset="0"/>
                <a:cs typeface="Syntax LT"/>
              </a:rPr>
              <a:t>Autres mesures :</a:t>
            </a:r>
          </a:p>
          <a:p>
            <a:r>
              <a:rPr lang="fr-CH" sz="2400" b="1" dirty="0">
                <a:solidFill>
                  <a:srgbClr val="7D7D7D"/>
                </a:solidFill>
                <a:latin typeface="Syntax LT" pitchFamily="2" charset="0"/>
                <a:cs typeface="Syntax LT"/>
              </a:rPr>
              <a:t>Au minimum 7 semaines entre 2 fauches, </a:t>
            </a:r>
            <a:br>
              <a:rPr lang="fr-CH" sz="2400" b="1" dirty="0">
                <a:solidFill>
                  <a:srgbClr val="7D7D7D"/>
                </a:solidFill>
                <a:latin typeface="Syntax LT" pitchFamily="2" charset="0"/>
                <a:cs typeface="Syntax LT"/>
              </a:rPr>
            </a:br>
            <a:r>
              <a:rPr lang="fr-CH" sz="2400" b="1" dirty="0">
                <a:solidFill>
                  <a:srgbClr val="7D7D7D"/>
                </a:solidFill>
                <a:latin typeface="Syntax LT" pitchFamily="2" charset="0"/>
                <a:cs typeface="Syntax LT"/>
              </a:rPr>
              <a:t>dans les prairies intensives hauteur de coupe min. 14 cm</a:t>
            </a:r>
          </a:p>
          <a:p>
            <a:r>
              <a:rPr lang="fr-CH" sz="2400" b="1" dirty="0">
                <a:solidFill>
                  <a:srgbClr val="7D7D7D"/>
                </a:solidFill>
                <a:latin typeface="Syntax LT" pitchFamily="2" charset="0"/>
                <a:cs typeface="Syntax LT"/>
              </a:rPr>
              <a:t>Bandes culturales extensives et ourlets avec flore adventice diversifiée </a:t>
            </a:r>
          </a:p>
          <a:p>
            <a:r>
              <a:rPr lang="fr-CH" sz="2400" b="1" dirty="0">
                <a:solidFill>
                  <a:srgbClr val="7D7D7D"/>
                </a:solidFill>
                <a:latin typeface="Syntax LT" pitchFamily="2" charset="0"/>
                <a:cs typeface="Syntax LT"/>
              </a:rPr>
              <a:t>Plus grande diversité des cultures (spatialement et temporellement)</a:t>
            </a:r>
          </a:p>
        </p:txBody>
      </p:sp>
      <p:sp>
        <p:nvSpPr>
          <p:cNvPr id="4" name="Textfeld 3">
            <a:extLst>
              <a:ext uri="{FF2B5EF4-FFF2-40B4-BE49-F238E27FC236}">
                <a16:creationId xmlns:a16="http://schemas.microsoft.com/office/drawing/2014/main" id="{34F323AC-39DD-4644-B287-CC83E622CB03}"/>
              </a:ext>
            </a:extLst>
          </p:cNvPr>
          <p:cNvSpPr txBox="1"/>
          <p:nvPr/>
        </p:nvSpPr>
        <p:spPr>
          <a:xfrm>
            <a:off x="674012" y="503851"/>
            <a:ext cx="6458308" cy="707886"/>
          </a:xfrm>
          <a:prstGeom prst="rect">
            <a:avLst/>
          </a:prstGeom>
          <a:noFill/>
        </p:spPr>
        <p:txBody>
          <a:bodyPr wrap="square" rtlCol="0">
            <a:spAutoFit/>
          </a:bodyPr>
          <a:lstStyle/>
          <a:p>
            <a:r>
              <a:rPr lang="fr-CH" sz="4000" b="1" dirty="0">
                <a:solidFill>
                  <a:srgbClr val="006EAA"/>
                </a:solidFill>
              </a:rPr>
              <a:t>Mesures de conservation</a:t>
            </a:r>
          </a:p>
        </p:txBody>
      </p:sp>
      <p:pic>
        <p:nvPicPr>
          <p:cNvPr id="5" name="Grafik 4" descr="Ein Bild, das draußen, Gras, Himmel, Feld enthält.&#10;&#10;Automatisch generierte Beschreibung">
            <a:extLst>
              <a:ext uri="{FF2B5EF4-FFF2-40B4-BE49-F238E27FC236}">
                <a16:creationId xmlns:a16="http://schemas.microsoft.com/office/drawing/2014/main" id="{E8D17DFE-09CC-BD40-AFD3-FBEB053FE1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643532"/>
            <a:ext cx="12192000" cy="3253546"/>
          </a:xfrm>
          <a:prstGeom prst="rect">
            <a:avLst/>
          </a:prstGeom>
        </p:spPr>
      </p:pic>
      <p:pic>
        <p:nvPicPr>
          <p:cNvPr id="6" name="Grafik 5">
            <a:extLst>
              <a:ext uri="{FF2B5EF4-FFF2-40B4-BE49-F238E27FC236}">
                <a16:creationId xmlns:a16="http://schemas.microsoft.com/office/drawing/2014/main" id="{90EC71EC-0F92-354B-8AD0-9DEAD4A3BA1D}"/>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40632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EEE0752E-6B09-0546-AF1B-5B4C4919EE34}"/>
              </a:ext>
            </a:extLst>
          </p:cNvPr>
          <p:cNvSpPr txBox="1">
            <a:spLocks/>
          </p:cNvSpPr>
          <p:nvPr/>
        </p:nvSpPr>
        <p:spPr>
          <a:xfrm>
            <a:off x="174913" y="1427584"/>
            <a:ext cx="6458307" cy="13839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b="1">
                <a:solidFill>
                  <a:srgbClr val="7D7D7D"/>
                </a:solidFill>
                <a:latin typeface="Syntax LT"/>
                <a:cs typeface="Syntax LT"/>
              </a:rPr>
              <a:t>L‘alouette des champs comme oiseau emblématique</a:t>
            </a:r>
          </a:p>
          <a:p>
            <a:pPr marL="0" indent="0">
              <a:buNone/>
            </a:pPr>
            <a:r>
              <a:rPr lang="fr-CH" b="1">
                <a:solidFill>
                  <a:srgbClr val="7D7D7D"/>
                </a:solidFill>
                <a:latin typeface="Syntax LT"/>
                <a:cs typeface="Syntax LT"/>
              </a:rPr>
              <a:t>=&gt; d‘autres espèces profitent aussi</a:t>
            </a:r>
          </a:p>
        </p:txBody>
      </p:sp>
      <p:sp>
        <p:nvSpPr>
          <p:cNvPr id="8" name="Textfeld 7">
            <a:extLst>
              <a:ext uri="{FF2B5EF4-FFF2-40B4-BE49-F238E27FC236}">
                <a16:creationId xmlns:a16="http://schemas.microsoft.com/office/drawing/2014/main" id="{AF35BDF9-1569-BD4F-9467-1A6D2FAEC3E9}"/>
              </a:ext>
            </a:extLst>
          </p:cNvPr>
          <p:cNvSpPr txBox="1"/>
          <p:nvPr/>
        </p:nvSpPr>
        <p:spPr>
          <a:xfrm>
            <a:off x="674012" y="503851"/>
            <a:ext cx="6458308" cy="707886"/>
          </a:xfrm>
          <a:prstGeom prst="rect">
            <a:avLst/>
          </a:prstGeom>
          <a:noFill/>
        </p:spPr>
        <p:txBody>
          <a:bodyPr wrap="square" rtlCol="0">
            <a:spAutoFit/>
          </a:bodyPr>
          <a:lstStyle/>
          <a:p>
            <a:r>
              <a:rPr lang="fr-CH" sz="4000" b="1">
                <a:solidFill>
                  <a:srgbClr val="006EAA"/>
                </a:solidFill>
              </a:rPr>
              <a:t>Mesures de conservation</a:t>
            </a:r>
          </a:p>
        </p:txBody>
      </p:sp>
      <p:pic>
        <p:nvPicPr>
          <p:cNvPr id="11" name="Grafik 10" descr="Ein Bild, das draußen, Vogel, Singvogel enthält.&#10;&#10;Automatisch generierte Beschreibung">
            <a:extLst>
              <a:ext uri="{FF2B5EF4-FFF2-40B4-BE49-F238E27FC236}">
                <a16:creationId xmlns:a16="http://schemas.microsoft.com/office/drawing/2014/main" id="{712FEA8D-EB29-C84E-8B41-E4F7E17CD5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7093" y="2736001"/>
            <a:ext cx="6260123" cy="4177294"/>
          </a:xfrm>
          <a:prstGeom prst="rect">
            <a:avLst/>
          </a:prstGeom>
        </p:spPr>
      </p:pic>
      <p:pic>
        <p:nvPicPr>
          <p:cNvPr id="13" name="Grafik 12" descr="Ein Bild, das Vogel, draußen, sitzend, gelb enthält.&#10;&#10;Automatisch generierte Beschreibung">
            <a:extLst>
              <a:ext uri="{FF2B5EF4-FFF2-40B4-BE49-F238E27FC236}">
                <a16:creationId xmlns:a16="http://schemas.microsoft.com/office/drawing/2014/main" id="{D2A7AABF-851D-C347-9F41-D79EB6631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36001"/>
            <a:ext cx="4640432" cy="4120972"/>
          </a:xfrm>
          <a:prstGeom prst="rect">
            <a:avLst/>
          </a:prstGeom>
        </p:spPr>
      </p:pic>
      <p:pic>
        <p:nvPicPr>
          <p:cNvPr id="15" name="Grafik 14" descr="Ein Bild, das draußen, Gras, Vogel, Schiene enthält.&#10;&#10;Automatisch generierte Beschreibung">
            <a:extLst>
              <a:ext uri="{FF2B5EF4-FFF2-40B4-BE49-F238E27FC236}">
                <a16:creationId xmlns:a16="http://schemas.microsoft.com/office/drawing/2014/main" id="{E39BB898-0165-5A4F-ACF4-CFD23E736209}"/>
              </a:ext>
            </a:extLst>
          </p:cNvPr>
          <p:cNvPicPr>
            <a:picLocks noChangeAspect="1"/>
          </p:cNvPicPr>
          <p:nvPr/>
        </p:nvPicPr>
        <p:blipFill>
          <a:blip r:embed="rId5"/>
          <a:stretch>
            <a:fillRect/>
          </a:stretch>
        </p:blipFill>
        <p:spPr>
          <a:xfrm>
            <a:off x="6079303" y="1"/>
            <a:ext cx="6110401" cy="2736000"/>
          </a:xfrm>
          <a:prstGeom prst="rect">
            <a:avLst/>
          </a:prstGeom>
        </p:spPr>
      </p:pic>
      <p:pic>
        <p:nvPicPr>
          <p:cNvPr id="17" name="Grafik 16" descr="Ein Bild, das Himmel, Vogel, draußen, Baum enthält.&#10;&#10;Automatisch generierte Beschreibung">
            <a:extLst>
              <a:ext uri="{FF2B5EF4-FFF2-40B4-BE49-F238E27FC236}">
                <a16:creationId xmlns:a16="http://schemas.microsoft.com/office/drawing/2014/main" id="{925F4E21-F395-F743-BD11-55B917F8DB5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2601" y="2737028"/>
            <a:ext cx="3789399" cy="4120972"/>
          </a:xfrm>
          <a:prstGeom prst="rect">
            <a:avLst/>
          </a:prstGeom>
        </p:spPr>
      </p:pic>
    </p:spTree>
    <p:extLst>
      <p:ext uri="{BB962C8B-B14F-4D97-AF65-F5344CB8AC3E}">
        <p14:creationId xmlns:p14="http://schemas.microsoft.com/office/powerpoint/2010/main" val="172611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ras, draußen, Himmel enthält.&#10;&#10;Automatisch generierte Beschreibung">
            <a:extLst>
              <a:ext uri="{FF2B5EF4-FFF2-40B4-BE49-F238E27FC236}">
                <a16:creationId xmlns:a16="http://schemas.microsoft.com/office/drawing/2014/main" id="{DDB41A49-AE0B-E340-8F29-3E6979FC94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355631"/>
            <a:ext cx="12192001" cy="5502369"/>
          </a:xfrm>
          <a:prstGeom prst="rect">
            <a:avLst/>
          </a:prstGeom>
        </p:spPr>
      </p:pic>
      <p:sp>
        <p:nvSpPr>
          <p:cNvPr id="9" name="Rechteck 8">
            <a:extLst>
              <a:ext uri="{FF2B5EF4-FFF2-40B4-BE49-F238E27FC236}">
                <a16:creationId xmlns:a16="http://schemas.microsoft.com/office/drawing/2014/main" id="{5D8A9FFD-B762-A44F-A016-31EB67C20216}"/>
              </a:ext>
            </a:extLst>
          </p:cNvPr>
          <p:cNvSpPr/>
          <p:nvPr/>
        </p:nvSpPr>
        <p:spPr>
          <a:xfrm>
            <a:off x="505195" y="1589648"/>
            <a:ext cx="11199121" cy="443100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669384" y="1672048"/>
            <a:ext cx="4989163" cy="4192814"/>
          </a:xfrm>
        </p:spPr>
        <p:txBody>
          <a:bodyPr>
            <a:spAutoFit/>
          </a:bodyPr>
          <a:lstStyle/>
          <a:p>
            <a:pPr marL="0" indent="0">
              <a:buNone/>
            </a:pPr>
            <a:r>
              <a:rPr lang="fr-CH" sz="2400" b="1" dirty="0">
                <a:solidFill>
                  <a:schemeClr val="tx1">
                    <a:lumMod val="65000"/>
                    <a:lumOff val="35000"/>
                  </a:schemeClr>
                </a:solidFill>
                <a:latin typeface="Syntax LT" pitchFamily="2" charset="0"/>
                <a:cs typeface="Syntax LT"/>
              </a:rPr>
              <a:t>Mesures :</a:t>
            </a:r>
          </a:p>
          <a:p>
            <a:pPr marL="0" indent="0">
              <a:buNone/>
            </a:pPr>
            <a:r>
              <a:rPr lang="fr-CH" sz="2400" b="1" dirty="0">
                <a:solidFill>
                  <a:schemeClr val="tx1">
                    <a:lumMod val="65000"/>
                    <a:lumOff val="35000"/>
                  </a:schemeClr>
                </a:solidFill>
                <a:latin typeface="Syntax LT" pitchFamily="2" charset="0"/>
                <a:cs typeface="Syntax LT"/>
              </a:rPr>
              <a:t>Sur les surfaces de production</a:t>
            </a:r>
            <a:br>
              <a:rPr lang="fr-CH" sz="2400" b="1" dirty="0">
                <a:solidFill>
                  <a:schemeClr val="tx1">
                    <a:lumMod val="65000"/>
                    <a:lumOff val="35000"/>
                  </a:schemeClr>
                </a:solidFill>
                <a:latin typeface="Syntax LT" pitchFamily="2" charset="0"/>
                <a:cs typeface="Syntax LT"/>
              </a:rPr>
            </a:br>
            <a:endParaRPr lang="fr-CH" sz="2400" b="1" dirty="0">
              <a:solidFill>
                <a:schemeClr val="tx1">
                  <a:lumMod val="65000"/>
                  <a:lumOff val="35000"/>
                </a:schemeClr>
              </a:solidFill>
              <a:latin typeface="Syntax LT" pitchFamily="2" charset="0"/>
              <a:cs typeface="Syntax LT"/>
            </a:endParaRPr>
          </a:p>
          <a:p>
            <a:r>
              <a:rPr lang="fr-CH" sz="2400" b="1" dirty="0">
                <a:solidFill>
                  <a:schemeClr val="tx1">
                    <a:lumMod val="65000"/>
                    <a:lumOff val="35000"/>
                  </a:schemeClr>
                </a:solidFill>
                <a:latin typeface="Syntax LT" pitchFamily="2" charset="0"/>
                <a:cs typeface="Syntax LT"/>
              </a:rPr>
              <a:t>Fenêtres pour alouettes des champs</a:t>
            </a:r>
          </a:p>
          <a:p>
            <a:r>
              <a:rPr lang="fr-CH" sz="2400" b="1" dirty="0">
                <a:solidFill>
                  <a:schemeClr val="tx1">
                    <a:lumMod val="65000"/>
                    <a:lumOff val="35000"/>
                  </a:schemeClr>
                </a:solidFill>
                <a:latin typeface="Syntax LT" pitchFamily="2" charset="0"/>
                <a:cs typeface="Syntax LT"/>
              </a:rPr>
              <a:t>Semis espacé</a:t>
            </a:r>
          </a:p>
          <a:p>
            <a:r>
              <a:rPr lang="fr-CH" sz="2400" b="1" dirty="0">
                <a:solidFill>
                  <a:schemeClr val="tx1">
                    <a:lumMod val="65000"/>
                    <a:lumOff val="35000"/>
                  </a:schemeClr>
                </a:solidFill>
                <a:latin typeface="Syntax LT" pitchFamily="2" charset="0"/>
                <a:cs typeface="Syntax LT"/>
              </a:rPr>
              <a:t>Prairies à maïs</a:t>
            </a:r>
          </a:p>
          <a:p>
            <a:r>
              <a:rPr lang="fr-CH" sz="2400" b="1" dirty="0">
                <a:solidFill>
                  <a:schemeClr val="tx1">
                    <a:lumMod val="65000"/>
                    <a:lumOff val="35000"/>
                  </a:schemeClr>
                </a:solidFill>
                <a:latin typeface="Syntax LT" pitchFamily="2" charset="0"/>
                <a:cs typeface="Syntax LT"/>
              </a:rPr>
              <a:t>Renoncement aux herbicides</a:t>
            </a:r>
          </a:p>
          <a:p>
            <a:r>
              <a:rPr lang="fr-CH" sz="2400" b="1" dirty="0">
                <a:solidFill>
                  <a:schemeClr val="tx1">
                    <a:lumMod val="65000"/>
                    <a:lumOff val="35000"/>
                  </a:schemeClr>
                </a:solidFill>
                <a:latin typeface="Syntax LT" pitchFamily="2" charset="0"/>
                <a:cs typeface="Syntax LT"/>
              </a:rPr>
              <a:t>Céréales d‘été et anciennes variétés de céréales</a:t>
            </a:r>
          </a:p>
        </p:txBody>
      </p:sp>
      <p:sp>
        <p:nvSpPr>
          <p:cNvPr id="4" name="Inhaltsplatzhalter 2">
            <a:extLst>
              <a:ext uri="{FF2B5EF4-FFF2-40B4-BE49-F238E27FC236}">
                <a16:creationId xmlns:a16="http://schemas.microsoft.com/office/drawing/2014/main" id="{F2E9F0AA-F4BB-914D-96C3-F2DFFB27E515}"/>
              </a:ext>
            </a:extLst>
          </p:cNvPr>
          <p:cNvSpPr txBox="1">
            <a:spLocks/>
          </p:cNvSpPr>
          <p:nvPr/>
        </p:nvSpPr>
        <p:spPr>
          <a:xfrm>
            <a:off x="5927184" y="1672049"/>
            <a:ext cx="6134677" cy="418576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H" sz="2400" b="1" dirty="0">
              <a:solidFill>
                <a:schemeClr val="tx1">
                  <a:lumMod val="65000"/>
                  <a:lumOff val="35000"/>
                </a:schemeClr>
              </a:solidFill>
              <a:latin typeface="Syntax LT" pitchFamily="2" charset="0"/>
              <a:cs typeface="Syntax LT"/>
            </a:endParaRPr>
          </a:p>
          <a:p>
            <a:pPr marL="0" indent="0">
              <a:buFont typeface="Arial" panose="020B0604020202020204" pitchFamily="34" charset="0"/>
              <a:buNone/>
            </a:pPr>
            <a:r>
              <a:rPr lang="fr-CH" sz="2400" b="1" dirty="0">
                <a:solidFill>
                  <a:schemeClr val="tx1">
                    <a:lumMod val="65000"/>
                    <a:lumOff val="35000"/>
                  </a:schemeClr>
                </a:solidFill>
                <a:latin typeface="Syntax LT" pitchFamily="2" charset="0"/>
                <a:cs typeface="Syntax LT"/>
              </a:rPr>
              <a:t>Sur les surfaces de promotion de la biodiversité</a:t>
            </a:r>
          </a:p>
          <a:p>
            <a:r>
              <a:rPr lang="fr-CH" sz="2400" b="1" dirty="0">
                <a:solidFill>
                  <a:schemeClr val="tx1">
                    <a:lumMod val="65000"/>
                    <a:lumOff val="35000"/>
                  </a:schemeClr>
                </a:solidFill>
                <a:latin typeface="Syntax LT" pitchFamily="2" charset="0"/>
                <a:cs typeface="Syntax LT"/>
              </a:rPr>
              <a:t>Jachères florales et tournantes</a:t>
            </a:r>
          </a:p>
          <a:p>
            <a:r>
              <a:rPr lang="fr-CH" sz="2400" b="1" dirty="0">
                <a:solidFill>
                  <a:schemeClr val="tx1">
                    <a:lumMod val="65000"/>
                    <a:lumOff val="35000"/>
                  </a:schemeClr>
                </a:solidFill>
                <a:latin typeface="Syntax LT" pitchFamily="2" charset="0"/>
                <a:cs typeface="Syntax LT"/>
              </a:rPr>
              <a:t>Ourlets sur terres assolées</a:t>
            </a:r>
          </a:p>
          <a:p>
            <a:r>
              <a:rPr lang="fr-CH" sz="2400" b="1" dirty="0">
                <a:solidFill>
                  <a:schemeClr val="tx1">
                    <a:lumMod val="65000"/>
                    <a:lumOff val="35000"/>
                  </a:schemeClr>
                </a:solidFill>
                <a:latin typeface="Syntax LT" pitchFamily="2" charset="0"/>
                <a:cs typeface="Syntax LT"/>
              </a:rPr>
              <a:t>Bandes fleuries</a:t>
            </a:r>
          </a:p>
          <a:p>
            <a:r>
              <a:rPr lang="fr-CH" sz="2400" b="1" dirty="0">
                <a:solidFill>
                  <a:schemeClr val="tx1">
                    <a:lumMod val="65000"/>
                    <a:lumOff val="35000"/>
                  </a:schemeClr>
                </a:solidFill>
                <a:latin typeface="Syntax LT" pitchFamily="2" charset="0"/>
                <a:cs typeface="Syntax LT"/>
              </a:rPr>
              <a:t>Groupes d‘arbustes épineux sur des «surfaces perdues»</a:t>
            </a:r>
          </a:p>
          <a:p>
            <a:r>
              <a:rPr lang="fr-CH" sz="2400" b="1" dirty="0">
                <a:solidFill>
                  <a:schemeClr val="tx1">
                    <a:lumMod val="65000"/>
                    <a:lumOff val="35000"/>
                  </a:schemeClr>
                </a:solidFill>
                <a:latin typeface="Syntax LT" pitchFamily="2" charset="0"/>
                <a:cs typeface="Syntax LT"/>
              </a:rPr>
              <a:t>«Groupes de buissons mobiles» dans les jachères florales</a:t>
            </a:r>
          </a:p>
        </p:txBody>
      </p:sp>
      <p:sp>
        <p:nvSpPr>
          <p:cNvPr id="8" name="Textfeld 7">
            <a:extLst>
              <a:ext uri="{FF2B5EF4-FFF2-40B4-BE49-F238E27FC236}">
                <a16:creationId xmlns:a16="http://schemas.microsoft.com/office/drawing/2014/main" id="{AA1BF89B-4114-544B-81EB-C4DF6BBAD7A6}"/>
              </a:ext>
            </a:extLst>
          </p:cNvPr>
          <p:cNvSpPr txBox="1"/>
          <p:nvPr/>
        </p:nvSpPr>
        <p:spPr>
          <a:xfrm>
            <a:off x="674011" y="503851"/>
            <a:ext cx="10679789" cy="707886"/>
          </a:xfrm>
          <a:prstGeom prst="rect">
            <a:avLst/>
          </a:prstGeom>
          <a:noFill/>
        </p:spPr>
        <p:txBody>
          <a:bodyPr wrap="square" rtlCol="0">
            <a:spAutoFit/>
          </a:bodyPr>
          <a:lstStyle/>
          <a:p>
            <a:r>
              <a:rPr lang="fr-CH" sz="4000" b="1" dirty="0">
                <a:solidFill>
                  <a:srgbClr val="006EAA"/>
                </a:solidFill>
              </a:rPr>
              <a:t>Projet alouette </a:t>
            </a:r>
            <a:r>
              <a:rPr lang="fr-CH" sz="4000" b="1" dirty="0" err="1">
                <a:solidFill>
                  <a:srgbClr val="006EAA"/>
                </a:solidFill>
              </a:rPr>
              <a:t>Andelfingen</a:t>
            </a:r>
            <a:r>
              <a:rPr lang="fr-CH" sz="4000" b="1" dirty="0">
                <a:solidFill>
                  <a:srgbClr val="006EAA"/>
                </a:solidFill>
              </a:rPr>
              <a:t> (ZH) 2015 - 2020</a:t>
            </a:r>
          </a:p>
        </p:txBody>
      </p:sp>
    </p:spTree>
    <p:extLst>
      <p:ext uri="{BB962C8B-B14F-4D97-AF65-F5344CB8AC3E}">
        <p14:creationId xmlns:p14="http://schemas.microsoft.com/office/powerpoint/2010/main" val="56549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uiExpand="1"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838200" y="1672048"/>
            <a:ext cx="5407855" cy="5061770"/>
          </a:xfrm>
        </p:spPr>
        <p:txBody>
          <a:bodyPr wrap="square">
            <a:spAutoFit/>
          </a:bodyPr>
          <a:lstStyle/>
          <a:p>
            <a:pPr marL="0" indent="0">
              <a:buNone/>
            </a:pPr>
            <a:r>
              <a:rPr lang="fr-CH" sz="2400" b="1" dirty="0">
                <a:solidFill>
                  <a:srgbClr val="7D7D7D"/>
                </a:solidFill>
                <a:latin typeface="Syntax LT" pitchFamily="2" charset="0"/>
                <a:cs typeface="Syntax LT"/>
              </a:rPr>
              <a:t>Résultats :</a:t>
            </a:r>
          </a:p>
          <a:p>
            <a:r>
              <a:rPr lang="fr-CH" sz="2400" b="1" dirty="0">
                <a:solidFill>
                  <a:srgbClr val="7D7D7D"/>
                </a:solidFill>
                <a:latin typeface="Syntax LT" pitchFamily="2" charset="0"/>
                <a:cs typeface="Syntax LT"/>
              </a:rPr>
              <a:t>64 </a:t>
            </a:r>
            <a:r>
              <a:rPr lang="fr-CH" sz="2400" b="1" dirty="0" err="1">
                <a:solidFill>
                  <a:srgbClr val="7D7D7D"/>
                </a:solidFill>
                <a:latin typeface="Syntax LT" pitchFamily="2" charset="0"/>
                <a:cs typeface="Syntax LT"/>
              </a:rPr>
              <a:t>agriculteurs.trices</a:t>
            </a:r>
            <a:r>
              <a:rPr lang="fr-CH" sz="2400" b="1" dirty="0">
                <a:solidFill>
                  <a:srgbClr val="7D7D7D"/>
                </a:solidFill>
                <a:latin typeface="Syntax LT" pitchFamily="2" charset="0"/>
                <a:cs typeface="Syntax LT"/>
              </a:rPr>
              <a:t> ont participé</a:t>
            </a:r>
          </a:p>
          <a:p>
            <a:r>
              <a:rPr lang="fr-CH" sz="2400" b="1" dirty="0">
                <a:solidFill>
                  <a:srgbClr val="7D7D7D"/>
                </a:solidFill>
                <a:latin typeface="Syntax LT" pitchFamily="2" charset="0"/>
                <a:cs typeface="Syntax LT"/>
              </a:rPr>
              <a:t>95 ha de mesures de conservation mis en place sur les surfaces de production</a:t>
            </a:r>
          </a:p>
          <a:p>
            <a:r>
              <a:rPr lang="fr-CH" sz="2400" b="1" dirty="0">
                <a:solidFill>
                  <a:srgbClr val="7D7D7D"/>
                </a:solidFill>
                <a:latin typeface="Syntax LT" pitchFamily="2" charset="0"/>
                <a:cs typeface="Syntax LT"/>
              </a:rPr>
              <a:t>13.7 ha de jachères florales et tournantes mis en place</a:t>
            </a:r>
          </a:p>
          <a:p>
            <a:pPr marL="0" indent="0">
              <a:buNone/>
            </a:pPr>
            <a:endParaRPr lang="fr-CH" sz="2400" b="1" dirty="0">
              <a:solidFill>
                <a:srgbClr val="7D7D7D"/>
              </a:solidFill>
              <a:latin typeface="Syntax LT" pitchFamily="2" charset="0"/>
              <a:cs typeface="Syntax LT"/>
            </a:endParaRPr>
          </a:p>
          <a:p>
            <a:pPr marL="0" indent="0">
              <a:buNone/>
            </a:pPr>
            <a:r>
              <a:rPr lang="fr-CH" sz="2400" b="1" dirty="0">
                <a:solidFill>
                  <a:srgbClr val="7D7D7D"/>
                </a:solidFill>
                <a:latin typeface="Syntax LT" pitchFamily="2" charset="0"/>
                <a:cs typeface="Syntax LT"/>
              </a:rPr>
              <a:t>Alouette des champs : </a:t>
            </a:r>
            <a:br>
              <a:rPr lang="fr-CH" sz="2400" b="1" dirty="0">
                <a:solidFill>
                  <a:srgbClr val="7D7D7D"/>
                </a:solidFill>
                <a:latin typeface="Syntax LT" pitchFamily="2" charset="0"/>
                <a:cs typeface="Syntax LT"/>
              </a:rPr>
            </a:br>
            <a:r>
              <a:rPr lang="fr-CH" sz="2400" b="1" dirty="0">
                <a:solidFill>
                  <a:srgbClr val="7D7D7D"/>
                </a:solidFill>
                <a:latin typeface="Syntax LT" pitchFamily="2" charset="0"/>
                <a:cs typeface="Syntax LT"/>
              </a:rPr>
              <a:t>Ces 10 dernières années, recul de 54% dans l‘ensemble du canton de ZH, dans le périmètre du projet, recul de seulement 20%</a:t>
            </a:r>
          </a:p>
        </p:txBody>
      </p:sp>
      <p:sp>
        <p:nvSpPr>
          <p:cNvPr id="5" name="Textfeld 4">
            <a:extLst>
              <a:ext uri="{FF2B5EF4-FFF2-40B4-BE49-F238E27FC236}">
                <a16:creationId xmlns:a16="http://schemas.microsoft.com/office/drawing/2014/main" id="{F3F89852-D25E-5747-ADBE-057D04BC72CE}"/>
              </a:ext>
            </a:extLst>
          </p:cNvPr>
          <p:cNvSpPr txBox="1"/>
          <p:nvPr/>
        </p:nvSpPr>
        <p:spPr>
          <a:xfrm>
            <a:off x="674011" y="503851"/>
            <a:ext cx="10679789" cy="707886"/>
          </a:xfrm>
          <a:prstGeom prst="rect">
            <a:avLst/>
          </a:prstGeom>
          <a:noFill/>
        </p:spPr>
        <p:txBody>
          <a:bodyPr wrap="square" rtlCol="0">
            <a:spAutoFit/>
          </a:bodyPr>
          <a:lstStyle/>
          <a:p>
            <a:r>
              <a:rPr lang="fr-CH" sz="4000" b="1">
                <a:solidFill>
                  <a:srgbClr val="006EAA"/>
                </a:solidFill>
              </a:rPr>
              <a:t>Projet alouette Andelfingen (ZH) 2015 - 2020</a:t>
            </a:r>
          </a:p>
        </p:txBody>
      </p:sp>
      <p:pic>
        <p:nvPicPr>
          <p:cNvPr id="3" name="Grafik 2" descr="Ein Bild, das Himmel, draußen, Baum, Gras enthält.&#10;&#10;Automatisch generierte Beschreibung">
            <a:extLst>
              <a:ext uri="{FF2B5EF4-FFF2-40B4-BE49-F238E27FC236}">
                <a16:creationId xmlns:a16="http://schemas.microsoft.com/office/drawing/2014/main" id="{4E979C15-439D-B641-8657-8DD475D23E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84145" y="1308294"/>
            <a:ext cx="5407855" cy="5594905"/>
          </a:xfrm>
          <a:prstGeom prst="rect">
            <a:avLst/>
          </a:prstGeom>
        </p:spPr>
      </p:pic>
    </p:spTree>
    <p:extLst>
      <p:ext uri="{BB962C8B-B14F-4D97-AF65-F5344CB8AC3E}">
        <p14:creationId xmlns:p14="http://schemas.microsoft.com/office/powerpoint/2010/main" val="16472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15D9085-8359-C844-887E-A5B5089C9665}"/>
              </a:ext>
            </a:extLst>
          </p:cNvPr>
          <p:cNvSpPr txBox="1"/>
          <p:nvPr/>
        </p:nvSpPr>
        <p:spPr>
          <a:xfrm>
            <a:off x="838199" y="1954101"/>
            <a:ext cx="5606144" cy="4594078"/>
          </a:xfrm>
          <a:prstGeom prst="rect">
            <a:avLst/>
          </a:prstGeom>
        </p:spPr>
        <p:txBody>
          <a:bodyPr vert="horz" wrap="square" lIns="91440" tIns="45720" rIns="91440" bIns="45720" rtlCol="0">
            <a:spAutoFit/>
          </a:bodyPr>
          <a:lstStyle>
            <a:defPPr>
              <a:defRPr lang="de-DE"/>
            </a:defPPr>
            <a:lvl1pPr marL="228600" indent="-228600">
              <a:lnSpc>
                <a:spcPct val="90000"/>
              </a:lnSpc>
              <a:spcBef>
                <a:spcPts val="1000"/>
              </a:spcBef>
              <a:buFont typeface="Arial" panose="020B0604020202020204" pitchFamily="34" charset="0"/>
              <a:buChar char="•"/>
              <a:defRPr sz="2400" b="1">
                <a:solidFill>
                  <a:srgbClr val="7D7D7D"/>
                </a:solidFill>
                <a:latin typeface="Syntax LT"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dirty="0"/>
              <a:t>Alouette de taille moyenne (plus grande et plus fine que le moineau domestique) </a:t>
            </a:r>
          </a:p>
          <a:p>
            <a:r>
              <a:rPr lang="fr-CH" dirty="0"/>
              <a:t>Plumage de camouflage brun-beige avec motifs foncés, poitrine rayée, limite nette avec ventre blanc </a:t>
            </a:r>
          </a:p>
          <a:p>
            <a:r>
              <a:rPr lang="fr-CH" dirty="0"/>
              <a:t>Petite huppe de plume qu‘elle peut dresser</a:t>
            </a:r>
          </a:p>
          <a:p>
            <a:r>
              <a:rPr lang="fr-CH" dirty="0"/>
              <a:t>Bec fort, relativement court </a:t>
            </a:r>
          </a:p>
          <a:p>
            <a:r>
              <a:rPr lang="fr-CH" dirty="0"/>
              <a:t>Bordures blanches aux plumes externes de la queue et aux bords de fuite des ailes</a:t>
            </a:r>
          </a:p>
        </p:txBody>
      </p:sp>
      <p:sp>
        <p:nvSpPr>
          <p:cNvPr id="6" name="Textfeld 5">
            <a:extLst>
              <a:ext uri="{FF2B5EF4-FFF2-40B4-BE49-F238E27FC236}">
                <a16:creationId xmlns:a16="http://schemas.microsoft.com/office/drawing/2014/main" id="{D5AE3DA4-47ED-A645-8444-33C9C4B482A1}"/>
              </a:ext>
            </a:extLst>
          </p:cNvPr>
          <p:cNvSpPr txBox="1"/>
          <p:nvPr/>
        </p:nvSpPr>
        <p:spPr>
          <a:xfrm>
            <a:off x="674012" y="503851"/>
            <a:ext cx="6584918" cy="1323439"/>
          </a:xfrm>
          <a:prstGeom prst="rect">
            <a:avLst/>
          </a:prstGeom>
          <a:noFill/>
        </p:spPr>
        <p:txBody>
          <a:bodyPr wrap="square" rtlCol="0">
            <a:spAutoFit/>
          </a:bodyPr>
          <a:lstStyle/>
          <a:p>
            <a:r>
              <a:rPr lang="fr-CH" sz="4000" b="1" dirty="0">
                <a:solidFill>
                  <a:srgbClr val="006EAA"/>
                </a:solidFill>
              </a:rPr>
              <a:t>Alouette des champs </a:t>
            </a:r>
          </a:p>
          <a:p>
            <a:r>
              <a:rPr lang="fr-CH" sz="4000" b="1" dirty="0">
                <a:solidFill>
                  <a:srgbClr val="006EAA"/>
                </a:solidFill>
              </a:rPr>
              <a:t>(</a:t>
            </a:r>
            <a:r>
              <a:rPr lang="fr-CH" sz="4000" b="1" i="1" dirty="0" err="1">
                <a:solidFill>
                  <a:srgbClr val="006EAA"/>
                </a:solidFill>
              </a:rPr>
              <a:t>Alauda</a:t>
            </a:r>
            <a:r>
              <a:rPr lang="fr-CH" sz="4000" b="1" i="1" dirty="0">
                <a:solidFill>
                  <a:srgbClr val="006EAA"/>
                </a:solidFill>
              </a:rPr>
              <a:t> </a:t>
            </a:r>
            <a:r>
              <a:rPr lang="fr-CH" sz="4000" b="1" i="1" dirty="0" err="1">
                <a:solidFill>
                  <a:srgbClr val="006EAA"/>
                </a:solidFill>
              </a:rPr>
              <a:t>arvensis</a:t>
            </a:r>
            <a:r>
              <a:rPr lang="fr-CH" sz="4000" b="1" dirty="0">
                <a:solidFill>
                  <a:srgbClr val="006EAA"/>
                </a:solidFill>
              </a:rPr>
              <a:t>)</a:t>
            </a:r>
          </a:p>
        </p:txBody>
      </p:sp>
      <p:pic>
        <p:nvPicPr>
          <p:cNvPr id="15" name="Grafik 14" descr="Ein Bild, das Gras, Vogel, draußen, stehend enthält.&#10;&#10;Automatisch generierte Beschreibung">
            <a:extLst>
              <a:ext uri="{FF2B5EF4-FFF2-40B4-BE49-F238E27FC236}">
                <a16:creationId xmlns:a16="http://schemas.microsoft.com/office/drawing/2014/main" id="{A1DADD39-94B6-1346-A9B6-34EA0E5DA4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3170" y="-4028"/>
            <a:ext cx="5298830" cy="6854942"/>
          </a:xfrm>
          <a:prstGeom prst="rect">
            <a:avLst/>
          </a:prstGeom>
        </p:spPr>
      </p:pic>
    </p:spTree>
    <p:extLst>
      <p:ext uri="{BB962C8B-B14F-4D97-AF65-F5344CB8AC3E}">
        <p14:creationId xmlns:p14="http://schemas.microsoft.com/office/powerpoint/2010/main" val="4083561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Karte enthält.&#10;&#10;Automatisch generierte Beschreibung">
            <a:extLst>
              <a:ext uri="{FF2B5EF4-FFF2-40B4-BE49-F238E27FC236}">
                <a16:creationId xmlns:a16="http://schemas.microsoft.com/office/drawing/2014/main" id="{AE636BB9-4281-2147-95CE-16097F640C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838200" y="2152494"/>
            <a:ext cx="5257800" cy="3801041"/>
          </a:xfrm>
        </p:spPr>
        <p:txBody>
          <a:bodyPr wrap="square">
            <a:spAutoFit/>
          </a:bodyPr>
          <a:lstStyle/>
          <a:p>
            <a:r>
              <a:rPr lang="fr-CH" sz="2400" b="1" dirty="0">
                <a:solidFill>
                  <a:srgbClr val="7D7D7D"/>
                </a:solidFill>
                <a:latin typeface="Syntax LT" pitchFamily="2" charset="0"/>
                <a:cs typeface="Syntax LT"/>
              </a:rPr>
              <a:t>Les prairies extensives / prés à litière (délimités en jaune) sont coupés tardivement (01.09.)</a:t>
            </a:r>
          </a:p>
          <a:p>
            <a:r>
              <a:rPr lang="fr-CH" sz="2400" b="1" dirty="0">
                <a:solidFill>
                  <a:srgbClr val="7D7D7D"/>
                </a:solidFill>
                <a:latin typeface="Syntax LT" pitchFamily="2" charset="0"/>
                <a:cs typeface="Syntax LT"/>
              </a:rPr>
              <a:t>Ces surfaces contiennent encore assez d'insectes</a:t>
            </a:r>
          </a:p>
          <a:p>
            <a:pPr marL="0" indent="0">
              <a:buNone/>
            </a:pPr>
            <a:endParaRPr lang="fr-CH" sz="2400" b="1" dirty="0">
              <a:solidFill>
                <a:srgbClr val="7D7D7D"/>
              </a:solidFill>
              <a:latin typeface="Syntax LT" pitchFamily="2" charset="0"/>
              <a:cs typeface="Syntax LT"/>
            </a:endParaRPr>
          </a:p>
          <a:p>
            <a:pPr marL="0" indent="0">
              <a:buNone/>
            </a:pPr>
            <a:r>
              <a:rPr lang="fr-CH" sz="2400" b="1" dirty="0">
                <a:solidFill>
                  <a:srgbClr val="7D7D7D"/>
                </a:solidFill>
                <a:latin typeface="Syntax LT" pitchFamily="2" charset="0"/>
                <a:cs typeface="Syntax LT"/>
              </a:rPr>
              <a:t>=&gt; L'alouette se reproduit </a:t>
            </a:r>
            <a:br>
              <a:rPr lang="fr-CH" sz="2400" b="1" dirty="0">
                <a:solidFill>
                  <a:srgbClr val="7D7D7D"/>
                </a:solidFill>
                <a:latin typeface="Syntax LT" pitchFamily="2" charset="0"/>
                <a:cs typeface="Syntax LT"/>
              </a:rPr>
            </a:br>
            <a:r>
              <a:rPr lang="fr-CH" sz="2400" b="1" dirty="0">
                <a:solidFill>
                  <a:srgbClr val="7D7D7D"/>
                </a:solidFill>
                <a:latin typeface="Syntax LT" pitchFamily="2" charset="0"/>
                <a:cs typeface="Syntax LT"/>
              </a:rPr>
              <a:t>     principalement dans les prés à</a:t>
            </a:r>
            <a:br>
              <a:rPr lang="fr-CH" sz="2400" b="1" dirty="0">
                <a:solidFill>
                  <a:srgbClr val="7D7D7D"/>
                </a:solidFill>
                <a:latin typeface="Syntax LT" pitchFamily="2" charset="0"/>
                <a:cs typeface="Syntax LT"/>
              </a:rPr>
            </a:br>
            <a:r>
              <a:rPr lang="fr-CH" sz="2400" b="1" dirty="0">
                <a:solidFill>
                  <a:srgbClr val="7D7D7D"/>
                </a:solidFill>
                <a:latin typeface="Syntax LT" pitchFamily="2" charset="0"/>
                <a:cs typeface="Syntax LT"/>
              </a:rPr>
              <a:t>     litière et non dans les surfaces</a:t>
            </a:r>
            <a:br>
              <a:rPr lang="fr-CH" sz="2400" b="1" dirty="0">
                <a:solidFill>
                  <a:srgbClr val="7D7D7D"/>
                </a:solidFill>
                <a:latin typeface="Syntax LT" pitchFamily="2" charset="0"/>
                <a:cs typeface="Syntax LT"/>
              </a:rPr>
            </a:br>
            <a:r>
              <a:rPr lang="fr-CH" sz="2400" b="1" dirty="0">
                <a:solidFill>
                  <a:srgbClr val="7D7D7D"/>
                </a:solidFill>
                <a:latin typeface="Syntax LT" pitchFamily="2" charset="0"/>
                <a:cs typeface="Syntax LT"/>
              </a:rPr>
              <a:t>     </a:t>
            </a:r>
            <a:r>
              <a:rPr lang="fr-CH" sz="2400" b="1">
                <a:solidFill>
                  <a:srgbClr val="7D7D7D"/>
                </a:solidFill>
                <a:latin typeface="Syntax LT" pitchFamily="2" charset="0"/>
                <a:cs typeface="Syntax LT"/>
              </a:rPr>
              <a:t>adjacentes cultivées normalement</a:t>
            </a:r>
            <a:endParaRPr lang="fr-CH" sz="2400" b="1" dirty="0">
              <a:solidFill>
                <a:srgbClr val="7D7D7D"/>
              </a:solidFill>
              <a:latin typeface="Syntax LT" pitchFamily="2" charset="0"/>
              <a:cs typeface="Syntax LT"/>
            </a:endParaRPr>
          </a:p>
        </p:txBody>
      </p:sp>
      <p:sp>
        <p:nvSpPr>
          <p:cNvPr id="4" name="Textfeld 3">
            <a:extLst>
              <a:ext uri="{FF2B5EF4-FFF2-40B4-BE49-F238E27FC236}">
                <a16:creationId xmlns:a16="http://schemas.microsoft.com/office/drawing/2014/main" id="{2DF95439-20E7-4547-BAEB-139F6E75D01F}"/>
              </a:ext>
            </a:extLst>
          </p:cNvPr>
          <p:cNvSpPr txBox="1"/>
          <p:nvPr/>
        </p:nvSpPr>
        <p:spPr>
          <a:xfrm>
            <a:off x="674011" y="503851"/>
            <a:ext cx="5555623" cy="1323439"/>
          </a:xfrm>
          <a:prstGeom prst="rect">
            <a:avLst/>
          </a:prstGeom>
          <a:noFill/>
        </p:spPr>
        <p:txBody>
          <a:bodyPr wrap="square" rtlCol="0">
            <a:spAutoFit/>
          </a:bodyPr>
          <a:lstStyle/>
          <a:p>
            <a:r>
              <a:rPr lang="fr-CH" sz="4000" b="1">
                <a:solidFill>
                  <a:srgbClr val="006EAA"/>
                </a:solidFill>
              </a:rPr>
              <a:t>Projet pour les nicheurs des prairies Breitried (SZ)</a:t>
            </a:r>
          </a:p>
        </p:txBody>
      </p:sp>
      <p:sp>
        <p:nvSpPr>
          <p:cNvPr id="8" name="Textfeld 7">
            <a:extLst>
              <a:ext uri="{FF2B5EF4-FFF2-40B4-BE49-F238E27FC236}">
                <a16:creationId xmlns:a16="http://schemas.microsoft.com/office/drawing/2014/main" id="{DB621A2B-C5CC-BF4F-878F-1A1C7C02A8D0}"/>
              </a:ext>
            </a:extLst>
          </p:cNvPr>
          <p:cNvSpPr txBox="1"/>
          <p:nvPr/>
        </p:nvSpPr>
        <p:spPr>
          <a:xfrm>
            <a:off x="10587688" y="6154963"/>
            <a:ext cx="1598669" cy="540148"/>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CH" sz="1600" dirty="0">
                <a:solidFill>
                  <a:schemeClr val="bg1"/>
                </a:solidFill>
              </a:rPr>
              <a:t>Territoires 2017</a:t>
            </a:r>
            <a:br>
              <a:rPr lang="fr-CH" sz="1600" dirty="0">
                <a:solidFill>
                  <a:schemeClr val="bg1"/>
                </a:solidFill>
              </a:rPr>
            </a:br>
            <a:r>
              <a:rPr lang="fr-CH" sz="1600" dirty="0">
                <a:solidFill>
                  <a:schemeClr val="bg1"/>
                </a:solidFill>
              </a:rPr>
              <a:t>Territoires 2020</a:t>
            </a:r>
          </a:p>
        </p:txBody>
      </p:sp>
      <p:sp>
        <p:nvSpPr>
          <p:cNvPr id="11" name="Oval 10">
            <a:extLst>
              <a:ext uri="{FF2B5EF4-FFF2-40B4-BE49-F238E27FC236}">
                <a16:creationId xmlns:a16="http://schemas.microsoft.com/office/drawing/2014/main" id="{1CA3F19F-DEDE-3D42-814C-312B6796306D}"/>
              </a:ext>
            </a:extLst>
          </p:cNvPr>
          <p:cNvSpPr/>
          <p:nvPr/>
        </p:nvSpPr>
        <p:spPr>
          <a:xfrm flipV="1">
            <a:off x="10457146" y="6227798"/>
            <a:ext cx="156114" cy="156114"/>
          </a:xfrm>
          <a:prstGeom prst="ellipse">
            <a:avLst/>
          </a:prstGeom>
          <a:solidFill>
            <a:srgbClr val="15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Oval 11">
            <a:extLst>
              <a:ext uri="{FF2B5EF4-FFF2-40B4-BE49-F238E27FC236}">
                <a16:creationId xmlns:a16="http://schemas.microsoft.com/office/drawing/2014/main" id="{A92BEA9A-4286-AF46-9BF7-B350C2EE6CD3}"/>
              </a:ext>
            </a:extLst>
          </p:cNvPr>
          <p:cNvSpPr/>
          <p:nvPr/>
        </p:nvSpPr>
        <p:spPr>
          <a:xfrm flipV="1">
            <a:off x="10460086" y="6456443"/>
            <a:ext cx="156114" cy="156114"/>
          </a:xfrm>
          <a:prstGeom prst="ellipse">
            <a:avLst/>
          </a:prstGeom>
          <a:solidFill>
            <a:srgbClr val="FB0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97920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838200" y="1617235"/>
            <a:ext cx="7524963" cy="2803844"/>
          </a:xfrm>
        </p:spPr>
        <p:txBody>
          <a:bodyPr wrap="square">
            <a:spAutoFit/>
          </a:bodyPr>
          <a:lstStyle/>
          <a:p>
            <a:r>
              <a:rPr lang="fr-CH" sz="2400" b="1" dirty="0">
                <a:solidFill>
                  <a:srgbClr val="7D7D7D"/>
                </a:solidFill>
                <a:latin typeface="Syntax LT" pitchFamily="2" charset="0"/>
                <a:cs typeface="Syntax LT"/>
              </a:rPr>
              <a:t>2020 – 2024</a:t>
            </a:r>
          </a:p>
          <a:p>
            <a:r>
              <a:rPr lang="fr-CH" sz="2400" b="1" dirty="0">
                <a:solidFill>
                  <a:srgbClr val="7D7D7D"/>
                </a:solidFill>
                <a:latin typeface="Syntax LT" pitchFamily="2" charset="0"/>
                <a:cs typeface="Syntax LT"/>
              </a:rPr>
              <a:t>Nouvelle approche =&gt; dédommagements en fonction du succès </a:t>
            </a:r>
          </a:p>
          <a:p>
            <a:r>
              <a:rPr lang="fr-CH" sz="2400" b="1" dirty="0">
                <a:solidFill>
                  <a:srgbClr val="7D7D7D"/>
                </a:solidFill>
                <a:latin typeface="Syntax LT" pitchFamily="2" charset="0"/>
                <a:cs typeface="Syntax LT"/>
              </a:rPr>
              <a:t>Motivation à utiliser davantage la marge de </a:t>
            </a:r>
            <a:r>
              <a:rPr lang="fr-CH" sz="2400" b="1" dirty="0" err="1">
                <a:solidFill>
                  <a:srgbClr val="7D7D7D"/>
                </a:solidFill>
                <a:latin typeface="Syntax LT" pitchFamily="2" charset="0"/>
                <a:cs typeface="Syntax LT"/>
              </a:rPr>
              <a:t>manoeuvre</a:t>
            </a:r>
            <a:r>
              <a:rPr lang="fr-CH" sz="2400" b="1" dirty="0">
                <a:solidFill>
                  <a:srgbClr val="7D7D7D"/>
                </a:solidFill>
                <a:latin typeface="Syntax LT" pitchFamily="2" charset="0"/>
                <a:cs typeface="Syntax LT"/>
              </a:rPr>
              <a:t> dans l‘exploitation normale</a:t>
            </a:r>
          </a:p>
          <a:p>
            <a:r>
              <a:rPr lang="fr-CH" sz="2400" b="1" dirty="0">
                <a:solidFill>
                  <a:srgbClr val="7D7D7D"/>
                </a:solidFill>
                <a:latin typeface="Syntax LT" pitchFamily="2" charset="0"/>
                <a:cs typeface="Syntax LT"/>
              </a:rPr>
              <a:t>Journées d‘information et conseils en petits groupes pour les </a:t>
            </a:r>
            <a:r>
              <a:rPr lang="fr-CH" sz="2400" b="1" dirty="0" err="1">
                <a:solidFill>
                  <a:srgbClr val="7D7D7D"/>
                </a:solidFill>
                <a:latin typeface="Syntax LT" pitchFamily="2" charset="0"/>
                <a:cs typeface="Syntax LT"/>
              </a:rPr>
              <a:t>agriculteurs.trices</a:t>
            </a:r>
            <a:r>
              <a:rPr lang="fr-CH" sz="2400" b="1" dirty="0">
                <a:solidFill>
                  <a:srgbClr val="7D7D7D"/>
                </a:solidFill>
                <a:latin typeface="Syntax LT" pitchFamily="2" charset="0"/>
                <a:cs typeface="Syntax LT"/>
              </a:rPr>
              <a:t> </a:t>
            </a:r>
          </a:p>
        </p:txBody>
      </p:sp>
      <p:sp>
        <p:nvSpPr>
          <p:cNvPr id="4" name="Textfeld 3">
            <a:extLst>
              <a:ext uri="{FF2B5EF4-FFF2-40B4-BE49-F238E27FC236}">
                <a16:creationId xmlns:a16="http://schemas.microsoft.com/office/drawing/2014/main" id="{2DF95439-20E7-4547-BAEB-139F6E75D01F}"/>
              </a:ext>
            </a:extLst>
          </p:cNvPr>
          <p:cNvSpPr txBox="1"/>
          <p:nvPr/>
        </p:nvSpPr>
        <p:spPr>
          <a:xfrm>
            <a:off x="674011" y="503851"/>
            <a:ext cx="10113854" cy="707886"/>
          </a:xfrm>
          <a:prstGeom prst="rect">
            <a:avLst/>
          </a:prstGeom>
          <a:noFill/>
        </p:spPr>
        <p:txBody>
          <a:bodyPr wrap="square" rtlCol="0">
            <a:spAutoFit/>
          </a:bodyPr>
          <a:lstStyle/>
          <a:p>
            <a:r>
              <a:rPr lang="fr-CH" sz="4000" b="1" dirty="0">
                <a:solidFill>
                  <a:srgbClr val="006EAA"/>
                </a:solidFill>
              </a:rPr>
              <a:t>Projet alouette dans les cantons AG, ZH et BE</a:t>
            </a:r>
          </a:p>
        </p:txBody>
      </p:sp>
      <p:pic>
        <p:nvPicPr>
          <p:cNvPr id="5" name="Grafik 4" descr="Ein Bild, das Gras, Himmel, draußen, Feld enthält.&#10;&#10;Automatisch generierte Beschreibung">
            <a:extLst>
              <a:ext uri="{FF2B5EF4-FFF2-40B4-BE49-F238E27FC236}">
                <a16:creationId xmlns:a16="http://schemas.microsoft.com/office/drawing/2014/main" id="{27BD23FF-2591-AE4C-B509-263AAD2E45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426464"/>
            <a:ext cx="12192000" cy="2478499"/>
          </a:xfrm>
          <a:prstGeom prst="rect">
            <a:avLst/>
          </a:prstGeom>
        </p:spPr>
      </p:pic>
      <p:pic>
        <p:nvPicPr>
          <p:cNvPr id="8" name="Grafik 7" descr="Ein Bild, das Pflanze, draußen, Gras enthält.&#10;&#10;Automatisch generierte Beschreibung">
            <a:extLst>
              <a:ext uri="{FF2B5EF4-FFF2-40B4-BE49-F238E27FC236}">
                <a16:creationId xmlns:a16="http://schemas.microsoft.com/office/drawing/2014/main" id="{CCB8F1FD-ACD8-7547-AF98-EA5F57CC59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7935272" y="2648234"/>
            <a:ext cx="5507660" cy="3005797"/>
          </a:xfrm>
          <a:prstGeom prst="rect">
            <a:avLst/>
          </a:prstGeom>
        </p:spPr>
      </p:pic>
      <p:pic>
        <p:nvPicPr>
          <p:cNvPr id="6" name="Grafik 5">
            <a:extLst>
              <a:ext uri="{FF2B5EF4-FFF2-40B4-BE49-F238E27FC236}">
                <a16:creationId xmlns:a16="http://schemas.microsoft.com/office/drawing/2014/main" id="{39719853-A22D-6443-A4C2-E23515DF7FB3}"/>
              </a:ext>
            </a:extLst>
          </p:cNvPr>
          <p:cNvPicPr>
            <a:picLocks noChangeAspect="1"/>
          </p:cNvPicPr>
          <p:nvPr/>
        </p:nvPicPr>
        <p:blipFill>
          <a:blip r:embed="rId5"/>
          <a:stretch>
            <a:fillRect/>
          </a:stretch>
        </p:blipFill>
        <p:spPr>
          <a:xfrm>
            <a:off x="108000" y="6242400"/>
            <a:ext cx="676800" cy="516203"/>
          </a:xfrm>
          <a:prstGeom prst="rect">
            <a:avLst/>
          </a:prstGeom>
        </p:spPr>
      </p:pic>
    </p:spTree>
    <p:extLst>
      <p:ext uri="{BB962C8B-B14F-4D97-AF65-F5344CB8AC3E}">
        <p14:creationId xmlns:p14="http://schemas.microsoft.com/office/powerpoint/2010/main" val="1008707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aus Holz, Holz enthält.&#10;&#10;Automatisch generierte Beschreibung">
            <a:extLst>
              <a:ext uri="{FF2B5EF4-FFF2-40B4-BE49-F238E27FC236}">
                <a16:creationId xmlns:a16="http://schemas.microsoft.com/office/drawing/2014/main" id="{BDFCE85D-C334-D443-8283-B3A9EAF254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84138"/>
            <a:ext cx="12192000" cy="5484413"/>
          </a:xfrm>
          <a:prstGeom prst="rect">
            <a:avLst/>
          </a:prstGeom>
        </p:spPr>
      </p:pic>
      <p:sp>
        <p:nvSpPr>
          <p:cNvPr id="2" name="Textfeld 1">
            <a:extLst>
              <a:ext uri="{FF2B5EF4-FFF2-40B4-BE49-F238E27FC236}">
                <a16:creationId xmlns:a16="http://schemas.microsoft.com/office/drawing/2014/main" id="{059B9221-5AD2-1B44-A3CB-EFACEAFBA666}"/>
              </a:ext>
            </a:extLst>
          </p:cNvPr>
          <p:cNvSpPr txBox="1"/>
          <p:nvPr/>
        </p:nvSpPr>
        <p:spPr>
          <a:xfrm>
            <a:off x="895350" y="2228671"/>
            <a:ext cx="10077450" cy="2597222"/>
          </a:xfrm>
          <a:prstGeom prst="rect">
            <a:avLst/>
          </a:prstGeom>
          <a:solidFill>
            <a:schemeClr val="bg1">
              <a:alpha val="70000"/>
            </a:schemeClr>
          </a:solidFill>
        </p:spPr>
        <p:txBody>
          <a:bodyPr vert="horz" lIns="91440" tIns="180000" rIns="91440" bIns="3600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fr-CH">
                <a:solidFill>
                  <a:schemeClr val="tx1">
                    <a:lumMod val="65000"/>
                    <a:lumOff val="35000"/>
                  </a:schemeClr>
                </a:solidFill>
              </a:rPr>
              <a:t>La diversité des espèces et des habitats doit être garantie </a:t>
            </a:r>
          </a:p>
          <a:p>
            <a:pPr marL="342900" indent="-342900">
              <a:buFont typeface="Arial" panose="020B0604020202020204" pitchFamily="34" charset="0"/>
              <a:buChar char="•"/>
            </a:pPr>
            <a:r>
              <a:rPr lang="fr-CH">
                <a:solidFill>
                  <a:schemeClr val="tx1">
                    <a:lumMod val="65000"/>
                    <a:lumOff val="35000"/>
                  </a:schemeClr>
                </a:solidFill>
              </a:rPr>
              <a:t>La diversité génétique des espèces indigènes sauvages doit être maintenue et favorisée </a:t>
            </a:r>
          </a:p>
          <a:p>
            <a:pPr marL="342900" indent="-342900">
              <a:buFont typeface="Arial" panose="020B0604020202020204" pitchFamily="34" charset="0"/>
              <a:buChar char="•"/>
            </a:pPr>
            <a:r>
              <a:rPr lang="fr-CH">
                <a:solidFill>
                  <a:schemeClr val="tx1">
                    <a:lumMod val="65000"/>
                    <a:lumOff val="35000"/>
                  </a:schemeClr>
                </a:solidFill>
              </a:rPr>
              <a:t>Les services écosystémiques fournis par la biodiversité doivent être maintenus et favorisés</a:t>
            </a:r>
            <a:endParaRPr lang="fr-CH" sz="1800">
              <a:solidFill>
                <a:schemeClr val="tx1">
                  <a:lumMod val="65000"/>
                  <a:lumOff val="35000"/>
                </a:schemeClr>
              </a:solidFill>
            </a:endParaRPr>
          </a:p>
          <a:p>
            <a:r>
              <a:rPr lang="fr-CH">
                <a:solidFill>
                  <a:schemeClr val="tx1">
                    <a:lumMod val="65000"/>
                    <a:lumOff val="35000"/>
                  </a:schemeClr>
                </a:solidFill>
              </a:rPr>
              <a:t>							Confédération, 2016</a:t>
            </a:r>
          </a:p>
        </p:txBody>
      </p:sp>
      <p:pic>
        <p:nvPicPr>
          <p:cNvPr id="5" name="Grafik 4">
            <a:extLst>
              <a:ext uri="{FF2B5EF4-FFF2-40B4-BE49-F238E27FC236}">
                <a16:creationId xmlns:a16="http://schemas.microsoft.com/office/drawing/2014/main" id="{63034FAF-4A54-EF42-8BDE-1E9890EDC6A0}"/>
              </a:ext>
            </a:extLst>
          </p:cNvPr>
          <p:cNvPicPr>
            <a:picLocks noChangeAspect="1"/>
          </p:cNvPicPr>
          <p:nvPr/>
        </p:nvPicPr>
        <p:blipFill>
          <a:blip r:embed="rId4"/>
          <a:stretch>
            <a:fillRect/>
          </a:stretch>
        </p:blipFill>
        <p:spPr>
          <a:xfrm>
            <a:off x="108000" y="6242400"/>
            <a:ext cx="676800" cy="516203"/>
          </a:xfrm>
          <a:prstGeom prst="rect">
            <a:avLst/>
          </a:prstGeom>
        </p:spPr>
      </p:pic>
      <p:sp>
        <p:nvSpPr>
          <p:cNvPr id="6" name="Textfeld 5">
            <a:extLst>
              <a:ext uri="{FF2B5EF4-FFF2-40B4-BE49-F238E27FC236}">
                <a16:creationId xmlns:a16="http://schemas.microsoft.com/office/drawing/2014/main" id="{4E60086D-59D4-9144-9EE2-841B4450B1AD}"/>
              </a:ext>
            </a:extLst>
          </p:cNvPr>
          <p:cNvSpPr txBox="1"/>
          <p:nvPr/>
        </p:nvSpPr>
        <p:spPr>
          <a:xfrm>
            <a:off x="98665" y="503851"/>
            <a:ext cx="12020764" cy="707886"/>
          </a:xfrm>
          <a:prstGeom prst="rect">
            <a:avLst/>
          </a:prstGeom>
          <a:noFill/>
        </p:spPr>
        <p:txBody>
          <a:bodyPr wrap="square" rtlCol="0">
            <a:spAutoFit/>
          </a:bodyPr>
          <a:lstStyle/>
          <a:p>
            <a:pPr algn="ctr"/>
            <a:r>
              <a:rPr lang="fr-CH" sz="4000" b="1" dirty="0">
                <a:solidFill>
                  <a:srgbClr val="006EAA"/>
                </a:solidFill>
                <a:latin typeface="Syntax LT" pitchFamily="2" charset="0"/>
              </a:rPr>
              <a:t>Objectifs environnementaux pour l’agriculture (OEA)</a:t>
            </a:r>
          </a:p>
        </p:txBody>
      </p:sp>
    </p:spTree>
    <p:extLst>
      <p:ext uri="{BB962C8B-B14F-4D97-AF65-F5344CB8AC3E}">
        <p14:creationId xmlns:p14="http://schemas.microsoft.com/office/powerpoint/2010/main" val="187146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A9469634-4B99-B74B-89D8-289C33B9F879}"/>
              </a:ext>
            </a:extLst>
          </p:cNvPr>
          <p:cNvSpPr>
            <a:spLocks noGrp="1"/>
          </p:cNvSpPr>
          <p:nvPr>
            <p:ph idx="1"/>
          </p:nvPr>
        </p:nvSpPr>
        <p:spPr>
          <a:xfrm>
            <a:off x="838200" y="2400469"/>
            <a:ext cx="6434797" cy="3830320"/>
          </a:xfrm>
        </p:spPr>
        <p:txBody>
          <a:bodyPr>
            <a:normAutofit/>
          </a:bodyPr>
          <a:lstStyle/>
          <a:p>
            <a:pPr marL="0" indent="0">
              <a:buNone/>
            </a:pPr>
            <a:r>
              <a:rPr lang="fr-CH" sz="2400" b="1" dirty="0">
                <a:solidFill>
                  <a:srgbClr val="7D7D7D"/>
                </a:solidFill>
                <a:latin typeface="Syntax LT" pitchFamily="2" charset="0"/>
                <a:cs typeface="Syntax LT"/>
              </a:rPr>
              <a:t>1. Perte de biodiversité</a:t>
            </a:r>
          </a:p>
          <a:p>
            <a:r>
              <a:rPr lang="fr-CH" sz="2400" b="1" dirty="0">
                <a:solidFill>
                  <a:srgbClr val="7D7D7D"/>
                </a:solidFill>
                <a:latin typeface="Syntax LT" pitchFamily="2" charset="0"/>
                <a:cs typeface="Syntax LT"/>
              </a:rPr>
              <a:t>Pas encore stoppée en raison de la perte des habitats et d‘une diminution de la qualité des habitats </a:t>
            </a:r>
          </a:p>
          <a:p>
            <a:r>
              <a:rPr lang="fr-CH" sz="2400" b="1" dirty="0">
                <a:solidFill>
                  <a:srgbClr val="7D7D7D"/>
                </a:solidFill>
                <a:latin typeface="Syntax LT" pitchFamily="2" charset="0"/>
                <a:cs typeface="Syntax LT"/>
              </a:rPr>
              <a:t>Surface et qualité de la plupart des habitats insuffisantes </a:t>
            </a:r>
          </a:p>
          <a:p>
            <a:r>
              <a:rPr lang="fr-CH" sz="2400" b="1" dirty="0">
                <a:solidFill>
                  <a:srgbClr val="7D7D7D"/>
                </a:solidFill>
                <a:latin typeface="Syntax LT" pitchFamily="2" charset="0"/>
                <a:cs typeface="Syntax LT"/>
              </a:rPr>
              <a:t>La proportion des espèces menacées et quasi inchangée</a:t>
            </a:r>
          </a:p>
          <a:p>
            <a:pPr marL="0" indent="0">
              <a:buNone/>
            </a:pPr>
            <a:r>
              <a:rPr lang="fr-CH" sz="2400" b="1" dirty="0">
                <a:solidFill>
                  <a:srgbClr val="7D7D7D"/>
                </a:solidFill>
                <a:latin typeface="Syntax LT" pitchFamily="2" charset="0"/>
                <a:cs typeface="Syntax LT"/>
              </a:rPr>
              <a:t>=&gt;  Objectif pas atteint jusqu‘à présent</a:t>
            </a:r>
          </a:p>
        </p:txBody>
      </p:sp>
      <p:sp>
        <p:nvSpPr>
          <p:cNvPr id="4" name="Inhaltsplatzhalter 2">
            <a:extLst>
              <a:ext uri="{FF2B5EF4-FFF2-40B4-BE49-F238E27FC236}">
                <a16:creationId xmlns:a16="http://schemas.microsoft.com/office/drawing/2014/main" id="{54E3CEAB-BE10-D748-A41D-2386E7C12643}"/>
              </a:ext>
            </a:extLst>
          </p:cNvPr>
          <p:cNvSpPr txBox="1">
            <a:spLocks/>
          </p:cNvSpPr>
          <p:nvPr/>
        </p:nvSpPr>
        <p:spPr>
          <a:xfrm>
            <a:off x="879410" y="1616903"/>
            <a:ext cx="11009243" cy="48827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b="1" dirty="0">
                <a:solidFill>
                  <a:srgbClr val="7D7D7D"/>
                </a:solidFill>
                <a:latin typeface="Syntax LT"/>
                <a:cs typeface="Syntax LT"/>
              </a:rPr>
              <a:t>Objectifs – sont-ils en voie d‘être atteints ?</a:t>
            </a:r>
          </a:p>
        </p:txBody>
      </p:sp>
      <p:pic>
        <p:nvPicPr>
          <p:cNvPr id="8" name="Grafik 7" descr="Ein Bild, das Vogel, draußen, aus Holz, Holz enthält.&#10;&#10;Automatisch generierte Beschreibung">
            <a:extLst>
              <a:ext uri="{FF2B5EF4-FFF2-40B4-BE49-F238E27FC236}">
                <a16:creationId xmlns:a16="http://schemas.microsoft.com/office/drawing/2014/main" id="{A65E27B4-EE19-F247-A4BC-8EF85B541F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7709094" y="1211737"/>
            <a:ext cx="4482905" cy="5646263"/>
          </a:xfrm>
          <a:prstGeom prst="rect">
            <a:avLst/>
          </a:prstGeom>
        </p:spPr>
      </p:pic>
      <p:sp>
        <p:nvSpPr>
          <p:cNvPr id="9" name="Textfeld 8">
            <a:extLst>
              <a:ext uri="{FF2B5EF4-FFF2-40B4-BE49-F238E27FC236}">
                <a16:creationId xmlns:a16="http://schemas.microsoft.com/office/drawing/2014/main" id="{EB5EB202-90FB-3A4F-9A0A-769FCEAA6CEC}"/>
              </a:ext>
            </a:extLst>
          </p:cNvPr>
          <p:cNvSpPr txBox="1"/>
          <p:nvPr/>
        </p:nvSpPr>
        <p:spPr>
          <a:xfrm>
            <a:off x="98665" y="503851"/>
            <a:ext cx="12020764" cy="707886"/>
          </a:xfrm>
          <a:prstGeom prst="rect">
            <a:avLst/>
          </a:prstGeom>
          <a:noFill/>
        </p:spPr>
        <p:txBody>
          <a:bodyPr wrap="square" rtlCol="0">
            <a:spAutoFit/>
          </a:bodyPr>
          <a:lstStyle/>
          <a:p>
            <a:pPr algn="ctr"/>
            <a:r>
              <a:rPr lang="fr-CH" sz="4000" b="1" dirty="0">
                <a:solidFill>
                  <a:srgbClr val="006EAA"/>
                </a:solidFill>
                <a:latin typeface="Syntax LT" pitchFamily="2" charset="0"/>
              </a:rPr>
              <a:t>Objectifs environnementaux pour l’agriculture (OEA)</a:t>
            </a:r>
          </a:p>
        </p:txBody>
      </p:sp>
    </p:spTree>
    <p:extLst>
      <p:ext uri="{BB962C8B-B14F-4D97-AF65-F5344CB8AC3E}">
        <p14:creationId xmlns:p14="http://schemas.microsoft.com/office/powerpoint/2010/main" val="392846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A9469634-4B99-B74B-89D8-289C33B9F879}"/>
              </a:ext>
            </a:extLst>
          </p:cNvPr>
          <p:cNvSpPr>
            <a:spLocks noGrp="1"/>
          </p:cNvSpPr>
          <p:nvPr>
            <p:ph idx="1"/>
          </p:nvPr>
        </p:nvSpPr>
        <p:spPr>
          <a:xfrm>
            <a:off x="838200" y="2353969"/>
            <a:ext cx="6688015" cy="3062377"/>
          </a:xfrm>
        </p:spPr>
        <p:txBody>
          <a:bodyPr wrap="square">
            <a:spAutoFit/>
          </a:bodyPr>
          <a:lstStyle/>
          <a:p>
            <a:pPr marL="0" indent="0">
              <a:lnSpc>
                <a:spcPct val="100000"/>
              </a:lnSpc>
              <a:buNone/>
            </a:pPr>
            <a:r>
              <a:rPr lang="fr-CH" sz="2400" b="1">
                <a:solidFill>
                  <a:srgbClr val="7D7D7D"/>
                </a:solidFill>
                <a:latin typeface="Syntax LT" pitchFamily="2" charset="0"/>
                <a:cs typeface="Syntax LT"/>
              </a:rPr>
              <a:t>2. Diversité génétique</a:t>
            </a:r>
          </a:p>
          <a:p>
            <a:pPr>
              <a:lnSpc>
                <a:spcPct val="100000"/>
              </a:lnSpc>
            </a:pPr>
            <a:r>
              <a:rPr lang="fr-CH" sz="2400" b="1">
                <a:solidFill>
                  <a:srgbClr val="7D7D7D"/>
                </a:solidFill>
                <a:latin typeface="Syntax LT" pitchFamily="2" charset="0"/>
                <a:cs typeface="Syntax LT"/>
              </a:rPr>
              <a:t>Probablement en diminution en raison du recul ou de la disparition des populations </a:t>
            </a:r>
          </a:p>
          <a:p>
            <a:pPr>
              <a:lnSpc>
                <a:spcPct val="100000"/>
              </a:lnSpc>
            </a:pPr>
            <a:r>
              <a:rPr lang="fr-CH" sz="2400" b="1">
                <a:solidFill>
                  <a:srgbClr val="7D7D7D"/>
                </a:solidFill>
                <a:latin typeface="Syntax LT" pitchFamily="2" charset="0"/>
                <a:cs typeface="Syntax LT"/>
              </a:rPr>
              <a:t>Est toujours menacée, l‘utilisation de nombreux habitats a toujours un impact négatif sur les écosystèmes</a:t>
            </a:r>
            <a:endParaRPr lang="fr-CH" sz="1000" b="1">
              <a:solidFill>
                <a:srgbClr val="7D7D7D"/>
              </a:solidFill>
              <a:latin typeface="Syntax LT" pitchFamily="2" charset="0"/>
              <a:cs typeface="Syntax LT"/>
            </a:endParaRPr>
          </a:p>
          <a:p>
            <a:pPr marL="0" indent="0">
              <a:lnSpc>
                <a:spcPct val="100000"/>
              </a:lnSpc>
              <a:buNone/>
            </a:pPr>
            <a:r>
              <a:rPr lang="fr-CH" sz="2400" b="1">
                <a:solidFill>
                  <a:srgbClr val="7D7D7D"/>
                </a:solidFill>
                <a:latin typeface="Syntax LT" pitchFamily="2" charset="0"/>
                <a:cs typeface="Syntax LT"/>
              </a:rPr>
              <a:t>=&gt; Objectif pas atteint jusqu‘à présent</a:t>
            </a:r>
          </a:p>
        </p:txBody>
      </p:sp>
      <p:sp>
        <p:nvSpPr>
          <p:cNvPr id="7" name="Inhaltsplatzhalter 2">
            <a:extLst>
              <a:ext uri="{FF2B5EF4-FFF2-40B4-BE49-F238E27FC236}">
                <a16:creationId xmlns:a16="http://schemas.microsoft.com/office/drawing/2014/main" id="{132DE2E6-9153-9841-B5D4-08CE4F8CDAD7}"/>
              </a:ext>
            </a:extLst>
          </p:cNvPr>
          <p:cNvSpPr txBox="1">
            <a:spLocks/>
          </p:cNvSpPr>
          <p:nvPr/>
        </p:nvSpPr>
        <p:spPr>
          <a:xfrm>
            <a:off x="879410" y="1616903"/>
            <a:ext cx="11009243" cy="48827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b="1">
                <a:solidFill>
                  <a:srgbClr val="7D7D7D"/>
                </a:solidFill>
                <a:latin typeface="Syntax LT"/>
                <a:cs typeface="Syntax LT"/>
              </a:rPr>
              <a:t>Objectifs – sont-ils en voie d‘être atteints ?</a:t>
            </a:r>
          </a:p>
        </p:txBody>
      </p:sp>
      <p:pic>
        <p:nvPicPr>
          <p:cNvPr id="3" name="Grafik 2" descr="Ein Bild, das Vogel, draußen, aus Holz, Holz enthält.&#10;&#10;Automatisch generierte Beschreibung">
            <a:extLst>
              <a:ext uri="{FF2B5EF4-FFF2-40B4-BE49-F238E27FC236}">
                <a16:creationId xmlns:a16="http://schemas.microsoft.com/office/drawing/2014/main" id="{BC7AA440-A169-5049-9094-9E8269B742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7709094" y="1211737"/>
            <a:ext cx="4482905" cy="5646263"/>
          </a:xfrm>
          <a:prstGeom prst="rect">
            <a:avLst/>
          </a:prstGeom>
        </p:spPr>
      </p:pic>
      <p:sp>
        <p:nvSpPr>
          <p:cNvPr id="8" name="Textfeld 7">
            <a:extLst>
              <a:ext uri="{FF2B5EF4-FFF2-40B4-BE49-F238E27FC236}">
                <a16:creationId xmlns:a16="http://schemas.microsoft.com/office/drawing/2014/main" id="{05276F97-6106-B04F-AAB3-145835F5600C}"/>
              </a:ext>
            </a:extLst>
          </p:cNvPr>
          <p:cNvSpPr txBox="1"/>
          <p:nvPr/>
        </p:nvSpPr>
        <p:spPr>
          <a:xfrm>
            <a:off x="98665" y="503851"/>
            <a:ext cx="12020764" cy="707886"/>
          </a:xfrm>
          <a:prstGeom prst="rect">
            <a:avLst/>
          </a:prstGeom>
          <a:noFill/>
        </p:spPr>
        <p:txBody>
          <a:bodyPr wrap="square" rtlCol="0">
            <a:spAutoFit/>
          </a:bodyPr>
          <a:lstStyle/>
          <a:p>
            <a:pPr algn="ctr"/>
            <a:r>
              <a:rPr lang="fr-CH" sz="4000" b="1" dirty="0">
                <a:solidFill>
                  <a:srgbClr val="006EAA"/>
                </a:solidFill>
                <a:latin typeface="Syntax LT" pitchFamily="2" charset="0"/>
              </a:rPr>
              <a:t>Objectifs environnementaux pour l’agriculture (OEA)</a:t>
            </a:r>
          </a:p>
        </p:txBody>
      </p:sp>
    </p:spTree>
    <p:extLst>
      <p:ext uri="{BB962C8B-B14F-4D97-AF65-F5344CB8AC3E}">
        <p14:creationId xmlns:p14="http://schemas.microsoft.com/office/powerpoint/2010/main" val="3275341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1" y="5766021"/>
            <a:ext cx="1346420" cy="10919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sz="2400"/>
          </a:p>
        </p:txBody>
      </p:sp>
      <p:pic>
        <p:nvPicPr>
          <p:cNvPr id="2" name="Bild 1" descr="Bildschirmfoto 2016-09-10 um 18.05.03.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7910" y="-1"/>
            <a:ext cx="10856181" cy="6858001"/>
          </a:xfrm>
          <a:prstGeom prst="rect">
            <a:avLst/>
          </a:prstGeom>
        </p:spPr>
      </p:pic>
      <p:sp>
        <p:nvSpPr>
          <p:cNvPr id="3" name="Textfeld 2"/>
          <p:cNvSpPr txBox="1"/>
          <p:nvPr/>
        </p:nvSpPr>
        <p:spPr>
          <a:xfrm>
            <a:off x="1827773" y="2828493"/>
            <a:ext cx="8568952" cy="1569660"/>
          </a:xfrm>
          <a:prstGeom prst="rect">
            <a:avLst/>
          </a:prstGeom>
          <a:solidFill>
            <a:schemeClr val="bg1">
              <a:alpha val="70000"/>
            </a:schemeClr>
          </a:solidFill>
          <a:ln>
            <a:noFill/>
          </a:ln>
        </p:spPr>
        <p:txBody>
          <a:bodyPr wrap="square" rtlCol="0">
            <a:spAutoFit/>
          </a:bodyPr>
          <a:lstStyle/>
          <a:p>
            <a:pPr algn="ctr"/>
            <a:r>
              <a:rPr lang="fr-CH" sz="3200" b="1" dirty="0"/>
              <a:t>Infrastructure écologique pour la Suisse – </a:t>
            </a:r>
          </a:p>
          <a:p>
            <a:pPr algn="ctr"/>
            <a:r>
              <a:rPr lang="fr-CH" sz="3200" b="1" dirty="0"/>
              <a:t>un avenir pour l‘alouette des champs et les autres espèces</a:t>
            </a:r>
          </a:p>
        </p:txBody>
      </p:sp>
    </p:spTree>
    <p:extLst>
      <p:ext uri="{BB962C8B-B14F-4D97-AF65-F5344CB8AC3E}">
        <p14:creationId xmlns:p14="http://schemas.microsoft.com/office/powerpoint/2010/main" val="3420536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45" y="1600438"/>
            <a:ext cx="11939752" cy="913199"/>
          </a:xfrm>
          <a:prstGeom prst="rect">
            <a:avLst/>
          </a:prstGeom>
          <a:noFill/>
          <a:ln w="25400">
            <a:solidFill>
              <a:srgbClr val="7D7D7D"/>
            </a:solidFill>
          </a:ln>
        </p:spPr>
        <p:txBody>
          <a:bodyPr wrap="square" rtlCol="0">
            <a:spAutoFit/>
          </a:bodyPr>
          <a:lstStyle/>
          <a:p>
            <a:pPr algn="ctr"/>
            <a:r>
              <a:rPr lang="fr-CH" sz="2667" b="1">
                <a:solidFill>
                  <a:srgbClr val="7D7D7D"/>
                </a:solidFill>
              </a:rPr>
              <a:t>L'infrastructure écologique est un réseau </a:t>
            </a:r>
            <a:r>
              <a:rPr lang="fr-CH" sz="2667" b="1"/>
              <a:t>national cohérent </a:t>
            </a:r>
            <a:r>
              <a:rPr lang="fr-CH" sz="2667" b="1">
                <a:solidFill>
                  <a:srgbClr val="7D7D7D"/>
                </a:solidFill>
              </a:rPr>
              <a:t>et </a:t>
            </a:r>
            <a:r>
              <a:rPr lang="fr-CH" sz="2667" b="1"/>
              <a:t>efficace</a:t>
            </a:r>
            <a:r>
              <a:rPr lang="fr-CH" sz="2667" b="1">
                <a:solidFill>
                  <a:srgbClr val="7D7D7D"/>
                </a:solidFill>
              </a:rPr>
              <a:t> de surfaces importantes pour le maintien de la </a:t>
            </a:r>
            <a:r>
              <a:rPr lang="fr-CH" sz="2667" b="1"/>
              <a:t>biodiversité</a:t>
            </a:r>
            <a:r>
              <a:rPr lang="fr-CH" sz="2667" b="1">
                <a:solidFill>
                  <a:srgbClr val="7D7D7D"/>
                </a:solidFill>
              </a:rPr>
              <a:t>. </a:t>
            </a:r>
          </a:p>
        </p:txBody>
      </p:sp>
      <p:sp>
        <p:nvSpPr>
          <p:cNvPr id="3" name="TextBox 2"/>
          <p:cNvSpPr txBox="1"/>
          <p:nvPr/>
        </p:nvSpPr>
        <p:spPr>
          <a:xfrm>
            <a:off x="1649625" y="2705971"/>
            <a:ext cx="1353319" cy="502766"/>
          </a:xfrm>
          <a:prstGeom prst="rect">
            <a:avLst/>
          </a:prstGeom>
          <a:noFill/>
        </p:spPr>
        <p:txBody>
          <a:bodyPr wrap="none" rtlCol="0">
            <a:spAutoFit/>
          </a:bodyPr>
          <a:lstStyle/>
          <a:p>
            <a:r>
              <a:rPr lang="fr-CH" sz="2667" b="1">
                <a:solidFill>
                  <a:srgbClr val="7D7D7D"/>
                </a:solidFill>
              </a:rPr>
              <a:t>national</a:t>
            </a:r>
          </a:p>
        </p:txBody>
      </p:sp>
      <p:sp>
        <p:nvSpPr>
          <p:cNvPr id="6" name="TextBox 5"/>
          <p:cNvSpPr txBox="1"/>
          <p:nvPr/>
        </p:nvSpPr>
        <p:spPr>
          <a:xfrm>
            <a:off x="3527837" y="3326595"/>
            <a:ext cx="1452001" cy="502766"/>
          </a:xfrm>
          <a:prstGeom prst="rect">
            <a:avLst/>
          </a:prstGeom>
          <a:noFill/>
        </p:spPr>
        <p:txBody>
          <a:bodyPr wrap="none" rtlCol="0">
            <a:spAutoFit/>
          </a:bodyPr>
          <a:lstStyle/>
          <a:p>
            <a:r>
              <a:rPr lang="fr-CH" sz="2667" b="1">
                <a:solidFill>
                  <a:srgbClr val="7D7D7D"/>
                </a:solidFill>
              </a:rPr>
              <a:t>cohérent</a:t>
            </a:r>
          </a:p>
        </p:txBody>
      </p:sp>
      <p:sp>
        <p:nvSpPr>
          <p:cNvPr id="7" name="TextBox 6"/>
          <p:cNvSpPr txBox="1"/>
          <p:nvPr/>
        </p:nvSpPr>
        <p:spPr>
          <a:xfrm>
            <a:off x="5236416" y="3780717"/>
            <a:ext cx="1278235" cy="502766"/>
          </a:xfrm>
          <a:prstGeom prst="rect">
            <a:avLst/>
          </a:prstGeom>
          <a:noFill/>
        </p:spPr>
        <p:txBody>
          <a:bodyPr wrap="none" rtlCol="0">
            <a:spAutoFit/>
          </a:bodyPr>
          <a:lstStyle/>
          <a:p>
            <a:r>
              <a:rPr lang="fr-CH" sz="2667" b="1">
                <a:solidFill>
                  <a:srgbClr val="7D7D7D"/>
                </a:solidFill>
              </a:rPr>
              <a:t>efficace</a:t>
            </a:r>
          </a:p>
        </p:txBody>
      </p:sp>
      <p:sp>
        <p:nvSpPr>
          <p:cNvPr id="8" name="TextBox 7"/>
          <p:cNvSpPr txBox="1"/>
          <p:nvPr/>
        </p:nvSpPr>
        <p:spPr>
          <a:xfrm>
            <a:off x="6769573" y="4258927"/>
            <a:ext cx="2199385" cy="502766"/>
          </a:xfrm>
          <a:prstGeom prst="rect">
            <a:avLst/>
          </a:prstGeom>
          <a:noFill/>
        </p:spPr>
        <p:txBody>
          <a:bodyPr wrap="none" rtlCol="0">
            <a:spAutoFit/>
          </a:bodyPr>
          <a:lstStyle/>
          <a:p>
            <a:r>
              <a:rPr lang="fr-CH" sz="2133" b="1">
                <a:solidFill>
                  <a:srgbClr val="7D7D7D"/>
                </a:solidFill>
                <a:sym typeface="Wingdings" pitchFamily="2" charset="2"/>
              </a:rPr>
              <a:t></a:t>
            </a:r>
            <a:r>
              <a:rPr lang="fr-CH" sz="2667" b="1">
                <a:solidFill>
                  <a:srgbClr val="7D7D7D"/>
                </a:solidFill>
              </a:rPr>
              <a:t> biodiversité</a:t>
            </a:r>
          </a:p>
        </p:txBody>
      </p:sp>
      <p:sp>
        <p:nvSpPr>
          <p:cNvPr id="5" name="TextBox 4"/>
          <p:cNvSpPr txBox="1"/>
          <p:nvPr/>
        </p:nvSpPr>
        <p:spPr>
          <a:xfrm>
            <a:off x="1037030" y="5239492"/>
            <a:ext cx="10163936" cy="461665"/>
          </a:xfrm>
          <a:prstGeom prst="rect">
            <a:avLst/>
          </a:prstGeom>
          <a:noFill/>
        </p:spPr>
        <p:txBody>
          <a:bodyPr wrap="none" rtlCol="0">
            <a:spAutoFit/>
          </a:bodyPr>
          <a:lstStyle/>
          <a:p>
            <a:pPr algn="ctr"/>
            <a:r>
              <a:rPr lang="fr-CH" sz="2400" b="1">
                <a:solidFill>
                  <a:srgbClr val="7D7D7D"/>
                </a:solidFill>
              </a:rPr>
              <a:t>Ce réseau est planifié et mis en œuvre aux niveaux national, cantonal et local. </a:t>
            </a:r>
          </a:p>
        </p:txBody>
      </p:sp>
      <p:sp>
        <p:nvSpPr>
          <p:cNvPr id="10" name="Textfeld 9">
            <a:extLst>
              <a:ext uri="{FF2B5EF4-FFF2-40B4-BE49-F238E27FC236}">
                <a16:creationId xmlns:a16="http://schemas.microsoft.com/office/drawing/2014/main" id="{3AE15F8E-6333-4848-B8D6-EC18A58FBF94}"/>
              </a:ext>
            </a:extLst>
          </p:cNvPr>
          <p:cNvSpPr txBox="1"/>
          <p:nvPr/>
        </p:nvSpPr>
        <p:spPr>
          <a:xfrm>
            <a:off x="674011" y="503851"/>
            <a:ext cx="9523874" cy="707886"/>
          </a:xfrm>
          <a:prstGeom prst="rect">
            <a:avLst/>
          </a:prstGeom>
          <a:noFill/>
        </p:spPr>
        <p:txBody>
          <a:bodyPr wrap="square" rtlCol="0">
            <a:spAutoFit/>
          </a:bodyPr>
          <a:lstStyle/>
          <a:p>
            <a:r>
              <a:rPr lang="fr-CH" sz="4000" b="1">
                <a:solidFill>
                  <a:srgbClr val="006EAA"/>
                </a:solidFill>
              </a:rPr>
              <a:t>Infrastructure écologique - définition</a:t>
            </a:r>
          </a:p>
        </p:txBody>
      </p:sp>
    </p:spTree>
    <p:extLst>
      <p:ext uri="{BB962C8B-B14F-4D97-AF65-F5344CB8AC3E}">
        <p14:creationId xmlns:p14="http://schemas.microsoft.com/office/powerpoint/2010/main" val="37519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1">
            <a:extLst>
              <a:ext uri="{FF2B5EF4-FFF2-40B4-BE49-F238E27FC236}">
                <a16:creationId xmlns:a16="http://schemas.microsoft.com/office/drawing/2014/main" id="{0924CE35-B9CA-48C5-BBA4-DB15F1794B43}"/>
              </a:ext>
            </a:extLst>
          </p:cNvPr>
          <p:cNvGrpSpPr/>
          <p:nvPr/>
        </p:nvGrpSpPr>
        <p:grpSpPr>
          <a:xfrm>
            <a:off x="1044741" y="1124606"/>
            <a:ext cx="9907036" cy="5493893"/>
            <a:chOff x="960661" y="735940"/>
            <a:chExt cx="10295404" cy="5882560"/>
          </a:xfrm>
        </p:grpSpPr>
        <p:pic>
          <p:nvPicPr>
            <p:cNvPr id="8" name="Grafik 2">
              <a:extLst>
                <a:ext uri="{FF2B5EF4-FFF2-40B4-BE49-F238E27FC236}">
                  <a16:creationId xmlns:a16="http://schemas.microsoft.com/office/drawing/2014/main" id="{C860CF26-68B6-4300-8269-39E2DBF638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60661" y="735940"/>
              <a:ext cx="10046016" cy="5882560"/>
            </a:xfrm>
            <a:prstGeom prst="rect">
              <a:avLst/>
            </a:prstGeom>
          </p:spPr>
        </p:pic>
        <p:sp>
          <p:nvSpPr>
            <p:cNvPr id="9" name="Textfeld 3">
              <a:extLst>
                <a:ext uri="{FF2B5EF4-FFF2-40B4-BE49-F238E27FC236}">
                  <a16:creationId xmlns:a16="http://schemas.microsoft.com/office/drawing/2014/main" id="{025645F9-037E-409A-9749-CF855D8FBA40}"/>
                </a:ext>
              </a:extLst>
            </p:cNvPr>
            <p:cNvSpPr txBox="1"/>
            <p:nvPr/>
          </p:nvSpPr>
          <p:spPr>
            <a:xfrm rot="18900000">
              <a:off x="9972672" y="5540246"/>
              <a:ext cx="1283393" cy="461665"/>
            </a:xfrm>
            <a:prstGeom prst="rect">
              <a:avLst/>
            </a:prstGeom>
            <a:noFill/>
          </p:spPr>
          <p:txBody>
            <a:bodyPr wrap="square" rtlCol="0">
              <a:spAutoFit/>
            </a:bodyPr>
            <a:lstStyle/>
            <a:p>
              <a:r>
                <a:rPr lang="fr-CH" sz="2400" b="1">
                  <a:solidFill>
                    <a:srgbClr val="C00000"/>
                  </a:solidFill>
                  <a:latin typeface="Calibri" panose="020F0502020204030204" pitchFamily="34" charset="0"/>
                  <a:cs typeface="Calibri" panose="020F0502020204030204" pitchFamily="34" charset="0"/>
                </a:rPr>
                <a:t>Suisse</a:t>
              </a:r>
            </a:p>
          </p:txBody>
        </p:sp>
      </p:grpSp>
      <p:sp>
        <p:nvSpPr>
          <p:cNvPr id="3" name="Textfeld 2">
            <a:extLst>
              <a:ext uri="{FF2B5EF4-FFF2-40B4-BE49-F238E27FC236}">
                <a16:creationId xmlns:a16="http://schemas.microsoft.com/office/drawing/2014/main" id="{D77F2392-1546-8447-9551-F7920B0B933D}"/>
              </a:ext>
            </a:extLst>
          </p:cNvPr>
          <p:cNvSpPr txBox="1"/>
          <p:nvPr/>
        </p:nvSpPr>
        <p:spPr>
          <a:xfrm>
            <a:off x="5446323" y="1811503"/>
            <a:ext cx="5477035" cy="913199"/>
          </a:xfrm>
          <a:prstGeom prst="rect">
            <a:avLst/>
          </a:prstGeom>
          <a:noFill/>
        </p:spPr>
        <p:txBody>
          <a:bodyPr wrap="square" rtlCol="0">
            <a:spAutoFit/>
          </a:bodyPr>
          <a:lstStyle/>
          <a:p>
            <a:r>
              <a:rPr lang="fr-CH" sz="2667" b="1" dirty="0">
                <a:solidFill>
                  <a:srgbClr val="7D7D7D"/>
                </a:solidFill>
              </a:rPr>
              <a:t>Dernier rang pour la Suisse en ce qui concerne les sites protégés</a:t>
            </a:r>
          </a:p>
        </p:txBody>
      </p:sp>
      <p:sp>
        <p:nvSpPr>
          <p:cNvPr id="6" name="Textfeld 5">
            <a:extLst>
              <a:ext uri="{FF2B5EF4-FFF2-40B4-BE49-F238E27FC236}">
                <a16:creationId xmlns:a16="http://schemas.microsoft.com/office/drawing/2014/main" id="{CE00DA82-8E53-1E48-A02A-98EE900B439B}"/>
              </a:ext>
            </a:extLst>
          </p:cNvPr>
          <p:cNvSpPr txBox="1"/>
          <p:nvPr/>
        </p:nvSpPr>
        <p:spPr>
          <a:xfrm>
            <a:off x="674011" y="503851"/>
            <a:ext cx="8418633" cy="707886"/>
          </a:xfrm>
          <a:prstGeom prst="rect">
            <a:avLst/>
          </a:prstGeom>
          <a:noFill/>
        </p:spPr>
        <p:txBody>
          <a:bodyPr wrap="square" rtlCol="0">
            <a:spAutoFit/>
          </a:bodyPr>
          <a:lstStyle/>
          <a:p>
            <a:r>
              <a:rPr lang="fr-CH" sz="4000" b="1">
                <a:solidFill>
                  <a:srgbClr val="006EAA"/>
                </a:solidFill>
              </a:rPr>
              <a:t>Infrastructure écologique</a:t>
            </a:r>
          </a:p>
        </p:txBody>
      </p:sp>
    </p:spTree>
    <p:extLst>
      <p:ext uri="{BB962C8B-B14F-4D97-AF65-F5344CB8AC3E}">
        <p14:creationId xmlns:p14="http://schemas.microsoft.com/office/powerpoint/2010/main" val="3618477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C32B1FC1-7230-2E40-8B43-337EAFB7B204}"/>
              </a:ext>
            </a:extLst>
          </p:cNvPr>
          <p:cNvSpPr txBox="1"/>
          <p:nvPr/>
        </p:nvSpPr>
        <p:spPr>
          <a:xfrm>
            <a:off x="674011" y="255878"/>
            <a:ext cx="11337175" cy="707886"/>
          </a:xfrm>
          <a:prstGeom prst="rect">
            <a:avLst/>
          </a:prstGeom>
          <a:noFill/>
        </p:spPr>
        <p:txBody>
          <a:bodyPr wrap="square" rtlCol="0">
            <a:spAutoFit/>
          </a:bodyPr>
          <a:lstStyle/>
          <a:p>
            <a:r>
              <a:rPr lang="fr-CH" sz="4000" b="1">
                <a:solidFill>
                  <a:srgbClr val="006EAA"/>
                </a:solidFill>
              </a:rPr>
              <a:t>L‘infrastructure écologique et son importance</a:t>
            </a:r>
          </a:p>
        </p:txBody>
      </p:sp>
      <p:grpSp>
        <p:nvGrpSpPr>
          <p:cNvPr id="15" name="Gruppieren 1">
            <a:extLst>
              <a:ext uri="{FF2B5EF4-FFF2-40B4-BE49-F238E27FC236}">
                <a16:creationId xmlns:a16="http://schemas.microsoft.com/office/drawing/2014/main" id="{809F2DCB-8122-4983-A5B0-021946B3CA81}"/>
              </a:ext>
            </a:extLst>
          </p:cNvPr>
          <p:cNvGrpSpPr/>
          <p:nvPr/>
        </p:nvGrpSpPr>
        <p:grpSpPr>
          <a:xfrm>
            <a:off x="512618" y="1643041"/>
            <a:ext cx="3144982" cy="4487173"/>
            <a:chOff x="9407107" y="1770154"/>
            <a:chExt cx="2704496" cy="4487173"/>
          </a:xfrm>
        </p:grpSpPr>
        <p:sp>
          <p:nvSpPr>
            <p:cNvPr id="16" name="Rechteck 87">
              <a:extLst>
                <a:ext uri="{FF2B5EF4-FFF2-40B4-BE49-F238E27FC236}">
                  <a16:creationId xmlns:a16="http://schemas.microsoft.com/office/drawing/2014/main" id="{3F850782-2548-4CBA-AA14-996B4305F6B2}"/>
                </a:ext>
              </a:extLst>
            </p:cNvPr>
            <p:cNvSpPr/>
            <p:nvPr/>
          </p:nvSpPr>
          <p:spPr>
            <a:xfrm>
              <a:off x="9418005" y="2571601"/>
              <a:ext cx="2693598" cy="5847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accent6">
                      <a:lumMod val="50000"/>
                    </a:schemeClr>
                  </a:solidFill>
                </a:rPr>
                <a:t>Haies, bosquets, vergers, allées</a:t>
              </a:r>
            </a:p>
          </p:txBody>
        </p:sp>
        <p:sp>
          <p:nvSpPr>
            <p:cNvPr id="17" name="Rechteck 88">
              <a:extLst>
                <a:ext uri="{FF2B5EF4-FFF2-40B4-BE49-F238E27FC236}">
                  <a16:creationId xmlns:a16="http://schemas.microsoft.com/office/drawing/2014/main" id="{42DEB68E-AFCF-4AAA-9DF0-4861C4CA5081}"/>
                </a:ext>
              </a:extLst>
            </p:cNvPr>
            <p:cNvSpPr/>
            <p:nvPr/>
          </p:nvSpPr>
          <p:spPr>
            <a:xfrm>
              <a:off x="9407108" y="1770154"/>
              <a:ext cx="2700885" cy="7277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accent1">
                      <a:lumMod val="20000"/>
                      <a:lumOff val="80000"/>
                    </a:schemeClr>
                  </a:solidFill>
                </a:rPr>
                <a:t>Forêt naturelle, îlots de vieux bois, forêts clairsemées</a:t>
              </a:r>
            </a:p>
          </p:txBody>
        </p:sp>
        <p:sp>
          <p:nvSpPr>
            <p:cNvPr id="18" name="Rechteck 89">
              <a:extLst>
                <a:ext uri="{FF2B5EF4-FFF2-40B4-BE49-F238E27FC236}">
                  <a16:creationId xmlns:a16="http://schemas.microsoft.com/office/drawing/2014/main" id="{F2A86978-694A-49A9-95A0-79287350B02A}"/>
                </a:ext>
              </a:extLst>
            </p:cNvPr>
            <p:cNvSpPr/>
            <p:nvPr/>
          </p:nvSpPr>
          <p:spPr>
            <a:xfrm>
              <a:off x="9418808" y="3967935"/>
              <a:ext cx="2689185" cy="727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accent1">
                      <a:lumMod val="50000"/>
                    </a:schemeClr>
                  </a:solidFill>
                </a:rPr>
                <a:t>Cours d’eau, zones alluviales, sources</a:t>
              </a:r>
            </a:p>
          </p:txBody>
        </p:sp>
        <p:sp>
          <p:nvSpPr>
            <p:cNvPr id="19" name="Rechteck 90">
              <a:extLst>
                <a:ext uri="{FF2B5EF4-FFF2-40B4-BE49-F238E27FC236}">
                  <a16:creationId xmlns:a16="http://schemas.microsoft.com/office/drawing/2014/main" id="{21A3F114-7522-474A-87BE-6FB40310A253}"/>
                </a:ext>
              </a:extLst>
            </p:cNvPr>
            <p:cNvSpPr/>
            <p:nvPr/>
          </p:nvSpPr>
          <p:spPr>
            <a:xfrm>
              <a:off x="9428070" y="3230275"/>
              <a:ext cx="2679923" cy="6755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solidFill>
                </a:rPr>
                <a:t>Bas- et hauts-marais, étangs, mares, lacs</a:t>
              </a:r>
            </a:p>
          </p:txBody>
        </p:sp>
        <p:sp>
          <p:nvSpPr>
            <p:cNvPr id="20" name="Rechteck 91">
              <a:extLst>
                <a:ext uri="{FF2B5EF4-FFF2-40B4-BE49-F238E27FC236}">
                  <a16:creationId xmlns:a16="http://schemas.microsoft.com/office/drawing/2014/main" id="{F80E6BDD-337B-4E65-9C72-53B0E19CD33B}"/>
                </a:ext>
              </a:extLst>
            </p:cNvPr>
            <p:cNvSpPr/>
            <p:nvPr/>
          </p:nvSpPr>
          <p:spPr>
            <a:xfrm>
              <a:off x="9410750" y="5532067"/>
              <a:ext cx="2693598" cy="7252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accent1">
                      <a:lumMod val="50000"/>
                    </a:schemeClr>
                  </a:solidFill>
                </a:rPr>
                <a:t>Prairies maigres, jachères fleuries, surfaces rudérales</a:t>
              </a:r>
            </a:p>
          </p:txBody>
        </p:sp>
        <p:sp>
          <p:nvSpPr>
            <p:cNvPr id="21" name="Rechteck 92">
              <a:extLst>
                <a:ext uri="{FF2B5EF4-FFF2-40B4-BE49-F238E27FC236}">
                  <a16:creationId xmlns:a16="http://schemas.microsoft.com/office/drawing/2014/main" id="{177F9E9A-AD65-4F6B-B427-61E1F1A7A19A}"/>
                </a:ext>
              </a:extLst>
            </p:cNvPr>
            <p:cNvSpPr/>
            <p:nvPr/>
          </p:nvSpPr>
          <p:spPr>
            <a:xfrm>
              <a:off x="9407107" y="4753525"/>
              <a:ext cx="2700885" cy="725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solidFill>
                </a:rPr>
                <a:t>Habitats secs (p.ex. prairies et pâturages)</a:t>
              </a:r>
            </a:p>
          </p:txBody>
        </p:sp>
      </p:grpSp>
      <p:sp>
        <p:nvSpPr>
          <p:cNvPr id="22" name="Inhaltsplatzhalter 1">
            <a:extLst>
              <a:ext uri="{FF2B5EF4-FFF2-40B4-BE49-F238E27FC236}">
                <a16:creationId xmlns:a16="http://schemas.microsoft.com/office/drawing/2014/main" id="{010A3551-CAAD-41FC-9F24-101EFAE6492D}"/>
              </a:ext>
            </a:extLst>
          </p:cNvPr>
          <p:cNvSpPr txBox="1">
            <a:spLocks/>
          </p:cNvSpPr>
          <p:nvPr/>
        </p:nvSpPr>
        <p:spPr bwMode="auto">
          <a:xfrm>
            <a:off x="381053" y="1087582"/>
            <a:ext cx="3612449" cy="769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lvl="1" indent="0"/>
            <a:r>
              <a:rPr lang="fr-CH" sz="2700">
                <a:solidFill>
                  <a:srgbClr val="7D7D7D"/>
                </a:solidFill>
                <a:latin typeface="+mn-lt"/>
                <a:ea typeface="ＭＳ Ｐゴシック" charset="0"/>
                <a:cs typeface="ＭＳ Ｐゴシック" charset="0"/>
              </a:rPr>
              <a:t>Trames &amp; sous-trames</a:t>
            </a:r>
          </a:p>
        </p:txBody>
      </p:sp>
      <p:pic>
        <p:nvPicPr>
          <p:cNvPr id="24" name="Grafik 13">
            <a:extLst>
              <a:ext uri="{FF2B5EF4-FFF2-40B4-BE49-F238E27FC236}">
                <a16:creationId xmlns:a16="http://schemas.microsoft.com/office/drawing/2014/main" id="{C4C7A97E-CFC6-4949-BA84-EB223385CA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208391" y="991660"/>
            <a:ext cx="7980217" cy="5866340"/>
          </a:xfrm>
          <a:prstGeom prst="rect">
            <a:avLst/>
          </a:prstGeom>
        </p:spPr>
      </p:pic>
    </p:spTree>
    <p:extLst>
      <p:ext uri="{BB962C8B-B14F-4D97-AF65-F5344CB8AC3E}">
        <p14:creationId xmlns:p14="http://schemas.microsoft.com/office/powerpoint/2010/main" val="3042240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DCFCC846-5C67-4A43-9F9D-5D55B8B1D756}"/>
              </a:ext>
            </a:extLst>
          </p:cNvPr>
          <p:cNvGrpSpPr/>
          <p:nvPr/>
        </p:nvGrpSpPr>
        <p:grpSpPr>
          <a:xfrm>
            <a:off x="1006694" y="903318"/>
            <a:ext cx="9721182" cy="5706115"/>
            <a:chOff x="827075" y="961616"/>
            <a:chExt cx="9027744" cy="5647895"/>
          </a:xfrm>
        </p:grpSpPr>
        <p:pic>
          <p:nvPicPr>
            <p:cNvPr id="2" name="Grafik 1">
              <a:extLst>
                <a:ext uri="{FF2B5EF4-FFF2-40B4-BE49-F238E27FC236}">
                  <a16:creationId xmlns:a16="http://schemas.microsoft.com/office/drawing/2014/main" id="{25D0B862-5291-2B4B-B8C6-C13711486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25599" y="-936908"/>
              <a:ext cx="4971600" cy="8768647"/>
            </a:xfrm>
            <a:prstGeom prst="rect">
              <a:avLst/>
            </a:prstGeom>
          </p:spPr>
        </p:pic>
        <p:sp>
          <p:nvSpPr>
            <p:cNvPr id="3" name="Sechseck 2">
              <a:extLst>
                <a:ext uri="{FF2B5EF4-FFF2-40B4-BE49-F238E27FC236}">
                  <a16:creationId xmlns:a16="http://schemas.microsoft.com/office/drawing/2014/main" id="{35377F9C-6F03-B04B-B8EA-1B8A5CF38C71}"/>
                </a:ext>
              </a:extLst>
            </p:cNvPr>
            <p:cNvSpPr/>
            <p:nvPr/>
          </p:nvSpPr>
          <p:spPr bwMode="auto">
            <a:xfrm rot="5400000">
              <a:off x="1359827" y="5612611"/>
              <a:ext cx="180000" cy="162000"/>
            </a:xfrm>
            <a:prstGeom prst="hexagon">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dirty="0">
                <a:ln>
                  <a:noFill/>
                </a:ln>
                <a:solidFill>
                  <a:schemeClr val="bg1"/>
                </a:solidFill>
                <a:effectLst/>
                <a:latin typeface="Arial" charset="0"/>
              </a:endParaRPr>
            </a:p>
          </p:txBody>
        </p:sp>
        <p:sp>
          <p:nvSpPr>
            <p:cNvPr id="4" name="Stern mit 5 Zacken 3">
              <a:extLst>
                <a:ext uri="{FF2B5EF4-FFF2-40B4-BE49-F238E27FC236}">
                  <a16:creationId xmlns:a16="http://schemas.microsoft.com/office/drawing/2014/main" id="{51CD2902-C42A-4A41-ACE8-BD39535B0323}"/>
                </a:ext>
              </a:extLst>
            </p:cNvPr>
            <p:cNvSpPr/>
            <p:nvPr/>
          </p:nvSpPr>
          <p:spPr bwMode="auto">
            <a:xfrm rot="946998">
              <a:off x="1332821" y="5947041"/>
              <a:ext cx="234009" cy="216024"/>
            </a:xfrm>
            <a:prstGeom prst="star5">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dirty="0">
                <a:ln>
                  <a:noFill/>
                </a:ln>
                <a:solidFill>
                  <a:schemeClr val="bg1"/>
                </a:solidFill>
                <a:effectLst/>
                <a:latin typeface="Arial" charset="0"/>
              </a:endParaRPr>
            </a:p>
          </p:txBody>
        </p:sp>
        <p:sp>
          <p:nvSpPr>
            <p:cNvPr id="7" name="Textfeld 6">
              <a:extLst>
                <a:ext uri="{FF2B5EF4-FFF2-40B4-BE49-F238E27FC236}">
                  <a16:creationId xmlns:a16="http://schemas.microsoft.com/office/drawing/2014/main" id="{FE14EF95-6353-0540-9947-B2FEBB66FB43}"/>
                </a:ext>
              </a:extLst>
            </p:cNvPr>
            <p:cNvSpPr txBox="1"/>
            <p:nvPr/>
          </p:nvSpPr>
          <p:spPr>
            <a:xfrm>
              <a:off x="8169086" y="2060848"/>
              <a:ext cx="1685733" cy="400110"/>
            </a:xfrm>
            <a:prstGeom prst="rect">
              <a:avLst/>
            </a:prstGeom>
            <a:noFill/>
          </p:spPr>
          <p:txBody>
            <a:bodyPr wrap="square" rtlCol="0">
              <a:spAutoFit/>
            </a:bodyPr>
            <a:lstStyle/>
            <a:p>
              <a:r>
                <a:rPr lang="fr-CH" sz="2000" b="0" dirty="0">
                  <a:solidFill>
                    <a:schemeClr val="tx1">
                      <a:lumMod val="50000"/>
                      <a:lumOff val="50000"/>
                    </a:schemeClr>
                  </a:solidFill>
                </a:rPr>
                <a:t>Aires centrales</a:t>
              </a:r>
            </a:p>
          </p:txBody>
        </p:sp>
        <p:cxnSp>
          <p:nvCxnSpPr>
            <p:cNvPr id="8" name="Gerade Verbindung 7">
              <a:extLst>
                <a:ext uri="{FF2B5EF4-FFF2-40B4-BE49-F238E27FC236}">
                  <a16:creationId xmlns:a16="http://schemas.microsoft.com/office/drawing/2014/main" id="{01EE41A3-5C47-E745-A296-82583E439889}"/>
                </a:ext>
              </a:extLst>
            </p:cNvPr>
            <p:cNvCxnSpPr>
              <a:cxnSpLocks/>
            </p:cNvCxnSpPr>
            <p:nvPr/>
          </p:nvCxnSpPr>
          <p:spPr bwMode="auto">
            <a:xfrm flipH="1">
              <a:off x="7651508" y="2448860"/>
              <a:ext cx="1204038" cy="291746"/>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4AD9A74F-1D35-9D43-B875-4BB1E0195F17}"/>
                </a:ext>
              </a:extLst>
            </p:cNvPr>
            <p:cNvCxnSpPr>
              <a:cxnSpLocks/>
            </p:cNvCxnSpPr>
            <p:nvPr/>
          </p:nvCxnSpPr>
          <p:spPr bwMode="auto">
            <a:xfrm flipH="1">
              <a:off x="8740012" y="2477022"/>
              <a:ext cx="311460" cy="1160065"/>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sp>
          <p:nvSpPr>
            <p:cNvPr id="10" name="Textfeld 9">
              <a:extLst>
                <a:ext uri="{FF2B5EF4-FFF2-40B4-BE49-F238E27FC236}">
                  <a16:creationId xmlns:a16="http://schemas.microsoft.com/office/drawing/2014/main" id="{1ED340E6-9463-C44A-94C1-6B2BB6482256}"/>
                </a:ext>
              </a:extLst>
            </p:cNvPr>
            <p:cNvSpPr txBox="1"/>
            <p:nvPr/>
          </p:nvSpPr>
          <p:spPr>
            <a:xfrm>
              <a:off x="5341388" y="5901625"/>
              <a:ext cx="1950079" cy="707886"/>
            </a:xfrm>
            <a:prstGeom prst="rect">
              <a:avLst/>
            </a:prstGeom>
            <a:noFill/>
          </p:spPr>
          <p:txBody>
            <a:bodyPr wrap="square" rtlCol="0">
              <a:spAutoFit/>
            </a:bodyPr>
            <a:lstStyle/>
            <a:p>
              <a:r>
                <a:rPr lang="fr-CH" sz="2000" b="0" dirty="0">
                  <a:solidFill>
                    <a:schemeClr val="tx1">
                      <a:lumMod val="50000"/>
                      <a:lumOff val="50000"/>
                    </a:schemeClr>
                  </a:solidFill>
                </a:rPr>
                <a:t>Aires de mise en réseau</a:t>
              </a:r>
            </a:p>
          </p:txBody>
        </p:sp>
        <p:cxnSp>
          <p:nvCxnSpPr>
            <p:cNvPr id="11" name="Gerade Verbindung 10">
              <a:extLst>
                <a:ext uri="{FF2B5EF4-FFF2-40B4-BE49-F238E27FC236}">
                  <a16:creationId xmlns:a16="http://schemas.microsoft.com/office/drawing/2014/main" id="{A173FB47-71EC-1C4B-BCEB-E8BED8287A69}"/>
                </a:ext>
              </a:extLst>
            </p:cNvPr>
            <p:cNvCxnSpPr>
              <a:cxnSpLocks/>
            </p:cNvCxnSpPr>
            <p:nvPr/>
          </p:nvCxnSpPr>
          <p:spPr bwMode="auto">
            <a:xfrm>
              <a:off x="5851308" y="4869160"/>
              <a:ext cx="116758" cy="1040050"/>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grpSp>
      <p:sp>
        <p:nvSpPr>
          <p:cNvPr id="14" name="Textfeld 13">
            <a:extLst>
              <a:ext uri="{FF2B5EF4-FFF2-40B4-BE49-F238E27FC236}">
                <a16:creationId xmlns:a16="http://schemas.microsoft.com/office/drawing/2014/main" id="{2E61435F-0745-BB4F-987A-4C952DCF532B}"/>
              </a:ext>
            </a:extLst>
          </p:cNvPr>
          <p:cNvSpPr txBox="1"/>
          <p:nvPr/>
        </p:nvSpPr>
        <p:spPr>
          <a:xfrm>
            <a:off x="674011" y="255878"/>
            <a:ext cx="11337175" cy="707886"/>
          </a:xfrm>
          <a:prstGeom prst="rect">
            <a:avLst/>
          </a:prstGeom>
          <a:noFill/>
        </p:spPr>
        <p:txBody>
          <a:bodyPr wrap="square" rtlCol="0">
            <a:spAutoFit/>
          </a:bodyPr>
          <a:lstStyle/>
          <a:p>
            <a:r>
              <a:rPr lang="fr-CH" sz="4000" b="1" dirty="0">
                <a:solidFill>
                  <a:srgbClr val="006EAA"/>
                </a:solidFill>
              </a:rPr>
              <a:t>L‘infrastructure écologique et son importance</a:t>
            </a:r>
          </a:p>
        </p:txBody>
      </p:sp>
      <p:sp>
        <p:nvSpPr>
          <p:cNvPr id="15" name="Textfeld 4">
            <a:extLst>
              <a:ext uri="{FF2B5EF4-FFF2-40B4-BE49-F238E27FC236}">
                <a16:creationId xmlns:a16="http://schemas.microsoft.com/office/drawing/2014/main" id="{4F05BEC9-64AD-5245-8E15-B58702132BE9}"/>
              </a:ext>
            </a:extLst>
          </p:cNvPr>
          <p:cNvSpPr txBox="1"/>
          <p:nvPr/>
        </p:nvSpPr>
        <p:spPr>
          <a:xfrm>
            <a:off x="1897861" y="5506123"/>
            <a:ext cx="2332283" cy="40011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000" b="0" dirty="0">
                <a:solidFill>
                  <a:schemeClr val="tx1">
                    <a:lumMod val="50000"/>
                    <a:lumOff val="50000"/>
                  </a:schemeClr>
                </a:solidFill>
              </a:rPr>
              <a:t>Biotopes-relais</a:t>
            </a:r>
          </a:p>
        </p:txBody>
      </p:sp>
      <p:sp>
        <p:nvSpPr>
          <p:cNvPr id="16" name="Textfeld 5">
            <a:extLst>
              <a:ext uri="{FF2B5EF4-FFF2-40B4-BE49-F238E27FC236}">
                <a16:creationId xmlns:a16="http://schemas.microsoft.com/office/drawing/2014/main" id="{649D6505-B65E-E349-9202-4D93AFC4B0E5}"/>
              </a:ext>
            </a:extLst>
          </p:cNvPr>
          <p:cNvSpPr txBox="1"/>
          <p:nvPr/>
        </p:nvSpPr>
        <p:spPr>
          <a:xfrm>
            <a:off x="1897862" y="5900175"/>
            <a:ext cx="3078732" cy="70788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000" b="0" dirty="0">
                <a:solidFill>
                  <a:schemeClr val="tx1">
                    <a:lumMod val="50000"/>
                    <a:lumOff val="50000"/>
                  </a:schemeClr>
                </a:solidFill>
              </a:rPr>
              <a:t>Mesures de conservation des espèces</a:t>
            </a:r>
          </a:p>
        </p:txBody>
      </p:sp>
    </p:spTree>
    <p:extLst>
      <p:ext uri="{BB962C8B-B14F-4D97-AF65-F5344CB8AC3E}">
        <p14:creationId xmlns:p14="http://schemas.microsoft.com/office/powerpoint/2010/main" val="266720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C625341-Allodola song_0703_1417_Lituania" descr="XC625341-Allodola song_0703_1417_Lituania">
            <a:hlinkClick r:id="" action="ppaction://media"/>
            <a:extLst>
              <a:ext uri="{FF2B5EF4-FFF2-40B4-BE49-F238E27FC236}">
                <a16:creationId xmlns:a16="http://schemas.microsoft.com/office/drawing/2014/main" id="{11FD9483-D917-6848-BA90-086EF47D298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10704347" y="2171699"/>
            <a:ext cx="812800" cy="812800"/>
          </a:xfrm>
        </p:spPr>
      </p:pic>
      <p:pic>
        <p:nvPicPr>
          <p:cNvPr id="1026" name="Picture 2">
            <a:extLst>
              <a:ext uri="{FF2B5EF4-FFF2-40B4-BE49-F238E27FC236}">
                <a16:creationId xmlns:a16="http://schemas.microsoft.com/office/drawing/2014/main" id="{E1A2A0A2-922D-2F4E-B012-DFADC650830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47393" y="1562099"/>
            <a:ext cx="6096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5B1082E-92A6-EE42-8B8E-A6C1A8D0F5E9}"/>
              </a:ext>
            </a:extLst>
          </p:cNvPr>
          <p:cNvSpPr txBox="1"/>
          <p:nvPr/>
        </p:nvSpPr>
        <p:spPr>
          <a:xfrm>
            <a:off x="1250731" y="2347267"/>
            <a:ext cx="3048000" cy="461665"/>
          </a:xfrm>
          <a:prstGeom prst="rect">
            <a:avLst/>
          </a:prstGeom>
          <a:noFill/>
        </p:spPr>
        <p:txBody>
          <a:bodyPr wrap="square" rtlCol="0">
            <a:spAutoFit/>
          </a:bodyPr>
          <a:lstStyle/>
          <a:p>
            <a:r>
              <a:rPr lang="fr-CH" sz="2400" b="1" dirty="0">
                <a:solidFill>
                  <a:srgbClr val="7D7D7D"/>
                </a:solidFill>
                <a:latin typeface="Syntax LT" pitchFamily="2" charset="0"/>
              </a:rPr>
              <a:t>Chant</a:t>
            </a:r>
          </a:p>
        </p:txBody>
      </p:sp>
      <p:sp>
        <p:nvSpPr>
          <p:cNvPr id="6" name="Textfeld 5">
            <a:extLst>
              <a:ext uri="{FF2B5EF4-FFF2-40B4-BE49-F238E27FC236}">
                <a16:creationId xmlns:a16="http://schemas.microsoft.com/office/drawing/2014/main" id="{395D42DE-9BD2-1E42-8849-6E3513D888F4}"/>
              </a:ext>
            </a:extLst>
          </p:cNvPr>
          <p:cNvSpPr txBox="1"/>
          <p:nvPr/>
        </p:nvSpPr>
        <p:spPr>
          <a:xfrm>
            <a:off x="1250731" y="4556737"/>
            <a:ext cx="1986455" cy="461665"/>
          </a:xfrm>
          <a:prstGeom prst="rect">
            <a:avLst/>
          </a:prstGeom>
          <a:noFill/>
        </p:spPr>
        <p:txBody>
          <a:bodyPr wrap="square" rtlCol="0">
            <a:spAutoFit/>
          </a:bodyPr>
          <a:lstStyle/>
          <a:p>
            <a:r>
              <a:rPr lang="fr-CH" sz="2400" b="1" dirty="0">
                <a:solidFill>
                  <a:srgbClr val="7D7D7D"/>
                </a:solidFill>
              </a:rPr>
              <a:t>Cri</a:t>
            </a:r>
          </a:p>
        </p:txBody>
      </p:sp>
      <p:pic>
        <p:nvPicPr>
          <p:cNvPr id="7" name="XC568881-JAREK-MATUSIAK-594 skowronek" descr="XC568881-JAREK-MATUSIAK-594 skowronek">
            <a:hlinkClick r:id="" action="ppaction://media"/>
            <a:extLst>
              <a:ext uri="{FF2B5EF4-FFF2-40B4-BE49-F238E27FC236}">
                <a16:creationId xmlns:a16="http://schemas.microsoft.com/office/drawing/2014/main" id="{C88AA2E4-3B8A-5E49-87E7-4F055238B63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04347" y="4381169"/>
            <a:ext cx="812800" cy="812800"/>
          </a:xfrm>
          <a:prstGeom prst="rect">
            <a:avLst/>
          </a:prstGeom>
        </p:spPr>
      </p:pic>
      <p:pic>
        <p:nvPicPr>
          <p:cNvPr id="1028" name="Picture 4">
            <a:extLst>
              <a:ext uri="{FF2B5EF4-FFF2-40B4-BE49-F238E27FC236}">
                <a16:creationId xmlns:a16="http://schemas.microsoft.com/office/drawing/2014/main" id="{4B0A7664-ABA6-0C46-97D6-88DC0FA3D80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47393" y="3775073"/>
            <a:ext cx="6096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A53AC65B-E197-4348-A996-8DC1C11BBC38}"/>
              </a:ext>
            </a:extLst>
          </p:cNvPr>
          <p:cNvSpPr txBox="1"/>
          <p:nvPr/>
        </p:nvSpPr>
        <p:spPr>
          <a:xfrm>
            <a:off x="674012" y="503851"/>
            <a:ext cx="5368212" cy="707886"/>
          </a:xfrm>
          <a:prstGeom prst="rect">
            <a:avLst/>
          </a:prstGeom>
          <a:noFill/>
        </p:spPr>
        <p:txBody>
          <a:bodyPr wrap="square" rtlCol="0">
            <a:spAutoFit/>
          </a:bodyPr>
          <a:lstStyle/>
          <a:p>
            <a:r>
              <a:rPr lang="fr-CH" sz="4000" b="1" dirty="0">
                <a:solidFill>
                  <a:srgbClr val="006EAA"/>
                </a:solidFill>
              </a:rPr>
              <a:t>Voix</a:t>
            </a:r>
          </a:p>
        </p:txBody>
      </p:sp>
    </p:spTree>
    <p:extLst>
      <p:ext uri="{BB962C8B-B14F-4D97-AF65-F5344CB8AC3E}">
        <p14:creationId xmlns:p14="http://schemas.microsoft.com/office/powerpoint/2010/main" val="17450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2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5A1CA920-1E9D-184B-88EB-04A3387400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 y="976344"/>
            <a:ext cx="12192001" cy="588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8E22AC6-F2BB-6545-B7AD-48348D6D4244}"/>
              </a:ext>
            </a:extLst>
          </p:cNvPr>
          <p:cNvSpPr/>
          <p:nvPr/>
        </p:nvSpPr>
        <p:spPr>
          <a:xfrm>
            <a:off x="1109132" y="4605147"/>
            <a:ext cx="9973733" cy="954107"/>
          </a:xfrm>
          <a:prstGeom prst="rect">
            <a:avLst/>
          </a:prstGeom>
          <a:solidFill>
            <a:schemeClr val="bg1">
              <a:alpha val="75000"/>
            </a:schemeClr>
          </a:solidFill>
        </p:spPr>
        <p:txBody>
          <a:bodyPr wrap="square">
            <a:spAutoFit/>
          </a:bodyPr>
          <a:lstStyle/>
          <a:p>
            <a:pPr algn="ctr"/>
            <a:r>
              <a:rPr lang="fr-CH" sz="2800" b="1" dirty="0">
                <a:solidFill>
                  <a:schemeClr val="tx1">
                    <a:lumMod val="65000"/>
                    <a:lumOff val="35000"/>
                  </a:schemeClr>
                </a:solidFill>
              </a:rPr>
              <a:t>Pour la conservation de la biodiversité, il faut protéger environ un tiers du territoire national</a:t>
            </a:r>
            <a:r>
              <a:rPr lang="de-CH" sz="2800" b="1" dirty="0">
                <a:solidFill>
                  <a:schemeClr val="tx1">
                    <a:lumMod val="65000"/>
                    <a:lumOff val="35000"/>
                  </a:schemeClr>
                </a:solidFill>
              </a:rPr>
              <a:t>.</a:t>
            </a:r>
          </a:p>
        </p:txBody>
      </p:sp>
      <p:sp>
        <p:nvSpPr>
          <p:cNvPr id="6" name="Textfeld 5">
            <a:extLst>
              <a:ext uri="{FF2B5EF4-FFF2-40B4-BE49-F238E27FC236}">
                <a16:creationId xmlns:a16="http://schemas.microsoft.com/office/drawing/2014/main" id="{CE74740A-A6F6-1B44-85F0-36F529A07B94}"/>
              </a:ext>
            </a:extLst>
          </p:cNvPr>
          <p:cNvSpPr txBox="1"/>
          <p:nvPr/>
        </p:nvSpPr>
        <p:spPr>
          <a:xfrm>
            <a:off x="674011" y="255878"/>
            <a:ext cx="11337175" cy="707886"/>
          </a:xfrm>
          <a:prstGeom prst="rect">
            <a:avLst/>
          </a:prstGeom>
          <a:noFill/>
        </p:spPr>
        <p:txBody>
          <a:bodyPr wrap="square" rtlCol="0">
            <a:spAutoFit/>
          </a:bodyPr>
          <a:lstStyle/>
          <a:p>
            <a:r>
              <a:rPr lang="fr-CH" sz="4000" b="1" dirty="0">
                <a:solidFill>
                  <a:srgbClr val="006EAA"/>
                </a:solidFill>
              </a:rPr>
              <a:t>Des surfaces pour le réseau de vie</a:t>
            </a:r>
          </a:p>
        </p:txBody>
      </p:sp>
      <p:pic>
        <p:nvPicPr>
          <p:cNvPr id="7" name="Grafik 6">
            <a:extLst>
              <a:ext uri="{FF2B5EF4-FFF2-40B4-BE49-F238E27FC236}">
                <a16:creationId xmlns:a16="http://schemas.microsoft.com/office/drawing/2014/main" id="{0BFF2958-30A9-C340-88D3-13EB0CC1BDEE}"/>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1456034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859EC61-7343-F94F-BBFF-5BA1E0C93EB4}"/>
              </a:ext>
            </a:extLst>
          </p:cNvPr>
          <p:cNvSpPr/>
          <p:nvPr/>
        </p:nvSpPr>
        <p:spPr>
          <a:xfrm>
            <a:off x="579600" y="1213200"/>
            <a:ext cx="5167673" cy="936603"/>
          </a:xfrm>
          <a:prstGeom prst="rect">
            <a:avLst/>
          </a:prstGeom>
        </p:spPr>
        <p:txBody>
          <a:bodyPr wrap="square">
            <a:spAutoFit/>
          </a:bodyPr>
          <a:lstStyle/>
          <a:p>
            <a:pPr>
              <a:lnSpc>
                <a:spcPts val="3360"/>
              </a:lnSpc>
              <a:spcBef>
                <a:spcPct val="20000"/>
              </a:spcBef>
              <a:spcAft>
                <a:spcPts val="1200"/>
              </a:spcAft>
              <a:defRPr/>
            </a:pPr>
            <a:r>
              <a:rPr lang="fr-CH" sz="2400" b="1" dirty="0">
                <a:solidFill>
                  <a:srgbClr val="7D7D7D"/>
                </a:solidFill>
              </a:rPr>
              <a:t>Exemple d‘un procédé possible pour la mise en place de l‘IE </a:t>
            </a:r>
          </a:p>
        </p:txBody>
      </p:sp>
      <p:sp>
        <p:nvSpPr>
          <p:cNvPr id="12" name="Rechteck 11">
            <a:extLst>
              <a:ext uri="{FF2B5EF4-FFF2-40B4-BE49-F238E27FC236}">
                <a16:creationId xmlns:a16="http://schemas.microsoft.com/office/drawing/2014/main" id="{6F14F899-29CE-9840-880B-37B138497343}"/>
              </a:ext>
            </a:extLst>
          </p:cNvPr>
          <p:cNvSpPr/>
          <p:nvPr/>
        </p:nvSpPr>
        <p:spPr>
          <a:xfrm>
            <a:off x="8146855" y="6565085"/>
            <a:ext cx="2786340" cy="246221"/>
          </a:xfrm>
          <a:prstGeom prst="rect">
            <a:avLst/>
          </a:prstGeom>
        </p:spPr>
        <p:txBody>
          <a:bodyPr wrap="none">
            <a:spAutoFit/>
          </a:bodyPr>
          <a:lstStyle/>
          <a:p>
            <a:r>
              <a:rPr lang="de-DE" sz="1000" i="1" dirty="0">
                <a:solidFill>
                  <a:srgbClr val="7D7D7D"/>
                </a:solidFill>
              </a:rPr>
              <a:t>Carte : https://udo.lubw.baden-wuerttemberg.de</a:t>
            </a:r>
          </a:p>
        </p:txBody>
      </p:sp>
      <p:sp>
        <p:nvSpPr>
          <p:cNvPr id="48" name="Rechteck 47">
            <a:extLst>
              <a:ext uri="{FF2B5EF4-FFF2-40B4-BE49-F238E27FC236}">
                <a16:creationId xmlns:a16="http://schemas.microsoft.com/office/drawing/2014/main" id="{A1D57AEF-8BD8-7B47-A0B8-6E1C1F00F0CC}"/>
              </a:ext>
            </a:extLst>
          </p:cNvPr>
          <p:cNvSpPr/>
          <p:nvPr/>
        </p:nvSpPr>
        <p:spPr>
          <a:xfrm>
            <a:off x="1569694" y="2813911"/>
            <a:ext cx="567530" cy="2360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Karte enthält.&#10;&#10;Automatisch generierte Beschreibung">
            <a:extLst>
              <a:ext uri="{FF2B5EF4-FFF2-40B4-BE49-F238E27FC236}">
                <a16:creationId xmlns:a16="http://schemas.microsoft.com/office/drawing/2014/main" id="{965036F4-68C3-8D47-94C8-71218DE657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0093" y="1591343"/>
            <a:ext cx="5341248" cy="4984595"/>
          </a:xfrm>
          <a:prstGeom prst="rect">
            <a:avLst/>
          </a:prstGeom>
          <a:solidFill>
            <a:schemeClr val="accent6">
              <a:lumMod val="40000"/>
              <a:lumOff val="60000"/>
            </a:schemeClr>
          </a:solidFill>
          <a:ln>
            <a:solidFill>
              <a:schemeClr val="bg1">
                <a:lumMod val="50000"/>
              </a:schemeClr>
            </a:solidFill>
          </a:ln>
        </p:spPr>
      </p:pic>
      <p:grpSp>
        <p:nvGrpSpPr>
          <p:cNvPr id="39" name="Gruppieren 38">
            <a:extLst>
              <a:ext uri="{FF2B5EF4-FFF2-40B4-BE49-F238E27FC236}">
                <a16:creationId xmlns:a16="http://schemas.microsoft.com/office/drawing/2014/main" id="{FCFE4D86-E2D3-5E4E-9E36-B2857F7B48FE}"/>
              </a:ext>
            </a:extLst>
          </p:cNvPr>
          <p:cNvGrpSpPr/>
          <p:nvPr/>
        </p:nvGrpSpPr>
        <p:grpSpPr>
          <a:xfrm>
            <a:off x="6884518" y="3069959"/>
            <a:ext cx="3652429" cy="2167198"/>
            <a:chOff x="5804769" y="3069959"/>
            <a:chExt cx="3652429" cy="2167198"/>
          </a:xfrm>
        </p:grpSpPr>
        <p:sp>
          <p:nvSpPr>
            <p:cNvPr id="31" name="Parallelogramm 30">
              <a:extLst>
                <a:ext uri="{FF2B5EF4-FFF2-40B4-BE49-F238E27FC236}">
                  <a16:creationId xmlns:a16="http://schemas.microsoft.com/office/drawing/2014/main" id="{3143B115-B9DB-A248-80C5-C240712BCD2A}"/>
                </a:ext>
              </a:extLst>
            </p:cNvPr>
            <p:cNvSpPr/>
            <p:nvPr/>
          </p:nvSpPr>
          <p:spPr>
            <a:xfrm rot="3441872">
              <a:off x="7205074" y="3314521"/>
              <a:ext cx="149400" cy="34451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rapez 31">
              <a:extLst>
                <a:ext uri="{FF2B5EF4-FFF2-40B4-BE49-F238E27FC236}">
                  <a16:creationId xmlns:a16="http://schemas.microsoft.com/office/drawing/2014/main" id="{48009BD7-A613-6B47-9EAD-ACE9E9866C34}"/>
                </a:ext>
              </a:extLst>
            </p:cNvPr>
            <p:cNvSpPr/>
            <p:nvPr/>
          </p:nvSpPr>
          <p:spPr>
            <a:xfrm rot="17631790">
              <a:off x="5722057" y="3908253"/>
              <a:ext cx="294594" cy="129170"/>
            </a:xfrm>
            <a:prstGeom prst="trapezoi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Abgerundetes Rechteck 32">
              <a:extLst>
                <a:ext uri="{FF2B5EF4-FFF2-40B4-BE49-F238E27FC236}">
                  <a16:creationId xmlns:a16="http://schemas.microsoft.com/office/drawing/2014/main" id="{1B6F8C3E-18A5-0D4A-AF9B-46F05371FE1A}"/>
                </a:ext>
              </a:extLst>
            </p:cNvPr>
            <p:cNvSpPr/>
            <p:nvPr/>
          </p:nvSpPr>
          <p:spPr>
            <a:xfrm>
              <a:off x="8477570" y="3812005"/>
              <a:ext cx="79179" cy="27163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Dreieck 34">
              <a:extLst>
                <a:ext uri="{FF2B5EF4-FFF2-40B4-BE49-F238E27FC236}">
                  <a16:creationId xmlns:a16="http://schemas.microsoft.com/office/drawing/2014/main" id="{75857267-D238-1B43-AE2D-0E4401662070}"/>
                </a:ext>
              </a:extLst>
            </p:cNvPr>
            <p:cNvSpPr/>
            <p:nvPr/>
          </p:nvSpPr>
          <p:spPr>
            <a:xfrm rot="18161676">
              <a:off x="8259947" y="5089203"/>
              <a:ext cx="144340" cy="151567"/>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ine Ecke des Rechtecks schneiden und abrunden 35">
              <a:extLst>
                <a:ext uri="{FF2B5EF4-FFF2-40B4-BE49-F238E27FC236}">
                  <a16:creationId xmlns:a16="http://schemas.microsoft.com/office/drawing/2014/main" id="{EF9D620C-6343-E443-995D-033007E70E9D}"/>
                </a:ext>
              </a:extLst>
            </p:cNvPr>
            <p:cNvSpPr/>
            <p:nvPr/>
          </p:nvSpPr>
          <p:spPr>
            <a:xfrm>
              <a:off x="6897002" y="4368111"/>
              <a:ext cx="255166" cy="170280"/>
            </a:xfrm>
            <a:prstGeom prst="snip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Diagonal liegende Ecken des Rechtecks schneiden 36">
              <a:extLst>
                <a:ext uri="{FF2B5EF4-FFF2-40B4-BE49-F238E27FC236}">
                  <a16:creationId xmlns:a16="http://schemas.microsoft.com/office/drawing/2014/main" id="{6C71C50E-1B11-B643-B57C-895A21C89F65}"/>
                </a:ext>
              </a:extLst>
            </p:cNvPr>
            <p:cNvSpPr/>
            <p:nvPr/>
          </p:nvSpPr>
          <p:spPr>
            <a:xfrm rot="5044551">
              <a:off x="8818207" y="2990584"/>
              <a:ext cx="278580" cy="437330"/>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EDD45665-F39C-A947-8ACB-EBA5C61429B8}"/>
                </a:ext>
              </a:extLst>
            </p:cNvPr>
            <p:cNvSpPr/>
            <p:nvPr/>
          </p:nvSpPr>
          <p:spPr>
            <a:xfrm>
              <a:off x="6397130" y="3218121"/>
              <a:ext cx="343876" cy="11032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Dreieck 40">
              <a:extLst>
                <a:ext uri="{FF2B5EF4-FFF2-40B4-BE49-F238E27FC236}">
                  <a16:creationId xmlns:a16="http://schemas.microsoft.com/office/drawing/2014/main" id="{7078508A-416A-D447-88B2-22A48F0656D9}"/>
                </a:ext>
              </a:extLst>
            </p:cNvPr>
            <p:cNvSpPr/>
            <p:nvPr/>
          </p:nvSpPr>
          <p:spPr>
            <a:xfrm rot="3230777">
              <a:off x="8052659" y="3767389"/>
              <a:ext cx="144340" cy="151567"/>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Abgerundetes Rechteck 41">
              <a:extLst>
                <a:ext uri="{FF2B5EF4-FFF2-40B4-BE49-F238E27FC236}">
                  <a16:creationId xmlns:a16="http://schemas.microsoft.com/office/drawing/2014/main" id="{63CD0CBA-5D8E-4F45-B0D5-0B3A2D38DF93}"/>
                </a:ext>
              </a:extLst>
            </p:cNvPr>
            <p:cNvSpPr/>
            <p:nvPr/>
          </p:nvSpPr>
          <p:spPr>
            <a:xfrm rot="6818903">
              <a:off x="8366255" y="4324106"/>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Abgerundetes Rechteck 43">
              <a:extLst>
                <a:ext uri="{FF2B5EF4-FFF2-40B4-BE49-F238E27FC236}">
                  <a16:creationId xmlns:a16="http://schemas.microsoft.com/office/drawing/2014/main" id="{DA3E1D1A-6A91-D04C-9C26-FF7823B2DDCE}"/>
                </a:ext>
              </a:extLst>
            </p:cNvPr>
            <p:cNvSpPr/>
            <p:nvPr/>
          </p:nvSpPr>
          <p:spPr>
            <a:xfrm rot="462322">
              <a:off x="8061558" y="4645957"/>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Diagonal liegende Ecken des Rechtecks schneiden 44">
              <a:extLst>
                <a:ext uri="{FF2B5EF4-FFF2-40B4-BE49-F238E27FC236}">
                  <a16:creationId xmlns:a16="http://schemas.microsoft.com/office/drawing/2014/main" id="{ADC9097B-B113-4044-A850-62D3B545088B}"/>
                </a:ext>
              </a:extLst>
            </p:cNvPr>
            <p:cNvSpPr/>
            <p:nvPr/>
          </p:nvSpPr>
          <p:spPr>
            <a:xfrm rot="19575946" flipH="1">
              <a:off x="9319812" y="3870797"/>
              <a:ext cx="137386" cy="248962"/>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Abgerundetes Rechteck 45">
              <a:extLst>
                <a:ext uri="{FF2B5EF4-FFF2-40B4-BE49-F238E27FC236}">
                  <a16:creationId xmlns:a16="http://schemas.microsoft.com/office/drawing/2014/main" id="{40F2EC8D-8F28-5E46-83FB-39BA76DD983E}"/>
                </a:ext>
              </a:extLst>
            </p:cNvPr>
            <p:cNvSpPr/>
            <p:nvPr/>
          </p:nvSpPr>
          <p:spPr>
            <a:xfrm rot="3568518">
              <a:off x="6433128" y="4135107"/>
              <a:ext cx="113705" cy="11658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Parallelogramm 46">
              <a:extLst>
                <a:ext uri="{FF2B5EF4-FFF2-40B4-BE49-F238E27FC236}">
                  <a16:creationId xmlns:a16="http://schemas.microsoft.com/office/drawing/2014/main" id="{2AED917C-1DD8-B747-BE94-3F453C77E974}"/>
                </a:ext>
              </a:extLst>
            </p:cNvPr>
            <p:cNvSpPr/>
            <p:nvPr/>
          </p:nvSpPr>
          <p:spPr>
            <a:xfrm rot="3441872">
              <a:off x="9185722" y="4617847"/>
              <a:ext cx="153051" cy="20234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a:extLst>
              <a:ext uri="{FF2B5EF4-FFF2-40B4-BE49-F238E27FC236}">
                <a16:creationId xmlns:a16="http://schemas.microsoft.com/office/drawing/2014/main" id="{CB24E8C5-797E-C14A-9D89-BB1D76AFF6F4}"/>
              </a:ext>
            </a:extLst>
          </p:cNvPr>
          <p:cNvGrpSpPr/>
          <p:nvPr/>
        </p:nvGrpSpPr>
        <p:grpSpPr>
          <a:xfrm>
            <a:off x="6804509" y="2710966"/>
            <a:ext cx="4003630" cy="2638094"/>
            <a:chOff x="5724760" y="2710966"/>
            <a:chExt cx="4003630" cy="2638094"/>
          </a:xfrm>
        </p:grpSpPr>
        <p:sp>
          <p:nvSpPr>
            <p:cNvPr id="50" name="Parallelogramm 49">
              <a:extLst>
                <a:ext uri="{FF2B5EF4-FFF2-40B4-BE49-F238E27FC236}">
                  <a16:creationId xmlns:a16="http://schemas.microsoft.com/office/drawing/2014/main" id="{B9F3EBE2-7051-B24D-9CA5-35552B7234F7}"/>
                </a:ext>
              </a:extLst>
            </p:cNvPr>
            <p:cNvSpPr/>
            <p:nvPr/>
          </p:nvSpPr>
          <p:spPr>
            <a:xfrm rot="828240">
              <a:off x="7500369" y="3907267"/>
              <a:ext cx="218070" cy="249008"/>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Parallelogramm 50">
              <a:extLst>
                <a:ext uri="{FF2B5EF4-FFF2-40B4-BE49-F238E27FC236}">
                  <a16:creationId xmlns:a16="http://schemas.microsoft.com/office/drawing/2014/main" id="{965AF20C-C925-3740-9B96-20AF0B9B9C4D}"/>
                </a:ext>
              </a:extLst>
            </p:cNvPr>
            <p:cNvSpPr/>
            <p:nvPr/>
          </p:nvSpPr>
          <p:spPr>
            <a:xfrm rot="2183636">
              <a:off x="7989546" y="2710966"/>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arallelogramm 51">
              <a:extLst>
                <a:ext uri="{FF2B5EF4-FFF2-40B4-BE49-F238E27FC236}">
                  <a16:creationId xmlns:a16="http://schemas.microsoft.com/office/drawing/2014/main" id="{627C45AC-5D6A-924F-A711-66C1B5920F78}"/>
                </a:ext>
              </a:extLst>
            </p:cNvPr>
            <p:cNvSpPr/>
            <p:nvPr/>
          </p:nvSpPr>
          <p:spPr>
            <a:xfrm rot="2183636">
              <a:off x="9178398" y="2757549"/>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Dreieck 52">
              <a:extLst>
                <a:ext uri="{FF2B5EF4-FFF2-40B4-BE49-F238E27FC236}">
                  <a16:creationId xmlns:a16="http://schemas.microsoft.com/office/drawing/2014/main" id="{8E14B072-FFF7-6D4C-BD0C-23784B9C564B}"/>
                </a:ext>
              </a:extLst>
            </p:cNvPr>
            <p:cNvSpPr/>
            <p:nvPr/>
          </p:nvSpPr>
          <p:spPr>
            <a:xfrm rot="7534098">
              <a:off x="7807366" y="3314294"/>
              <a:ext cx="144340" cy="151567"/>
            </a:xfrm>
            <a:prstGeom prst="triangle">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Dreieck 53">
              <a:extLst>
                <a:ext uri="{FF2B5EF4-FFF2-40B4-BE49-F238E27FC236}">
                  <a16:creationId xmlns:a16="http://schemas.microsoft.com/office/drawing/2014/main" id="{0A00D8AB-A340-8446-BE7C-9B116FE85911}"/>
                </a:ext>
              </a:extLst>
            </p:cNvPr>
            <p:cNvSpPr/>
            <p:nvPr/>
          </p:nvSpPr>
          <p:spPr>
            <a:xfrm rot="7534098">
              <a:off x="9580437" y="4409205"/>
              <a:ext cx="144340" cy="151567"/>
            </a:xfrm>
            <a:prstGeom prst="triangle">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rapez 54">
              <a:extLst>
                <a:ext uri="{FF2B5EF4-FFF2-40B4-BE49-F238E27FC236}">
                  <a16:creationId xmlns:a16="http://schemas.microsoft.com/office/drawing/2014/main" id="{4A43922B-BC88-7A44-890A-47EB36559A9A}"/>
                </a:ext>
              </a:extLst>
            </p:cNvPr>
            <p:cNvSpPr/>
            <p:nvPr/>
          </p:nvSpPr>
          <p:spPr>
            <a:xfrm rot="17631790" flipV="1">
              <a:off x="5647573" y="3136330"/>
              <a:ext cx="294594" cy="140220"/>
            </a:xfrm>
            <a:prstGeom prst="trapezoid">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ine Ecke des Rechtecks schneiden und abrunden 56">
              <a:extLst>
                <a:ext uri="{FF2B5EF4-FFF2-40B4-BE49-F238E27FC236}">
                  <a16:creationId xmlns:a16="http://schemas.microsoft.com/office/drawing/2014/main" id="{74D9504F-A449-174E-90E3-59B7A276B1C7}"/>
                </a:ext>
              </a:extLst>
            </p:cNvPr>
            <p:cNvSpPr/>
            <p:nvPr/>
          </p:nvSpPr>
          <p:spPr>
            <a:xfrm flipV="1">
              <a:off x="6769419" y="5178782"/>
              <a:ext cx="255166" cy="170278"/>
            </a:xfrm>
            <a:prstGeom prst="snip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Abgerundetes Rechteck 57">
              <a:extLst>
                <a:ext uri="{FF2B5EF4-FFF2-40B4-BE49-F238E27FC236}">
                  <a16:creationId xmlns:a16="http://schemas.microsoft.com/office/drawing/2014/main" id="{3D065809-7D99-E84D-93BE-C78D5CEFDDC2}"/>
                </a:ext>
              </a:extLst>
            </p:cNvPr>
            <p:cNvSpPr/>
            <p:nvPr/>
          </p:nvSpPr>
          <p:spPr>
            <a:xfrm rot="21082338">
              <a:off x="6132133" y="4992516"/>
              <a:ext cx="79179" cy="271635"/>
            </a:xfrm>
            <a:prstGeom prst="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5" name="Oval 84">
            <a:extLst>
              <a:ext uri="{FF2B5EF4-FFF2-40B4-BE49-F238E27FC236}">
                <a16:creationId xmlns:a16="http://schemas.microsoft.com/office/drawing/2014/main" id="{A494B5B7-1009-A14B-B7A7-C94266BCBB9C}"/>
              </a:ext>
            </a:extLst>
          </p:cNvPr>
          <p:cNvSpPr/>
          <p:nvPr/>
        </p:nvSpPr>
        <p:spPr>
          <a:xfrm>
            <a:off x="1815984" y="5853576"/>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a:extLst>
              <a:ext uri="{FF2B5EF4-FFF2-40B4-BE49-F238E27FC236}">
                <a16:creationId xmlns:a16="http://schemas.microsoft.com/office/drawing/2014/main" id="{5A108AE1-0E09-A243-9921-5AE3E1352ED4}"/>
              </a:ext>
            </a:extLst>
          </p:cNvPr>
          <p:cNvGrpSpPr/>
          <p:nvPr/>
        </p:nvGrpSpPr>
        <p:grpSpPr>
          <a:xfrm>
            <a:off x="6956009" y="3211033"/>
            <a:ext cx="3494568" cy="1941410"/>
            <a:chOff x="5876260" y="3211033"/>
            <a:chExt cx="3494568" cy="1941410"/>
          </a:xfrm>
        </p:grpSpPr>
        <p:sp>
          <p:nvSpPr>
            <p:cNvPr id="97" name="Freihandform 96">
              <a:extLst>
                <a:ext uri="{FF2B5EF4-FFF2-40B4-BE49-F238E27FC236}">
                  <a16:creationId xmlns:a16="http://schemas.microsoft.com/office/drawing/2014/main" id="{82EEDFF3-2095-AE46-94E0-115335FE521D}"/>
                </a:ext>
              </a:extLst>
            </p:cNvPr>
            <p:cNvSpPr/>
            <p:nvPr/>
          </p:nvSpPr>
          <p:spPr>
            <a:xfrm>
              <a:off x="8087925" y="4386898"/>
              <a:ext cx="1091609" cy="765545"/>
            </a:xfrm>
            <a:custGeom>
              <a:avLst/>
              <a:gdLst>
                <a:gd name="connsiteX0" fmla="*/ 184297 w 1091609"/>
                <a:gd name="connsiteY0" fmla="*/ 737191 h 765545"/>
                <a:gd name="connsiteX1" fmla="*/ 0 w 1091609"/>
                <a:gd name="connsiteY1" fmla="*/ 361507 h 765545"/>
                <a:gd name="connsiteX2" fmla="*/ 35441 w 1091609"/>
                <a:gd name="connsiteY2" fmla="*/ 255182 h 765545"/>
                <a:gd name="connsiteX3" fmla="*/ 233916 w 1091609"/>
                <a:gd name="connsiteY3" fmla="*/ 0 h 765545"/>
                <a:gd name="connsiteX4" fmla="*/ 340241 w 1091609"/>
                <a:gd name="connsiteY4" fmla="*/ 35442 h 765545"/>
                <a:gd name="connsiteX5" fmla="*/ 1027814 w 1091609"/>
                <a:gd name="connsiteY5" fmla="*/ 311889 h 765545"/>
                <a:gd name="connsiteX6" fmla="*/ 1091609 w 1091609"/>
                <a:gd name="connsiteY6" fmla="*/ 404038 h 765545"/>
                <a:gd name="connsiteX7" fmla="*/ 361507 w 1091609"/>
                <a:gd name="connsiteY7" fmla="*/ 765545 h 765545"/>
                <a:gd name="connsiteX8" fmla="*/ 184297 w 1091609"/>
                <a:gd name="connsiteY8" fmla="*/ 737191 h 7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609" h="765545">
                  <a:moveTo>
                    <a:pt x="184297" y="737191"/>
                  </a:moveTo>
                  <a:lnTo>
                    <a:pt x="0" y="361507"/>
                  </a:lnTo>
                  <a:lnTo>
                    <a:pt x="35441" y="255182"/>
                  </a:lnTo>
                  <a:lnTo>
                    <a:pt x="233916" y="0"/>
                  </a:lnTo>
                  <a:lnTo>
                    <a:pt x="340241" y="35442"/>
                  </a:lnTo>
                  <a:lnTo>
                    <a:pt x="1027814" y="311889"/>
                  </a:lnTo>
                  <a:lnTo>
                    <a:pt x="1091609" y="404038"/>
                  </a:lnTo>
                  <a:lnTo>
                    <a:pt x="361507" y="765545"/>
                  </a:lnTo>
                  <a:lnTo>
                    <a:pt x="184297" y="73719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a:extLst>
                <a:ext uri="{FF2B5EF4-FFF2-40B4-BE49-F238E27FC236}">
                  <a16:creationId xmlns:a16="http://schemas.microsoft.com/office/drawing/2014/main" id="{CCBBAEF8-4485-F042-9032-3CCB926E0583}"/>
                </a:ext>
              </a:extLst>
            </p:cNvPr>
            <p:cNvSpPr/>
            <p:nvPr/>
          </p:nvSpPr>
          <p:spPr>
            <a:xfrm>
              <a:off x="8761228" y="3324447"/>
              <a:ext cx="609600" cy="595423"/>
            </a:xfrm>
            <a:custGeom>
              <a:avLst/>
              <a:gdLst>
                <a:gd name="connsiteX0" fmla="*/ 0 w 609600"/>
                <a:gd name="connsiteY0" fmla="*/ 49618 h 595423"/>
                <a:gd name="connsiteX1" fmla="*/ 496186 w 609600"/>
                <a:gd name="connsiteY1" fmla="*/ 595423 h 595423"/>
                <a:gd name="connsiteX2" fmla="*/ 609600 w 609600"/>
                <a:gd name="connsiteY2" fmla="*/ 531627 h 595423"/>
                <a:gd name="connsiteX3" fmla="*/ 382772 w 609600"/>
                <a:gd name="connsiteY3" fmla="*/ 0 h 595423"/>
                <a:gd name="connsiteX4" fmla="*/ 0 w 609600"/>
                <a:gd name="connsiteY4" fmla="*/ 49618 h 59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595423">
                  <a:moveTo>
                    <a:pt x="0" y="49618"/>
                  </a:moveTo>
                  <a:lnTo>
                    <a:pt x="496186" y="595423"/>
                  </a:lnTo>
                  <a:lnTo>
                    <a:pt x="609600" y="531627"/>
                  </a:lnTo>
                  <a:lnTo>
                    <a:pt x="382772" y="0"/>
                  </a:lnTo>
                  <a:lnTo>
                    <a:pt x="0" y="49618"/>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a:extLst>
                <a:ext uri="{FF2B5EF4-FFF2-40B4-BE49-F238E27FC236}">
                  <a16:creationId xmlns:a16="http://schemas.microsoft.com/office/drawing/2014/main" id="{D766F2B9-A307-EC49-96E1-5AD30948956C}"/>
                </a:ext>
              </a:extLst>
            </p:cNvPr>
            <p:cNvSpPr/>
            <p:nvPr/>
          </p:nvSpPr>
          <p:spPr>
            <a:xfrm>
              <a:off x="6463353" y="3452037"/>
              <a:ext cx="993614" cy="921489"/>
            </a:xfrm>
            <a:custGeom>
              <a:avLst/>
              <a:gdLst>
                <a:gd name="connsiteX0" fmla="*/ 440721 w 993614"/>
                <a:gd name="connsiteY0" fmla="*/ 921489 h 921489"/>
                <a:gd name="connsiteX1" fmla="*/ 440721 w 993614"/>
                <a:gd name="connsiteY1" fmla="*/ 921489 h 921489"/>
                <a:gd name="connsiteX2" fmla="*/ 348573 w 993614"/>
                <a:gd name="connsiteY2" fmla="*/ 907312 h 921489"/>
                <a:gd name="connsiteX3" fmla="*/ 284777 w 993614"/>
                <a:gd name="connsiteY3" fmla="*/ 886047 h 921489"/>
                <a:gd name="connsiteX4" fmla="*/ 157187 w 993614"/>
                <a:gd name="connsiteY4" fmla="*/ 857693 h 921489"/>
                <a:gd name="connsiteX5" fmla="*/ 135921 w 993614"/>
                <a:gd name="connsiteY5" fmla="*/ 850605 h 921489"/>
                <a:gd name="connsiteX6" fmla="*/ 72126 w 993614"/>
                <a:gd name="connsiteY6" fmla="*/ 843516 h 921489"/>
                <a:gd name="connsiteX7" fmla="*/ 22507 w 993614"/>
                <a:gd name="connsiteY7" fmla="*/ 836428 h 921489"/>
                <a:gd name="connsiteX8" fmla="*/ 1242 w 993614"/>
                <a:gd name="connsiteY8" fmla="*/ 800986 h 921489"/>
                <a:gd name="connsiteX9" fmla="*/ 114656 w 993614"/>
                <a:gd name="connsiteY9" fmla="*/ 758456 h 921489"/>
                <a:gd name="connsiteX10" fmla="*/ 688814 w 993614"/>
                <a:gd name="connsiteY10" fmla="*/ 155944 h 921489"/>
                <a:gd name="connsiteX11" fmla="*/ 993614 w 993614"/>
                <a:gd name="connsiteY11" fmla="*/ 0 h 921489"/>
                <a:gd name="connsiteX12" fmla="*/ 660461 w 993614"/>
                <a:gd name="connsiteY12" fmla="*/ 914400 h 921489"/>
                <a:gd name="connsiteX13" fmla="*/ 440721 w 993614"/>
                <a:gd name="connsiteY13" fmla="*/ 921489 h 9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614" h="921489">
                  <a:moveTo>
                    <a:pt x="440721" y="921489"/>
                  </a:moveTo>
                  <a:lnTo>
                    <a:pt x="440721" y="921489"/>
                  </a:lnTo>
                  <a:cubicBezTo>
                    <a:pt x="410005" y="916763"/>
                    <a:pt x="378878" y="914199"/>
                    <a:pt x="348573" y="907312"/>
                  </a:cubicBezTo>
                  <a:cubicBezTo>
                    <a:pt x="326715" y="902344"/>
                    <a:pt x="306475" y="891673"/>
                    <a:pt x="284777" y="886047"/>
                  </a:cubicBezTo>
                  <a:cubicBezTo>
                    <a:pt x="242604" y="875113"/>
                    <a:pt x="199570" y="867784"/>
                    <a:pt x="157187" y="857693"/>
                  </a:cubicBezTo>
                  <a:cubicBezTo>
                    <a:pt x="149918" y="855962"/>
                    <a:pt x="143291" y="851833"/>
                    <a:pt x="135921" y="850605"/>
                  </a:cubicBezTo>
                  <a:cubicBezTo>
                    <a:pt x="114816" y="847087"/>
                    <a:pt x="93357" y="846170"/>
                    <a:pt x="72126" y="843516"/>
                  </a:cubicBezTo>
                  <a:cubicBezTo>
                    <a:pt x="55547" y="841444"/>
                    <a:pt x="39047" y="838791"/>
                    <a:pt x="22507" y="836428"/>
                  </a:cubicBezTo>
                  <a:cubicBezTo>
                    <a:pt x="-7724" y="826351"/>
                    <a:pt x="1242" y="836812"/>
                    <a:pt x="1242" y="800986"/>
                  </a:cubicBezTo>
                  <a:lnTo>
                    <a:pt x="114656" y="758456"/>
                  </a:lnTo>
                  <a:lnTo>
                    <a:pt x="688814" y="155944"/>
                  </a:lnTo>
                  <a:lnTo>
                    <a:pt x="993614" y="0"/>
                  </a:lnTo>
                  <a:lnTo>
                    <a:pt x="660461" y="914400"/>
                  </a:lnTo>
                  <a:lnTo>
                    <a:pt x="440721" y="921489"/>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4" name="Freihandform 93">
              <a:extLst>
                <a:ext uri="{FF2B5EF4-FFF2-40B4-BE49-F238E27FC236}">
                  <a16:creationId xmlns:a16="http://schemas.microsoft.com/office/drawing/2014/main" id="{1F9D30F0-23CD-4241-AC52-91E7716866D4}"/>
                </a:ext>
              </a:extLst>
            </p:cNvPr>
            <p:cNvSpPr/>
            <p:nvPr/>
          </p:nvSpPr>
          <p:spPr>
            <a:xfrm>
              <a:off x="5876260" y="3331535"/>
              <a:ext cx="857693" cy="829339"/>
            </a:xfrm>
            <a:custGeom>
              <a:avLst/>
              <a:gdLst>
                <a:gd name="connsiteX0" fmla="*/ 120503 w 857693"/>
                <a:gd name="connsiteY0" fmla="*/ 517451 h 829339"/>
                <a:gd name="connsiteX1" fmla="*/ 524540 w 857693"/>
                <a:gd name="connsiteY1" fmla="*/ 0 h 829339"/>
                <a:gd name="connsiteX2" fmla="*/ 857693 w 857693"/>
                <a:gd name="connsiteY2" fmla="*/ 0 h 829339"/>
                <a:gd name="connsiteX3" fmla="*/ 630866 w 857693"/>
                <a:gd name="connsiteY3" fmla="*/ 786809 h 829339"/>
                <a:gd name="connsiteX4" fmla="*/ 524540 w 857693"/>
                <a:gd name="connsiteY4" fmla="*/ 829339 h 829339"/>
                <a:gd name="connsiteX5" fmla="*/ 0 w 857693"/>
                <a:gd name="connsiteY5" fmla="*/ 800986 h 829339"/>
                <a:gd name="connsiteX6" fmla="*/ 120503 w 857693"/>
                <a:gd name="connsiteY6" fmla="*/ 517451 h 8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93" h="829339">
                  <a:moveTo>
                    <a:pt x="120503" y="517451"/>
                  </a:moveTo>
                  <a:lnTo>
                    <a:pt x="524540" y="0"/>
                  </a:lnTo>
                  <a:lnTo>
                    <a:pt x="857693" y="0"/>
                  </a:lnTo>
                  <a:lnTo>
                    <a:pt x="630866" y="786809"/>
                  </a:lnTo>
                  <a:lnTo>
                    <a:pt x="524540" y="829339"/>
                  </a:lnTo>
                  <a:lnTo>
                    <a:pt x="0" y="800986"/>
                  </a:lnTo>
                  <a:lnTo>
                    <a:pt x="120503" y="51745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a:extLst>
                <a:ext uri="{FF2B5EF4-FFF2-40B4-BE49-F238E27FC236}">
                  <a16:creationId xmlns:a16="http://schemas.microsoft.com/office/drawing/2014/main" id="{4F7183C1-9CA1-5F48-9B5C-F83F3BB0F416}"/>
                </a:ext>
              </a:extLst>
            </p:cNvPr>
            <p:cNvSpPr/>
            <p:nvPr/>
          </p:nvSpPr>
          <p:spPr>
            <a:xfrm>
              <a:off x="8102009" y="3799367"/>
              <a:ext cx="382772" cy="595424"/>
            </a:xfrm>
            <a:custGeom>
              <a:avLst/>
              <a:gdLst>
                <a:gd name="connsiteX0" fmla="*/ 99238 w 382772"/>
                <a:gd name="connsiteY0" fmla="*/ 0 h 595424"/>
                <a:gd name="connsiteX1" fmla="*/ 382772 w 382772"/>
                <a:gd name="connsiteY1" fmla="*/ 21266 h 595424"/>
                <a:gd name="connsiteX2" fmla="*/ 382772 w 382772"/>
                <a:gd name="connsiteY2" fmla="*/ 290624 h 595424"/>
                <a:gd name="connsiteX3" fmla="*/ 340242 w 382772"/>
                <a:gd name="connsiteY3" fmla="*/ 595424 h 595424"/>
                <a:gd name="connsiteX4" fmla="*/ 226828 w 382772"/>
                <a:gd name="connsiteY4" fmla="*/ 552893 h 595424"/>
                <a:gd name="connsiteX5" fmla="*/ 0 w 382772"/>
                <a:gd name="connsiteY5" fmla="*/ 148856 h 595424"/>
                <a:gd name="connsiteX6" fmla="*/ 99238 w 382772"/>
                <a:gd name="connsiteY6" fmla="*/ 0 h 59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772" h="595424">
                  <a:moveTo>
                    <a:pt x="99238" y="0"/>
                  </a:moveTo>
                  <a:lnTo>
                    <a:pt x="382772" y="21266"/>
                  </a:lnTo>
                  <a:lnTo>
                    <a:pt x="382772" y="290624"/>
                  </a:lnTo>
                  <a:lnTo>
                    <a:pt x="340242" y="595424"/>
                  </a:lnTo>
                  <a:lnTo>
                    <a:pt x="226828" y="552893"/>
                  </a:lnTo>
                  <a:lnTo>
                    <a:pt x="0" y="148856"/>
                  </a:lnTo>
                  <a:lnTo>
                    <a:pt x="99238" y="0"/>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a:extLst>
                <a:ext uri="{FF2B5EF4-FFF2-40B4-BE49-F238E27FC236}">
                  <a16:creationId xmlns:a16="http://schemas.microsoft.com/office/drawing/2014/main" id="{CAFEB4B3-C6DB-564E-8756-FCBA167916CD}"/>
                </a:ext>
              </a:extLst>
            </p:cNvPr>
            <p:cNvSpPr/>
            <p:nvPr/>
          </p:nvSpPr>
          <p:spPr>
            <a:xfrm>
              <a:off x="6733953" y="3211033"/>
              <a:ext cx="666307" cy="297711"/>
            </a:xfrm>
            <a:custGeom>
              <a:avLst/>
              <a:gdLst>
                <a:gd name="connsiteX0" fmla="*/ 666307 w 666307"/>
                <a:gd name="connsiteY0" fmla="*/ 148855 h 297711"/>
                <a:gd name="connsiteX1" fmla="*/ 0 w 666307"/>
                <a:gd name="connsiteY1" fmla="*/ 0 h 297711"/>
                <a:gd name="connsiteX2" fmla="*/ 7089 w 666307"/>
                <a:gd name="connsiteY2" fmla="*/ 120502 h 297711"/>
                <a:gd name="connsiteX3" fmla="*/ 354419 w 666307"/>
                <a:gd name="connsiteY3" fmla="*/ 297711 h 297711"/>
                <a:gd name="connsiteX4" fmla="*/ 666307 w 666307"/>
                <a:gd name="connsiteY4" fmla="*/ 148855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07" h="297711">
                  <a:moveTo>
                    <a:pt x="666307" y="148855"/>
                  </a:moveTo>
                  <a:lnTo>
                    <a:pt x="0" y="0"/>
                  </a:lnTo>
                  <a:lnTo>
                    <a:pt x="7089" y="120502"/>
                  </a:lnTo>
                  <a:lnTo>
                    <a:pt x="354419" y="297711"/>
                  </a:lnTo>
                  <a:lnTo>
                    <a:pt x="666307" y="148855"/>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5" name="Gruppieren 114">
            <a:extLst>
              <a:ext uri="{FF2B5EF4-FFF2-40B4-BE49-F238E27FC236}">
                <a16:creationId xmlns:a16="http://schemas.microsoft.com/office/drawing/2014/main" id="{9F858DEA-9CF7-1249-81AE-C7C9D669BA82}"/>
              </a:ext>
            </a:extLst>
          </p:cNvPr>
          <p:cNvGrpSpPr/>
          <p:nvPr/>
        </p:nvGrpSpPr>
        <p:grpSpPr>
          <a:xfrm>
            <a:off x="6892214" y="2685078"/>
            <a:ext cx="3952243" cy="2764852"/>
            <a:chOff x="6635425" y="2651458"/>
            <a:chExt cx="3952243" cy="2764852"/>
          </a:xfrm>
        </p:grpSpPr>
        <p:sp>
          <p:nvSpPr>
            <p:cNvPr id="99" name="Freihandform 98">
              <a:extLst>
                <a:ext uri="{FF2B5EF4-FFF2-40B4-BE49-F238E27FC236}">
                  <a16:creationId xmlns:a16="http://schemas.microsoft.com/office/drawing/2014/main" id="{F83B4674-5AAB-F449-9361-9E9B9771329E}"/>
                </a:ext>
              </a:extLst>
            </p:cNvPr>
            <p:cNvSpPr/>
            <p:nvPr/>
          </p:nvSpPr>
          <p:spPr>
            <a:xfrm>
              <a:off x="6635425" y="3007174"/>
              <a:ext cx="644803" cy="855990"/>
            </a:xfrm>
            <a:custGeom>
              <a:avLst/>
              <a:gdLst>
                <a:gd name="connsiteX0" fmla="*/ 42530 w 595423"/>
                <a:gd name="connsiteY0" fmla="*/ 708837 h 737191"/>
                <a:gd name="connsiteX1" fmla="*/ 0 w 595423"/>
                <a:gd name="connsiteY1" fmla="*/ 212651 h 737191"/>
                <a:gd name="connsiteX2" fmla="*/ 92149 w 595423"/>
                <a:gd name="connsiteY2" fmla="*/ 0 h 737191"/>
                <a:gd name="connsiteX3" fmla="*/ 581247 w 595423"/>
                <a:gd name="connsiteY3" fmla="*/ 85061 h 737191"/>
                <a:gd name="connsiteX4" fmla="*/ 595423 w 595423"/>
                <a:gd name="connsiteY4" fmla="*/ 205563 h 737191"/>
                <a:gd name="connsiteX5" fmla="*/ 170121 w 595423"/>
                <a:gd name="connsiteY5" fmla="*/ 737191 h 737191"/>
                <a:gd name="connsiteX6" fmla="*/ 42530 w 595423"/>
                <a:gd name="connsiteY6" fmla="*/ 708837 h 73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423" h="737191">
                  <a:moveTo>
                    <a:pt x="42530" y="708837"/>
                  </a:moveTo>
                  <a:lnTo>
                    <a:pt x="0" y="212651"/>
                  </a:lnTo>
                  <a:lnTo>
                    <a:pt x="92149" y="0"/>
                  </a:lnTo>
                  <a:lnTo>
                    <a:pt x="581247" y="85061"/>
                  </a:lnTo>
                  <a:lnTo>
                    <a:pt x="595423" y="205563"/>
                  </a:lnTo>
                  <a:lnTo>
                    <a:pt x="170121" y="737191"/>
                  </a:lnTo>
                  <a:lnTo>
                    <a:pt x="42530" y="708837"/>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Freihandform 99">
              <a:extLst>
                <a:ext uri="{FF2B5EF4-FFF2-40B4-BE49-F238E27FC236}">
                  <a16:creationId xmlns:a16="http://schemas.microsoft.com/office/drawing/2014/main" id="{6A9F63C8-81F8-0E4F-B5AF-CB2D544AE166}"/>
                </a:ext>
              </a:extLst>
            </p:cNvPr>
            <p:cNvSpPr/>
            <p:nvPr/>
          </p:nvSpPr>
          <p:spPr>
            <a:xfrm>
              <a:off x="7315695" y="2651458"/>
              <a:ext cx="1824479" cy="808860"/>
            </a:xfrm>
            <a:custGeom>
              <a:avLst/>
              <a:gdLst>
                <a:gd name="connsiteX0" fmla="*/ 0 w 1502735"/>
                <a:gd name="connsiteY0" fmla="*/ 482009 h 730102"/>
                <a:gd name="connsiteX1" fmla="*/ 1261731 w 1502735"/>
                <a:gd name="connsiteY1" fmla="*/ 0 h 730102"/>
                <a:gd name="connsiteX2" fmla="*/ 1502735 w 1502735"/>
                <a:gd name="connsiteY2" fmla="*/ 184297 h 730102"/>
                <a:gd name="connsiteX3" fmla="*/ 1134140 w 1502735"/>
                <a:gd name="connsiteY3" fmla="*/ 559981 h 730102"/>
                <a:gd name="connsiteX4" fmla="*/ 1049080 w 1502735"/>
                <a:gd name="connsiteY4" fmla="*/ 680483 h 730102"/>
                <a:gd name="connsiteX5" fmla="*/ 723014 w 1502735"/>
                <a:gd name="connsiteY5" fmla="*/ 730102 h 730102"/>
                <a:gd name="connsiteX6" fmla="*/ 666307 w 1502735"/>
                <a:gd name="connsiteY6" fmla="*/ 623776 h 730102"/>
                <a:gd name="connsiteX7" fmla="*/ 0 w 1502735"/>
                <a:gd name="connsiteY7" fmla="*/ 482009 h 73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2735" h="730102">
                  <a:moveTo>
                    <a:pt x="0" y="482009"/>
                  </a:moveTo>
                  <a:lnTo>
                    <a:pt x="1261731" y="0"/>
                  </a:lnTo>
                  <a:lnTo>
                    <a:pt x="1502735" y="184297"/>
                  </a:lnTo>
                  <a:lnTo>
                    <a:pt x="1134140" y="559981"/>
                  </a:lnTo>
                  <a:lnTo>
                    <a:pt x="1049080" y="680483"/>
                  </a:lnTo>
                  <a:lnTo>
                    <a:pt x="723014" y="730102"/>
                  </a:lnTo>
                  <a:lnTo>
                    <a:pt x="666307" y="623776"/>
                  </a:lnTo>
                  <a:lnTo>
                    <a:pt x="0" y="482009"/>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Freihandform 100">
              <a:extLst>
                <a:ext uri="{FF2B5EF4-FFF2-40B4-BE49-F238E27FC236}">
                  <a16:creationId xmlns:a16="http://schemas.microsoft.com/office/drawing/2014/main" id="{05BECB64-5008-1F43-9F29-C865958F5AC4}"/>
                </a:ext>
              </a:extLst>
            </p:cNvPr>
            <p:cNvSpPr/>
            <p:nvPr/>
          </p:nvSpPr>
          <p:spPr>
            <a:xfrm>
              <a:off x="9069885" y="2651458"/>
              <a:ext cx="1187698" cy="722607"/>
            </a:xfrm>
            <a:custGeom>
              <a:avLst/>
              <a:gdLst>
                <a:gd name="connsiteX0" fmla="*/ 914400 w 1190846"/>
                <a:gd name="connsiteY0" fmla="*/ 311888 h 637953"/>
                <a:gd name="connsiteX1" fmla="*/ 1190846 w 1190846"/>
                <a:gd name="connsiteY1" fmla="*/ 191386 h 637953"/>
                <a:gd name="connsiteX2" fmla="*/ 921488 w 1190846"/>
                <a:gd name="connsiteY2" fmla="*/ 0 h 637953"/>
                <a:gd name="connsiteX3" fmla="*/ 70883 w 1190846"/>
                <a:gd name="connsiteY3" fmla="*/ 77972 h 637953"/>
                <a:gd name="connsiteX4" fmla="*/ 0 w 1190846"/>
                <a:gd name="connsiteY4" fmla="*/ 155944 h 637953"/>
                <a:gd name="connsiteX5" fmla="*/ 503274 w 1190846"/>
                <a:gd name="connsiteY5" fmla="*/ 637953 h 637953"/>
                <a:gd name="connsiteX6" fmla="*/ 489097 w 1190846"/>
                <a:gd name="connsiteY6" fmla="*/ 418214 h 637953"/>
                <a:gd name="connsiteX7" fmla="*/ 524539 w 1190846"/>
                <a:gd name="connsiteY7" fmla="*/ 347330 h 637953"/>
                <a:gd name="connsiteX8" fmla="*/ 914400 w 1190846"/>
                <a:gd name="connsiteY8" fmla="*/ 311888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46" h="637953">
                  <a:moveTo>
                    <a:pt x="914400" y="311888"/>
                  </a:moveTo>
                  <a:lnTo>
                    <a:pt x="1190846" y="191386"/>
                  </a:lnTo>
                  <a:lnTo>
                    <a:pt x="921488" y="0"/>
                  </a:lnTo>
                  <a:lnTo>
                    <a:pt x="70883" y="77972"/>
                  </a:lnTo>
                  <a:lnTo>
                    <a:pt x="0" y="155944"/>
                  </a:lnTo>
                  <a:lnTo>
                    <a:pt x="503274" y="637953"/>
                  </a:lnTo>
                  <a:lnTo>
                    <a:pt x="489097" y="418214"/>
                  </a:lnTo>
                  <a:lnTo>
                    <a:pt x="524539" y="347330"/>
                  </a:lnTo>
                  <a:lnTo>
                    <a:pt x="914400" y="311888"/>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Freihandform 101">
              <a:extLst>
                <a:ext uri="{FF2B5EF4-FFF2-40B4-BE49-F238E27FC236}">
                  <a16:creationId xmlns:a16="http://schemas.microsoft.com/office/drawing/2014/main" id="{72CB211A-6EE6-CC4C-B7A1-0D2B08092191}"/>
                </a:ext>
              </a:extLst>
            </p:cNvPr>
            <p:cNvSpPr/>
            <p:nvPr/>
          </p:nvSpPr>
          <p:spPr>
            <a:xfrm>
              <a:off x="6992517" y="4314557"/>
              <a:ext cx="1091609" cy="1101753"/>
            </a:xfrm>
            <a:custGeom>
              <a:avLst/>
              <a:gdLst>
                <a:gd name="connsiteX0" fmla="*/ 63796 w 971107"/>
                <a:gd name="connsiteY0" fmla="*/ 730102 h 815163"/>
                <a:gd name="connsiteX1" fmla="*/ 623777 w 971107"/>
                <a:gd name="connsiteY1" fmla="*/ 815163 h 815163"/>
                <a:gd name="connsiteX2" fmla="*/ 602512 w 971107"/>
                <a:gd name="connsiteY2" fmla="*/ 652130 h 815163"/>
                <a:gd name="connsiteX3" fmla="*/ 864782 w 971107"/>
                <a:gd name="connsiteY3" fmla="*/ 652130 h 815163"/>
                <a:gd name="connsiteX4" fmla="*/ 971107 w 971107"/>
                <a:gd name="connsiteY4" fmla="*/ 0 h 815163"/>
                <a:gd name="connsiteX5" fmla="*/ 701749 w 971107"/>
                <a:gd name="connsiteY5" fmla="*/ 14177 h 815163"/>
                <a:gd name="connsiteX6" fmla="*/ 0 w 971107"/>
                <a:gd name="connsiteY6" fmla="*/ 460744 h 815163"/>
                <a:gd name="connsiteX7" fmla="*/ 63796 w 971107"/>
                <a:gd name="connsiteY7" fmla="*/ 730102 h 8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107" h="815163">
                  <a:moveTo>
                    <a:pt x="63796" y="730102"/>
                  </a:moveTo>
                  <a:lnTo>
                    <a:pt x="623777" y="815163"/>
                  </a:lnTo>
                  <a:lnTo>
                    <a:pt x="602512" y="652130"/>
                  </a:lnTo>
                  <a:lnTo>
                    <a:pt x="864782" y="652130"/>
                  </a:lnTo>
                  <a:lnTo>
                    <a:pt x="971107" y="0"/>
                  </a:lnTo>
                  <a:lnTo>
                    <a:pt x="701749" y="14177"/>
                  </a:lnTo>
                  <a:lnTo>
                    <a:pt x="0" y="460744"/>
                  </a:lnTo>
                  <a:lnTo>
                    <a:pt x="63796" y="730102"/>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3" name="Freihandform 102">
              <a:extLst>
                <a:ext uri="{FF2B5EF4-FFF2-40B4-BE49-F238E27FC236}">
                  <a16:creationId xmlns:a16="http://schemas.microsoft.com/office/drawing/2014/main" id="{9B3E9CA0-31E0-4A43-8873-F6F2A4676C12}"/>
                </a:ext>
              </a:extLst>
            </p:cNvPr>
            <p:cNvSpPr/>
            <p:nvPr/>
          </p:nvSpPr>
          <p:spPr>
            <a:xfrm>
              <a:off x="7989094" y="4125432"/>
              <a:ext cx="602722" cy="795953"/>
            </a:xfrm>
            <a:custGeom>
              <a:avLst/>
              <a:gdLst>
                <a:gd name="connsiteX0" fmla="*/ 21265 w 630865"/>
                <a:gd name="connsiteY0" fmla="*/ 389860 h 723014"/>
                <a:gd name="connsiteX1" fmla="*/ 517451 w 630865"/>
                <a:gd name="connsiteY1" fmla="*/ 723014 h 723014"/>
                <a:gd name="connsiteX2" fmla="*/ 630865 w 630865"/>
                <a:gd name="connsiteY2" fmla="*/ 666307 h 723014"/>
                <a:gd name="connsiteX3" fmla="*/ 496186 w 630865"/>
                <a:gd name="connsiteY3" fmla="*/ 21265 h 723014"/>
                <a:gd name="connsiteX4" fmla="*/ 326065 w 630865"/>
                <a:gd name="connsiteY4" fmla="*/ 0 h 723014"/>
                <a:gd name="connsiteX5" fmla="*/ 0 w 630865"/>
                <a:gd name="connsiteY5" fmla="*/ 233916 h 723014"/>
                <a:gd name="connsiteX6" fmla="*/ 21265 w 630865"/>
                <a:gd name="connsiteY6" fmla="*/ 389860 h 7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865" h="723014">
                  <a:moveTo>
                    <a:pt x="21265" y="389860"/>
                  </a:moveTo>
                  <a:lnTo>
                    <a:pt x="517451" y="723014"/>
                  </a:lnTo>
                  <a:lnTo>
                    <a:pt x="630865" y="666307"/>
                  </a:lnTo>
                  <a:lnTo>
                    <a:pt x="496186" y="21265"/>
                  </a:lnTo>
                  <a:lnTo>
                    <a:pt x="326065" y="0"/>
                  </a:lnTo>
                  <a:lnTo>
                    <a:pt x="0" y="233916"/>
                  </a:lnTo>
                  <a:lnTo>
                    <a:pt x="21265" y="389860"/>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Freihandform 103">
              <a:extLst>
                <a:ext uri="{FF2B5EF4-FFF2-40B4-BE49-F238E27FC236}">
                  <a16:creationId xmlns:a16="http://schemas.microsoft.com/office/drawing/2014/main" id="{0F0BA6B5-4974-114F-A717-11966745ABEA}"/>
                </a:ext>
              </a:extLst>
            </p:cNvPr>
            <p:cNvSpPr/>
            <p:nvPr/>
          </p:nvSpPr>
          <p:spPr>
            <a:xfrm>
              <a:off x="8272839" y="3395330"/>
              <a:ext cx="737191" cy="552893"/>
            </a:xfrm>
            <a:custGeom>
              <a:avLst/>
              <a:gdLst>
                <a:gd name="connsiteX0" fmla="*/ 0 w 737191"/>
                <a:gd name="connsiteY0" fmla="*/ 70884 h 552893"/>
                <a:gd name="connsiteX1" fmla="*/ 141768 w 737191"/>
                <a:gd name="connsiteY1" fmla="*/ 510363 h 552893"/>
                <a:gd name="connsiteX2" fmla="*/ 318977 w 737191"/>
                <a:gd name="connsiteY2" fmla="*/ 552893 h 552893"/>
                <a:gd name="connsiteX3" fmla="*/ 666307 w 737191"/>
                <a:gd name="connsiteY3" fmla="*/ 552893 h 552893"/>
                <a:gd name="connsiteX4" fmla="*/ 574158 w 737191"/>
                <a:gd name="connsiteY4" fmla="*/ 425303 h 552893"/>
                <a:gd name="connsiteX5" fmla="*/ 737191 w 737191"/>
                <a:gd name="connsiteY5" fmla="*/ 396949 h 552893"/>
                <a:gd name="connsiteX6" fmla="*/ 467833 w 737191"/>
                <a:gd name="connsiteY6" fmla="*/ 14177 h 552893"/>
                <a:gd name="connsiteX7" fmla="*/ 311888 w 737191"/>
                <a:gd name="connsiteY7" fmla="*/ 0 h 552893"/>
                <a:gd name="connsiteX8" fmla="*/ 0 w 737191"/>
                <a:gd name="connsiteY8" fmla="*/ 70884 h 55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191" h="552893">
                  <a:moveTo>
                    <a:pt x="0" y="70884"/>
                  </a:moveTo>
                  <a:lnTo>
                    <a:pt x="141768" y="510363"/>
                  </a:lnTo>
                  <a:lnTo>
                    <a:pt x="318977" y="552893"/>
                  </a:lnTo>
                  <a:lnTo>
                    <a:pt x="666307" y="552893"/>
                  </a:lnTo>
                  <a:lnTo>
                    <a:pt x="574158" y="425303"/>
                  </a:lnTo>
                  <a:lnTo>
                    <a:pt x="737191" y="396949"/>
                  </a:lnTo>
                  <a:lnTo>
                    <a:pt x="467833" y="14177"/>
                  </a:lnTo>
                  <a:lnTo>
                    <a:pt x="311888" y="0"/>
                  </a:lnTo>
                  <a:lnTo>
                    <a:pt x="0" y="70884"/>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Freihandform 104">
              <a:extLst>
                <a:ext uri="{FF2B5EF4-FFF2-40B4-BE49-F238E27FC236}">
                  <a16:creationId xmlns:a16="http://schemas.microsoft.com/office/drawing/2014/main" id="{4BE13A1D-7F58-5F4D-9AA5-8D6E25DEB5EE}"/>
                </a:ext>
              </a:extLst>
            </p:cNvPr>
            <p:cNvSpPr/>
            <p:nvPr/>
          </p:nvSpPr>
          <p:spPr>
            <a:xfrm>
              <a:off x="10151258" y="3954589"/>
              <a:ext cx="436410" cy="766267"/>
            </a:xfrm>
            <a:custGeom>
              <a:avLst/>
              <a:gdLst>
                <a:gd name="connsiteX0" fmla="*/ 0 w 396949"/>
                <a:gd name="connsiteY0" fmla="*/ 574158 h 666307"/>
                <a:gd name="connsiteX1" fmla="*/ 56707 w 396949"/>
                <a:gd name="connsiteY1" fmla="*/ 666307 h 666307"/>
                <a:gd name="connsiteX2" fmla="*/ 396949 w 396949"/>
                <a:gd name="connsiteY2" fmla="*/ 474921 h 666307"/>
                <a:gd name="connsiteX3" fmla="*/ 212651 w 396949"/>
                <a:gd name="connsiteY3" fmla="*/ 446567 h 666307"/>
                <a:gd name="connsiteX4" fmla="*/ 311888 w 396949"/>
                <a:gd name="connsiteY4" fmla="*/ 340242 h 666307"/>
                <a:gd name="connsiteX5" fmla="*/ 191386 w 396949"/>
                <a:gd name="connsiteY5" fmla="*/ 0 h 666307"/>
                <a:gd name="connsiteX6" fmla="*/ 63795 w 396949"/>
                <a:gd name="connsiteY6" fmla="*/ 85060 h 666307"/>
                <a:gd name="connsiteX7" fmla="*/ 0 w 396949"/>
                <a:gd name="connsiteY7" fmla="*/ 574158 h 66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949" h="666307">
                  <a:moveTo>
                    <a:pt x="0" y="574158"/>
                  </a:moveTo>
                  <a:lnTo>
                    <a:pt x="56707" y="666307"/>
                  </a:lnTo>
                  <a:lnTo>
                    <a:pt x="396949" y="474921"/>
                  </a:lnTo>
                  <a:lnTo>
                    <a:pt x="212651" y="446567"/>
                  </a:lnTo>
                  <a:lnTo>
                    <a:pt x="311888" y="340242"/>
                  </a:lnTo>
                  <a:lnTo>
                    <a:pt x="191386" y="0"/>
                  </a:lnTo>
                  <a:lnTo>
                    <a:pt x="63795" y="85060"/>
                  </a:lnTo>
                  <a:lnTo>
                    <a:pt x="0" y="574158"/>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6" name="Rechteck 105">
            <a:extLst>
              <a:ext uri="{FF2B5EF4-FFF2-40B4-BE49-F238E27FC236}">
                <a16:creationId xmlns:a16="http://schemas.microsoft.com/office/drawing/2014/main" id="{03579E2F-03FD-1A4D-B39E-F1D8134FF0C4}"/>
              </a:ext>
            </a:extLst>
          </p:cNvPr>
          <p:cNvSpPr/>
          <p:nvPr/>
        </p:nvSpPr>
        <p:spPr>
          <a:xfrm>
            <a:off x="1571545" y="3354851"/>
            <a:ext cx="567530" cy="236024"/>
          </a:xfrm>
          <a:prstGeom prst="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E765EC08-B23D-D44C-84EB-62007A124471}"/>
              </a:ext>
            </a:extLst>
          </p:cNvPr>
          <p:cNvSpPr/>
          <p:nvPr/>
        </p:nvSpPr>
        <p:spPr>
          <a:xfrm>
            <a:off x="1569694" y="4564911"/>
            <a:ext cx="567530" cy="236024"/>
          </a:xfrm>
          <a:prstGeom prst="rect">
            <a:avLst/>
          </a:pr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62D05C54-3225-B846-B1B0-09C80A328034}"/>
              </a:ext>
            </a:extLst>
          </p:cNvPr>
          <p:cNvSpPr/>
          <p:nvPr/>
        </p:nvSpPr>
        <p:spPr>
          <a:xfrm>
            <a:off x="1569694" y="5115029"/>
            <a:ext cx="567530" cy="236024"/>
          </a:xfrm>
          <a:prstGeom prst="rect">
            <a:avLst/>
          </a:pr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B1C9F041-2B87-1F42-A810-5D6FE2538772}"/>
              </a:ext>
            </a:extLst>
          </p:cNvPr>
          <p:cNvSpPr/>
          <p:nvPr/>
        </p:nvSpPr>
        <p:spPr>
          <a:xfrm>
            <a:off x="2517464" y="2704183"/>
            <a:ext cx="3535433" cy="400110"/>
          </a:xfrm>
          <a:prstGeom prst="rect">
            <a:avLst/>
          </a:prstGeom>
        </p:spPr>
        <p:txBody>
          <a:bodyPr wrap="square">
            <a:spAutoFit/>
          </a:bodyPr>
          <a:lstStyle/>
          <a:p>
            <a:pPr>
              <a:spcBef>
                <a:spcPct val="20000"/>
              </a:spcBef>
              <a:spcAft>
                <a:spcPts val="1200"/>
              </a:spcAft>
            </a:pPr>
            <a:r>
              <a:rPr lang="fr-CH" sz="2000" dirty="0">
                <a:solidFill>
                  <a:srgbClr val="7D7D7D"/>
                </a:solidFill>
              </a:rPr>
              <a:t>Aires centrales (sites protégés)</a:t>
            </a:r>
          </a:p>
        </p:txBody>
      </p:sp>
      <p:sp>
        <p:nvSpPr>
          <p:cNvPr id="110" name="Rechteck 109">
            <a:extLst>
              <a:ext uri="{FF2B5EF4-FFF2-40B4-BE49-F238E27FC236}">
                <a16:creationId xmlns:a16="http://schemas.microsoft.com/office/drawing/2014/main" id="{5D94EB88-F949-C142-BD7F-2EDC9C4AE24E}"/>
              </a:ext>
            </a:extLst>
          </p:cNvPr>
          <p:cNvSpPr/>
          <p:nvPr/>
        </p:nvSpPr>
        <p:spPr>
          <a:xfrm>
            <a:off x="2521165" y="3249968"/>
            <a:ext cx="3348089" cy="400110"/>
          </a:xfrm>
          <a:prstGeom prst="rect">
            <a:avLst/>
          </a:prstGeom>
        </p:spPr>
        <p:txBody>
          <a:bodyPr wrap="square">
            <a:spAutoFit/>
          </a:bodyPr>
          <a:lstStyle/>
          <a:p>
            <a:pPr>
              <a:spcBef>
                <a:spcPct val="20000"/>
              </a:spcBef>
              <a:spcAft>
                <a:spcPts val="1200"/>
              </a:spcAft>
            </a:pPr>
            <a:r>
              <a:rPr lang="fr-CH" sz="2000" dirty="0">
                <a:solidFill>
                  <a:srgbClr val="7D7D7D"/>
                </a:solidFill>
              </a:rPr>
              <a:t>Sites dignes de protection</a:t>
            </a:r>
          </a:p>
        </p:txBody>
      </p:sp>
      <p:sp>
        <p:nvSpPr>
          <p:cNvPr id="111" name="Rechteck 110">
            <a:extLst>
              <a:ext uri="{FF2B5EF4-FFF2-40B4-BE49-F238E27FC236}">
                <a16:creationId xmlns:a16="http://schemas.microsoft.com/office/drawing/2014/main" id="{6032E9D2-43EB-E741-8E09-CA017FA67AD7}"/>
              </a:ext>
            </a:extLst>
          </p:cNvPr>
          <p:cNvSpPr/>
          <p:nvPr/>
        </p:nvSpPr>
        <p:spPr>
          <a:xfrm>
            <a:off x="2531923" y="4451412"/>
            <a:ext cx="2971285" cy="400110"/>
          </a:xfrm>
          <a:prstGeom prst="rect">
            <a:avLst/>
          </a:prstGeom>
        </p:spPr>
        <p:txBody>
          <a:bodyPr wrap="square">
            <a:spAutoFit/>
          </a:bodyPr>
          <a:lstStyle/>
          <a:p>
            <a:pPr>
              <a:spcBef>
                <a:spcPct val="20000"/>
              </a:spcBef>
              <a:spcAft>
                <a:spcPts val="1200"/>
              </a:spcAft>
            </a:pPr>
            <a:r>
              <a:rPr lang="fr-CH" sz="2000" dirty="0">
                <a:solidFill>
                  <a:srgbClr val="7D7D7D"/>
                </a:solidFill>
              </a:rPr>
              <a:t>Aires de mise en réseau</a:t>
            </a:r>
          </a:p>
        </p:txBody>
      </p:sp>
      <p:sp>
        <p:nvSpPr>
          <p:cNvPr id="112" name="Rechteck 111">
            <a:extLst>
              <a:ext uri="{FF2B5EF4-FFF2-40B4-BE49-F238E27FC236}">
                <a16:creationId xmlns:a16="http://schemas.microsoft.com/office/drawing/2014/main" id="{64D45163-87B7-5145-B725-B4153B053A63}"/>
              </a:ext>
            </a:extLst>
          </p:cNvPr>
          <p:cNvSpPr/>
          <p:nvPr/>
        </p:nvSpPr>
        <p:spPr>
          <a:xfrm>
            <a:off x="2556971" y="4952781"/>
            <a:ext cx="3362926" cy="707886"/>
          </a:xfrm>
          <a:prstGeom prst="rect">
            <a:avLst/>
          </a:prstGeom>
        </p:spPr>
        <p:txBody>
          <a:bodyPr wrap="square">
            <a:spAutoFit/>
          </a:bodyPr>
          <a:lstStyle/>
          <a:p>
            <a:pPr>
              <a:spcBef>
                <a:spcPct val="20000"/>
              </a:spcBef>
              <a:spcAft>
                <a:spcPts val="1200"/>
              </a:spcAft>
            </a:pPr>
            <a:r>
              <a:rPr lang="fr-CH" sz="2000" dirty="0">
                <a:solidFill>
                  <a:srgbClr val="7D7D7D"/>
                </a:solidFill>
              </a:rPr>
              <a:t>Aires de mise en réseau supplémentaires nécessaires</a:t>
            </a:r>
          </a:p>
        </p:txBody>
      </p:sp>
      <p:sp>
        <p:nvSpPr>
          <p:cNvPr id="113" name="Rechteck 112">
            <a:extLst>
              <a:ext uri="{FF2B5EF4-FFF2-40B4-BE49-F238E27FC236}">
                <a16:creationId xmlns:a16="http://schemas.microsoft.com/office/drawing/2014/main" id="{059FE94F-273D-A34A-A0E2-FC82C3A69D50}"/>
              </a:ext>
            </a:extLst>
          </p:cNvPr>
          <p:cNvSpPr/>
          <p:nvPr/>
        </p:nvSpPr>
        <p:spPr>
          <a:xfrm>
            <a:off x="2572211" y="5726973"/>
            <a:ext cx="2526226" cy="400110"/>
          </a:xfrm>
          <a:prstGeom prst="rect">
            <a:avLst/>
          </a:prstGeom>
        </p:spPr>
        <p:txBody>
          <a:bodyPr wrap="square">
            <a:spAutoFit/>
          </a:bodyPr>
          <a:lstStyle/>
          <a:p>
            <a:pPr>
              <a:spcBef>
                <a:spcPct val="20000"/>
              </a:spcBef>
              <a:spcAft>
                <a:spcPts val="1200"/>
              </a:spcAft>
            </a:pPr>
            <a:r>
              <a:rPr lang="fr-CH" sz="2000" dirty="0">
                <a:solidFill>
                  <a:srgbClr val="7D7D7D"/>
                </a:solidFill>
              </a:rPr>
              <a:t>Espèces cibles</a:t>
            </a:r>
          </a:p>
        </p:txBody>
      </p:sp>
      <p:grpSp>
        <p:nvGrpSpPr>
          <p:cNvPr id="90" name="Gruppieren 89">
            <a:extLst>
              <a:ext uri="{FF2B5EF4-FFF2-40B4-BE49-F238E27FC236}">
                <a16:creationId xmlns:a16="http://schemas.microsoft.com/office/drawing/2014/main" id="{0B35F57D-3728-D24E-9FE7-94524392C725}"/>
              </a:ext>
            </a:extLst>
          </p:cNvPr>
          <p:cNvGrpSpPr/>
          <p:nvPr/>
        </p:nvGrpSpPr>
        <p:grpSpPr>
          <a:xfrm>
            <a:off x="6838619" y="2700398"/>
            <a:ext cx="3904426" cy="2580144"/>
            <a:chOff x="5758870" y="2700398"/>
            <a:chExt cx="3904426" cy="2580144"/>
          </a:xfrm>
        </p:grpSpPr>
        <p:sp>
          <p:nvSpPr>
            <p:cNvPr id="60" name="Oval 59">
              <a:extLst>
                <a:ext uri="{FF2B5EF4-FFF2-40B4-BE49-F238E27FC236}">
                  <a16:creationId xmlns:a16="http://schemas.microsoft.com/office/drawing/2014/main" id="{83E1388C-317F-534B-BB84-2EF9E5430D95}"/>
                </a:ext>
              </a:extLst>
            </p:cNvPr>
            <p:cNvSpPr/>
            <p:nvPr/>
          </p:nvSpPr>
          <p:spPr>
            <a:xfrm>
              <a:off x="8095699" y="38202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DCEFF6D3-A254-ED4E-8CD1-0D2D98D43A31}"/>
                </a:ext>
              </a:extLst>
            </p:cNvPr>
            <p:cNvSpPr/>
            <p:nvPr/>
          </p:nvSpPr>
          <p:spPr>
            <a:xfrm>
              <a:off x="6439967" y="415739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BB260280-9E20-254A-9A49-095CE080A575}"/>
                </a:ext>
              </a:extLst>
            </p:cNvPr>
            <p:cNvSpPr/>
            <p:nvPr/>
          </p:nvSpPr>
          <p:spPr>
            <a:xfrm>
              <a:off x="6988585" y="44323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2AADD6B-53EA-424C-B367-64BE93CE250B}"/>
                </a:ext>
              </a:extLst>
            </p:cNvPr>
            <p:cNvSpPr/>
            <p:nvPr/>
          </p:nvSpPr>
          <p:spPr>
            <a:xfrm>
              <a:off x="6475967" y="325644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A7BBF2DF-B40F-0D4D-9217-32F58E2FEFD9}"/>
                </a:ext>
              </a:extLst>
            </p:cNvPr>
            <p:cNvSpPr/>
            <p:nvPr/>
          </p:nvSpPr>
          <p:spPr>
            <a:xfrm>
              <a:off x="8957497" y="321772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5E6E0FEB-EB63-8B4B-8690-92A66D1482EE}"/>
                </a:ext>
              </a:extLst>
            </p:cNvPr>
            <p:cNvSpPr/>
            <p:nvPr/>
          </p:nvSpPr>
          <p:spPr>
            <a:xfrm>
              <a:off x="8820389" y="313871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FF26767B-26E6-CD4C-9F08-D00C6FC575B8}"/>
                </a:ext>
              </a:extLst>
            </p:cNvPr>
            <p:cNvSpPr/>
            <p:nvPr/>
          </p:nvSpPr>
          <p:spPr>
            <a:xfrm>
              <a:off x="9063779" y="310018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F713788D-EE88-C346-A097-356632895FC3}"/>
                </a:ext>
              </a:extLst>
            </p:cNvPr>
            <p:cNvSpPr/>
            <p:nvPr/>
          </p:nvSpPr>
          <p:spPr>
            <a:xfrm>
              <a:off x="8498671" y="306122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926B310E-2F50-314C-9905-EDA73AD5FCA5}"/>
                </a:ext>
              </a:extLst>
            </p:cNvPr>
            <p:cNvSpPr/>
            <p:nvPr/>
          </p:nvSpPr>
          <p:spPr>
            <a:xfrm>
              <a:off x="6464358" y="379932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D82FF0EB-2D68-0F43-ACCE-D5FECF356337}"/>
                </a:ext>
              </a:extLst>
            </p:cNvPr>
            <p:cNvSpPr/>
            <p:nvPr/>
          </p:nvSpPr>
          <p:spPr>
            <a:xfrm>
              <a:off x="8474924" y="39726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49ECF052-B5E4-0848-9B71-824850350B02}"/>
                </a:ext>
              </a:extLst>
            </p:cNvPr>
            <p:cNvSpPr/>
            <p:nvPr/>
          </p:nvSpPr>
          <p:spPr>
            <a:xfrm>
              <a:off x="9226247" y="466114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875D447A-29A2-6B47-ACEA-B013373AD43A}"/>
                </a:ext>
              </a:extLst>
            </p:cNvPr>
            <p:cNvSpPr/>
            <p:nvPr/>
          </p:nvSpPr>
          <p:spPr>
            <a:xfrm>
              <a:off x="9371559" y="391332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7B998D00-68AE-D34F-942E-76081433A9D6}"/>
                </a:ext>
              </a:extLst>
            </p:cNvPr>
            <p:cNvSpPr/>
            <p:nvPr/>
          </p:nvSpPr>
          <p:spPr>
            <a:xfrm>
              <a:off x="9360928" y="40515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D8EB3CA5-08BB-0E4C-B1EE-50AB7CED2C90}"/>
                </a:ext>
              </a:extLst>
            </p:cNvPr>
            <p:cNvSpPr/>
            <p:nvPr/>
          </p:nvSpPr>
          <p:spPr>
            <a:xfrm>
              <a:off x="9591296" y="443785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1CA23569-9BAF-D747-BD40-99557151BA62}"/>
                </a:ext>
              </a:extLst>
            </p:cNvPr>
            <p:cNvSpPr/>
            <p:nvPr/>
          </p:nvSpPr>
          <p:spPr>
            <a:xfrm>
              <a:off x="6921249" y="520854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743082FD-8252-F541-8448-E5B11238FD22}"/>
                </a:ext>
              </a:extLst>
            </p:cNvPr>
            <p:cNvSpPr/>
            <p:nvPr/>
          </p:nvSpPr>
          <p:spPr>
            <a:xfrm>
              <a:off x="7626543" y="473008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Oval 76">
              <a:extLst>
                <a:ext uri="{FF2B5EF4-FFF2-40B4-BE49-F238E27FC236}">
                  <a16:creationId xmlns:a16="http://schemas.microsoft.com/office/drawing/2014/main" id="{903B5D75-CDF8-CD49-9664-E5000B84CD13}"/>
                </a:ext>
              </a:extLst>
            </p:cNvPr>
            <p:cNvSpPr/>
            <p:nvPr/>
          </p:nvSpPr>
          <p:spPr>
            <a:xfrm>
              <a:off x="8307020" y="514829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5E136C96-F1E0-DB44-B614-1B79CAB731B3}"/>
                </a:ext>
              </a:extLst>
            </p:cNvPr>
            <p:cNvSpPr/>
            <p:nvPr/>
          </p:nvSpPr>
          <p:spPr>
            <a:xfrm>
              <a:off x="6625040" y="323728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9C6DAF9A-FD13-9C4B-BD5D-1644224C4438}"/>
                </a:ext>
              </a:extLst>
            </p:cNvPr>
            <p:cNvSpPr/>
            <p:nvPr/>
          </p:nvSpPr>
          <p:spPr>
            <a:xfrm>
              <a:off x="5835068" y="38880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a:extLst>
                <a:ext uri="{FF2B5EF4-FFF2-40B4-BE49-F238E27FC236}">
                  <a16:creationId xmlns:a16="http://schemas.microsoft.com/office/drawing/2014/main" id="{A5FF76B8-04F6-254F-831F-2E110FD5172C}"/>
                </a:ext>
              </a:extLst>
            </p:cNvPr>
            <p:cNvSpPr/>
            <p:nvPr/>
          </p:nvSpPr>
          <p:spPr>
            <a:xfrm>
              <a:off x="5758870" y="3201883"/>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CFD2804E-C05D-F142-B4B9-FA52794855F8}"/>
                </a:ext>
              </a:extLst>
            </p:cNvPr>
            <p:cNvSpPr/>
            <p:nvPr/>
          </p:nvSpPr>
          <p:spPr>
            <a:xfrm>
              <a:off x="7157570" y="309709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36120FD3-2416-7549-9FF1-9112286B4B50}"/>
                </a:ext>
              </a:extLst>
            </p:cNvPr>
            <p:cNvSpPr/>
            <p:nvPr/>
          </p:nvSpPr>
          <p:spPr>
            <a:xfrm>
              <a:off x="8068152" y="270039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a:extLst>
                <a:ext uri="{FF2B5EF4-FFF2-40B4-BE49-F238E27FC236}">
                  <a16:creationId xmlns:a16="http://schemas.microsoft.com/office/drawing/2014/main" id="{020C222B-C2F6-BB45-859C-F1CBFC7AF6F4}"/>
                </a:ext>
              </a:extLst>
            </p:cNvPr>
            <p:cNvSpPr/>
            <p:nvPr/>
          </p:nvSpPr>
          <p:spPr>
            <a:xfrm>
              <a:off x="7677835" y="297137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72384EE0-75EE-874B-ADAC-DC528189B783}"/>
                </a:ext>
              </a:extLst>
            </p:cNvPr>
            <p:cNvSpPr/>
            <p:nvPr/>
          </p:nvSpPr>
          <p:spPr>
            <a:xfrm>
              <a:off x="7574718" y="399093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a:extLst>
                <a:ext uri="{FF2B5EF4-FFF2-40B4-BE49-F238E27FC236}">
                  <a16:creationId xmlns:a16="http://schemas.microsoft.com/office/drawing/2014/main" id="{B8F73184-05C1-0B42-837B-D90BB0DA687D}"/>
                </a:ext>
              </a:extLst>
            </p:cNvPr>
            <p:cNvSpPr/>
            <p:nvPr/>
          </p:nvSpPr>
          <p:spPr>
            <a:xfrm>
              <a:off x="9357959" y="282099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267D4DDF-3213-AA43-AF1D-85EF42D81470}"/>
                </a:ext>
              </a:extLst>
            </p:cNvPr>
            <p:cNvSpPr/>
            <p:nvPr/>
          </p:nvSpPr>
          <p:spPr>
            <a:xfrm>
              <a:off x="7285411" y="342457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6EDF70E7-C784-9A4E-B876-B44C82ED82C6}"/>
                </a:ext>
              </a:extLst>
            </p:cNvPr>
            <p:cNvSpPr/>
            <p:nvPr/>
          </p:nvSpPr>
          <p:spPr>
            <a:xfrm>
              <a:off x="6915345" y="437226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83C991E9-4525-3740-991F-533BF6BC4B51}"/>
                </a:ext>
              </a:extLst>
            </p:cNvPr>
            <p:cNvSpPr/>
            <p:nvPr/>
          </p:nvSpPr>
          <p:spPr>
            <a:xfrm>
              <a:off x="6292268" y="43452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F03EFB1A-75DA-ED41-923A-804170F1D312}"/>
                </a:ext>
              </a:extLst>
            </p:cNvPr>
            <p:cNvSpPr/>
            <p:nvPr/>
          </p:nvSpPr>
          <p:spPr>
            <a:xfrm>
              <a:off x="8627324" y="459764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 name="Gruppieren 2">
            <a:extLst>
              <a:ext uri="{FF2B5EF4-FFF2-40B4-BE49-F238E27FC236}">
                <a16:creationId xmlns:a16="http://schemas.microsoft.com/office/drawing/2014/main" id="{A6E6EC9B-1ACA-8846-B1DC-E0C5325397A0}"/>
              </a:ext>
            </a:extLst>
          </p:cNvPr>
          <p:cNvGrpSpPr/>
          <p:nvPr/>
        </p:nvGrpSpPr>
        <p:grpSpPr>
          <a:xfrm>
            <a:off x="6768541" y="2581159"/>
            <a:ext cx="3867481" cy="2797333"/>
            <a:chOff x="6511752" y="2581159"/>
            <a:chExt cx="3867481" cy="2797333"/>
          </a:xfrm>
        </p:grpSpPr>
        <p:sp>
          <p:nvSpPr>
            <p:cNvPr id="2" name="Abgerundetes Rechteck 1">
              <a:extLst>
                <a:ext uri="{FF2B5EF4-FFF2-40B4-BE49-F238E27FC236}">
                  <a16:creationId xmlns:a16="http://schemas.microsoft.com/office/drawing/2014/main" id="{206B208A-FD8E-C545-B5E6-57AFFC3E1FC7}"/>
                </a:ext>
              </a:extLst>
            </p:cNvPr>
            <p:cNvSpPr/>
            <p:nvPr/>
          </p:nvSpPr>
          <p:spPr>
            <a:xfrm rot="17471847">
              <a:off x="6417670" y="3110385"/>
              <a:ext cx="385892" cy="19772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Abgerundetes Rechteck 90">
              <a:extLst>
                <a:ext uri="{FF2B5EF4-FFF2-40B4-BE49-F238E27FC236}">
                  <a16:creationId xmlns:a16="http://schemas.microsoft.com/office/drawing/2014/main" id="{4EDFDC1E-4F1C-8043-B1C1-D2261DFDE4F4}"/>
                </a:ext>
              </a:extLst>
            </p:cNvPr>
            <p:cNvSpPr/>
            <p:nvPr/>
          </p:nvSpPr>
          <p:spPr>
            <a:xfrm rot="20056696">
              <a:off x="7857880" y="3345844"/>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Abgerundetes Rechteck 113">
              <a:extLst>
                <a:ext uri="{FF2B5EF4-FFF2-40B4-BE49-F238E27FC236}">
                  <a16:creationId xmlns:a16="http://schemas.microsoft.com/office/drawing/2014/main" id="{E3D15FFA-27DA-9942-8851-08CCAAB5A0CA}"/>
                </a:ext>
              </a:extLst>
            </p:cNvPr>
            <p:cNvSpPr/>
            <p:nvPr/>
          </p:nvSpPr>
          <p:spPr>
            <a:xfrm rot="2300836">
              <a:off x="8859325" y="2581159"/>
              <a:ext cx="360306" cy="28938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Abgerundetes Rechteck 115">
              <a:extLst>
                <a:ext uri="{FF2B5EF4-FFF2-40B4-BE49-F238E27FC236}">
                  <a16:creationId xmlns:a16="http://schemas.microsoft.com/office/drawing/2014/main" id="{2ED0B4B8-D926-3A47-BC82-E2CCF9411BC3}"/>
                </a:ext>
              </a:extLst>
            </p:cNvPr>
            <p:cNvSpPr/>
            <p:nvPr/>
          </p:nvSpPr>
          <p:spPr>
            <a:xfrm rot="2300836">
              <a:off x="9901770" y="2677997"/>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Abgerundetes Rechteck 116">
              <a:extLst>
                <a:ext uri="{FF2B5EF4-FFF2-40B4-BE49-F238E27FC236}">
                  <a16:creationId xmlns:a16="http://schemas.microsoft.com/office/drawing/2014/main" id="{0354F27A-846E-A744-9A48-08D4864A1607}"/>
                </a:ext>
              </a:extLst>
            </p:cNvPr>
            <p:cNvSpPr/>
            <p:nvPr/>
          </p:nvSpPr>
          <p:spPr>
            <a:xfrm rot="3328184">
              <a:off x="9986761" y="3863515"/>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Abgerundetes Rechteck 117">
              <a:extLst>
                <a:ext uri="{FF2B5EF4-FFF2-40B4-BE49-F238E27FC236}">
                  <a16:creationId xmlns:a16="http://schemas.microsoft.com/office/drawing/2014/main" id="{47D933EB-48AB-C249-BEEA-0D377582CAF3}"/>
                </a:ext>
              </a:extLst>
            </p:cNvPr>
            <p:cNvSpPr/>
            <p:nvPr/>
          </p:nvSpPr>
          <p:spPr>
            <a:xfrm rot="20184481">
              <a:off x="9820416" y="4580626"/>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Abgerundetes Rechteck 118">
              <a:extLst>
                <a:ext uri="{FF2B5EF4-FFF2-40B4-BE49-F238E27FC236}">
                  <a16:creationId xmlns:a16="http://schemas.microsoft.com/office/drawing/2014/main" id="{67CBCDAE-2A24-9442-AA94-0C881BD43F59}"/>
                </a:ext>
              </a:extLst>
            </p:cNvPr>
            <p:cNvSpPr/>
            <p:nvPr/>
          </p:nvSpPr>
          <p:spPr>
            <a:xfrm rot="21253908">
              <a:off x="7677501" y="4299945"/>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Abgerundetes Rechteck 119">
              <a:extLst>
                <a:ext uri="{FF2B5EF4-FFF2-40B4-BE49-F238E27FC236}">
                  <a16:creationId xmlns:a16="http://schemas.microsoft.com/office/drawing/2014/main" id="{C7FF59EC-C55A-BA4C-9329-3E5F425D7605}"/>
                </a:ext>
              </a:extLst>
            </p:cNvPr>
            <p:cNvSpPr/>
            <p:nvPr/>
          </p:nvSpPr>
          <p:spPr>
            <a:xfrm rot="21253908">
              <a:off x="7527886" y="5043830"/>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Abgerundetes Rechteck 121">
              <a:extLst>
                <a:ext uri="{FF2B5EF4-FFF2-40B4-BE49-F238E27FC236}">
                  <a16:creationId xmlns:a16="http://schemas.microsoft.com/office/drawing/2014/main" id="{F249B669-4079-BE4E-B9DC-C1CEA9F8180A}"/>
                </a:ext>
              </a:extLst>
            </p:cNvPr>
            <p:cNvSpPr/>
            <p:nvPr/>
          </p:nvSpPr>
          <p:spPr>
            <a:xfrm rot="17846097">
              <a:off x="6519094" y="3839065"/>
              <a:ext cx="390796" cy="29860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Abgerundetes Rechteck 122">
              <a:extLst>
                <a:ext uri="{FF2B5EF4-FFF2-40B4-BE49-F238E27FC236}">
                  <a16:creationId xmlns:a16="http://schemas.microsoft.com/office/drawing/2014/main" id="{8C2A22EF-FD8B-BC49-B086-2A3FC2DE4384}"/>
                </a:ext>
              </a:extLst>
            </p:cNvPr>
            <p:cNvSpPr/>
            <p:nvPr/>
          </p:nvSpPr>
          <p:spPr>
            <a:xfrm>
              <a:off x="7207144" y="3122475"/>
              <a:ext cx="390020" cy="31070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Abgerundetes Rechteck 123">
              <a:extLst>
                <a:ext uri="{FF2B5EF4-FFF2-40B4-BE49-F238E27FC236}">
                  <a16:creationId xmlns:a16="http://schemas.microsoft.com/office/drawing/2014/main" id="{9B7F3C03-81DB-9244-8444-87B1B54BC6AE}"/>
                </a:ext>
              </a:extLst>
            </p:cNvPr>
            <p:cNvSpPr/>
            <p:nvPr/>
          </p:nvSpPr>
          <p:spPr>
            <a:xfrm>
              <a:off x="8832611" y="3746154"/>
              <a:ext cx="628136" cy="390794"/>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Abgerundetes Rechteck 124">
              <a:extLst>
                <a:ext uri="{FF2B5EF4-FFF2-40B4-BE49-F238E27FC236}">
                  <a16:creationId xmlns:a16="http://schemas.microsoft.com/office/drawing/2014/main" id="{F8D0E2F1-E20A-4141-BC3C-6903F855A402}"/>
                </a:ext>
              </a:extLst>
            </p:cNvPr>
            <p:cNvSpPr/>
            <p:nvPr/>
          </p:nvSpPr>
          <p:spPr>
            <a:xfrm rot="21253908">
              <a:off x="8337095" y="2828658"/>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Abgerundetes Rechteck 125">
              <a:extLst>
                <a:ext uri="{FF2B5EF4-FFF2-40B4-BE49-F238E27FC236}">
                  <a16:creationId xmlns:a16="http://schemas.microsoft.com/office/drawing/2014/main" id="{9D679F16-51A4-C842-A752-D70942B27186}"/>
                </a:ext>
              </a:extLst>
            </p:cNvPr>
            <p:cNvSpPr/>
            <p:nvPr/>
          </p:nvSpPr>
          <p:spPr>
            <a:xfrm rot="21253908" flipV="1">
              <a:off x="9231887" y="4557908"/>
              <a:ext cx="370654" cy="314080"/>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7" name="Abgerundetes Rechteck 126">
            <a:extLst>
              <a:ext uri="{FF2B5EF4-FFF2-40B4-BE49-F238E27FC236}">
                <a16:creationId xmlns:a16="http://schemas.microsoft.com/office/drawing/2014/main" id="{20C7FB6E-6801-A041-BF20-4D5501AC5FCB}"/>
              </a:ext>
            </a:extLst>
          </p:cNvPr>
          <p:cNvSpPr/>
          <p:nvPr/>
        </p:nvSpPr>
        <p:spPr>
          <a:xfrm>
            <a:off x="1585522" y="3814142"/>
            <a:ext cx="551702"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B12F03E7-243B-C841-9B20-7898DDEA71C3}"/>
              </a:ext>
            </a:extLst>
          </p:cNvPr>
          <p:cNvSpPr/>
          <p:nvPr/>
        </p:nvSpPr>
        <p:spPr>
          <a:xfrm>
            <a:off x="2556970" y="3765234"/>
            <a:ext cx="3514329" cy="707886"/>
          </a:xfrm>
          <a:prstGeom prst="rect">
            <a:avLst/>
          </a:prstGeom>
        </p:spPr>
        <p:txBody>
          <a:bodyPr wrap="square">
            <a:spAutoFit/>
          </a:bodyPr>
          <a:lstStyle/>
          <a:p>
            <a:pPr>
              <a:spcBef>
                <a:spcPct val="20000"/>
              </a:spcBef>
              <a:spcAft>
                <a:spcPts val="1200"/>
              </a:spcAft>
            </a:pPr>
            <a:r>
              <a:rPr lang="fr-CH" sz="2000" dirty="0">
                <a:solidFill>
                  <a:srgbClr val="7D7D7D"/>
                </a:solidFill>
              </a:rPr>
              <a:t>Aires centrales supplémentaires (aires potentielles)</a:t>
            </a:r>
          </a:p>
        </p:txBody>
      </p:sp>
      <p:sp>
        <p:nvSpPr>
          <p:cNvPr id="129" name="Textfeld 128">
            <a:extLst>
              <a:ext uri="{FF2B5EF4-FFF2-40B4-BE49-F238E27FC236}">
                <a16:creationId xmlns:a16="http://schemas.microsoft.com/office/drawing/2014/main" id="{ADEF425B-37D3-A245-8A6F-BA6831714843}"/>
              </a:ext>
            </a:extLst>
          </p:cNvPr>
          <p:cNvSpPr txBox="1"/>
          <p:nvPr/>
        </p:nvSpPr>
        <p:spPr>
          <a:xfrm>
            <a:off x="482655" y="3804462"/>
            <a:ext cx="841571" cy="369332"/>
          </a:xfrm>
          <a:prstGeom prst="rect">
            <a:avLst/>
          </a:prstGeom>
          <a:noFill/>
        </p:spPr>
        <p:txBody>
          <a:bodyPr wrap="square" rtlCol="0">
            <a:spAutoFit/>
          </a:bodyPr>
          <a:lstStyle/>
          <a:p>
            <a:r>
              <a:rPr lang="fr-CH" dirty="0">
                <a:solidFill>
                  <a:schemeClr val="tx1">
                    <a:lumMod val="50000"/>
                    <a:lumOff val="50000"/>
                  </a:schemeClr>
                </a:solidFill>
              </a:rPr>
              <a:t>CIBLE</a:t>
            </a:r>
          </a:p>
        </p:txBody>
      </p:sp>
      <p:sp>
        <p:nvSpPr>
          <p:cNvPr id="14" name="Textfeld 13">
            <a:extLst>
              <a:ext uri="{FF2B5EF4-FFF2-40B4-BE49-F238E27FC236}">
                <a16:creationId xmlns:a16="http://schemas.microsoft.com/office/drawing/2014/main" id="{48C61D07-A95F-E743-B210-E8BC120FD7E4}"/>
              </a:ext>
            </a:extLst>
          </p:cNvPr>
          <p:cNvSpPr txBox="1"/>
          <p:nvPr/>
        </p:nvSpPr>
        <p:spPr>
          <a:xfrm>
            <a:off x="8335554" y="5292107"/>
            <a:ext cx="730513"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Unterdörfli</a:t>
            </a:r>
            <a:endParaRPr lang="de-DE" sz="900" i="1" dirty="0">
              <a:solidFill>
                <a:schemeClr val="tx1">
                  <a:lumMod val="65000"/>
                  <a:lumOff val="35000"/>
                </a:schemeClr>
              </a:solidFill>
            </a:endParaRPr>
          </a:p>
        </p:txBody>
      </p:sp>
      <p:sp>
        <p:nvSpPr>
          <p:cNvPr id="15" name="Textfeld 14">
            <a:extLst>
              <a:ext uri="{FF2B5EF4-FFF2-40B4-BE49-F238E27FC236}">
                <a16:creationId xmlns:a16="http://schemas.microsoft.com/office/drawing/2014/main" id="{75B990B0-494A-D341-8D4F-BCCBB338D995}"/>
              </a:ext>
            </a:extLst>
          </p:cNvPr>
          <p:cNvSpPr txBox="1"/>
          <p:nvPr/>
        </p:nvSpPr>
        <p:spPr>
          <a:xfrm>
            <a:off x="10359639" y="4749846"/>
            <a:ext cx="733795"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Oberdörfli</a:t>
            </a:r>
            <a:endParaRPr lang="de-DE" sz="900" i="1" dirty="0">
              <a:solidFill>
                <a:schemeClr val="tx1">
                  <a:lumMod val="65000"/>
                  <a:lumOff val="35000"/>
                </a:schemeClr>
              </a:solidFill>
            </a:endParaRPr>
          </a:p>
        </p:txBody>
      </p:sp>
      <p:grpSp>
        <p:nvGrpSpPr>
          <p:cNvPr id="10" name="Gruppieren 9">
            <a:extLst>
              <a:ext uri="{FF2B5EF4-FFF2-40B4-BE49-F238E27FC236}">
                <a16:creationId xmlns:a16="http://schemas.microsoft.com/office/drawing/2014/main" id="{9AAFD927-CADC-6F40-BD86-2D306E80DCE4}"/>
              </a:ext>
            </a:extLst>
          </p:cNvPr>
          <p:cNvGrpSpPr/>
          <p:nvPr/>
        </p:nvGrpSpPr>
        <p:grpSpPr>
          <a:xfrm>
            <a:off x="159620" y="2971371"/>
            <a:ext cx="1250752" cy="718331"/>
            <a:chOff x="521527" y="2971371"/>
            <a:chExt cx="860564" cy="718331"/>
          </a:xfrm>
        </p:grpSpPr>
        <p:sp>
          <p:nvSpPr>
            <p:cNvPr id="7" name="Textfeld 6">
              <a:extLst>
                <a:ext uri="{FF2B5EF4-FFF2-40B4-BE49-F238E27FC236}">
                  <a16:creationId xmlns:a16="http://schemas.microsoft.com/office/drawing/2014/main" id="{6C271B13-7E79-384E-9A14-EF5755E0C71B}"/>
                </a:ext>
              </a:extLst>
            </p:cNvPr>
            <p:cNvSpPr txBox="1"/>
            <p:nvPr/>
          </p:nvSpPr>
          <p:spPr>
            <a:xfrm>
              <a:off x="521527" y="3043371"/>
              <a:ext cx="841571" cy="646331"/>
            </a:xfrm>
            <a:prstGeom prst="rect">
              <a:avLst/>
            </a:prstGeom>
            <a:noFill/>
          </p:spPr>
          <p:txBody>
            <a:bodyPr wrap="square" rtlCol="0">
              <a:spAutoFit/>
            </a:bodyPr>
            <a:lstStyle/>
            <a:p>
              <a:r>
                <a:rPr lang="fr-CH" dirty="0">
                  <a:solidFill>
                    <a:schemeClr val="tx1">
                      <a:lumMod val="50000"/>
                      <a:lumOff val="50000"/>
                    </a:schemeClr>
                  </a:solidFill>
                </a:rPr>
                <a:t>ACTUEL</a:t>
              </a:r>
            </a:p>
          </p:txBody>
        </p:sp>
        <p:sp>
          <p:nvSpPr>
            <p:cNvPr id="8" name="Geschweifte Klammer links 7">
              <a:extLst>
                <a:ext uri="{FF2B5EF4-FFF2-40B4-BE49-F238E27FC236}">
                  <a16:creationId xmlns:a16="http://schemas.microsoft.com/office/drawing/2014/main" id="{9E52191C-10C9-5F44-91E5-FCDA284F9481}"/>
                </a:ext>
              </a:extLst>
            </p:cNvPr>
            <p:cNvSpPr/>
            <p:nvPr/>
          </p:nvSpPr>
          <p:spPr>
            <a:xfrm>
              <a:off x="1189838" y="2971371"/>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DBAF03F4-451A-124F-B19C-2033B05FD5E5}"/>
              </a:ext>
            </a:extLst>
          </p:cNvPr>
          <p:cNvGrpSpPr/>
          <p:nvPr/>
        </p:nvGrpSpPr>
        <p:grpSpPr>
          <a:xfrm>
            <a:off x="297637" y="4693942"/>
            <a:ext cx="1135644" cy="515406"/>
            <a:chOff x="297637" y="4693942"/>
            <a:chExt cx="1135644" cy="515406"/>
          </a:xfrm>
        </p:grpSpPr>
        <p:sp>
          <p:nvSpPr>
            <p:cNvPr id="130" name="Textfeld 129">
              <a:extLst>
                <a:ext uri="{FF2B5EF4-FFF2-40B4-BE49-F238E27FC236}">
                  <a16:creationId xmlns:a16="http://schemas.microsoft.com/office/drawing/2014/main" id="{7212141F-958D-584B-B884-4EAE85845935}"/>
                </a:ext>
              </a:extLst>
            </p:cNvPr>
            <p:cNvSpPr txBox="1"/>
            <p:nvPr/>
          </p:nvSpPr>
          <p:spPr>
            <a:xfrm>
              <a:off x="297637" y="4781854"/>
              <a:ext cx="979852" cy="369332"/>
            </a:xfrm>
            <a:prstGeom prst="rect">
              <a:avLst/>
            </a:prstGeom>
            <a:noFill/>
          </p:spPr>
          <p:txBody>
            <a:bodyPr wrap="square" rtlCol="0">
              <a:spAutoFit/>
            </a:bodyPr>
            <a:lstStyle/>
            <a:p>
              <a:r>
                <a:rPr lang="fr-CH" dirty="0">
                  <a:solidFill>
                    <a:schemeClr val="tx1">
                      <a:lumMod val="50000"/>
                      <a:lumOff val="50000"/>
                    </a:schemeClr>
                  </a:solidFill>
                </a:rPr>
                <a:t>RESEAU</a:t>
              </a:r>
            </a:p>
          </p:txBody>
        </p:sp>
        <p:sp>
          <p:nvSpPr>
            <p:cNvPr id="131" name="Geschweifte Klammer links 130">
              <a:extLst>
                <a:ext uri="{FF2B5EF4-FFF2-40B4-BE49-F238E27FC236}">
                  <a16:creationId xmlns:a16="http://schemas.microsoft.com/office/drawing/2014/main" id="{7372DEC0-9009-2447-A6E5-BA328F689251}"/>
                </a:ext>
              </a:extLst>
            </p:cNvPr>
            <p:cNvSpPr/>
            <p:nvPr/>
          </p:nvSpPr>
          <p:spPr>
            <a:xfrm>
              <a:off x="1241028" y="4693942"/>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sp>
        <p:nvSpPr>
          <p:cNvPr id="121" name="Textfeld 120">
            <a:extLst>
              <a:ext uri="{FF2B5EF4-FFF2-40B4-BE49-F238E27FC236}">
                <a16:creationId xmlns:a16="http://schemas.microsoft.com/office/drawing/2014/main" id="{ED5D9258-5B04-4C44-900F-FC0C228A5B37}"/>
              </a:ext>
            </a:extLst>
          </p:cNvPr>
          <p:cNvSpPr txBox="1"/>
          <p:nvPr/>
        </p:nvSpPr>
        <p:spPr>
          <a:xfrm>
            <a:off x="674011" y="255878"/>
            <a:ext cx="11337175" cy="707886"/>
          </a:xfrm>
          <a:prstGeom prst="rect">
            <a:avLst/>
          </a:prstGeom>
          <a:noFill/>
        </p:spPr>
        <p:txBody>
          <a:bodyPr wrap="square" rtlCol="0">
            <a:spAutoFit/>
          </a:bodyPr>
          <a:lstStyle/>
          <a:p>
            <a:r>
              <a:rPr lang="fr-CH" sz="4000" b="1" dirty="0">
                <a:solidFill>
                  <a:srgbClr val="006EAA"/>
                </a:solidFill>
              </a:rPr>
              <a:t>Des surfaces pour le réseau de vie</a:t>
            </a:r>
          </a:p>
        </p:txBody>
      </p:sp>
    </p:spTree>
    <p:extLst>
      <p:ext uri="{BB962C8B-B14F-4D97-AF65-F5344CB8AC3E}">
        <p14:creationId xmlns:p14="http://schemas.microsoft.com/office/powerpoint/2010/main" val="38121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Pflanze, Gras enthält.&#10;&#10;Automatisch generierte Beschreibung">
            <a:extLst>
              <a:ext uri="{FF2B5EF4-FFF2-40B4-BE49-F238E27FC236}">
                <a16:creationId xmlns:a16="http://schemas.microsoft.com/office/drawing/2014/main" id="{2FA848C3-0494-174C-A069-45FB4C2F60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63764"/>
            <a:ext cx="12192001" cy="5898054"/>
          </a:xfrm>
          <a:prstGeom prst="rect">
            <a:avLst/>
          </a:prstGeom>
        </p:spPr>
      </p:pic>
      <p:sp>
        <p:nvSpPr>
          <p:cNvPr id="3" name="Textfeld 2">
            <a:extLst>
              <a:ext uri="{FF2B5EF4-FFF2-40B4-BE49-F238E27FC236}">
                <a16:creationId xmlns:a16="http://schemas.microsoft.com/office/drawing/2014/main" id="{23E8FF6D-FF77-084E-95BF-F4C91551F7C1}"/>
              </a:ext>
            </a:extLst>
          </p:cNvPr>
          <p:cNvSpPr txBox="1"/>
          <p:nvPr/>
        </p:nvSpPr>
        <p:spPr>
          <a:xfrm>
            <a:off x="725570" y="1671650"/>
            <a:ext cx="10769887" cy="3970318"/>
          </a:xfrm>
          <a:prstGeom prst="rect">
            <a:avLst/>
          </a:prstGeom>
          <a:solidFill>
            <a:schemeClr val="bg1">
              <a:alpha val="70000"/>
            </a:schemeClr>
          </a:solidFill>
        </p:spPr>
        <p:txBody>
          <a:bodyPr wrap="square" rtlCol="0">
            <a:spAutoFit/>
          </a:bodyPr>
          <a:lstStyle/>
          <a:p>
            <a:pPr marL="342900" indent="-342900">
              <a:buFont typeface="Arial" panose="020B0604020202020204" pitchFamily="34" charset="0"/>
              <a:buChar char="•"/>
            </a:pPr>
            <a:r>
              <a:rPr lang="fr-CH" sz="2800" b="1" dirty="0">
                <a:solidFill>
                  <a:schemeClr val="tx1">
                    <a:lumMod val="65000"/>
                    <a:lumOff val="35000"/>
                  </a:schemeClr>
                </a:solidFill>
              </a:rPr>
              <a:t>Tenir compte des aspects d‘aménagement du territoire</a:t>
            </a:r>
            <a:endParaRPr lang="fr-CH" sz="1400" b="1" dirty="0">
              <a:solidFill>
                <a:schemeClr val="tx1">
                  <a:lumMod val="65000"/>
                  <a:lumOff val="35000"/>
                </a:schemeClr>
              </a:solidFill>
            </a:endParaRPr>
          </a:p>
          <a:p>
            <a:r>
              <a:rPr lang="fr-CH" sz="2800" b="1" dirty="0">
                <a:solidFill>
                  <a:schemeClr val="tx1">
                    <a:lumMod val="65000"/>
                    <a:lumOff val="35000"/>
                  </a:schemeClr>
                </a:solidFill>
              </a:rPr>
              <a:t>	=&gt; des surfaces prioritaires de grande taille pour les nicheurs au </a:t>
            </a:r>
          </a:p>
          <a:p>
            <a:r>
              <a:rPr lang="fr-CH" sz="2800" b="1" dirty="0">
                <a:solidFill>
                  <a:schemeClr val="tx1">
                    <a:lumMod val="65000"/>
                    <a:lumOff val="35000"/>
                  </a:schemeClr>
                </a:solidFill>
              </a:rPr>
              <a:t>                 sol dans les prairies et les cultures	</a:t>
            </a:r>
          </a:p>
          <a:p>
            <a:r>
              <a:rPr lang="fr-CH" sz="2800" b="1" dirty="0">
                <a:solidFill>
                  <a:schemeClr val="tx1">
                    <a:lumMod val="65000"/>
                    <a:lumOff val="35000"/>
                  </a:schemeClr>
                </a:solidFill>
              </a:rPr>
              <a:t>	</a:t>
            </a:r>
            <a:r>
              <a:rPr lang="fr-CH" sz="2800" b="1">
                <a:solidFill>
                  <a:schemeClr val="tx1">
                    <a:lumMod val="65000"/>
                    <a:lumOff val="35000"/>
                  </a:schemeClr>
                </a:solidFill>
              </a:rPr>
              <a:t>=&gt; protection </a:t>
            </a:r>
            <a:r>
              <a:rPr lang="fr-CH" sz="2800" b="1" dirty="0">
                <a:solidFill>
                  <a:schemeClr val="tx1">
                    <a:lumMod val="65000"/>
                    <a:lumOff val="35000"/>
                  </a:schemeClr>
                </a:solidFill>
              </a:rPr>
              <a:t>des constructions et d‘une fragmentation 	   	 	     supplémentaire</a:t>
            </a:r>
          </a:p>
          <a:p>
            <a:pPr marL="457200" indent="-457200">
              <a:buFont typeface="Symbol" panose="05050102010706020507" pitchFamily="18" charset="2"/>
              <a:buChar char="Þ"/>
            </a:pPr>
            <a:endParaRPr lang="fr-CH" sz="2800" b="1" dirty="0">
              <a:solidFill>
                <a:schemeClr val="tx1">
                  <a:lumMod val="65000"/>
                  <a:lumOff val="35000"/>
                </a:schemeClr>
              </a:solidFill>
            </a:endParaRPr>
          </a:p>
          <a:p>
            <a:pPr marL="342900" indent="-342900">
              <a:buFont typeface="Arial" panose="020B0604020202020204" pitchFamily="34" charset="0"/>
              <a:buChar char="•"/>
            </a:pPr>
            <a:r>
              <a:rPr lang="fr-CH" sz="2800" b="1" dirty="0">
                <a:solidFill>
                  <a:schemeClr val="tx1">
                    <a:lumMod val="65000"/>
                    <a:lumOff val="35000"/>
                  </a:schemeClr>
                </a:solidFill>
              </a:rPr>
              <a:t>Des aires de mise en réseau par les surfaces de promotion de la biodiversité (SPB) telles que les jachères florales, les ourlets, les surfaces rudérales et les pâturages extensifs</a:t>
            </a:r>
          </a:p>
        </p:txBody>
      </p:sp>
      <p:sp>
        <p:nvSpPr>
          <p:cNvPr id="4" name="Textfeld 3">
            <a:extLst>
              <a:ext uri="{FF2B5EF4-FFF2-40B4-BE49-F238E27FC236}">
                <a16:creationId xmlns:a16="http://schemas.microsoft.com/office/drawing/2014/main" id="{81E13F17-3E93-234D-94DA-383705E8C133}"/>
              </a:ext>
            </a:extLst>
          </p:cNvPr>
          <p:cNvSpPr txBox="1"/>
          <p:nvPr/>
        </p:nvSpPr>
        <p:spPr>
          <a:xfrm>
            <a:off x="478805" y="255878"/>
            <a:ext cx="11654978" cy="707886"/>
          </a:xfrm>
          <a:prstGeom prst="rect">
            <a:avLst/>
          </a:prstGeom>
          <a:noFill/>
        </p:spPr>
        <p:txBody>
          <a:bodyPr wrap="square" rtlCol="0">
            <a:spAutoFit/>
          </a:bodyPr>
          <a:lstStyle/>
          <a:p>
            <a:r>
              <a:rPr lang="fr-CH" sz="4000" b="1">
                <a:solidFill>
                  <a:srgbClr val="006EAA"/>
                </a:solidFill>
              </a:rPr>
              <a:t>L‘alouette des champs dans l‘infrastructure écologique</a:t>
            </a:r>
          </a:p>
        </p:txBody>
      </p:sp>
      <p:pic>
        <p:nvPicPr>
          <p:cNvPr id="5" name="Grafik 4">
            <a:extLst>
              <a:ext uri="{FF2B5EF4-FFF2-40B4-BE49-F238E27FC236}">
                <a16:creationId xmlns:a16="http://schemas.microsoft.com/office/drawing/2014/main" id="{BA8636B1-589E-FB4B-9599-EA2E11D206F1}"/>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3397939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12A730-C0BE-824D-AF62-3E152AB55598}"/>
              </a:ext>
            </a:extLst>
          </p:cNvPr>
          <p:cNvSpPr>
            <a:spLocks noGrp="1"/>
          </p:cNvSpPr>
          <p:nvPr>
            <p:ph idx="1"/>
          </p:nvPr>
        </p:nvSpPr>
        <p:spPr>
          <a:xfrm>
            <a:off x="440636" y="1442715"/>
            <a:ext cx="7045046" cy="4351338"/>
          </a:xfrm>
        </p:spPr>
        <p:txBody>
          <a:bodyPr>
            <a:normAutofit/>
          </a:bodyPr>
          <a:lstStyle/>
          <a:p>
            <a:r>
              <a:rPr lang="fr-CH" b="1" dirty="0">
                <a:solidFill>
                  <a:srgbClr val="7D7D7D"/>
                </a:solidFill>
              </a:rPr>
              <a:t>Des projets isolés ne suffisent pas, il faut une nouvelle politique agricole globale à orientation écologique</a:t>
            </a:r>
          </a:p>
          <a:p>
            <a:r>
              <a:rPr lang="fr-CH" b="1" dirty="0">
                <a:solidFill>
                  <a:srgbClr val="7D7D7D"/>
                </a:solidFill>
              </a:rPr>
              <a:t>AP22+ suspendue, doit absolument être reprise </a:t>
            </a:r>
          </a:p>
          <a:p>
            <a:r>
              <a:rPr lang="fr-CH" b="1" dirty="0">
                <a:solidFill>
                  <a:srgbClr val="7D7D7D"/>
                </a:solidFill>
              </a:rPr>
              <a:t>Meilleur soutien des </a:t>
            </a:r>
            <a:r>
              <a:rPr lang="fr-CH" b="1" dirty="0" err="1">
                <a:solidFill>
                  <a:srgbClr val="7D7D7D"/>
                </a:solidFill>
              </a:rPr>
              <a:t>agriculteur.trices</a:t>
            </a:r>
            <a:r>
              <a:rPr lang="fr-CH" b="1" dirty="0">
                <a:solidFill>
                  <a:srgbClr val="7D7D7D"/>
                </a:solidFill>
              </a:rPr>
              <a:t> qui s‘engagent pour la biodiversité </a:t>
            </a:r>
          </a:p>
          <a:p>
            <a:r>
              <a:rPr lang="fr-CH" b="1" dirty="0">
                <a:solidFill>
                  <a:srgbClr val="7D7D7D"/>
                </a:solidFill>
              </a:rPr>
              <a:t>Pas de subventions pour l‘agriculture qui nuit à la nature</a:t>
            </a:r>
          </a:p>
        </p:txBody>
      </p:sp>
      <p:pic>
        <p:nvPicPr>
          <p:cNvPr id="5" name="Grafik 4">
            <a:extLst>
              <a:ext uri="{FF2B5EF4-FFF2-40B4-BE49-F238E27FC236}">
                <a16:creationId xmlns:a16="http://schemas.microsoft.com/office/drawing/2014/main" id="{A07EF34E-32C4-984B-B55D-F994E0FBC6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2428" y="0"/>
            <a:ext cx="4489572" cy="6858000"/>
          </a:xfrm>
          <a:prstGeom prst="rect">
            <a:avLst/>
          </a:prstGeom>
        </p:spPr>
      </p:pic>
      <p:sp>
        <p:nvSpPr>
          <p:cNvPr id="7" name="Textfeld 6">
            <a:extLst>
              <a:ext uri="{FF2B5EF4-FFF2-40B4-BE49-F238E27FC236}">
                <a16:creationId xmlns:a16="http://schemas.microsoft.com/office/drawing/2014/main" id="{D7D4D2AB-3D8D-2943-A465-E34517DA65E9}"/>
              </a:ext>
            </a:extLst>
          </p:cNvPr>
          <p:cNvSpPr txBox="1"/>
          <p:nvPr/>
        </p:nvSpPr>
        <p:spPr>
          <a:xfrm>
            <a:off x="674011" y="255878"/>
            <a:ext cx="11337175" cy="707886"/>
          </a:xfrm>
          <a:prstGeom prst="rect">
            <a:avLst/>
          </a:prstGeom>
          <a:noFill/>
        </p:spPr>
        <p:txBody>
          <a:bodyPr wrap="square" rtlCol="0">
            <a:spAutoFit/>
          </a:bodyPr>
          <a:lstStyle/>
          <a:p>
            <a:r>
              <a:rPr lang="fr-CH" sz="4000" b="1">
                <a:solidFill>
                  <a:srgbClr val="006EAA"/>
                </a:solidFill>
              </a:rPr>
              <a:t>Politique agricole 2022+</a:t>
            </a:r>
          </a:p>
        </p:txBody>
      </p:sp>
    </p:spTree>
    <p:extLst>
      <p:ext uri="{BB962C8B-B14F-4D97-AF65-F5344CB8AC3E}">
        <p14:creationId xmlns:p14="http://schemas.microsoft.com/office/powerpoint/2010/main" val="1608467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draußen, Vogel, stehend enthält.&#10;&#10;Automatisch generierte Beschreibung">
            <a:extLst>
              <a:ext uri="{FF2B5EF4-FFF2-40B4-BE49-F238E27FC236}">
                <a16:creationId xmlns:a16="http://schemas.microsoft.com/office/drawing/2014/main" id="{F58C32CB-0513-B841-BA24-B8B6B45728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 y="0"/>
            <a:ext cx="12192001" cy="6858000"/>
          </a:xfrm>
          <a:prstGeom prst="rect">
            <a:avLst/>
          </a:prstGeom>
        </p:spPr>
      </p:pic>
      <p:sp>
        <p:nvSpPr>
          <p:cNvPr id="14" name="Textfeld 13">
            <a:extLst>
              <a:ext uri="{FF2B5EF4-FFF2-40B4-BE49-F238E27FC236}">
                <a16:creationId xmlns:a16="http://schemas.microsoft.com/office/drawing/2014/main" id="{ED9EEC24-E56C-024B-896B-69DD460C0AA8}"/>
              </a:ext>
            </a:extLst>
          </p:cNvPr>
          <p:cNvSpPr txBox="1"/>
          <p:nvPr/>
        </p:nvSpPr>
        <p:spPr>
          <a:xfrm>
            <a:off x="6498909" y="732484"/>
            <a:ext cx="4583876" cy="584775"/>
          </a:xfrm>
          <a:prstGeom prst="rect">
            <a:avLst/>
          </a:prstGeom>
          <a:noFill/>
        </p:spPr>
        <p:txBody>
          <a:bodyPr wrap="square" rtlCol="0">
            <a:spAutoFit/>
          </a:bodyPr>
          <a:lstStyle/>
          <a:p>
            <a:pPr algn="r"/>
            <a:r>
              <a:rPr lang="fr-CH" sz="3200" b="1">
                <a:solidFill>
                  <a:schemeClr val="bg1"/>
                </a:solidFill>
              </a:rPr>
              <a:t>Merci de votre attention !</a:t>
            </a:r>
          </a:p>
        </p:txBody>
      </p:sp>
      <p:pic>
        <p:nvPicPr>
          <p:cNvPr id="3" name="Grafik 2">
            <a:extLst>
              <a:ext uri="{FF2B5EF4-FFF2-40B4-BE49-F238E27FC236}">
                <a16:creationId xmlns:a16="http://schemas.microsoft.com/office/drawing/2014/main" id="{E403754D-D432-834A-A0D6-86CEF0F0E45A}"/>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2797609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825D1B-DAC0-2642-BB33-5786558234A1}"/>
              </a:ext>
            </a:extLst>
          </p:cNvPr>
          <p:cNvSpPr>
            <a:spLocks noGrp="1"/>
          </p:cNvSpPr>
          <p:nvPr>
            <p:ph idx="1"/>
          </p:nvPr>
        </p:nvSpPr>
        <p:spPr>
          <a:xfrm>
            <a:off x="838200" y="1233249"/>
            <a:ext cx="8258638" cy="5062796"/>
          </a:xfrm>
        </p:spPr>
        <p:txBody>
          <a:bodyPr wrap="square">
            <a:spAutoFit/>
          </a:bodyPr>
          <a:lstStyle/>
          <a:p>
            <a:pPr>
              <a:lnSpc>
                <a:spcPct val="150000"/>
              </a:lnSpc>
            </a:pPr>
            <a:r>
              <a:rPr lang="fr-CH" dirty="0">
                <a:hlinkClick r:id="rId3"/>
              </a:rPr>
              <a:t>www.birdlife.ch/alouette</a:t>
            </a:r>
            <a:r>
              <a:rPr lang="fr-CH" dirty="0"/>
              <a:t> </a:t>
            </a:r>
          </a:p>
          <a:p>
            <a:pPr>
              <a:lnSpc>
                <a:spcPct val="150000"/>
              </a:lnSpc>
            </a:pPr>
            <a:r>
              <a:rPr lang="fr-CH" dirty="0">
                <a:hlinkClick r:id="rId4"/>
              </a:rPr>
              <a:t>www.vogelwarte.ch </a:t>
            </a:r>
            <a:endParaRPr lang="fr-CH" dirty="0"/>
          </a:p>
          <a:p>
            <a:pPr>
              <a:lnSpc>
                <a:spcPct val="150000"/>
              </a:lnSpc>
            </a:pPr>
            <a:r>
              <a:rPr lang="fr-CH" dirty="0">
                <a:hlinkClick r:id="rId5"/>
              </a:rPr>
              <a:t>https://www.artenfoerderung-voegel.ch/alouette-des-champs.html</a:t>
            </a:r>
            <a:r>
              <a:rPr lang="fr-CH" dirty="0"/>
              <a:t> </a:t>
            </a:r>
          </a:p>
          <a:p>
            <a:pPr>
              <a:lnSpc>
                <a:spcPct val="150000"/>
              </a:lnSpc>
            </a:pPr>
            <a:r>
              <a:rPr lang="fr-CH" dirty="0">
                <a:solidFill>
                  <a:srgbClr val="7D7D7D"/>
                </a:solidFill>
              </a:rPr>
              <a:t>Fiche info « Favoriser l’Alouette des champs », </a:t>
            </a:r>
            <a:br>
              <a:rPr lang="fr-CH" dirty="0">
                <a:solidFill>
                  <a:srgbClr val="7D7D7D"/>
                </a:solidFill>
              </a:rPr>
            </a:br>
            <a:r>
              <a:rPr lang="fr-CH" dirty="0">
                <a:solidFill>
                  <a:srgbClr val="7D7D7D"/>
                </a:solidFill>
              </a:rPr>
              <a:t>Station ornithologique suisse</a:t>
            </a:r>
          </a:p>
          <a:p>
            <a:pPr>
              <a:lnSpc>
                <a:spcPct val="150000"/>
              </a:lnSpc>
            </a:pPr>
            <a:r>
              <a:rPr lang="fr-CH" dirty="0">
                <a:solidFill>
                  <a:srgbClr val="7D7D7D"/>
                </a:solidFill>
              </a:rPr>
              <a:t>AGRIDEA : Favoriser les auxiliaires de culture</a:t>
            </a:r>
            <a:endParaRPr lang="fr-CH" dirty="0"/>
          </a:p>
        </p:txBody>
      </p:sp>
      <p:sp>
        <p:nvSpPr>
          <p:cNvPr id="7" name="Textfeld 6">
            <a:extLst>
              <a:ext uri="{FF2B5EF4-FFF2-40B4-BE49-F238E27FC236}">
                <a16:creationId xmlns:a16="http://schemas.microsoft.com/office/drawing/2014/main" id="{8302BC95-1DB6-EB49-A423-2F079220FE7B}"/>
              </a:ext>
            </a:extLst>
          </p:cNvPr>
          <p:cNvSpPr txBox="1"/>
          <p:nvPr/>
        </p:nvSpPr>
        <p:spPr>
          <a:xfrm>
            <a:off x="674011" y="255878"/>
            <a:ext cx="11337175" cy="707886"/>
          </a:xfrm>
          <a:prstGeom prst="rect">
            <a:avLst/>
          </a:prstGeom>
          <a:noFill/>
        </p:spPr>
        <p:txBody>
          <a:bodyPr wrap="square" rtlCol="0">
            <a:spAutoFit/>
          </a:bodyPr>
          <a:lstStyle/>
          <a:p>
            <a:r>
              <a:rPr lang="fr-CH" sz="4000" b="1">
                <a:solidFill>
                  <a:srgbClr val="006EAA"/>
                </a:solidFill>
              </a:rPr>
              <a:t>Informations complémentaires</a:t>
            </a:r>
          </a:p>
        </p:txBody>
      </p:sp>
      <p:pic>
        <p:nvPicPr>
          <p:cNvPr id="4" name="Image 3">
            <a:extLst>
              <a:ext uri="{FF2B5EF4-FFF2-40B4-BE49-F238E27FC236}">
                <a16:creationId xmlns:a16="http://schemas.microsoft.com/office/drawing/2014/main" id="{B1140ECC-0150-44C6-B647-50FA2E67059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670163">
            <a:off x="8974129" y="583584"/>
            <a:ext cx="2763032" cy="3848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300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875AC3C-B61F-B942-BB86-09225CB950A2}"/>
              </a:ext>
            </a:extLst>
          </p:cNvPr>
          <p:cNvSpPr>
            <a:spLocks noGrp="1"/>
          </p:cNvSpPr>
          <p:nvPr>
            <p:ph idx="1"/>
          </p:nvPr>
        </p:nvSpPr>
        <p:spPr>
          <a:xfrm>
            <a:off x="838200" y="1578513"/>
            <a:ext cx="5368212" cy="3143296"/>
          </a:xfrm>
        </p:spPr>
        <p:txBody>
          <a:bodyPr wrap="square">
            <a:spAutoFit/>
          </a:bodyPr>
          <a:lstStyle/>
          <a:p>
            <a:r>
              <a:rPr lang="fr-CH" sz="2400" b="1" dirty="0">
                <a:solidFill>
                  <a:srgbClr val="7D7D7D"/>
                </a:solidFill>
                <a:latin typeface="Syntax LT" pitchFamily="2" charset="0"/>
              </a:rPr>
              <a:t>A l‘échelle mondiale, environ 100 espèces dans la famille des alouettes (</a:t>
            </a:r>
            <a:r>
              <a:rPr lang="fr-CH" sz="2400" b="1" i="1" dirty="0" err="1">
                <a:solidFill>
                  <a:srgbClr val="7D7D7D"/>
                </a:solidFill>
                <a:latin typeface="Syntax LT" pitchFamily="2" charset="0"/>
              </a:rPr>
              <a:t>Alaudidae</a:t>
            </a:r>
            <a:r>
              <a:rPr lang="fr-CH" sz="2400" b="1" dirty="0">
                <a:solidFill>
                  <a:srgbClr val="7D7D7D"/>
                </a:solidFill>
                <a:latin typeface="Syntax LT" pitchFamily="2" charset="0"/>
              </a:rPr>
              <a:t>), 11 en Europe</a:t>
            </a:r>
          </a:p>
          <a:p>
            <a:r>
              <a:rPr lang="fr-CH" sz="2400" b="1" dirty="0">
                <a:solidFill>
                  <a:srgbClr val="7D7D7D"/>
                </a:solidFill>
                <a:latin typeface="Syntax LT" pitchFamily="2" charset="0"/>
              </a:rPr>
              <a:t>Deux espèces nichent en Suisse : alouette des champs et alouette lulu</a:t>
            </a:r>
          </a:p>
          <a:p>
            <a:r>
              <a:rPr lang="fr-CH" sz="2400" b="1" dirty="0">
                <a:solidFill>
                  <a:srgbClr val="7D7D7D"/>
                </a:solidFill>
                <a:latin typeface="Syntax LT" pitchFamily="2" charset="0"/>
              </a:rPr>
              <a:t>Le cochevis huppé a disparu de Suisse lors des 50 dernières années</a:t>
            </a:r>
          </a:p>
          <a:p>
            <a:endParaRPr lang="fr-CH" sz="2400" b="1" dirty="0">
              <a:solidFill>
                <a:srgbClr val="7D7D7D"/>
              </a:solidFill>
              <a:latin typeface="Syntax LT" pitchFamily="2" charset="0"/>
            </a:endParaRPr>
          </a:p>
        </p:txBody>
      </p:sp>
      <p:sp>
        <p:nvSpPr>
          <p:cNvPr id="6" name="Textfeld 5">
            <a:extLst>
              <a:ext uri="{FF2B5EF4-FFF2-40B4-BE49-F238E27FC236}">
                <a16:creationId xmlns:a16="http://schemas.microsoft.com/office/drawing/2014/main" id="{F57A3ECB-187E-4A46-A0A5-E03E934385D5}"/>
              </a:ext>
            </a:extLst>
          </p:cNvPr>
          <p:cNvSpPr txBox="1"/>
          <p:nvPr/>
        </p:nvSpPr>
        <p:spPr>
          <a:xfrm>
            <a:off x="674012" y="503851"/>
            <a:ext cx="5368212" cy="707886"/>
          </a:xfrm>
          <a:prstGeom prst="rect">
            <a:avLst/>
          </a:prstGeom>
          <a:noFill/>
        </p:spPr>
        <p:txBody>
          <a:bodyPr wrap="square" rtlCol="0">
            <a:spAutoFit/>
          </a:bodyPr>
          <a:lstStyle/>
          <a:p>
            <a:r>
              <a:rPr lang="fr-CH" sz="4000" b="1" dirty="0">
                <a:solidFill>
                  <a:srgbClr val="006EAA"/>
                </a:solidFill>
              </a:rPr>
              <a:t>Espèces apparentées</a:t>
            </a:r>
          </a:p>
        </p:txBody>
      </p:sp>
      <p:pic>
        <p:nvPicPr>
          <p:cNvPr id="7" name="Grafik 6" descr="Ein Bild, das Vogel, aus Holz, sitzend, draußen enthält.&#10;&#10;Automatisch generierte Beschreibung">
            <a:extLst>
              <a:ext uri="{FF2B5EF4-FFF2-40B4-BE49-F238E27FC236}">
                <a16:creationId xmlns:a16="http://schemas.microsoft.com/office/drawing/2014/main" id="{A40126A7-B99D-AC49-BBE4-371F2804ED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7777" y="752744"/>
            <a:ext cx="5574224" cy="5307983"/>
          </a:xfrm>
          <a:prstGeom prst="rect">
            <a:avLst/>
          </a:prstGeom>
        </p:spPr>
      </p:pic>
    </p:spTree>
    <p:extLst>
      <p:ext uri="{BB962C8B-B14F-4D97-AF65-F5344CB8AC3E}">
        <p14:creationId xmlns:p14="http://schemas.microsoft.com/office/powerpoint/2010/main" val="87036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2158C88-F5ED-A84B-ABC3-9CA30533B402}"/>
              </a:ext>
            </a:extLst>
          </p:cNvPr>
          <p:cNvSpPr txBox="1"/>
          <p:nvPr/>
        </p:nvSpPr>
        <p:spPr>
          <a:xfrm>
            <a:off x="1337175" y="5402247"/>
            <a:ext cx="3732903" cy="461665"/>
          </a:xfrm>
          <a:prstGeom prst="rect">
            <a:avLst/>
          </a:prstGeom>
          <a:noFill/>
        </p:spPr>
        <p:txBody>
          <a:bodyPr wrap="square" rtlCol="0">
            <a:spAutoFit/>
          </a:bodyPr>
          <a:lstStyle/>
          <a:p>
            <a:pPr algn="ctr"/>
            <a:r>
              <a:rPr lang="fr-CH" sz="2400" b="1" dirty="0">
                <a:solidFill>
                  <a:srgbClr val="7D7D7D"/>
                </a:solidFill>
                <a:latin typeface="Syntax LT" pitchFamily="2" charset="0"/>
              </a:rPr>
              <a:t>Alouette lulu</a:t>
            </a:r>
          </a:p>
        </p:txBody>
      </p:sp>
      <p:sp>
        <p:nvSpPr>
          <p:cNvPr id="8" name="Textfeld 7">
            <a:extLst>
              <a:ext uri="{FF2B5EF4-FFF2-40B4-BE49-F238E27FC236}">
                <a16:creationId xmlns:a16="http://schemas.microsoft.com/office/drawing/2014/main" id="{166620E6-B323-764F-9023-4B641B7F7B43}"/>
              </a:ext>
            </a:extLst>
          </p:cNvPr>
          <p:cNvSpPr txBox="1"/>
          <p:nvPr/>
        </p:nvSpPr>
        <p:spPr>
          <a:xfrm>
            <a:off x="8125446" y="5402246"/>
            <a:ext cx="1878912" cy="461665"/>
          </a:xfrm>
          <a:prstGeom prst="rect">
            <a:avLst/>
          </a:prstGeom>
          <a:noFill/>
        </p:spPr>
        <p:txBody>
          <a:bodyPr wrap="none" rtlCol="0">
            <a:spAutoFit/>
          </a:bodyPr>
          <a:lstStyle/>
          <a:p>
            <a:pPr algn="ctr"/>
            <a:r>
              <a:rPr lang="fr-CH" sz="2400" b="1">
                <a:solidFill>
                  <a:srgbClr val="7D7D7D"/>
                </a:solidFill>
                <a:latin typeface="Syntax LT" pitchFamily="2" charset="0"/>
              </a:rPr>
              <a:t>Pipit farlouse</a:t>
            </a:r>
          </a:p>
        </p:txBody>
      </p:sp>
      <p:pic>
        <p:nvPicPr>
          <p:cNvPr id="5" name="Grafik 4" descr="Ein Bild, das Vogel, Boden, draußen, stehend enthält.&#10;&#10;Automatisch generierte Beschreibung">
            <a:extLst>
              <a:ext uri="{FF2B5EF4-FFF2-40B4-BE49-F238E27FC236}">
                <a16:creationId xmlns:a16="http://schemas.microsoft.com/office/drawing/2014/main" id="{6696C7F7-A483-2442-B79F-75CB5A6342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032" y="1455753"/>
            <a:ext cx="5677191" cy="3864274"/>
          </a:xfrm>
          <a:prstGeom prst="rect">
            <a:avLst/>
          </a:prstGeom>
        </p:spPr>
      </p:pic>
      <p:sp>
        <p:nvSpPr>
          <p:cNvPr id="9" name="Textfeld 8">
            <a:extLst>
              <a:ext uri="{FF2B5EF4-FFF2-40B4-BE49-F238E27FC236}">
                <a16:creationId xmlns:a16="http://schemas.microsoft.com/office/drawing/2014/main" id="{E1008497-2920-554A-8F43-D6132EC4EBE3}"/>
              </a:ext>
            </a:extLst>
          </p:cNvPr>
          <p:cNvSpPr txBox="1"/>
          <p:nvPr/>
        </p:nvSpPr>
        <p:spPr>
          <a:xfrm>
            <a:off x="674012" y="503851"/>
            <a:ext cx="5368212" cy="707886"/>
          </a:xfrm>
          <a:prstGeom prst="rect">
            <a:avLst/>
          </a:prstGeom>
          <a:noFill/>
        </p:spPr>
        <p:txBody>
          <a:bodyPr wrap="square" rtlCol="0">
            <a:spAutoFit/>
          </a:bodyPr>
          <a:lstStyle/>
          <a:p>
            <a:r>
              <a:rPr lang="fr-CH" sz="4000" b="1" dirty="0">
                <a:solidFill>
                  <a:srgbClr val="006EAA"/>
                </a:solidFill>
              </a:rPr>
              <a:t>Espèces ressemblantes</a:t>
            </a:r>
          </a:p>
        </p:txBody>
      </p:sp>
      <p:pic>
        <p:nvPicPr>
          <p:cNvPr id="10" name="Grafik 9" descr="Ein Bild, das Boden, draußen, Vogel, Singvogel enthält.&#10;&#10;Automatisch generierte Beschreibung">
            <a:extLst>
              <a:ext uri="{FF2B5EF4-FFF2-40B4-BE49-F238E27FC236}">
                <a16:creationId xmlns:a16="http://schemas.microsoft.com/office/drawing/2014/main" id="{00D6DBA0-D096-6741-AA26-B8B6D95262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49778" y="1455753"/>
            <a:ext cx="5830245" cy="3870634"/>
          </a:xfrm>
          <a:prstGeom prst="rect">
            <a:avLst/>
          </a:prstGeom>
        </p:spPr>
      </p:pic>
    </p:spTree>
    <p:extLst>
      <p:ext uri="{BB962C8B-B14F-4D97-AF65-F5344CB8AC3E}">
        <p14:creationId xmlns:p14="http://schemas.microsoft.com/office/powerpoint/2010/main" val="18949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Gras, draußen, Himmel, Feld enthält.&#10;&#10;Automatisch generierte Beschreibung">
            <a:extLst>
              <a:ext uri="{FF2B5EF4-FFF2-40B4-BE49-F238E27FC236}">
                <a16:creationId xmlns:a16="http://schemas.microsoft.com/office/drawing/2014/main" id="{18289265-8E1A-284E-902C-44E5CF0E71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7490" y="0"/>
            <a:ext cx="5884510" cy="6858000"/>
          </a:xfrm>
          <a:prstGeom prst="rect">
            <a:avLst/>
          </a:prstGeom>
        </p:spPr>
      </p:pic>
      <p:sp>
        <p:nvSpPr>
          <p:cNvPr id="7" name="Textfeld 6">
            <a:extLst>
              <a:ext uri="{FF2B5EF4-FFF2-40B4-BE49-F238E27FC236}">
                <a16:creationId xmlns:a16="http://schemas.microsoft.com/office/drawing/2014/main" id="{5412B8D1-56C9-A04C-A413-06A1914F05E6}"/>
              </a:ext>
            </a:extLst>
          </p:cNvPr>
          <p:cNvSpPr txBox="1"/>
          <p:nvPr/>
        </p:nvSpPr>
        <p:spPr>
          <a:xfrm>
            <a:off x="674012" y="503851"/>
            <a:ext cx="5368212" cy="707886"/>
          </a:xfrm>
          <a:prstGeom prst="rect">
            <a:avLst/>
          </a:prstGeom>
          <a:noFill/>
        </p:spPr>
        <p:txBody>
          <a:bodyPr wrap="square" rtlCol="0">
            <a:spAutoFit/>
          </a:bodyPr>
          <a:lstStyle/>
          <a:p>
            <a:r>
              <a:rPr lang="fr-CH" sz="4000" b="1">
                <a:solidFill>
                  <a:srgbClr val="006EAA"/>
                </a:solidFill>
              </a:rPr>
              <a:t>Habitat</a:t>
            </a:r>
          </a:p>
        </p:txBody>
      </p:sp>
      <p:sp>
        <p:nvSpPr>
          <p:cNvPr id="10" name="Inhaltsplatzhalter 2">
            <a:extLst>
              <a:ext uri="{FF2B5EF4-FFF2-40B4-BE49-F238E27FC236}">
                <a16:creationId xmlns:a16="http://schemas.microsoft.com/office/drawing/2014/main" id="{144D44D7-C495-C34A-B374-8120ADD3CAEB}"/>
              </a:ext>
            </a:extLst>
          </p:cNvPr>
          <p:cNvSpPr txBox="1">
            <a:spLocks/>
          </p:cNvSpPr>
          <p:nvPr/>
        </p:nvSpPr>
        <p:spPr>
          <a:xfrm>
            <a:off x="838200" y="1701641"/>
            <a:ext cx="5257800" cy="234320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2400" b="1" dirty="0">
                <a:solidFill>
                  <a:srgbClr val="7D7D7D"/>
                </a:solidFill>
                <a:latin typeface="Syntax LT" pitchFamily="2" charset="0"/>
              </a:rPr>
              <a:t>Sites plutôt secs</a:t>
            </a:r>
            <a:br>
              <a:rPr lang="fr-CH" sz="2400" b="1" dirty="0">
                <a:solidFill>
                  <a:srgbClr val="7D7D7D"/>
                </a:solidFill>
                <a:latin typeface="Syntax LT" pitchFamily="2" charset="0"/>
              </a:rPr>
            </a:br>
            <a:r>
              <a:rPr lang="fr-CH" sz="2400" b="1" dirty="0">
                <a:solidFill>
                  <a:srgbClr val="7D7D7D"/>
                </a:solidFill>
                <a:latin typeface="Syntax LT" pitchFamily="2" charset="0"/>
              </a:rPr>
              <a:t>(à l’origine habitant des steppes)</a:t>
            </a:r>
          </a:p>
          <a:p>
            <a:r>
              <a:rPr lang="fr-CH" sz="2400" b="1" dirty="0">
                <a:solidFill>
                  <a:srgbClr val="7D7D7D"/>
                </a:solidFill>
                <a:latin typeface="Syntax LT" pitchFamily="2" charset="0"/>
              </a:rPr>
              <a:t>Evite les forêts, haies hautes et les agglomérations </a:t>
            </a:r>
          </a:p>
          <a:p>
            <a:r>
              <a:rPr lang="fr-CH" sz="2400" b="1" dirty="0">
                <a:solidFill>
                  <a:srgbClr val="7D7D7D"/>
                </a:solidFill>
                <a:latin typeface="Syntax LT" pitchFamily="2" charset="0"/>
              </a:rPr>
              <a:t>Altitude : du niveau de la mer jusqu’à des sites alpins </a:t>
            </a:r>
          </a:p>
        </p:txBody>
      </p:sp>
    </p:spTree>
    <p:extLst>
      <p:ext uri="{BB962C8B-B14F-4D97-AF65-F5344CB8AC3E}">
        <p14:creationId xmlns:p14="http://schemas.microsoft.com/office/powerpoint/2010/main" val="55382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D12D3DF-FE0F-7246-8B33-E2B0F54B89C9}"/>
              </a:ext>
            </a:extLst>
          </p:cNvPr>
          <p:cNvSpPr>
            <a:spLocks noGrp="1"/>
          </p:cNvSpPr>
          <p:nvPr>
            <p:ph idx="1"/>
          </p:nvPr>
        </p:nvSpPr>
        <p:spPr>
          <a:xfrm>
            <a:off x="838200" y="1690688"/>
            <a:ext cx="10672482" cy="815546"/>
          </a:xfrm>
        </p:spPr>
        <p:txBody>
          <a:bodyPr>
            <a:normAutofit/>
          </a:bodyPr>
          <a:lstStyle/>
          <a:p>
            <a:r>
              <a:rPr lang="fr-CH" sz="2400" b="1">
                <a:solidFill>
                  <a:srgbClr val="7D7D7D"/>
                </a:solidFill>
                <a:latin typeface="Syntax LT" pitchFamily="2" charset="0"/>
              </a:rPr>
              <a:t>Aujourd’hui, fréquemment en milieu agricole sur les champs cultivés</a:t>
            </a:r>
          </a:p>
        </p:txBody>
      </p:sp>
      <p:pic>
        <p:nvPicPr>
          <p:cNvPr id="7" name="Grafik 6">
            <a:extLst>
              <a:ext uri="{FF2B5EF4-FFF2-40B4-BE49-F238E27FC236}">
                <a16:creationId xmlns:a16="http://schemas.microsoft.com/office/drawing/2014/main" id="{F5471750-8E59-D442-8841-F67EDD0AD3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506234"/>
            <a:ext cx="12192000" cy="4361936"/>
          </a:xfrm>
          <a:prstGeom prst="rect">
            <a:avLst/>
          </a:prstGeom>
        </p:spPr>
      </p:pic>
      <p:sp>
        <p:nvSpPr>
          <p:cNvPr id="8" name="Textfeld 7">
            <a:extLst>
              <a:ext uri="{FF2B5EF4-FFF2-40B4-BE49-F238E27FC236}">
                <a16:creationId xmlns:a16="http://schemas.microsoft.com/office/drawing/2014/main" id="{69AE8C2B-F2EF-1E4A-BDEE-23D2476A6AFB}"/>
              </a:ext>
            </a:extLst>
          </p:cNvPr>
          <p:cNvSpPr txBox="1"/>
          <p:nvPr/>
        </p:nvSpPr>
        <p:spPr>
          <a:xfrm>
            <a:off x="674012" y="503851"/>
            <a:ext cx="5368212" cy="707886"/>
          </a:xfrm>
          <a:prstGeom prst="rect">
            <a:avLst/>
          </a:prstGeom>
          <a:noFill/>
        </p:spPr>
        <p:txBody>
          <a:bodyPr wrap="square" rtlCol="0">
            <a:spAutoFit/>
          </a:bodyPr>
          <a:lstStyle/>
          <a:p>
            <a:r>
              <a:rPr lang="fr-CH" sz="4000" b="1">
                <a:solidFill>
                  <a:srgbClr val="006EAA"/>
                </a:solidFill>
              </a:rPr>
              <a:t>Habitat</a:t>
            </a:r>
          </a:p>
        </p:txBody>
      </p:sp>
      <p:pic>
        <p:nvPicPr>
          <p:cNvPr id="5" name="Grafik 4">
            <a:extLst>
              <a:ext uri="{FF2B5EF4-FFF2-40B4-BE49-F238E27FC236}">
                <a16:creationId xmlns:a16="http://schemas.microsoft.com/office/drawing/2014/main" id="{AD219C6F-E2F9-4F47-B970-C66176145230}"/>
              </a:ext>
            </a:extLst>
          </p:cNvPr>
          <p:cNvPicPr>
            <a:picLocks noChangeAspect="1"/>
          </p:cNvPicPr>
          <p:nvPr/>
        </p:nvPicPr>
        <p:blipFill>
          <a:blip r:embed="rId4"/>
          <a:stretch>
            <a:fillRect/>
          </a:stretch>
        </p:blipFill>
        <p:spPr>
          <a:xfrm>
            <a:off x="108000" y="6242400"/>
            <a:ext cx="676800" cy="516203"/>
          </a:xfrm>
          <a:prstGeom prst="rect">
            <a:avLst/>
          </a:prstGeom>
        </p:spPr>
      </p:pic>
    </p:spTree>
    <p:extLst>
      <p:ext uri="{BB962C8B-B14F-4D97-AF65-F5344CB8AC3E}">
        <p14:creationId xmlns:p14="http://schemas.microsoft.com/office/powerpoint/2010/main" val="4544436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6368</Words>
  <Application>Microsoft Office PowerPoint</Application>
  <PresentationFormat>Grand écran</PresentationFormat>
  <Paragraphs>617</Paragraphs>
  <Slides>55</Slides>
  <Notes>55</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55</vt:i4>
      </vt:variant>
    </vt:vector>
  </HeadingPairs>
  <TitlesOfParts>
    <vt:vector size="61" baseType="lpstr">
      <vt:lpstr>Arial</vt:lpstr>
      <vt:lpstr>Calibri</vt:lpstr>
      <vt:lpstr>Calibri Light</vt:lpstr>
      <vt:lpstr>Symbol</vt:lpstr>
      <vt:lpstr>Syntax LT</vt:lpstr>
      <vt:lpstr>Office</vt:lpstr>
      <vt:lpstr>Présentation PowerPoint</vt:lpstr>
      <vt:lpstr>Présentation PowerPoint</vt:lpstr>
      <vt:lpstr>L‘alouette dans la littérature – de l‘espèce commensale à l’oiseau culturel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Feldlerche</dc:title>
  <dc:creator>Michael Gerber</dc:creator>
  <cp:lastModifiedBy>Eva Inderwildi</cp:lastModifiedBy>
  <cp:revision>179</cp:revision>
  <dcterms:created xsi:type="dcterms:W3CDTF">2021-02-23T07:37:07Z</dcterms:created>
  <dcterms:modified xsi:type="dcterms:W3CDTF">2021-11-30T07:42:37Z</dcterms:modified>
</cp:coreProperties>
</file>