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1"/>
  </p:notesMasterIdLst>
  <p:sldIdLst>
    <p:sldId id="282" r:id="rId5"/>
    <p:sldId id="662" r:id="rId6"/>
    <p:sldId id="732" r:id="rId7"/>
    <p:sldId id="291" r:id="rId8"/>
    <p:sldId id="335" r:id="rId9"/>
    <p:sldId id="326" r:id="rId10"/>
    <p:sldId id="314" r:id="rId11"/>
    <p:sldId id="325" r:id="rId12"/>
    <p:sldId id="733" r:id="rId13"/>
    <p:sldId id="790" r:id="rId14"/>
    <p:sldId id="297" r:id="rId15"/>
    <p:sldId id="791" r:id="rId16"/>
    <p:sldId id="734" r:id="rId17"/>
    <p:sldId id="743" r:id="rId18"/>
    <p:sldId id="745" r:id="rId19"/>
    <p:sldId id="742" r:id="rId20"/>
    <p:sldId id="673" r:id="rId21"/>
    <p:sldId id="746" r:id="rId22"/>
    <p:sldId id="787" r:id="rId23"/>
    <p:sldId id="740" r:id="rId24"/>
    <p:sldId id="788" r:id="rId25"/>
    <p:sldId id="747" r:id="rId26"/>
    <p:sldId id="674" r:id="rId27"/>
    <p:sldId id="738" r:id="rId28"/>
    <p:sldId id="739" r:id="rId29"/>
    <p:sldId id="666" r:id="rId30"/>
    <p:sldId id="752" r:id="rId31"/>
    <p:sldId id="754" r:id="rId32"/>
    <p:sldId id="753" r:id="rId33"/>
    <p:sldId id="757" r:id="rId34"/>
    <p:sldId id="758" r:id="rId35"/>
    <p:sldId id="759" r:id="rId36"/>
    <p:sldId id="761" r:id="rId37"/>
    <p:sldId id="751" r:id="rId38"/>
    <p:sldId id="737" r:id="rId39"/>
    <p:sldId id="303" r:id="rId40"/>
    <p:sldId id="340" r:id="rId41"/>
    <p:sldId id="772" r:id="rId42"/>
    <p:sldId id="735" r:id="rId43"/>
    <p:sldId id="341" r:id="rId44"/>
    <p:sldId id="789" r:id="rId45"/>
    <p:sldId id="741" r:id="rId46"/>
    <p:sldId id="771" r:id="rId47"/>
    <p:sldId id="286" r:id="rId48"/>
    <p:sldId id="769" r:id="rId49"/>
    <p:sldId id="767" r:id="rId50"/>
    <p:sldId id="762" r:id="rId51"/>
    <p:sldId id="768" r:id="rId52"/>
    <p:sldId id="796" r:id="rId53"/>
    <p:sldId id="748" r:id="rId54"/>
    <p:sldId id="764" r:id="rId55"/>
    <p:sldId id="650" r:id="rId56"/>
    <p:sldId id="287" r:id="rId57"/>
    <p:sldId id="794" r:id="rId58"/>
    <p:sldId id="795" r:id="rId59"/>
    <p:sldId id="270" r:id="rId60"/>
    <p:sldId id="782" r:id="rId61"/>
    <p:sldId id="783" r:id="rId62"/>
    <p:sldId id="785" r:id="rId63"/>
    <p:sldId id="786" r:id="rId64"/>
    <p:sldId id="776" r:id="rId65"/>
    <p:sldId id="792" r:id="rId66"/>
    <p:sldId id="774" r:id="rId67"/>
    <p:sldId id="793" r:id="rId68"/>
    <p:sldId id="778" r:id="rId69"/>
    <p:sldId id="338" r:id="rId7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BABD1"/>
    <a:srgbClr val="1989BD"/>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00" autoAdjust="0"/>
    <p:restoredTop sz="79438"/>
  </p:normalViewPr>
  <p:slideViewPr>
    <p:cSldViewPr snapToGrid="0" showGuides="1">
      <p:cViewPr varScale="1">
        <p:scale>
          <a:sx n="89" d="100"/>
          <a:sy n="89" d="100"/>
        </p:scale>
        <p:origin x="192" y="472"/>
      </p:cViewPr>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2A1529-D1E4-485A-8BE2-DD336C4B0A88}" type="datetimeFigureOut">
              <a:rPr lang="de-CH" smtClean="0"/>
              <a:t>14.01.26</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92378F-6CB0-4B76-A4DF-120CC0F0540F}" type="slidenum">
              <a:rPr lang="de-CH" smtClean="0"/>
              <a:t>‹Nr.›</a:t>
            </a:fld>
            <a:endParaRPr lang="de-CH"/>
          </a:p>
        </p:txBody>
      </p:sp>
    </p:spTree>
    <p:extLst>
      <p:ext uri="{BB962C8B-B14F-4D97-AF65-F5344CB8AC3E}">
        <p14:creationId xmlns:p14="http://schemas.microsoft.com/office/powerpoint/2010/main" val="2203183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a:p>
            <a:r>
              <a:rPr lang="de-CH" dirty="0"/>
              <a:t>Bilder: BirdLife Schweiz, wo nicht anders angegeben</a:t>
            </a:r>
          </a:p>
          <a:p>
            <a:endParaRPr lang="de-CH" dirty="0"/>
          </a:p>
          <a:p>
            <a:endParaRPr lang="de-CH" dirty="0"/>
          </a:p>
          <a:p>
            <a:endParaRPr lang="de-CH" dirty="0"/>
          </a:p>
          <a:p>
            <a:r>
              <a:rPr lang="de-CH" dirty="0"/>
              <a:t>Bild: </a:t>
            </a:r>
            <a:r>
              <a:rPr lang="de-CH" dirty="0" err="1"/>
              <a:t>www.eisvogel.land</a:t>
            </a:r>
            <a:r>
              <a:rPr lang="de-CH" dirty="0"/>
              <a:t> (fantastische Bilder als Druck zum Kaufen)</a:t>
            </a:r>
          </a:p>
        </p:txBody>
      </p:sp>
      <p:sp>
        <p:nvSpPr>
          <p:cNvPr id="4" name="Foliennummernplatzhalter 3"/>
          <p:cNvSpPr>
            <a:spLocks noGrp="1"/>
          </p:cNvSpPr>
          <p:nvPr>
            <p:ph type="sldNum" sz="quarter" idx="5"/>
          </p:nvPr>
        </p:nvSpPr>
        <p:spPr/>
        <p:txBody>
          <a:bodyPr/>
          <a:lstStyle/>
          <a:p>
            <a:fld id="{8092378F-6CB0-4B76-A4DF-120CC0F0540F}" type="slidenum">
              <a:rPr lang="de-CH" smtClean="0"/>
              <a:t>1</a:t>
            </a:fld>
            <a:endParaRPr lang="de-CH"/>
          </a:p>
        </p:txBody>
      </p:sp>
    </p:spTree>
    <p:extLst>
      <p:ext uri="{BB962C8B-B14F-4D97-AF65-F5344CB8AC3E}">
        <p14:creationId xmlns:p14="http://schemas.microsoft.com/office/powerpoint/2010/main" val="915521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a:p>
            <a:r>
              <a:rPr lang="de-CH" dirty="0"/>
              <a:t>Der Eisvogel ist das ganze Jahr bei uns zu finden. Man sieht, dass es zur Balzzeit (März) mehr Meldungen gibt, wenn er sich auffällig verhält. Zur Brutzeit ist er heimlicher. Ab Ende Juni sind die ersten Jungvögel zu finden und beginnen umherzustreifen. Dann sind Eisvögel sehr auffällig, was zu vermehrten Beobachtungen führt. Zudem kommen im Herbst Eisvögel aus nordöstlichen Gebieten (z.B. Polen, Tschechien,...) zu uns, um hier zu überwintern.</a:t>
            </a:r>
          </a:p>
          <a:p>
            <a:endParaRPr lang="de-CH" dirty="0"/>
          </a:p>
          <a:p>
            <a:endParaRPr lang="de-CH" dirty="0"/>
          </a:p>
          <a:p>
            <a:r>
              <a:rPr lang="de-CH" dirty="0"/>
              <a:t>Quelle: Schweizerische Vogelwarte, Brutvogelatlas 2013 - 2016</a:t>
            </a:r>
          </a:p>
        </p:txBody>
      </p:sp>
      <p:sp>
        <p:nvSpPr>
          <p:cNvPr id="4" name="Foliennummernplatzhalter 3"/>
          <p:cNvSpPr>
            <a:spLocks noGrp="1"/>
          </p:cNvSpPr>
          <p:nvPr>
            <p:ph type="sldNum" sz="quarter" idx="5"/>
          </p:nvPr>
        </p:nvSpPr>
        <p:spPr/>
        <p:txBody>
          <a:bodyPr/>
          <a:lstStyle/>
          <a:p>
            <a:fld id="{8092378F-6CB0-4B76-A4DF-120CC0F0540F}" type="slidenum">
              <a:rPr lang="de-CH" smtClean="0"/>
              <a:t>10</a:t>
            </a:fld>
            <a:endParaRPr lang="de-CH"/>
          </a:p>
        </p:txBody>
      </p:sp>
    </p:spTree>
    <p:extLst>
      <p:ext uri="{BB962C8B-B14F-4D97-AF65-F5344CB8AC3E}">
        <p14:creationId xmlns:p14="http://schemas.microsoft.com/office/powerpoint/2010/main" val="357597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a:p>
            <a:r>
              <a:rPr lang="de-CH" dirty="0"/>
              <a:t>Hier sehen wir Wiederfunde von beringten Eisvögeln. Man sieht das Eisvögel generell nach Südwest ziehen. Unsere Eisvögel sind vor allem stationär, bzw. die Jungvögel machen eine ungerichtete Wanderung, um neue Gebiete zu finden. Dies kann durchaus auch über 100 km weit sein, meist aber weniger. Sibirische Vögel ziehen z.T. über 1000 km.</a:t>
            </a:r>
          </a:p>
          <a:p>
            <a:endParaRPr lang="de-CH" dirty="0"/>
          </a:p>
          <a:p>
            <a:r>
              <a:rPr lang="de-CH" dirty="0"/>
              <a:t>Bei der Altersverteilung der Ringwiederfunde kann man dies auch erahnen, da im Herbst viele Diesjährige gefunden werden. Allerdings muss man im Kopf behalten, dass auch mehr Jungvögel beringt werden. Zudem spiegelt sich hier die hohe Sterblichkeit, so dass weniger beringte Vögel das Erwachsenenalter erreichen.</a:t>
            </a:r>
          </a:p>
          <a:p>
            <a:endParaRPr lang="de-CH" dirty="0"/>
          </a:p>
          <a:p>
            <a:r>
              <a:rPr lang="de-CH" dirty="0"/>
              <a:t>Weibchen scheinen weiter zu ziehen als Männchen, die vermutlich ihr Revier verteidigen wollen, bzw. früh im Revier sein wollen.</a:t>
            </a:r>
          </a:p>
          <a:p>
            <a:endParaRPr lang="de-CH" dirty="0"/>
          </a:p>
          <a:p>
            <a:endParaRPr lang="de-CH" dirty="0"/>
          </a:p>
          <a:p>
            <a:r>
              <a:rPr lang="de-CH" dirty="0"/>
              <a:t>Quelle: https://</a:t>
            </a:r>
            <a:r>
              <a:rPr lang="de-CH" dirty="0" err="1"/>
              <a:t>migrationatlas.org</a:t>
            </a:r>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11</a:t>
            </a:fld>
            <a:endParaRPr lang="de-CH"/>
          </a:p>
        </p:txBody>
      </p:sp>
    </p:spTree>
    <p:extLst>
      <p:ext uri="{BB962C8B-B14F-4D97-AF65-F5344CB8AC3E}">
        <p14:creationId xmlns:p14="http://schemas.microsoft.com/office/powerpoint/2010/main" val="3311757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Noch einmal zurück zur Karte der Winterverbreitung: sehr speziell ist hier das Vorkommen des Eisvogels im Winter an den Flüssen und Seen des </a:t>
            </a:r>
            <a:r>
              <a:rPr lang="de-CH" dirty="0" err="1"/>
              <a:t>Oberengadiner</a:t>
            </a:r>
            <a:r>
              <a:rPr lang="de-CH" dirty="0"/>
              <a:t> Hochtals auf 1700 bis 1800 m! Es gibt hier immer wieder Winterbeobachtungen mehrerer Individuen, allerdings keine Bruten! Eventuell sind dies Wintergäste, die von den sicher fischreichen Gewässern profitieren. Warum dort noch keine Brut von Schweizer Vögeln stattgefunden, ist eine spannende Frage.</a:t>
            </a:r>
          </a:p>
          <a:p>
            <a:endParaRPr lang="de-CH" dirty="0"/>
          </a:p>
          <a:p>
            <a:r>
              <a:rPr lang="de-CH" dirty="0"/>
              <a:t>Quelle: Schweizerische Vogelwarte, Brutvogelatlas 2013 - 2016</a:t>
            </a:r>
          </a:p>
        </p:txBody>
      </p:sp>
      <p:sp>
        <p:nvSpPr>
          <p:cNvPr id="4" name="Foliennummernplatzhalter 3"/>
          <p:cNvSpPr>
            <a:spLocks noGrp="1"/>
          </p:cNvSpPr>
          <p:nvPr>
            <p:ph type="sldNum" sz="quarter" idx="5"/>
          </p:nvPr>
        </p:nvSpPr>
        <p:spPr/>
        <p:txBody>
          <a:bodyPr/>
          <a:lstStyle/>
          <a:p>
            <a:fld id="{8092378F-6CB0-4B76-A4DF-120CC0F0540F}" type="slidenum">
              <a:rPr lang="de-CH" smtClean="0"/>
              <a:t>12</a:t>
            </a:fld>
            <a:endParaRPr lang="de-CH"/>
          </a:p>
        </p:txBody>
      </p:sp>
    </p:spTree>
    <p:extLst>
      <p:ext uri="{BB962C8B-B14F-4D97-AF65-F5344CB8AC3E}">
        <p14:creationId xmlns:p14="http://schemas.microsoft.com/office/powerpoint/2010/main" val="2873973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Bei den Menschen schon lange vertrauten Vögeln bekommen diese nicht selten einen eigenen, spezifischen Namen. Das altgriechische Wort «</a:t>
            </a:r>
            <a:r>
              <a:rPr lang="de-CH" dirty="0" err="1"/>
              <a:t>alkyon</a:t>
            </a:r>
            <a:r>
              <a:rPr lang="de-CH" dirty="0"/>
              <a:t>» steht nur für den Eisvogel und wurde </a:t>
            </a:r>
            <a:r>
              <a:rPr lang="de-CH" dirty="0" err="1"/>
              <a:t>lateinisiert</a:t>
            </a:r>
            <a:r>
              <a:rPr lang="de-CH" dirty="0"/>
              <a:t> im Gattungsnamen Alcedo weiterverwendet. Der Artname </a:t>
            </a:r>
            <a:r>
              <a:rPr lang="de-CH" dirty="0" err="1"/>
              <a:t>atthis</a:t>
            </a:r>
            <a:r>
              <a:rPr lang="de-CH" dirty="0"/>
              <a:t> bezieht sich vermutlich auf die Tochter </a:t>
            </a:r>
            <a:r>
              <a:rPr lang="de-CH" dirty="0" err="1"/>
              <a:t>Atthis</a:t>
            </a:r>
            <a:r>
              <a:rPr lang="de-CH" dirty="0"/>
              <a:t>, des Herrschers von Attika.</a:t>
            </a:r>
          </a:p>
          <a:p>
            <a:endParaRPr lang="de-CH" dirty="0"/>
          </a:p>
          <a:p>
            <a:r>
              <a:rPr lang="de-CH" dirty="0"/>
              <a:t>Woher der Name «Eisvogel» kommt, lässt sich nicht mehr abschliessend klären. Im </a:t>
            </a:r>
            <a:r>
              <a:rPr lang="de-CH" dirty="0" err="1"/>
              <a:t>althochdetuschen</a:t>
            </a:r>
            <a:r>
              <a:rPr lang="de-CH" dirty="0"/>
              <a:t> hatte er seinen Eigennamen </a:t>
            </a:r>
            <a:r>
              <a:rPr lang="de-CH" dirty="0" err="1"/>
              <a:t>isaro</a:t>
            </a:r>
            <a:r>
              <a:rPr lang="de-CH" dirty="0"/>
              <a:t>, dessen Herkunft unklar ist. Vermutlich über Klanganpassung von </a:t>
            </a:r>
            <a:r>
              <a:rPr lang="de-CH" dirty="0" err="1"/>
              <a:t>îs</a:t>
            </a:r>
            <a:r>
              <a:rPr lang="de-CH" dirty="0"/>
              <a:t> (= Eis) oder </a:t>
            </a:r>
            <a:r>
              <a:rPr lang="de-CH" dirty="0" err="1"/>
              <a:t>îsan</a:t>
            </a:r>
            <a:r>
              <a:rPr lang="de-CH" dirty="0"/>
              <a:t> (= Eisen) wurde dadurch der Eisvogel. Eine andere Theorie ist, dass es vom althochdeutschen «</a:t>
            </a:r>
            <a:r>
              <a:rPr lang="de-CH" dirty="0" err="1"/>
              <a:t>eisan</a:t>
            </a:r>
            <a:r>
              <a:rPr lang="de-CH" dirty="0"/>
              <a:t>» kommt, was soviel wie schillern oder glänzen bedeutet.</a:t>
            </a:r>
          </a:p>
          <a:p>
            <a:endParaRPr lang="de-CH" dirty="0"/>
          </a:p>
          <a:p>
            <a:r>
              <a:rPr lang="de-CH" dirty="0"/>
              <a:t>Woher auch immer der Name ursprünglich kam, ist letztlich auch nicht so wichtig. So zeigt sein für ihn schon lange eindeutiger und eigener Name doch nur, wie bedeutsam und auffallend er den Menschen schon seit dem Altertum ist.</a:t>
            </a:r>
          </a:p>
          <a:p>
            <a:endParaRPr lang="de-CH" dirty="0"/>
          </a:p>
          <a:p>
            <a:endParaRPr lang="de-CH" dirty="0"/>
          </a:p>
          <a:p>
            <a:r>
              <a:rPr lang="de-CH" dirty="0"/>
              <a:t>Foto: Michael Gerber</a:t>
            </a:r>
          </a:p>
        </p:txBody>
      </p:sp>
      <p:sp>
        <p:nvSpPr>
          <p:cNvPr id="4" name="Foliennummernplatzhalter 3"/>
          <p:cNvSpPr>
            <a:spLocks noGrp="1"/>
          </p:cNvSpPr>
          <p:nvPr>
            <p:ph type="sldNum" sz="quarter" idx="5"/>
          </p:nvPr>
        </p:nvSpPr>
        <p:spPr/>
        <p:txBody>
          <a:bodyPr/>
          <a:lstStyle/>
          <a:p>
            <a:fld id="{8092378F-6CB0-4B76-A4DF-120CC0F0540F}" type="slidenum">
              <a:rPr lang="de-CH" smtClean="0"/>
              <a:t>13</a:t>
            </a:fld>
            <a:endParaRPr lang="de-CH"/>
          </a:p>
        </p:txBody>
      </p:sp>
    </p:spTree>
    <p:extLst>
      <p:ext uri="{BB962C8B-B14F-4D97-AF65-F5344CB8AC3E}">
        <p14:creationId xmlns:p14="http://schemas.microsoft.com/office/powerpoint/2010/main" val="2426715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Er ist nur etwas grösser als ein Spatz.</a:t>
            </a:r>
          </a:p>
          <a:p>
            <a:endParaRPr lang="de-CH" dirty="0"/>
          </a:p>
          <a:p>
            <a:r>
              <a:rPr lang="de-CH" dirty="0"/>
              <a:t>Mit 40 </a:t>
            </a:r>
            <a:r>
              <a:rPr lang="de-CH" dirty="0" err="1"/>
              <a:t>g</a:t>
            </a:r>
            <a:r>
              <a:rPr lang="de-CH" dirty="0"/>
              <a:t> wiegt er so viel wie 20 Gummibärchen oder drei 5 Frankenmünzen (eine wiegt 13.2g).</a:t>
            </a:r>
          </a:p>
          <a:p>
            <a:endParaRPr lang="de-CH" dirty="0"/>
          </a:p>
          <a:p>
            <a:r>
              <a:rPr lang="de-CH" dirty="0"/>
              <a:t>Die Ausdehnung der orangenen Farbe am Unterschnabel des Weibchens variiert und reicht vom hinteren Drittel bis fast zur ganzen Unterschnabellänge. Nur die Spitze ist immer schwarz.</a:t>
            </a:r>
          </a:p>
          <a:p>
            <a:endParaRPr lang="de-CH" dirty="0"/>
          </a:p>
          <a:p>
            <a:endParaRPr lang="de-CH" dirty="0"/>
          </a:p>
          <a:p>
            <a:r>
              <a:rPr lang="de-CH" dirty="0"/>
              <a:t>Foto: Michael Gerber</a:t>
            </a:r>
          </a:p>
        </p:txBody>
      </p:sp>
      <p:sp>
        <p:nvSpPr>
          <p:cNvPr id="4" name="Foliennummernplatzhalter 3"/>
          <p:cNvSpPr>
            <a:spLocks noGrp="1"/>
          </p:cNvSpPr>
          <p:nvPr>
            <p:ph type="sldNum" sz="quarter" idx="5"/>
          </p:nvPr>
        </p:nvSpPr>
        <p:spPr/>
        <p:txBody>
          <a:bodyPr/>
          <a:lstStyle/>
          <a:p>
            <a:fld id="{8092378F-6CB0-4B76-A4DF-120CC0F0540F}" type="slidenum">
              <a:rPr lang="de-CH" smtClean="0"/>
              <a:t>14</a:t>
            </a:fld>
            <a:endParaRPr lang="de-CH"/>
          </a:p>
        </p:txBody>
      </p:sp>
    </p:spTree>
    <p:extLst>
      <p:ext uri="{BB962C8B-B14F-4D97-AF65-F5344CB8AC3E}">
        <p14:creationId xmlns:p14="http://schemas.microsoft.com/office/powerpoint/2010/main" val="3860496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Ausdehnung der orangenen Farbe am Unterschnabel des Weibchens variiert und reicht vom hinteren Drittel bis fast zur ganzen Unterschnabellänge. Nur die Spitze ist immer schwarz.</a:t>
            </a:r>
          </a:p>
          <a:p>
            <a:endParaRPr lang="de-CH" dirty="0"/>
          </a:p>
          <a:p>
            <a:r>
              <a:rPr lang="de-CH" dirty="0"/>
              <a:t>Im Vergleich der beiden Bilder sieht man auch den Einfluss von Sonnenlicht, der das Gefieder richtig zum Strahlen bringt.</a:t>
            </a:r>
          </a:p>
          <a:p>
            <a:endParaRPr lang="de-CH" dirty="0"/>
          </a:p>
          <a:p>
            <a:endParaRPr lang="de-CH" dirty="0"/>
          </a:p>
          <a:p>
            <a:r>
              <a:rPr lang="de-CH" dirty="0"/>
              <a:t>Foto Männchen: Michael Gerber</a:t>
            </a:r>
          </a:p>
          <a:p>
            <a:r>
              <a:rPr lang="de-CH" dirty="0"/>
              <a:t>Foto Weibchen: Wikimedia</a:t>
            </a:r>
          </a:p>
        </p:txBody>
      </p:sp>
      <p:sp>
        <p:nvSpPr>
          <p:cNvPr id="4" name="Foliennummernplatzhalter 3"/>
          <p:cNvSpPr>
            <a:spLocks noGrp="1"/>
          </p:cNvSpPr>
          <p:nvPr>
            <p:ph type="sldNum" sz="quarter" idx="5"/>
          </p:nvPr>
        </p:nvSpPr>
        <p:spPr/>
        <p:txBody>
          <a:bodyPr/>
          <a:lstStyle/>
          <a:p>
            <a:fld id="{8092378F-6CB0-4B76-A4DF-120CC0F0540F}" type="slidenum">
              <a:rPr lang="de-CH" smtClean="0"/>
              <a:t>15</a:t>
            </a:fld>
            <a:endParaRPr lang="de-CH"/>
          </a:p>
        </p:txBody>
      </p:sp>
    </p:spTree>
    <p:extLst>
      <p:ext uri="{BB962C8B-B14F-4D97-AF65-F5344CB8AC3E}">
        <p14:creationId xmlns:p14="http://schemas.microsoft.com/office/powerpoint/2010/main" val="2515238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Auch bei den ausgeflogenen Jungvögeln muss man genau hinsehen, um sie von den Erwachsenen zu unterscheiden. Das Gefieder ist gerade am Anfang teils noch etwas matter, aber schon sehr ähnlich zu den Erwachsenen. Oft wirkt die Brust noch dunkler durch ein undeutliches, grünliches Band. </a:t>
            </a:r>
          </a:p>
          <a:p>
            <a:endParaRPr lang="de-CH" dirty="0"/>
          </a:p>
          <a:p>
            <a:r>
              <a:rPr lang="de-CH" dirty="0"/>
              <a:t>Zu Beginn sind die Schnäbel noch kürzer, erreichen aber ab Spätsommer die Erwachsenenlänge. Allerdings ist die Schnabelspitze bei Jungvögeln weisslich, was sich zum Teil bis Frühjahr des Vogeljahrs halten kann. </a:t>
            </a:r>
          </a:p>
          <a:p>
            <a:endParaRPr lang="de-CH" dirty="0"/>
          </a:p>
          <a:p>
            <a:r>
              <a:rPr lang="de-CH" dirty="0"/>
              <a:t>Ein ebenso wichtiges Merkmal ist die Beinfarbe: bei den Erwachsenen ist sie zur Brutzeit kräftig rot (kann aber im Herbst etwas fleckig werden). Bei den Jungvögeln sind die Beine braun gefärbt und es dauert ca. 6-8 Monate bis sie voll rot sind.</a:t>
            </a:r>
          </a:p>
          <a:p>
            <a:endParaRPr lang="de-CH" dirty="0"/>
          </a:p>
          <a:p>
            <a:endParaRPr lang="de-CH" dirty="0"/>
          </a:p>
          <a:p>
            <a:r>
              <a:rPr lang="de-CH" dirty="0"/>
              <a:t>Bild: </a:t>
            </a:r>
            <a:r>
              <a:rPr lang="de-CH" dirty="0" err="1"/>
              <a:t>www.eisvogel.land</a:t>
            </a:r>
            <a:r>
              <a:rPr lang="de-CH" dirty="0"/>
              <a:t> (fantastische Bilder als Druck zum Kaufen)</a:t>
            </a:r>
          </a:p>
        </p:txBody>
      </p:sp>
      <p:sp>
        <p:nvSpPr>
          <p:cNvPr id="4" name="Foliennummernplatzhalter 3"/>
          <p:cNvSpPr>
            <a:spLocks noGrp="1"/>
          </p:cNvSpPr>
          <p:nvPr>
            <p:ph type="sldNum" sz="quarter" idx="5"/>
          </p:nvPr>
        </p:nvSpPr>
        <p:spPr/>
        <p:txBody>
          <a:bodyPr/>
          <a:lstStyle/>
          <a:p>
            <a:fld id="{8092378F-6CB0-4B76-A4DF-120CC0F0540F}" type="slidenum">
              <a:rPr lang="de-CH" smtClean="0"/>
              <a:t>16</a:t>
            </a:fld>
            <a:endParaRPr lang="de-CH"/>
          </a:p>
        </p:txBody>
      </p:sp>
    </p:spTree>
    <p:extLst>
      <p:ext uri="{BB962C8B-B14F-4D97-AF65-F5344CB8AC3E}">
        <p14:creationId xmlns:p14="http://schemas.microsoft.com/office/powerpoint/2010/main" val="1828177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117 Arten nach der neuen </a:t>
            </a:r>
            <a:r>
              <a:rPr lang="de-CH" dirty="0" err="1"/>
              <a:t>AviList</a:t>
            </a:r>
            <a:r>
              <a:rPr lang="de-CH"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Grösste Vielfalt auf den Inseln Südostasiens.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Der Jägerliest aus Australien ist auch besser bekannt als Lachender Hans. Er ist zusammen mit dem Riesenfischer aus Afrika (bis zu 46 cm Körperlänge) einer der grössten Eisvögel. Die Schnabelform verrät etwas über die Hauptbeute: spitze lange Schnäbel findet man bei Fischfressern, stumpfere Schnäbel haben Arten, die an Land jagen (z.B. Eidechsen, Insekten </a:t>
            </a:r>
            <a:r>
              <a:rPr lang="de-CH" dirty="0" err="1"/>
              <a:t>usw</a:t>
            </a:r>
            <a:r>
              <a:rPr lang="de-CH"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Familie der Eisvögel heisst </a:t>
            </a:r>
            <a:r>
              <a:rPr lang="de-CH" dirty="0" err="1"/>
              <a:t>Alcedinidae</a:t>
            </a:r>
            <a:r>
              <a:rPr lang="de-CH" dirty="0"/>
              <a:t>. Sie gehören zur Ordnung der </a:t>
            </a:r>
            <a:r>
              <a:rPr lang="de-CH" dirty="0" err="1"/>
              <a:t>Rackenvögel</a:t>
            </a:r>
            <a:r>
              <a:rPr lang="de-CH" dirty="0"/>
              <a:t>, und haben Bienenfresser und Racken als nächste Verwandte.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endParaRPr lang="de-CH" dirty="0"/>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Alle Bilder Wikimedia, bis auf </a:t>
            </a:r>
            <a:r>
              <a:rPr lang="de-CH" dirty="0" err="1"/>
              <a:t>Numforliest</a:t>
            </a:r>
            <a:r>
              <a:rPr lang="de-CH" dirty="0"/>
              <a:t> (Mathieu Bally) und Froschschnabelliest (Stephan Lorenz).</a:t>
            </a:r>
          </a:p>
        </p:txBody>
      </p:sp>
      <p:sp>
        <p:nvSpPr>
          <p:cNvPr id="4" name="Foliennummernplatzhalter 3"/>
          <p:cNvSpPr>
            <a:spLocks noGrp="1"/>
          </p:cNvSpPr>
          <p:nvPr>
            <p:ph type="sldNum" sz="quarter" idx="5"/>
          </p:nvPr>
        </p:nvSpPr>
        <p:spPr/>
        <p:txBody>
          <a:bodyPr/>
          <a:lstStyle/>
          <a:p>
            <a:fld id="{8092378F-6CB0-4B76-A4DF-120CC0F0540F}" type="slidenum">
              <a:rPr lang="de-CH" smtClean="0"/>
              <a:t>17</a:t>
            </a:fld>
            <a:endParaRPr lang="de-CH"/>
          </a:p>
        </p:txBody>
      </p:sp>
    </p:spTree>
    <p:extLst>
      <p:ext uri="{BB962C8B-B14F-4D97-AF65-F5344CB8AC3E}">
        <p14:creationId xmlns:p14="http://schemas.microsoft.com/office/powerpoint/2010/main" val="1813981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Fische stellen den </a:t>
            </a:r>
            <a:r>
              <a:rPr lang="de-CH" dirty="0" err="1"/>
              <a:t>Haupteil</a:t>
            </a:r>
            <a:r>
              <a:rPr lang="de-CH" dirty="0"/>
              <a:t> seines Speisplans dar. </a:t>
            </a:r>
          </a:p>
          <a:p>
            <a:endParaRPr lang="de-CH" dirty="0"/>
          </a:p>
          <a:p>
            <a:r>
              <a:rPr lang="de-CH" dirty="0"/>
              <a:t>Fische werden kopfvoran verschluckt.</a:t>
            </a:r>
          </a:p>
          <a:p>
            <a:endParaRPr lang="de-CH" dirty="0"/>
          </a:p>
          <a:p>
            <a:endParaRPr lang="de-CH" dirty="0"/>
          </a:p>
          <a:p>
            <a:r>
              <a:rPr lang="de-CH" dirty="0"/>
              <a:t>Foto: </a:t>
            </a:r>
            <a:r>
              <a:rPr lang="de-CH" dirty="0" err="1"/>
              <a:t>www.eisvogel.land</a:t>
            </a:r>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18</a:t>
            </a:fld>
            <a:endParaRPr lang="de-CH"/>
          </a:p>
        </p:txBody>
      </p:sp>
    </p:spTree>
    <p:extLst>
      <p:ext uri="{BB962C8B-B14F-4D97-AF65-F5344CB8AC3E}">
        <p14:creationId xmlns:p14="http://schemas.microsoft.com/office/powerpoint/2010/main" val="4017278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Das Gewölle besteht vor allem aus Gräten und Fischschuppen und ist dadurch eher fragil. Aus den Gewöllen lässt sich gut rückschliessen was er gegessen hat.</a:t>
            </a:r>
          </a:p>
          <a:p>
            <a:endParaRPr lang="de-CH" dirty="0"/>
          </a:p>
          <a:p>
            <a:endParaRPr lang="de-CH" dirty="0"/>
          </a:p>
          <a:p>
            <a:r>
              <a:rPr lang="de-CH" dirty="0"/>
              <a:t>Foto: </a:t>
            </a:r>
            <a:r>
              <a:rPr lang="de-CH" dirty="0" err="1"/>
              <a:t>www.eisvogel.land</a:t>
            </a:r>
            <a:endParaRPr lang="de-CH" dirty="0"/>
          </a:p>
          <a:p>
            <a:r>
              <a:rPr lang="de-CH" dirty="0"/>
              <a:t>Foto Gewölle: Wikimedia</a:t>
            </a:r>
          </a:p>
        </p:txBody>
      </p:sp>
      <p:sp>
        <p:nvSpPr>
          <p:cNvPr id="4" name="Foliennummernplatzhalter 3"/>
          <p:cNvSpPr>
            <a:spLocks noGrp="1"/>
          </p:cNvSpPr>
          <p:nvPr>
            <p:ph type="sldNum" sz="quarter" idx="5"/>
          </p:nvPr>
        </p:nvSpPr>
        <p:spPr/>
        <p:txBody>
          <a:bodyPr/>
          <a:lstStyle/>
          <a:p>
            <a:fld id="{8092378F-6CB0-4B76-A4DF-120CC0F0540F}" type="slidenum">
              <a:rPr lang="de-CH" smtClean="0"/>
              <a:t>19</a:t>
            </a:fld>
            <a:endParaRPr lang="de-CH"/>
          </a:p>
        </p:txBody>
      </p:sp>
    </p:spTree>
    <p:extLst>
      <p:ext uri="{BB962C8B-B14F-4D97-AF65-F5344CB8AC3E}">
        <p14:creationId xmlns:p14="http://schemas.microsoft.com/office/powerpoint/2010/main" val="461276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Die Schweizer Bevölkerung hat den Vogel des Jahres 2026 gewählt und die über 18’000 Naturbegeisterten haben es extrem spannend gemacht: bis zum Schluss war es ein Kopf-an-Kopf-Rennen und das Schlussergebnis war denkbar knapp. Der Eisvogel hat mit nur 30.5% Stimmen ganz knapp vor der Wasseramsel mit 30.2% gewonnen. Nur 53 Stimmen machten den Unterschied. Auch die anderen drei haben aber ihre Fans und teilten sich die nächsten Plätze mehr oder weniger gleichmässig verteilt.</a:t>
            </a:r>
          </a:p>
        </p:txBody>
      </p:sp>
      <p:sp>
        <p:nvSpPr>
          <p:cNvPr id="4" name="Foliennummernplatzhalter 3"/>
          <p:cNvSpPr>
            <a:spLocks noGrp="1"/>
          </p:cNvSpPr>
          <p:nvPr>
            <p:ph type="sldNum" sz="quarter" idx="5"/>
          </p:nvPr>
        </p:nvSpPr>
        <p:spPr/>
        <p:txBody>
          <a:bodyPr/>
          <a:lstStyle/>
          <a:p>
            <a:fld id="{8092378F-6CB0-4B76-A4DF-120CC0F0540F}" type="slidenum">
              <a:rPr lang="de-CH" smtClean="0"/>
              <a:t>2</a:t>
            </a:fld>
            <a:endParaRPr lang="de-CH"/>
          </a:p>
        </p:txBody>
      </p:sp>
    </p:spTree>
    <p:extLst>
      <p:ext uri="{BB962C8B-B14F-4D97-AF65-F5344CB8AC3E}">
        <p14:creationId xmlns:p14="http://schemas.microsoft.com/office/powerpoint/2010/main" val="3671155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In der Literatur findet man verschiedene Angaben wie viel ein Eisvogel pro Tag fressen muss. Meist ist es im Bereich von 35-50% seines Körpergewichts.</a:t>
            </a:r>
          </a:p>
          <a:p>
            <a:endParaRPr lang="de-CH" dirty="0"/>
          </a:p>
          <a:p>
            <a:r>
              <a:rPr lang="de-CH" dirty="0"/>
              <a:t>Auf der tollen Webseite </a:t>
            </a:r>
            <a:r>
              <a:rPr lang="de-CH" dirty="0" err="1"/>
              <a:t>www.eisvogel.land</a:t>
            </a:r>
            <a:r>
              <a:rPr lang="de-CH" dirty="0"/>
              <a:t> kann man nicht nur tolle Bilddrucke kaufen, sondern auch spannendes zum Gewicht der Eisvögel erfahren. Der Fotograf hat hier eine Waage aufgebaut, die den Eisvogel jeweils vor und nach Fischfang auf seiner angestammten Sitzwarte wiegt! Meist fängt er zwei Fische hintereinander, aber sogar drei Fänge in 10 Minuten wurden beobachtet! Die Gewichtszunahme von 10.4g entspricht einem 80kg Mann, der in 10 Minuten 20 kg essen würde!</a:t>
            </a:r>
          </a:p>
          <a:p>
            <a:endParaRPr lang="de-CH" dirty="0"/>
          </a:p>
          <a:p>
            <a:r>
              <a:rPr lang="de-CH" dirty="0"/>
              <a:t>Auch zeigt er schön, wie schnell Eisvögel wieder ihr Gewicht verlieren, da sie einen sehr hohen Stoffwechsel haben. Dies ist vor allem im Winter eine grosse Gefahr, wie später noch einmal erwähnt wird. In einem </a:t>
            </a:r>
            <a:r>
              <a:rPr lang="de-CH" dirty="0" err="1"/>
              <a:t>detailierten</a:t>
            </a:r>
            <a:r>
              <a:rPr lang="de-CH" dirty="0"/>
              <a:t> Artikel zeigt er einen Tag des Eisvogels im Winter und wie oft er Fische fängt. Er hat über den Tag 42 Elritzen gefangen, die zusammen über 80g gewogen haben!! Dabei hat er 4 Gewölle produziert.</a:t>
            </a:r>
          </a:p>
          <a:p>
            <a:endParaRPr lang="de-CH" dirty="0"/>
          </a:p>
          <a:p>
            <a:r>
              <a:rPr lang="de-CH" dirty="0"/>
              <a:t>Foto: </a:t>
            </a:r>
            <a:r>
              <a:rPr lang="de-CH" dirty="0" err="1"/>
              <a:t>www.eisvogel.land</a:t>
            </a:r>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20</a:t>
            </a:fld>
            <a:endParaRPr lang="de-CH"/>
          </a:p>
        </p:txBody>
      </p:sp>
    </p:spTree>
    <p:extLst>
      <p:ext uri="{BB962C8B-B14F-4D97-AF65-F5344CB8AC3E}">
        <p14:creationId xmlns:p14="http://schemas.microsoft.com/office/powerpoint/2010/main" val="114400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Meist beschleunigt er den Stoss noch mit kurzen Flügelschlägen.</a:t>
            </a:r>
          </a:p>
          <a:p>
            <a:endParaRPr lang="de-CH" dirty="0"/>
          </a:p>
          <a:p>
            <a:r>
              <a:rPr lang="de-CH" dirty="0"/>
              <a:t>Im Extremfall kann der Eisvogel sogar bis zu einem Meter tief tauchen, meist sind die Tauchgänge aber jedoch deutlich flacher. Deshalb dauern sie auch nur wenige Sekunden (ca. 2-3). </a:t>
            </a:r>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Foto: </a:t>
            </a:r>
            <a:r>
              <a:rPr lang="de-CH" dirty="0" err="1"/>
              <a:t>www.eisvogel.land</a:t>
            </a:r>
            <a:endParaRPr lang="de-CH" dirty="0"/>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21</a:t>
            </a:fld>
            <a:endParaRPr lang="de-CH"/>
          </a:p>
        </p:txBody>
      </p:sp>
    </p:spTree>
    <p:extLst>
      <p:ext uri="{BB962C8B-B14F-4D97-AF65-F5344CB8AC3E}">
        <p14:creationId xmlns:p14="http://schemas.microsoft.com/office/powerpoint/2010/main" val="2881580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a:p>
            <a:r>
              <a:rPr lang="de-CH" dirty="0"/>
              <a:t>Er trifft auf die Oberfläche mit bis zu 11 m/s! Der Schnabel ist in seiner Form aber perfekt entwickelt, um ohne nennenswerten Widerstand in das Wasser einzutauchen! Wäre er nicht so spitz, würde er auch viel mehr Wasser verdrängen, so dass die Fische über die Druckwelle viel früher gewarnt wären und fliehen könnten. Der Schnabel diente sogar als Inspiration als die Entwickler von Shinkansen-Hochgeschwindigkeitszügen in Japan in der Natur nach Vorbildern für ihr Zugdesign gesucht haben.</a:t>
            </a:r>
          </a:p>
          <a:p>
            <a:endParaRPr lang="de-CH" dirty="0"/>
          </a:p>
          <a:p>
            <a:r>
              <a:rPr lang="de-CH" dirty="0"/>
              <a:t>https://</a:t>
            </a:r>
            <a:r>
              <a:rPr lang="de-CH" dirty="0" err="1"/>
              <a:t>asknature.org</a:t>
            </a:r>
            <a:r>
              <a:rPr lang="de-CH" dirty="0"/>
              <a:t>/de/und-Dritten-/Schnabel-sorgt-f%C3%BCr-Straffung/</a:t>
            </a:r>
          </a:p>
          <a:p>
            <a:endParaRPr lang="de-CH" dirty="0"/>
          </a:p>
          <a:p>
            <a:endParaRPr lang="de-CH" dirty="0"/>
          </a:p>
          <a:p>
            <a:r>
              <a:rPr lang="de-CH" dirty="0"/>
              <a:t>Scheinbar alle Eisvogelarten haben eine bestimmte Variante von Tau-Genen. Diese stabilisieren als Tau-Proteine das Gehirn, damit es beim Aufprall keinen Schaden nimmt. Beim Menschen steht ein Zuviel dieser Tau-Proteine in Verdacht Alzheimer zu verursachen.</a:t>
            </a:r>
          </a:p>
          <a:p>
            <a:endParaRPr lang="de-CH" dirty="0"/>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Foto: </a:t>
            </a:r>
            <a:r>
              <a:rPr lang="de-CH" dirty="0" err="1"/>
              <a:t>www.eisvogel.land</a:t>
            </a: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Foto Shinkansen 500: Wikimedia</a:t>
            </a:r>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22</a:t>
            </a:fld>
            <a:endParaRPr lang="de-CH"/>
          </a:p>
        </p:txBody>
      </p:sp>
    </p:spTree>
    <p:extLst>
      <p:ext uri="{BB962C8B-B14F-4D97-AF65-F5344CB8AC3E}">
        <p14:creationId xmlns:p14="http://schemas.microsoft.com/office/powerpoint/2010/main" val="4081588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Wenn der Eisvogel eine potenzielle Beute sieht, stösst er Kopf voran wie ein Pfeil in das Wasser. Im letzten Moment werden die Flügel angelegt und erst zum Abbremsen wieder geöffnet. Die Augen bleiben offen, werden aber vor dem Eintauchen durch eine vorgezogene Nickhaut geschützt, durch welche er immer noch sehen kann (v.a. Bewegung).</a:t>
            </a:r>
          </a:p>
          <a:p>
            <a:endParaRPr lang="de-CH" dirty="0"/>
          </a:p>
          <a:p>
            <a:r>
              <a:rPr lang="de-CH" dirty="0"/>
              <a:t>Beim Auftauchen presst er den Kopf weiter an die Brust, so dass er mit dem Nacken zuerst durch die Oberfläche stösst. Dann wird der Schnabel aus dem Wasser gerissen und der Eisvogel fliegt zurück zu seiner Sitzwarte.</a:t>
            </a:r>
          </a:p>
          <a:p>
            <a:endParaRPr lang="de-CH" dirty="0"/>
          </a:p>
          <a:p>
            <a:r>
              <a:rPr lang="de-CH" dirty="0"/>
              <a:t>Die Beute (v.a. Fische) werden mehrmals gegen die Sitzwarte geschlagen, bis sie betäubt/tot sind. Wie oft dies passiert, ist abhängig von der Grösse der Fische. Auch Stichlinge mit ihren gefährlichen Stacheln werden so lange dagegen geschlagen, bis die Stacheln nicht mehr aufgerichtet sind und der Fisch gefahrlos Kopf voran verschluckt werden kann.</a:t>
            </a:r>
          </a:p>
          <a:p>
            <a:endParaRPr lang="de-CH" dirty="0"/>
          </a:p>
          <a:p>
            <a:endParaRPr lang="de-CH" dirty="0"/>
          </a:p>
          <a:p>
            <a:r>
              <a:rPr lang="de-CH" dirty="0"/>
              <a:t>Foto: Wikimedia</a:t>
            </a:r>
          </a:p>
        </p:txBody>
      </p:sp>
      <p:sp>
        <p:nvSpPr>
          <p:cNvPr id="4" name="Foliennummernplatzhalter 3"/>
          <p:cNvSpPr>
            <a:spLocks noGrp="1"/>
          </p:cNvSpPr>
          <p:nvPr>
            <p:ph type="sldNum" sz="quarter" idx="5"/>
          </p:nvPr>
        </p:nvSpPr>
        <p:spPr/>
        <p:txBody>
          <a:bodyPr/>
          <a:lstStyle/>
          <a:p>
            <a:fld id="{8092378F-6CB0-4B76-A4DF-120CC0F0540F}" type="slidenum">
              <a:rPr lang="de-CH" smtClean="0"/>
              <a:t>23</a:t>
            </a:fld>
            <a:endParaRPr lang="de-CH"/>
          </a:p>
        </p:txBody>
      </p:sp>
    </p:spTree>
    <p:extLst>
      <p:ext uri="{BB962C8B-B14F-4D97-AF65-F5344CB8AC3E}">
        <p14:creationId xmlns:p14="http://schemas.microsoft.com/office/powerpoint/2010/main" val="3010887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Der Eisvogel kann trotz seiner Farbenpracht oft erstaunlich heimlich und schwer zu sehen sein. Um die Chancen auf eine Beobachtung zu erhöhen, lohnt es sich sehr seine Rufe gut im Ohr zu haben. Hier eine klassische </a:t>
            </a:r>
            <a:r>
              <a:rPr lang="de-CH" dirty="0" err="1"/>
              <a:t>Rufreihe</a:t>
            </a:r>
            <a:r>
              <a:rPr lang="de-CH" dirty="0"/>
              <a:t>, die oft im Flug zu hören ist. Typisch sind gerade die ersten zwei Rufe, die jeweils einen höheren und einen tieferen Ton (TI-di). Oft sind es aber auch einzelne hohe Pfiffe.</a:t>
            </a:r>
          </a:p>
          <a:p>
            <a:endParaRPr lang="de-CH" dirty="0"/>
          </a:p>
          <a:p>
            <a:r>
              <a:rPr lang="de-CH" dirty="0"/>
              <a:t>Das Spektrogramm stellt Akustik graphisch dar: von links nach rechts ist die Zeitachse (in Sekunden), von unten nach oben die Frequenz (in Kilohertz).</a:t>
            </a:r>
          </a:p>
          <a:p>
            <a:endParaRPr lang="de-CH" dirty="0"/>
          </a:p>
          <a:p>
            <a:endParaRPr lang="de-CH" dirty="0"/>
          </a:p>
          <a:p>
            <a:r>
              <a:rPr lang="de-CH" dirty="0"/>
              <a:t>Meist hört man Rufe, als Gesang (seltener zu hören) gilt eine Aneinanderreihung verschiedener Pfeiftöne, ähnlich den obigen Rufen. Alle sind hoch (zwischen 5 und 7 kHz), wodurch sie selbst bei starkem Wasserrauschen gut zu hören sind (welches tieffrequent ist). Bei der Balz scheint es auch Duette zwischen den Partnern zu geben, wobei hin und her gerufen wird.</a:t>
            </a:r>
          </a:p>
          <a:p>
            <a:endParaRPr lang="de-CH" dirty="0"/>
          </a:p>
          <a:p>
            <a:endParaRPr lang="de-CH" dirty="0"/>
          </a:p>
          <a:p>
            <a:r>
              <a:rPr lang="de-CH" dirty="0"/>
              <a:t>Vogelstimmen lernen und üben kann man übrigens sehr gut auf </a:t>
            </a:r>
            <a:r>
              <a:rPr lang="de-CH" dirty="0" err="1"/>
              <a:t>www.bird-song.ch</a:t>
            </a:r>
            <a:r>
              <a:rPr lang="de-CH" dirty="0"/>
              <a:t>.</a:t>
            </a:r>
          </a:p>
          <a:p>
            <a:endParaRPr lang="de-CH" dirty="0"/>
          </a:p>
          <a:p>
            <a:r>
              <a:rPr lang="de-CH" dirty="0"/>
              <a:t>Aufnahme: xeno-</a:t>
            </a:r>
            <a:r>
              <a:rPr lang="de-CH" dirty="0" err="1"/>
              <a:t>canto.org</a:t>
            </a:r>
            <a:r>
              <a:rPr lang="de-CH" dirty="0"/>
              <a:t>, XC1068234</a:t>
            </a:r>
          </a:p>
        </p:txBody>
      </p:sp>
      <p:sp>
        <p:nvSpPr>
          <p:cNvPr id="4" name="Foliennummernplatzhalter 3"/>
          <p:cNvSpPr>
            <a:spLocks noGrp="1"/>
          </p:cNvSpPr>
          <p:nvPr>
            <p:ph type="sldNum" sz="quarter" idx="5"/>
          </p:nvPr>
        </p:nvSpPr>
        <p:spPr/>
        <p:txBody>
          <a:bodyPr/>
          <a:lstStyle/>
          <a:p>
            <a:fld id="{8092378F-6CB0-4B76-A4DF-120CC0F0540F}" type="slidenum">
              <a:rPr lang="de-CH" smtClean="0"/>
              <a:t>24</a:t>
            </a:fld>
            <a:endParaRPr lang="de-CH"/>
          </a:p>
        </p:txBody>
      </p:sp>
    </p:spTree>
    <p:extLst>
      <p:ext uri="{BB962C8B-B14F-4D97-AF65-F5344CB8AC3E}">
        <p14:creationId xmlns:p14="http://schemas.microsoft.com/office/powerpoint/2010/main" val="40599374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Der Eisvogel kann trotz seiner Farbenpracht oft erstaunlich heimlich und schwer zu sehen sein. Um die Chancen auf eine Beobachtung zu erhöhen, lohnt es sich sehr seine Rufe gut im Ohr zu haben. Hier eine klassische </a:t>
            </a:r>
            <a:r>
              <a:rPr lang="de-CH" dirty="0" err="1"/>
              <a:t>Rufreihe</a:t>
            </a:r>
            <a:r>
              <a:rPr lang="de-CH" dirty="0"/>
              <a:t>, die oft im Flug zu hören ist. Typisch sind gerade die ersten zwei Rufe, die jeweils einen höheren und einen tieferen Ton (TI-di). Oft sind es aber auch einzelne hohe Pfiffe.</a:t>
            </a:r>
          </a:p>
          <a:p>
            <a:endParaRPr lang="de-CH" dirty="0"/>
          </a:p>
          <a:p>
            <a:r>
              <a:rPr lang="de-CH" dirty="0"/>
              <a:t>Das Spektrogramm stellt Akustik graphisch dar: von links nach rechts ist die Zeitachse (in Sekunden), von unten nach oben die Frequenz (in Kilohertz).</a:t>
            </a:r>
          </a:p>
          <a:p>
            <a:endParaRPr lang="de-CH" dirty="0"/>
          </a:p>
          <a:p>
            <a:endParaRPr lang="de-CH" dirty="0"/>
          </a:p>
          <a:p>
            <a:r>
              <a:rPr lang="de-CH" dirty="0"/>
              <a:t>Meist hört man Rufe, als Gesang (seltener zu hören) gilt eine Aneinanderreihung verschiedener Pfeiftöne, ähnlich den obigen Rufen. Alle sind hoch (zwischen 5 und 7 kHz), wodurch sie selbst bei starkem Wasserrauschen gut zu hören sind (welches tieffrequent ist). Bei der Balz scheint es auch Duette zwischen den Partnern zu geben, wobei hin und her gerufen wird.</a:t>
            </a:r>
          </a:p>
          <a:p>
            <a:endParaRPr lang="de-CH" dirty="0"/>
          </a:p>
          <a:p>
            <a:endParaRPr lang="de-CH" dirty="0"/>
          </a:p>
          <a:p>
            <a:r>
              <a:rPr lang="de-CH" dirty="0"/>
              <a:t>Vogelstimmen lernen und üben kann man übrigens sehr gut auf </a:t>
            </a:r>
            <a:r>
              <a:rPr lang="de-CH" dirty="0" err="1"/>
              <a:t>www.bird-song.ch</a:t>
            </a:r>
            <a:r>
              <a:rPr lang="de-CH" dirty="0"/>
              <a:t>.</a:t>
            </a:r>
          </a:p>
          <a:p>
            <a:endParaRPr lang="de-CH" dirty="0"/>
          </a:p>
          <a:p>
            <a:r>
              <a:rPr lang="de-CH" dirty="0"/>
              <a:t>Aufnahme: xeno-</a:t>
            </a:r>
            <a:r>
              <a:rPr lang="de-CH" dirty="0" err="1"/>
              <a:t>canto.org</a:t>
            </a:r>
            <a:r>
              <a:rPr lang="de-CH" dirty="0"/>
              <a:t>, XC1068234</a:t>
            </a:r>
          </a:p>
        </p:txBody>
      </p:sp>
      <p:sp>
        <p:nvSpPr>
          <p:cNvPr id="4" name="Foliennummernplatzhalter 3"/>
          <p:cNvSpPr>
            <a:spLocks noGrp="1"/>
          </p:cNvSpPr>
          <p:nvPr>
            <p:ph type="sldNum" sz="quarter" idx="5"/>
          </p:nvPr>
        </p:nvSpPr>
        <p:spPr/>
        <p:txBody>
          <a:bodyPr/>
          <a:lstStyle/>
          <a:p>
            <a:fld id="{8092378F-6CB0-4B76-A4DF-120CC0F0540F}" type="slidenum">
              <a:rPr lang="de-CH" smtClean="0"/>
              <a:t>25</a:t>
            </a:fld>
            <a:endParaRPr lang="de-CH"/>
          </a:p>
        </p:txBody>
      </p:sp>
    </p:spTree>
    <p:extLst>
      <p:ext uri="{BB962C8B-B14F-4D97-AF65-F5344CB8AC3E}">
        <p14:creationId xmlns:p14="http://schemas.microsoft.com/office/powerpoint/2010/main" val="9448897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Hier ein weiteres Beispiel einer ebenfalls oft gehörten </a:t>
            </a:r>
            <a:r>
              <a:rPr lang="de-CH" dirty="0" err="1"/>
              <a:t>Rufreihe</a:t>
            </a:r>
            <a:r>
              <a:rPr lang="de-CH" dirty="0"/>
              <a:t>. </a:t>
            </a:r>
          </a:p>
          <a:p>
            <a:endParaRPr lang="de-CH" dirty="0"/>
          </a:p>
          <a:p>
            <a:endParaRPr lang="de-CH" dirty="0"/>
          </a:p>
          <a:p>
            <a:r>
              <a:rPr lang="de-CH" dirty="0"/>
              <a:t>Vogelstimmen lernen und üben kann man übrigens sehr gut auf </a:t>
            </a:r>
            <a:r>
              <a:rPr lang="de-CH" dirty="0" err="1"/>
              <a:t>www.bird-song.ch</a:t>
            </a:r>
            <a:r>
              <a:rPr lang="de-CH" dirty="0"/>
              <a:t>.</a:t>
            </a:r>
          </a:p>
          <a:p>
            <a:endParaRPr lang="de-CH" dirty="0"/>
          </a:p>
          <a:p>
            <a:r>
              <a:rPr lang="de-CH" dirty="0"/>
              <a:t>Aufnahme: xeno-</a:t>
            </a:r>
            <a:r>
              <a:rPr lang="de-CH" dirty="0" err="1"/>
              <a:t>canto.org</a:t>
            </a:r>
            <a:r>
              <a:rPr lang="de-CH" dirty="0"/>
              <a:t>, XC1068234</a:t>
            </a:r>
          </a:p>
        </p:txBody>
      </p:sp>
      <p:sp>
        <p:nvSpPr>
          <p:cNvPr id="4" name="Foliennummernplatzhalter 3"/>
          <p:cNvSpPr>
            <a:spLocks noGrp="1"/>
          </p:cNvSpPr>
          <p:nvPr>
            <p:ph type="sldNum" sz="quarter" idx="5"/>
          </p:nvPr>
        </p:nvSpPr>
        <p:spPr/>
        <p:txBody>
          <a:bodyPr/>
          <a:lstStyle/>
          <a:p>
            <a:fld id="{8092378F-6CB0-4B76-A4DF-120CC0F0540F}" type="slidenum">
              <a:rPr lang="de-CH" smtClean="0"/>
              <a:t>26</a:t>
            </a:fld>
            <a:endParaRPr lang="de-CH"/>
          </a:p>
        </p:txBody>
      </p:sp>
    </p:spTree>
    <p:extLst>
      <p:ext uri="{BB962C8B-B14F-4D97-AF65-F5344CB8AC3E}">
        <p14:creationId xmlns:p14="http://schemas.microsoft.com/office/powerpoint/2010/main" val="3142651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Der Eisvogel bleibt gerne in seinem angestammten Revier, wenn es die Witterung und Nahrungsverhältnisse zulassen.</a:t>
            </a:r>
          </a:p>
          <a:p>
            <a:endParaRPr lang="de-CH" dirty="0"/>
          </a:p>
          <a:p>
            <a:r>
              <a:rPr lang="de-CH" dirty="0"/>
              <a:t>Jagden über Wasser: Eisvögel verfolgen sich in rasantem Flug und laut rufend knapp über der Wasseroberfläche. Manchmal sind mehr als 2 Eisvögel in solche Flugjagden involviert.</a:t>
            </a:r>
          </a:p>
          <a:p>
            <a:endParaRPr lang="de-CH" dirty="0"/>
          </a:p>
          <a:p>
            <a:endParaRPr lang="de-CH" dirty="0"/>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Bild: </a:t>
            </a:r>
            <a:r>
              <a:rPr lang="de-CH" sz="1200" dirty="0">
                <a:solidFill>
                  <a:schemeClr val="bg1"/>
                </a:solidFill>
              </a:rPr>
              <a:t>Markus Nobel</a:t>
            </a:r>
          </a:p>
        </p:txBody>
      </p:sp>
      <p:sp>
        <p:nvSpPr>
          <p:cNvPr id="4" name="Foliennummernplatzhalter 3"/>
          <p:cNvSpPr>
            <a:spLocks noGrp="1"/>
          </p:cNvSpPr>
          <p:nvPr>
            <p:ph type="sldNum" sz="quarter" idx="5"/>
          </p:nvPr>
        </p:nvSpPr>
        <p:spPr/>
        <p:txBody>
          <a:bodyPr/>
          <a:lstStyle/>
          <a:p>
            <a:fld id="{8092378F-6CB0-4B76-A4DF-120CC0F0540F}" type="slidenum">
              <a:rPr lang="de-CH" smtClean="0"/>
              <a:t>27</a:t>
            </a:fld>
            <a:endParaRPr lang="de-CH"/>
          </a:p>
        </p:txBody>
      </p:sp>
    </p:spTree>
    <p:extLst>
      <p:ext uri="{BB962C8B-B14F-4D97-AF65-F5344CB8AC3E}">
        <p14:creationId xmlns:p14="http://schemas.microsoft.com/office/powerpoint/2010/main" val="898176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Nicht nur die Jagden zeigen, dass sich Männchen und Weibchen erstmal aufeinander einlassen bzw. gewöhnen müssen.</a:t>
            </a:r>
          </a:p>
          <a:p>
            <a:endParaRPr lang="de-CH" dirty="0"/>
          </a:p>
          <a:p>
            <a:endParaRPr lang="de-CH" dirty="0"/>
          </a:p>
          <a:p>
            <a:endParaRPr lang="de-CH" dirty="0"/>
          </a:p>
          <a:p>
            <a:r>
              <a:rPr lang="de-CH" dirty="0"/>
              <a:t>Bild: </a:t>
            </a:r>
            <a:r>
              <a:rPr lang="de-CH" sz="1200" dirty="0">
                <a:solidFill>
                  <a:schemeClr val="bg1"/>
                </a:solidFill>
              </a:rPr>
              <a:t>Markus Nobel</a:t>
            </a:r>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28</a:t>
            </a:fld>
            <a:endParaRPr lang="de-CH"/>
          </a:p>
        </p:txBody>
      </p:sp>
    </p:spTree>
    <p:extLst>
      <p:ext uri="{BB962C8B-B14F-4D97-AF65-F5344CB8AC3E}">
        <p14:creationId xmlns:p14="http://schemas.microsoft.com/office/powerpoint/2010/main" val="35688694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Z.T. kann es auch etwas ruppiger werden...</a:t>
            </a:r>
          </a:p>
          <a:p>
            <a:endParaRPr lang="de-CH" dirty="0"/>
          </a:p>
          <a:p>
            <a:endParaRPr lang="de-CH" dirty="0"/>
          </a:p>
          <a:p>
            <a:endParaRPr lang="de-CH" dirty="0"/>
          </a:p>
          <a:p>
            <a:r>
              <a:rPr lang="de-CH" dirty="0"/>
              <a:t>Bild: </a:t>
            </a:r>
            <a:r>
              <a:rPr lang="de-CH" sz="1200" dirty="0">
                <a:solidFill>
                  <a:schemeClr val="bg1"/>
                </a:solidFill>
              </a:rPr>
              <a:t>Markus Nobel</a:t>
            </a:r>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29</a:t>
            </a:fld>
            <a:endParaRPr lang="de-CH"/>
          </a:p>
        </p:txBody>
      </p:sp>
    </p:spTree>
    <p:extLst>
      <p:ext uri="{BB962C8B-B14F-4D97-AF65-F5344CB8AC3E}">
        <p14:creationId xmlns:p14="http://schemas.microsoft.com/office/powerpoint/2010/main" val="1540691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Der Eisvogel ist weit verbreitet von Europa bis nach Indonesien. In manchen Bereichen (grün) bleibt es ganzjährig, vor allem in Skandinavien und im Nordosten verlässt es die Gegenden aber im Winter (gelb). Diese überwintern in Südeuropa, dem Mittleren Osten oder Nordafrika (grün + blau).</a:t>
            </a:r>
          </a:p>
          <a:p>
            <a:endParaRPr lang="de-CH" dirty="0"/>
          </a:p>
          <a:p>
            <a:r>
              <a:rPr lang="de-CH" dirty="0"/>
              <a:t>Aktuell werden 7 Unterarten anerkannt. In Europa kommen die Unterarten A. a. </a:t>
            </a:r>
            <a:r>
              <a:rPr lang="de-CH" dirty="0" err="1"/>
              <a:t>atthis</a:t>
            </a:r>
            <a:r>
              <a:rPr lang="de-CH" dirty="0"/>
              <a:t> und A. a. </a:t>
            </a:r>
            <a:r>
              <a:rPr lang="de-CH" dirty="0" err="1"/>
              <a:t>ispida</a:t>
            </a:r>
            <a:r>
              <a:rPr lang="de-CH" dirty="0"/>
              <a:t> vor, die sich allerdings nur geringfügig unterscheiden.</a:t>
            </a:r>
          </a:p>
          <a:p>
            <a:endParaRPr lang="de-CH" dirty="0"/>
          </a:p>
          <a:p>
            <a:endParaRPr lang="de-CH" dirty="0"/>
          </a:p>
          <a:p>
            <a:endParaRPr lang="de-CH" dirty="0"/>
          </a:p>
          <a:p>
            <a:r>
              <a:rPr lang="de-CH" dirty="0"/>
              <a:t>Quelle: BirdLife International</a:t>
            </a:r>
          </a:p>
        </p:txBody>
      </p:sp>
      <p:sp>
        <p:nvSpPr>
          <p:cNvPr id="4" name="Foliennummernplatzhalter 3"/>
          <p:cNvSpPr>
            <a:spLocks noGrp="1"/>
          </p:cNvSpPr>
          <p:nvPr>
            <p:ph type="sldNum" sz="quarter" idx="5"/>
          </p:nvPr>
        </p:nvSpPr>
        <p:spPr/>
        <p:txBody>
          <a:bodyPr/>
          <a:lstStyle/>
          <a:p>
            <a:fld id="{8092378F-6CB0-4B76-A4DF-120CC0F0540F}" type="slidenum">
              <a:rPr lang="de-CH" smtClean="0"/>
              <a:t>3</a:t>
            </a:fld>
            <a:endParaRPr lang="de-CH"/>
          </a:p>
        </p:txBody>
      </p:sp>
    </p:spTree>
    <p:extLst>
      <p:ext uri="{BB962C8B-B14F-4D97-AF65-F5344CB8AC3E}">
        <p14:creationId xmlns:p14="http://schemas.microsoft.com/office/powerpoint/2010/main" val="3629164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Z.T. kann es auch etwas ruppiger werden...</a:t>
            </a:r>
          </a:p>
          <a:p>
            <a:endParaRPr lang="de-CH" dirty="0"/>
          </a:p>
          <a:p>
            <a:endParaRPr lang="de-CH" dirty="0"/>
          </a:p>
          <a:p>
            <a:endParaRPr lang="de-CH" dirty="0"/>
          </a:p>
          <a:p>
            <a:r>
              <a:rPr lang="de-CH" dirty="0"/>
              <a:t>Bild: </a:t>
            </a:r>
            <a:r>
              <a:rPr lang="de-CH" sz="1200" dirty="0">
                <a:solidFill>
                  <a:schemeClr val="bg1"/>
                </a:solidFill>
              </a:rPr>
              <a:t>Markus Nobel</a:t>
            </a:r>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30</a:t>
            </a:fld>
            <a:endParaRPr lang="de-CH"/>
          </a:p>
        </p:txBody>
      </p:sp>
    </p:spTree>
    <p:extLst>
      <p:ext uri="{BB962C8B-B14F-4D97-AF65-F5344CB8AC3E}">
        <p14:creationId xmlns:p14="http://schemas.microsoft.com/office/powerpoint/2010/main" val="23239915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Z.T. kann es auch etwas ruppiger werden...</a:t>
            </a:r>
          </a:p>
          <a:p>
            <a:endParaRPr lang="de-CH" dirty="0"/>
          </a:p>
          <a:p>
            <a:endParaRPr lang="de-CH" dirty="0"/>
          </a:p>
          <a:p>
            <a:endParaRPr lang="de-CH" dirty="0"/>
          </a:p>
          <a:p>
            <a:r>
              <a:rPr lang="de-CH" dirty="0"/>
              <a:t>Bild: </a:t>
            </a:r>
            <a:r>
              <a:rPr lang="de-CH" sz="1200" dirty="0">
                <a:solidFill>
                  <a:schemeClr val="bg1"/>
                </a:solidFill>
              </a:rPr>
              <a:t>Markus Nobel</a:t>
            </a:r>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31</a:t>
            </a:fld>
            <a:endParaRPr lang="de-CH"/>
          </a:p>
        </p:txBody>
      </p:sp>
    </p:spTree>
    <p:extLst>
      <p:ext uri="{BB962C8B-B14F-4D97-AF65-F5344CB8AC3E}">
        <p14:creationId xmlns:p14="http://schemas.microsoft.com/office/powerpoint/2010/main" val="22640541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 hilft ein Geschenk des Männchens zur Beschwichtigung der Gemüter sicherlich weiter.</a:t>
            </a:r>
          </a:p>
          <a:p>
            <a:endParaRPr lang="de-CH" dirty="0"/>
          </a:p>
          <a:p>
            <a:endParaRPr lang="de-CH" dirty="0"/>
          </a:p>
          <a:p>
            <a:endParaRPr lang="de-CH" dirty="0"/>
          </a:p>
          <a:p>
            <a:r>
              <a:rPr lang="de-CH" dirty="0"/>
              <a:t>Bild: </a:t>
            </a:r>
            <a:r>
              <a:rPr lang="de-CH" sz="1200" dirty="0">
                <a:solidFill>
                  <a:schemeClr val="bg1"/>
                </a:solidFill>
              </a:rPr>
              <a:t>Markus Nobel</a:t>
            </a:r>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32</a:t>
            </a:fld>
            <a:endParaRPr lang="de-CH"/>
          </a:p>
        </p:txBody>
      </p:sp>
    </p:spTree>
    <p:extLst>
      <p:ext uri="{BB962C8B-B14F-4D97-AF65-F5344CB8AC3E}">
        <p14:creationId xmlns:p14="http://schemas.microsoft.com/office/powerpoint/2010/main" val="5472183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Fütterungszeremonie: Männchen überreicht dem Weibchen „Brautgeschenke“ in Form von Fischen, Libellenlarven usw. </a:t>
            </a:r>
          </a:p>
          <a:p>
            <a:endParaRPr lang="de-CH" dirty="0"/>
          </a:p>
          <a:p>
            <a:endParaRPr lang="de-CH" dirty="0"/>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Bild: </a:t>
            </a:r>
            <a:r>
              <a:rPr lang="de-CH" sz="1200" dirty="0">
                <a:solidFill>
                  <a:schemeClr val="bg1"/>
                </a:solidFill>
              </a:rPr>
              <a:t>Eduard Germann</a:t>
            </a:r>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33</a:t>
            </a:fld>
            <a:endParaRPr lang="de-CH"/>
          </a:p>
        </p:txBody>
      </p:sp>
    </p:spTree>
    <p:extLst>
      <p:ext uri="{BB962C8B-B14F-4D97-AF65-F5344CB8AC3E}">
        <p14:creationId xmlns:p14="http://schemas.microsoft.com/office/powerpoint/2010/main" val="25177950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Fütterungszeremonie: Männchen überreicht dem Weibchen „Brautgeschenke“ in Form von Fischen, Libellenlarven usw. </a:t>
            </a:r>
          </a:p>
          <a:p>
            <a:endParaRPr lang="de-CH" dirty="0"/>
          </a:p>
          <a:p>
            <a:endParaRPr lang="de-CH" dirty="0"/>
          </a:p>
          <a:p>
            <a:endParaRPr lang="de-CH" dirty="0"/>
          </a:p>
          <a:p>
            <a:r>
              <a:rPr lang="de-CH" dirty="0"/>
              <a:t>Bild: Wikimedia</a:t>
            </a:r>
          </a:p>
        </p:txBody>
      </p:sp>
      <p:sp>
        <p:nvSpPr>
          <p:cNvPr id="4" name="Foliennummernplatzhalter 3"/>
          <p:cNvSpPr>
            <a:spLocks noGrp="1"/>
          </p:cNvSpPr>
          <p:nvPr>
            <p:ph type="sldNum" sz="quarter" idx="5"/>
          </p:nvPr>
        </p:nvSpPr>
        <p:spPr/>
        <p:txBody>
          <a:bodyPr/>
          <a:lstStyle/>
          <a:p>
            <a:fld id="{8092378F-6CB0-4B76-A4DF-120CC0F0540F}" type="slidenum">
              <a:rPr lang="de-CH" smtClean="0"/>
              <a:t>34</a:t>
            </a:fld>
            <a:endParaRPr lang="de-CH"/>
          </a:p>
        </p:txBody>
      </p:sp>
    </p:spTree>
    <p:extLst>
      <p:ext uri="{BB962C8B-B14F-4D97-AF65-F5344CB8AC3E}">
        <p14:creationId xmlns:p14="http://schemas.microsoft.com/office/powerpoint/2010/main" val="21037045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a:p>
            <a:r>
              <a:rPr lang="de-CH" dirty="0"/>
              <a:t>Das Substrat ist oft lehmig-sandig, muss aber generell den Spagat schaffen weich genug zu sein, um darin zu graben, aber hart genug, damit die Röhre stabil ist.</a:t>
            </a:r>
          </a:p>
          <a:p>
            <a:endParaRPr lang="de-CH" dirty="0"/>
          </a:p>
          <a:p>
            <a:endParaRPr lang="de-CH" dirty="0"/>
          </a:p>
          <a:p>
            <a:r>
              <a:rPr lang="de-CH" dirty="0"/>
              <a:t>Bild: Martin Gerber</a:t>
            </a:r>
          </a:p>
        </p:txBody>
      </p:sp>
      <p:sp>
        <p:nvSpPr>
          <p:cNvPr id="4" name="Foliennummernplatzhalter 3"/>
          <p:cNvSpPr>
            <a:spLocks noGrp="1"/>
          </p:cNvSpPr>
          <p:nvPr>
            <p:ph type="sldNum" sz="quarter" idx="5"/>
          </p:nvPr>
        </p:nvSpPr>
        <p:spPr/>
        <p:txBody>
          <a:bodyPr/>
          <a:lstStyle/>
          <a:p>
            <a:fld id="{8092378F-6CB0-4B76-A4DF-120CC0F0540F}" type="slidenum">
              <a:rPr lang="de-CH" smtClean="0"/>
              <a:t>35</a:t>
            </a:fld>
            <a:endParaRPr lang="de-CH"/>
          </a:p>
        </p:txBody>
      </p:sp>
    </p:spTree>
    <p:extLst>
      <p:ext uri="{BB962C8B-B14F-4D97-AF65-F5344CB8AC3E}">
        <p14:creationId xmlns:p14="http://schemas.microsoft.com/office/powerpoint/2010/main" val="6344910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Wurzelteller spielen ebenfalls regelmässig eine Rolle als Brutplatz. Diese müssen nicht zwangsläufig am Wasser sein, sondern können sogar mehrere hundert Meter (bis zu einem km im Extremfall) entfernt z. B. im Wald sein. Gerade in Gebieten ohne passende Steilwände wie in Auwäldern sind Wurzelteller eine gute Brutmöglichkeit. Sie können über Jahre genutzt werden, wie man auf dem zweiten Bild mit mehreren Brutröhren sieht.</a:t>
            </a:r>
          </a:p>
          <a:p>
            <a:endParaRPr lang="de-CH" dirty="0"/>
          </a:p>
          <a:p>
            <a:endParaRPr lang="de-CH" dirty="0"/>
          </a:p>
          <a:p>
            <a:r>
              <a:rPr lang="de-CH" dirty="0"/>
              <a:t>Bilder: Claudia Müller</a:t>
            </a:r>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36</a:t>
            </a:fld>
            <a:endParaRPr lang="de-CH"/>
          </a:p>
        </p:txBody>
      </p:sp>
    </p:spTree>
    <p:extLst>
      <p:ext uri="{BB962C8B-B14F-4D97-AF65-F5344CB8AC3E}">
        <p14:creationId xmlns:p14="http://schemas.microsoft.com/office/powerpoint/2010/main" val="40624523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Das Graben der Röhre kann bis zu 10 Tage dauern. Am Anfang fliegen sie immer wieder die Wand an und stossen mit ihrem Schnabel hinein. Zum Teil auch im Rüttelflug. Wenn eine kleine Mulde geschaffen ist, versuchen sie sich festzuhalten und dann mit Schnabel und Krallen </a:t>
            </a:r>
            <a:r>
              <a:rPr lang="de-CH" dirty="0" err="1"/>
              <a:t>weiterzugraben</a:t>
            </a:r>
            <a:endParaRPr lang="de-CH" dirty="0"/>
          </a:p>
          <a:p>
            <a:endParaRPr lang="de-CH" dirty="0"/>
          </a:p>
          <a:p>
            <a:r>
              <a:rPr lang="de-CH" dirty="0"/>
              <a:t>Die Röhren sind leicht ansteigend, damit der Kot abfliessen kann, den die Jungvögel vom Brutkessel in die Röhre abgegeben. Für die Altvögel gegen Ende der Brut eine eher schmutzige Angelegenheit durch diese Röhre zu den Jungvögeln zu gelangen. Dementsprechend putzen sie sich viel. Es wird spekuliert ob die </a:t>
            </a:r>
            <a:r>
              <a:rPr lang="de-CH" dirty="0" err="1"/>
              <a:t>verkotete</a:t>
            </a:r>
            <a:r>
              <a:rPr lang="de-CH" dirty="0"/>
              <a:t> Röhre und der starke Ammoniakgeruch einen gewissen Schutz gegen Räuber darstellen.</a:t>
            </a:r>
          </a:p>
          <a:p>
            <a:endParaRPr lang="de-CH" dirty="0"/>
          </a:p>
          <a:p>
            <a:r>
              <a:rPr lang="de-CH" dirty="0"/>
              <a:t>Die Länge der Röhren ist variabel und hängt vom Substrat ab: bei sandigem Material gerne etwas länger, bei härterem Ton oder tiefenbegrenzten Wurzeltellern können sie auch kürzer sein.</a:t>
            </a:r>
          </a:p>
          <a:p>
            <a:endParaRPr lang="de-CH" dirty="0"/>
          </a:p>
          <a:p>
            <a:r>
              <a:rPr lang="de-CH" dirty="0"/>
              <a:t>Im Brutkessel (Durchmesser ca. 15-17 cm und ca. 12 cm hoch) liegen die Eier auf der Erde ohne Nistmaterial. Allerdings sammeln sich im Laufe der Brutzeit immer mehr Gewölle im Kessel an, die eine richtige Schicht bilden können.</a:t>
            </a:r>
          </a:p>
          <a:p>
            <a:endParaRPr lang="de-CH" dirty="0"/>
          </a:p>
          <a:p>
            <a:r>
              <a:rPr lang="de-CH" dirty="0"/>
              <a:t>Sitzwarten in der Nähe der Brutröhre sind sehr gern gesehen, da der Eisvogel meist zuvor in der Nähe des Brutplatzes absitzt, bevor er in die Röhre fliegt.</a:t>
            </a:r>
          </a:p>
          <a:p>
            <a:endParaRPr lang="de-CH" dirty="0"/>
          </a:p>
          <a:p>
            <a:endParaRPr lang="de-CH" dirty="0"/>
          </a:p>
          <a:p>
            <a:r>
              <a:rPr lang="de-CH" dirty="0"/>
              <a:t>Bilder: Dieter Hopf</a:t>
            </a:r>
          </a:p>
        </p:txBody>
      </p:sp>
      <p:sp>
        <p:nvSpPr>
          <p:cNvPr id="4" name="Foliennummernplatzhalter 3"/>
          <p:cNvSpPr>
            <a:spLocks noGrp="1"/>
          </p:cNvSpPr>
          <p:nvPr>
            <p:ph type="sldNum" sz="quarter" idx="5"/>
          </p:nvPr>
        </p:nvSpPr>
        <p:spPr/>
        <p:txBody>
          <a:bodyPr/>
          <a:lstStyle/>
          <a:p>
            <a:fld id="{8092378F-6CB0-4B76-A4DF-120CC0F0540F}" type="slidenum">
              <a:rPr lang="de-CH" smtClean="0"/>
              <a:t>37</a:t>
            </a:fld>
            <a:endParaRPr lang="de-CH"/>
          </a:p>
        </p:txBody>
      </p:sp>
    </p:spTree>
    <p:extLst>
      <p:ext uri="{BB962C8B-B14F-4D97-AF65-F5344CB8AC3E}">
        <p14:creationId xmlns:p14="http://schemas.microsoft.com/office/powerpoint/2010/main" val="23442095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Es wird ein Ei pro Tag gelegt.</a:t>
            </a:r>
          </a:p>
          <a:p>
            <a:endParaRPr lang="de-CH" dirty="0"/>
          </a:p>
          <a:p>
            <a:r>
              <a:rPr lang="de-CH" dirty="0"/>
              <a:t>Ein Ei wiegt 4.4g, d.h. bei 7 Eiern sind das über 30g, also gut 70% des Eigengewichts des Weibchens!</a:t>
            </a:r>
          </a:p>
          <a:p>
            <a:endParaRPr lang="de-CH" dirty="0"/>
          </a:p>
          <a:p>
            <a:r>
              <a:rPr lang="de-CH" dirty="0"/>
              <a:t>Bei der Brutablösung stösst der Partner ausserhalb des Nests mehrere markante Rufe aus, was das Zeichen für den brütenden Vogel zum Verlassen ist.</a:t>
            </a:r>
          </a:p>
          <a:p>
            <a:endParaRPr lang="de-CH" dirty="0"/>
          </a:p>
          <a:p>
            <a:r>
              <a:rPr lang="de-CH" dirty="0"/>
              <a:t>Pro Jahr werden bei guten Bedingungen 2 bis 3 Bruten durchgeführt, wobei sie sich sogar leicht überlappen können (sog. Schachtelbruten). Die erste Brut findet meist Ende April / Mai statt, die nächste Juni / Juli und eine potenzielle dritte ca. Anfang August (Schlupfzeitpunkt).</a:t>
            </a:r>
          </a:p>
          <a:p>
            <a:endParaRPr lang="de-CH" dirty="0"/>
          </a:p>
          <a:p>
            <a:endParaRPr lang="de-CH" dirty="0"/>
          </a:p>
          <a:p>
            <a:endParaRPr lang="de-CH" dirty="0"/>
          </a:p>
          <a:p>
            <a:r>
              <a:rPr lang="de-CH" dirty="0"/>
              <a:t>Bild Eier: Wikimedia</a:t>
            </a:r>
          </a:p>
        </p:txBody>
      </p:sp>
      <p:sp>
        <p:nvSpPr>
          <p:cNvPr id="4" name="Foliennummernplatzhalter 3"/>
          <p:cNvSpPr>
            <a:spLocks noGrp="1"/>
          </p:cNvSpPr>
          <p:nvPr>
            <p:ph type="sldNum" sz="quarter" idx="5"/>
          </p:nvPr>
        </p:nvSpPr>
        <p:spPr/>
        <p:txBody>
          <a:bodyPr/>
          <a:lstStyle/>
          <a:p>
            <a:fld id="{8092378F-6CB0-4B76-A4DF-120CC0F0540F}" type="slidenum">
              <a:rPr lang="de-CH" smtClean="0"/>
              <a:t>38</a:t>
            </a:fld>
            <a:endParaRPr lang="de-CH"/>
          </a:p>
        </p:txBody>
      </p:sp>
    </p:spTree>
    <p:extLst>
      <p:ext uri="{BB962C8B-B14F-4D97-AF65-F5344CB8AC3E}">
        <p14:creationId xmlns:p14="http://schemas.microsoft.com/office/powerpoint/2010/main" val="34076938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Futterkarussell: wo Jungvögel anderer Arten sich um das Futter streiten, geht es bei den Eisvögeln geordnet zu. Sobald ein Jungvogel gefüttert wurde, drängt er nach hinten und der nächste übernimmt seinen Platz. So werden alle Jungvögel gleichmässig gefüttert und können kräftig Gewicht zulegen. Gegen Ende sind sie mit 55-60g sogar schwerer als die Altvögel (was bis zum Ausfliegen aber wieder auf das Niveau eines Altvogels reduziert wird).</a:t>
            </a:r>
          </a:p>
          <a:p>
            <a:endParaRPr lang="de-CH" dirty="0"/>
          </a:p>
          <a:p>
            <a:r>
              <a:rPr lang="de-CH" dirty="0"/>
              <a:t>Am Boden sieht man in dieser Höhle alte, zerfallene Gewölle, so dass er bedeckt ist mit Schuppen und Gräten.</a:t>
            </a:r>
          </a:p>
          <a:p>
            <a:endParaRPr lang="de-CH" dirty="0"/>
          </a:p>
          <a:p>
            <a:endParaRPr lang="de-CH" dirty="0"/>
          </a:p>
          <a:p>
            <a:r>
              <a:rPr lang="de-CH" dirty="0"/>
              <a:t>Bild: Angelo </a:t>
            </a:r>
            <a:r>
              <a:rPr lang="de-CH" dirty="0" err="1"/>
              <a:t>Gandolfi</a:t>
            </a:r>
            <a:r>
              <a:rPr lang="de-CH" dirty="0"/>
              <a:t> / </a:t>
            </a:r>
            <a:r>
              <a:rPr lang="de-CH" dirty="0" err="1"/>
              <a:t>mauritius</a:t>
            </a:r>
            <a:r>
              <a:rPr lang="de-CH" dirty="0"/>
              <a:t> </a:t>
            </a:r>
            <a:r>
              <a:rPr lang="de-CH" dirty="0" err="1"/>
              <a:t>images</a:t>
            </a:r>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39</a:t>
            </a:fld>
            <a:endParaRPr lang="de-CH"/>
          </a:p>
        </p:txBody>
      </p:sp>
    </p:spTree>
    <p:extLst>
      <p:ext uri="{BB962C8B-B14F-4D97-AF65-F5344CB8AC3E}">
        <p14:creationId xmlns:p14="http://schemas.microsoft.com/office/powerpoint/2010/main" val="1012262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In Europa erreicht er in der Südspitze Skandinaviens sein nördlichstes Verbreitungsgebiet und erstreckt sich bis Nordafrika.</a:t>
            </a:r>
          </a:p>
          <a:p>
            <a:endParaRPr lang="de-CH" dirty="0"/>
          </a:p>
          <a:p>
            <a:endParaRPr lang="de-CH" dirty="0"/>
          </a:p>
          <a:p>
            <a:endParaRPr lang="de-CH" dirty="0"/>
          </a:p>
          <a:p>
            <a:r>
              <a:rPr lang="de-CH" dirty="0"/>
              <a:t>Quelle: BirdLife International</a:t>
            </a:r>
          </a:p>
        </p:txBody>
      </p:sp>
      <p:sp>
        <p:nvSpPr>
          <p:cNvPr id="4" name="Foliennummernplatzhalter 3"/>
          <p:cNvSpPr>
            <a:spLocks noGrp="1"/>
          </p:cNvSpPr>
          <p:nvPr>
            <p:ph type="sldNum" sz="quarter" idx="5"/>
          </p:nvPr>
        </p:nvSpPr>
        <p:spPr/>
        <p:txBody>
          <a:bodyPr/>
          <a:lstStyle/>
          <a:p>
            <a:fld id="{8092378F-6CB0-4B76-A4DF-120CC0F0540F}" type="slidenum">
              <a:rPr lang="de-CH" smtClean="0"/>
              <a:t>4</a:t>
            </a:fld>
            <a:endParaRPr lang="de-CH"/>
          </a:p>
        </p:txBody>
      </p:sp>
    </p:spTree>
    <p:extLst>
      <p:ext uri="{BB962C8B-B14F-4D97-AF65-F5344CB8AC3E}">
        <p14:creationId xmlns:p14="http://schemas.microsoft.com/office/powerpoint/2010/main" val="22154835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hohe Reproduktionsrate ist sehr wichtig, da Sterblichkeit mit geschätzt 70-80% recht hoch ist (Bruten schaffen es nicht bis zum Ausflug, Jungvögel erreichen das Erwachsenenalter nicht). Dies kann von Jahr zu Jahr schwanken, was sich auch in den Populationszahlen widerspiegelt, mit guter Erholung in kürzerer Zeit,</a:t>
            </a:r>
          </a:p>
          <a:p>
            <a:endParaRPr lang="de-CH" dirty="0"/>
          </a:p>
          <a:p>
            <a:r>
              <a:rPr lang="de-CH" dirty="0"/>
              <a:t>Meist werden Eisvögel nur 3-4 Jahre alt, jedoch gibt es Beispiele mit 10 Jahre alten Brutvögeln. Der Rekord liegt bei erstaunlichen 21 Jahren!</a:t>
            </a:r>
          </a:p>
          <a:p>
            <a:endParaRPr lang="de-CH" dirty="0"/>
          </a:p>
          <a:p>
            <a:r>
              <a:rPr lang="de-CH" dirty="0"/>
              <a:t>Vor allem wenn die Brutwände nicht senkrecht sind oder die Röhre nicht hoch, sondern näher am Boden in der Wand ist, können Säuger ein Problem darstellen. Auch von oben kann die Brut aber im Fall auch ausgegraben werden.</a:t>
            </a:r>
          </a:p>
          <a:p>
            <a:endParaRPr lang="de-CH" dirty="0"/>
          </a:p>
          <a:p>
            <a:endParaRPr lang="de-CH" dirty="0"/>
          </a:p>
          <a:p>
            <a:endParaRPr lang="de-CH" dirty="0"/>
          </a:p>
          <a:p>
            <a:r>
              <a:rPr lang="de-CH" dirty="0"/>
              <a:t>Bilder: Wikipedia</a:t>
            </a:r>
          </a:p>
        </p:txBody>
      </p:sp>
      <p:sp>
        <p:nvSpPr>
          <p:cNvPr id="4" name="Foliennummernplatzhalter 3"/>
          <p:cNvSpPr>
            <a:spLocks noGrp="1"/>
          </p:cNvSpPr>
          <p:nvPr>
            <p:ph type="sldNum" sz="quarter" idx="5"/>
          </p:nvPr>
        </p:nvSpPr>
        <p:spPr/>
        <p:txBody>
          <a:bodyPr/>
          <a:lstStyle/>
          <a:p>
            <a:fld id="{8092378F-6CB0-4B76-A4DF-120CC0F0540F}" type="slidenum">
              <a:rPr lang="de-CH" smtClean="0"/>
              <a:t>40</a:t>
            </a:fld>
            <a:endParaRPr lang="de-CH"/>
          </a:p>
        </p:txBody>
      </p:sp>
    </p:spTree>
    <p:extLst>
      <p:ext uri="{BB962C8B-B14F-4D97-AF65-F5344CB8AC3E}">
        <p14:creationId xmlns:p14="http://schemas.microsoft.com/office/powerpoint/2010/main" val="37656206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Gerade wenn die Höhlen nicht hoch genug angelegt sind, können Bruten nicht selten einem Hochwasser. Im Zuge der Klimaerwärmung ist zukünftig eher vermehrt mit Extremwetterereignissen zu rechnen.</a:t>
            </a:r>
          </a:p>
          <a:p>
            <a:endParaRPr lang="de-CH" dirty="0"/>
          </a:p>
          <a:p>
            <a:r>
              <a:rPr lang="de-CH" dirty="0"/>
              <a:t>Gerade wenn bei Schlechtwetterereignissen das Wasser eintrübt, ist es wichtig, dass der Eisvogel andere Ausweichplätze wie Teiche oder Seitenbäche in der Umgebung hat um dort Nahrung zu finden.</a:t>
            </a:r>
          </a:p>
          <a:p>
            <a:endParaRPr lang="de-CH" dirty="0"/>
          </a:p>
          <a:p>
            <a:r>
              <a:rPr lang="de-CH" dirty="0"/>
              <a:t>Es gibt Einzelberichte, wo sich Eisvögel an Menschen gewöhnt haben. Vor allem aber während der Brut sind sie normalerweise sehr störungsanfällig! Dies kann durch vermehrte Wassersportaktivitäten, Erholungssuchende oder Hunde erfolgen.</a:t>
            </a:r>
          </a:p>
          <a:p>
            <a:endParaRPr lang="de-CH" dirty="0"/>
          </a:p>
          <a:p>
            <a:endParaRPr lang="de-CH" dirty="0"/>
          </a:p>
          <a:p>
            <a:r>
              <a:rPr lang="de-CH" dirty="0"/>
              <a:t>Bilder: iStock</a:t>
            </a:r>
          </a:p>
        </p:txBody>
      </p:sp>
      <p:sp>
        <p:nvSpPr>
          <p:cNvPr id="4" name="Foliennummernplatzhalter 3"/>
          <p:cNvSpPr>
            <a:spLocks noGrp="1"/>
          </p:cNvSpPr>
          <p:nvPr>
            <p:ph type="sldNum" sz="quarter" idx="5"/>
          </p:nvPr>
        </p:nvSpPr>
        <p:spPr/>
        <p:txBody>
          <a:bodyPr/>
          <a:lstStyle/>
          <a:p>
            <a:fld id="{8092378F-6CB0-4B76-A4DF-120CC0F0540F}" type="slidenum">
              <a:rPr lang="de-CH" smtClean="0"/>
              <a:t>41</a:t>
            </a:fld>
            <a:endParaRPr lang="de-CH"/>
          </a:p>
        </p:txBody>
      </p:sp>
    </p:spTree>
    <p:extLst>
      <p:ext uri="{BB962C8B-B14F-4D97-AF65-F5344CB8AC3E}">
        <p14:creationId xmlns:p14="http://schemas.microsoft.com/office/powerpoint/2010/main" val="10293350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Dieses Bild wurde bereits verwendet als der Eisvogel vor 20 Jahren zum ersten Mal Vogel des Jahres war. Veränderungen und Besucherlenkung findet man nur stellenweise, oft sieht das Bild heute mindestens genauso aus.</a:t>
            </a:r>
          </a:p>
          <a:p>
            <a:endParaRPr lang="de-CH" dirty="0"/>
          </a:p>
          <a:p>
            <a:endParaRPr lang="de-CH" dirty="0"/>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42</a:t>
            </a:fld>
            <a:endParaRPr lang="de-CH"/>
          </a:p>
        </p:txBody>
      </p:sp>
    </p:spTree>
    <p:extLst>
      <p:ext uri="{BB962C8B-B14F-4D97-AF65-F5344CB8AC3E}">
        <p14:creationId xmlns:p14="http://schemas.microsoft.com/office/powerpoint/2010/main" val="17669591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31676-8191-C568-F675-20E2B15F62E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0ADDE6E-DA8D-A846-87D5-E5E4D455350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27AC74D-746B-B4E1-5843-4E60A8C79100}"/>
              </a:ext>
            </a:extLst>
          </p:cNvPr>
          <p:cNvSpPr>
            <a:spLocks noGrp="1"/>
          </p:cNvSpPr>
          <p:nvPr>
            <p:ph type="body" idx="1"/>
          </p:nvPr>
        </p:nvSpPr>
        <p:spPr/>
        <p:txBody>
          <a:bodyPr/>
          <a:lstStyle/>
          <a:p>
            <a:endParaRPr lang="de-CH" dirty="0"/>
          </a:p>
          <a:p>
            <a:r>
              <a:rPr lang="de-CH" dirty="0"/>
              <a:t>In den sehr harten </a:t>
            </a:r>
            <a:r>
              <a:rPr lang="de-CH" dirty="0" err="1"/>
              <a:t>Winterm</a:t>
            </a:r>
            <a:r>
              <a:rPr lang="de-CH" dirty="0"/>
              <a:t> 1961/62 und 1962/63 brachen die Bestände in Europa massiv ein. In England vermutlich sogar um 95%! In manchen Gebieten ist er sogar komplett verschwunden. </a:t>
            </a:r>
          </a:p>
          <a:p>
            <a:endParaRPr lang="de-CH" dirty="0"/>
          </a:p>
          <a:p>
            <a:r>
              <a:rPr lang="de-CH" dirty="0"/>
              <a:t>Es kann kann oft mehrere Jahre dauern, bis sich die Population von so einem katastrophalen Rückgang wieder erholt hat.</a:t>
            </a:r>
          </a:p>
          <a:p>
            <a:endParaRPr lang="de-CH" dirty="0"/>
          </a:p>
          <a:p>
            <a:r>
              <a:rPr lang="de-CH" dirty="0"/>
              <a:t>Hohe Verluste durch das Zufrieren von Gewässern. Evtl. Eisperlen am Gefieder die zu Flugunfähigkeit führen können. Kritische Grenze: -2 C Tagestemperatur</a:t>
            </a:r>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Eisvögel werden nicht selten als </a:t>
            </a:r>
            <a:r>
              <a:rPr lang="de-CH" dirty="0" err="1"/>
              <a:t>Scheibenanflugsopfer</a:t>
            </a:r>
            <a:r>
              <a:rPr lang="de-CH" dirty="0"/>
              <a:t> gefunden.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Da sie tief fliegen, werden sie immer wieder von Autos erwischt wenn sie über eine Strasse fliegen.</a:t>
            </a:r>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CH" dirty="0"/>
              <a:t>Verfolgung als Fischräuber: heute ist der Eisvogel zwar geschützt, es gibt aber nach wie vor Betreiber von Fischzuchtanlagen die den Eisvogel mit illegalen Fallen fangen und töten!</a:t>
            </a:r>
          </a:p>
          <a:p>
            <a:endParaRPr lang="de-CH" dirty="0"/>
          </a:p>
          <a:p>
            <a:endParaRPr lang="de-CH" dirty="0"/>
          </a:p>
          <a:p>
            <a:endParaRPr lang="de-CH" dirty="0"/>
          </a:p>
          <a:p>
            <a:r>
              <a:rPr lang="de-CH" dirty="0"/>
              <a:t>Bild: Michael Gerber</a:t>
            </a:r>
          </a:p>
        </p:txBody>
      </p:sp>
      <p:sp>
        <p:nvSpPr>
          <p:cNvPr id="4" name="Foliennummernplatzhalter 3">
            <a:extLst>
              <a:ext uri="{FF2B5EF4-FFF2-40B4-BE49-F238E27FC236}">
                <a16:creationId xmlns:a16="http://schemas.microsoft.com/office/drawing/2014/main" id="{CD7CFB6A-E2E4-10D2-CF00-84167C7CD3DE}"/>
              </a:ext>
            </a:extLst>
          </p:cNvPr>
          <p:cNvSpPr>
            <a:spLocks noGrp="1"/>
          </p:cNvSpPr>
          <p:nvPr>
            <p:ph type="sldNum" sz="quarter" idx="5"/>
          </p:nvPr>
        </p:nvSpPr>
        <p:spPr/>
        <p:txBody>
          <a:bodyPr/>
          <a:lstStyle/>
          <a:p>
            <a:fld id="{8092378F-6CB0-4B76-A4DF-120CC0F0540F}" type="slidenum">
              <a:rPr lang="de-CH" smtClean="0"/>
              <a:t>43</a:t>
            </a:fld>
            <a:endParaRPr lang="de-CH"/>
          </a:p>
        </p:txBody>
      </p:sp>
    </p:spTree>
    <p:extLst>
      <p:ext uri="{BB962C8B-B14F-4D97-AF65-F5344CB8AC3E}">
        <p14:creationId xmlns:p14="http://schemas.microsoft.com/office/powerpoint/2010/main" val="33456103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Werfen wir noch einmal einen Blick auf die Lebensräume, in denen die Eisvögel zu finden sind. Wie schon erwähnt sind das langsam fliessende Bäche oder Flüsse (oder sie weisen ruhigere Bereiche am Ufer auf). </a:t>
            </a:r>
          </a:p>
          <a:p>
            <a:endParaRPr lang="de-CH" dirty="0"/>
          </a:p>
          <a:p>
            <a:endParaRPr lang="de-CH" dirty="0"/>
          </a:p>
          <a:p>
            <a:r>
              <a:rPr lang="de-CH" dirty="0"/>
              <a:t>Bild: Claudia Müller</a:t>
            </a:r>
          </a:p>
        </p:txBody>
      </p:sp>
      <p:sp>
        <p:nvSpPr>
          <p:cNvPr id="4" name="Foliennummernplatzhalter 3"/>
          <p:cNvSpPr>
            <a:spLocks noGrp="1"/>
          </p:cNvSpPr>
          <p:nvPr>
            <p:ph type="sldNum" sz="quarter" idx="5"/>
          </p:nvPr>
        </p:nvSpPr>
        <p:spPr/>
        <p:txBody>
          <a:bodyPr/>
          <a:lstStyle/>
          <a:p>
            <a:fld id="{8092378F-6CB0-4B76-A4DF-120CC0F0540F}" type="slidenum">
              <a:rPr lang="de-CH" smtClean="0"/>
              <a:t>44</a:t>
            </a:fld>
            <a:endParaRPr lang="de-CH"/>
          </a:p>
        </p:txBody>
      </p:sp>
    </p:spTree>
    <p:extLst>
      <p:ext uri="{BB962C8B-B14F-4D97-AF65-F5344CB8AC3E}">
        <p14:creationId xmlns:p14="http://schemas.microsoft.com/office/powerpoint/2010/main" val="18307366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Hier ein Uferabriss mit guter Eignung für eine Bruthöhle. Der Fluss sieht zwar schneller fliessend aus, jedoch gibt es im Uferbereich Sitzwarten über ruhigeren Stellen.</a:t>
            </a:r>
          </a:p>
          <a:p>
            <a:endParaRPr lang="de-CH" dirty="0"/>
          </a:p>
          <a:p>
            <a:endParaRPr lang="de-CH" dirty="0"/>
          </a:p>
          <a:p>
            <a:r>
              <a:rPr lang="de-CH" dirty="0"/>
              <a:t>Bild: Stefan Bachmann</a:t>
            </a:r>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45</a:t>
            </a:fld>
            <a:endParaRPr lang="de-CH"/>
          </a:p>
        </p:txBody>
      </p:sp>
    </p:spTree>
    <p:extLst>
      <p:ext uri="{BB962C8B-B14F-4D97-AF65-F5344CB8AC3E}">
        <p14:creationId xmlns:p14="http://schemas.microsoft.com/office/powerpoint/2010/main" val="8450505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Hier nochmal ein Beispiel eines kleinen Flusses mit vielen Sitzwarten, abwechslungsreicher Ufergestaltung und vielen Nischen für Jungfische.</a:t>
            </a:r>
          </a:p>
          <a:p>
            <a:endParaRPr lang="de-CH" dirty="0"/>
          </a:p>
          <a:p>
            <a:endParaRPr lang="de-CH" dirty="0"/>
          </a:p>
          <a:p>
            <a:r>
              <a:rPr lang="de-CH" dirty="0"/>
              <a:t>Bild: Christa Glauser</a:t>
            </a:r>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46</a:t>
            </a:fld>
            <a:endParaRPr lang="de-CH"/>
          </a:p>
        </p:txBody>
      </p:sp>
    </p:spTree>
    <p:extLst>
      <p:ext uri="{BB962C8B-B14F-4D97-AF65-F5344CB8AC3E}">
        <p14:creationId xmlns:p14="http://schemas.microsoft.com/office/powerpoint/2010/main" val="24451596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Auch Stillgewässer und </a:t>
            </a:r>
            <a:r>
              <a:rPr lang="de-CH" dirty="0" err="1"/>
              <a:t>Altarme</a:t>
            </a:r>
            <a:r>
              <a:rPr lang="de-CH" dirty="0"/>
              <a:t> in Auen werden gerne genutzt. Wichtig ist eine reiche Strukturierung des Lebensraums um genügend Nahrung, Sitzwarten und Brutplätze zu bieten.</a:t>
            </a:r>
          </a:p>
          <a:p>
            <a:endParaRPr lang="de-CH" dirty="0"/>
          </a:p>
          <a:p>
            <a:endParaRPr lang="de-CH" dirty="0"/>
          </a:p>
          <a:p>
            <a:r>
              <a:rPr lang="de-CH" dirty="0"/>
              <a:t>Bild: Claudia Müller</a:t>
            </a:r>
          </a:p>
        </p:txBody>
      </p:sp>
      <p:sp>
        <p:nvSpPr>
          <p:cNvPr id="4" name="Foliennummernplatzhalter 3"/>
          <p:cNvSpPr>
            <a:spLocks noGrp="1"/>
          </p:cNvSpPr>
          <p:nvPr>
            <p:ph type="sldNum" sz="quarter" idx="5"/>
          </p:nvPr>
        </p:nvSpPr>
        <p:spPr/>
        <p:txBody>
          <a:bodyPr/>
          <a:lstStyle/>
          <a:p>
            <a:fld id="{8092378F-6CB0-4B76-A4DF-120CC0F0540F}" type="slidenum">
              <a:rPr lang="de-CH" smtClean="0"/>
              <a:t>47</a:t>
            </a:fld>
            <a:endParaRPr lang="de-CH"/>
          </a:p>
        </p:txBody>
      </p:sp>
    </p:spTree>
    <p:extLst>
      <p:ext uri="{BB962C8B-B14F-4D97-AF65-F5344CB8AC3E}">
        <p14:creationId xmlns:p14="http://schemas.microsoft.com/office/powerpoint/2010/main" val="22705440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31676-8191-C568-F675-20E2B15F62E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0ADDE6E-DA8D-A846-87D5-E5E4D455350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27AC74D-746B-B4E1-5843-4E60A8C79100}"/>
              </a:ext>
            </a:extLst>
          </p:cNvPr>
          <p:cNvSpPr>
            <a:spLocks noGrp="1"/>
          </p:cNvSpPr>
          <p:nvPr>
            <p:ph type="body" idx="1"/>
          </p:nvPr>
        </p:nvSpPr>
        <p:spPr/>
        <p:txBody>
          <a:bodyPr/>
          <a:lstStyle/>
          <a:p>
            <a:r>
              <a:rPr lang="de-CH" dirty="0"/>
              <a:t>Noch einmal die wichtigsten Faktoren zusammengefasst. </a:t>
            </a:r>
          </a:p>
          <a:p>
            <a:endParaRPr lang="de-CH" dirty="0"/>
          </a:p>
          <a:p>
            <a:r>
              <a:rPr lang="de-CH" dirty="0"/>
              <a:t>Wichtig: Das Wasser muss klar genug sein, damit der Eisvogel seine Beute sieht.</a:t>
            </a:r>
          </a:p>
          <a:p>
            <a:endParaRPr lang="de-CH" dirty="0"/>
          </a:p>
          <a:p>
            <a:endParaRPr lang="de-CH" dirty="0"/>
          </a:p>
          <a:p>
            <a:endParaRPr lang="de-CH" dirty="0"/>
          </a:p>
          <a:p>
            <a:endParaRPr lang="de-CH" dirty="0"/>
          </a:p>
          <a:p>
            <a:r>
              <a:rPr lang="de-CH" dirty="0"/>
              <a:t>Bild: Ralph Martin</a:t>
            </a:r>
          </a:p>
        </p:txBody>
      </p:sp>
      <p:sp>
        <p:nvSpPr>
          <p:cNvPr id="4" name="Foliennummernplatzhalter 3">
            <a:extLst>
              <a:ext uri="{FF2B5EF4-FFF2-40B4-BE49-F238E27FC236}">
                <a16:creationId xmlns:a16="http://schemas.microsoft.com/office/drawing/2014/main" id="{CD7CFB6A-E2E4-10D2-CF00-84167C7CD3DE}"/>
              </a:ext>
            </a:extLst>
          </p:cNvPr>
          <p:cNvSpPr>
            <a:spLocks noGrp="1"/>
          </p:cNvSpPr>
          <p:nvPr>
            <p:ph type="sldNum" sz="quarter" idx="5"/>
          </p:nvPr>
        </p:nvSpPr>
        <p:spPr/>
        <p:txBody>
          <a:bodyPr/>
          <a:lstStyle/>
          <a:p>
            <a:fld id="{8092378F-6CB0-4B76-A4DF-120CC0F0540F}" type="slidenum">
              <a:rPr lang="de-CH" smtClean="0"/>
              <a:t>48</a:t>
            </a:fld>
            <a:endParaRPr lang="de-CH"/>
          </a:p>
        </p:txBody>
      </p:sp>
    </p:spTree>
    <p:extLst>
      <p:ext uri="{BB962C8B-B14F-4D97-AF65-F5344CB8AC3E}">
        <p14:creationId xmlns:p14="http://schemas.microsoft.com/office/powerpoint/2010/main" val="38787502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Tatsächlich führen aber Lebensräume wie ursprüngliche Auenlandschaften, Stillgewässer, Ufer, Feuchtgebiete und Fliessgewässer, die Rote Liste der Lebensräume der Schweiz 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Seit 1850 sind 90% der Schweizer Feuchtgebiete zerstört worden. Obwohl z.B. die Moore hierzulande seit 1987 unter Bundesverfassungsschutz stehen, gehen die quantitativen und qualitativen Verluste weiter.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Zunahme von Störungen an Brutplätzen durch Angler, Badegäste, Kanuten, Stand-Up-Paddler...</a:t>
            </a:r>
          </a:p>
          <a:p>
            <a:endParaRPr lang="de-CH" dirty="0"/>
          </a:p>
          <a:p>
            <a:r>
              <a:rPr lang="de-CH" dirty="0"/>
              <a:t>Die Wasserqualität ist an vielen Orten seit den 80er und 90er Jahren gestiegen (Einsatz von Kläranlagen, Verbot von Phosphat in Waschmitteln,...). Aber auch heute ist der Phosphor- und Nitrateintrag durch Auswaschung aus den Böden zum Teil noch stark. Auch von der Landwirtschaft werden gerade in Gebieten mit verstärkter </a:t>
            </a:r>
            <a:r>
              <a:rPr lang="de-CH" dirty="0" err="1"/>
              <a:t>Viehmast</a:t>
            </a:r>
            <a:r>
              <a:rPr lang="de-CH" dirty="0"/>
              <a:t> durch Gülleeintrag noch zu viel Nährstoffe eingetragen. Gerade Gewässerorganismen sind bei Pestiziden oft sehr empfindlich. In 5 Fliessgewässern wurden über 104 verschiedene Pestizide nachgewiesen, bei 31 überstiegen sie die Grenzwerte der Gewässerschutzverordnung.</a:t>
            </a:r>
          </a:p>
          <a:p>
            <a:endParaRPr lang="de-CH" dirty="0"/>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Euclid Circular A Light Italic" panose="020B0304000000000000" pitchFamily="34" charset="77"/>
                <a:ea typeface="Euclid Circular A Light Italic" panose="020B0304000000000000" pitchFamily="34" charset="77"/>
              </a:rPr>
              <a:t>Quelle: BAFU 2018 https://</a:t>
            </a:r>
            <a:r>
              <a:rPr lang="de-DE" sz="1200" dirty="0" err="1">
                <a:latin typeface="Euclid Circular A Light Italic" panose="020B0304000000000000" pitchFamily="34" charset="77"/>
                <a:ea typeface="Euclid Circular A Light Italic" panose="020B0304000000000000" pitchFamily="34" charset="77"/>
              </a:rPr>
              <a:t>www.bafu.admin.ch</a:t>
            </a:r>
            <a:r>
              <a:rPr lang="de-DE" sz="1200" dirty="0">
                <a:latin typeface="Euclid Circular A Light Italic" panose="020B0304000000000000" pitchFamily="34" charset="77"/>
                <a:ea typeface="Euclid Circular A Light Italic" panose="020B0304000000000000" pitchFamily="34" charset="77"/>
              </a:rPr>
              <a:t>/</a:t>
            </a:r>
            <a:r>
              <a:rPr lang="de-DE" sz="1200" dirty="0" err="1">
                <a:latin typeface="Euclid Circular A Light Italic" panose="020B0304000000000000" pitchFamily="34" charset="77"/>
                <a:ea typeface="Euclid Circular A Light Italic" panose="020B0304000000000000" pitchFamily="34" charset="77"/>
              </a:rPr>
              <a:t>bafu</a:t>
            </a:r>
            <a:r>
              <a:rPr lang="de-DE" sz="1200" dirty="0">
                <a:latin typeface="Euclid Circular A Light Italic" panose="020B0304000000000000" pitchFamily="34" charset="77"/>
                <a:ea typeface="Euclid Circular A Light Italic" panose="020B0304000000000000" pitchFamily="34" charset="77"/>
              </a:rPr>
              <a:t>/en/</a:t>
            </a:r>
            <a:r>
              <a:rPr lang="de-DE" sz="1200" dirty="0" err="1">
                <a:latin typeface="Euclid Circular A Light Italic" panose="020B0304000000000000" pitchFamily="34" charset="77"/>
                <a:ea typeface="Euclid Circular A Light Italic" panose="020B0304000000000000" pitchFamily="34" charset="77"/>
              </a:rPr>
              <a:t>home</a:t>
            </a:r>
            <a:r>
              <a:rPr lang="de-DE" sz="1200" dirty="0">
                <a:latin typeface="Euclid Circular A Light Italic" panose="020B0304000000000000" pitchFamily="34" charset="77"/>
                <a:ea typeface="Euclid Circular A Light Italic" panose="020B0304000000000000" pitchFamily="34" charset="77"/>
              </a:rPr>
              <a:t>/</a:t>
            </a:r>
            <a:r>
              <a:rPr lang="de-DE" sz="1200" dirty="0" err="1">
                <a:latin typeface="Euclid Circular A Light Italic" panose="020B0304000000000000" pitchFamily="34" charset="77"/>
                <a:ea typeface="Euclid Circular A Light Italic" panose="020B0304000000000000" pitchFamily="34" charset="77"/>
              </a:rPr>
              <a:t>documentation</a:t>
            </a:r>
            <a:r>
              <a:rPr lang="de-DE" sz="1200" dirty="0">
                <a:latin typeface="Euclid Circular A Light Italic" panose="020B0304000000000000" pitchFamily="34" charset="77"/>
                <a:ea typeface="Euclid Circular A Light Italic" panose="020B0304000000000000" pitchFamily="34" charset="77"/>
              </a:rPr>
              <a:t>/</a:t>
            </a:r>
            <a:r>
              <a:rPr lang="de-DE" sz="1200" dirty="0" err="1">
                <a:latin typeface="Euclid Circular A Light Italic" panose="020B0304000000000000" pitchFamily="34" charset="77"/>
                <a:ea typeface="Euclid Circular A Light Italic" panose="020B0304000000000000" pitchFamily="34" charset="77"/>
              </a:rPr>
              <a:t>report</a:t>
            </a:r>
            <a:r>
              <a:rPr lang="de-DE" sz="1200" dirty="0">
                <a:latin typeface="Euclid Circular A Light Italic" panose="020B0304000000000000" pitchFamily="34" charset="77"/>
                <a:ea typeface="Euclid Circular A Light Italic" panose="020B0304000000000000" pitchFamily="34" charset="77"/>
              </a:rPr>
              <a:t>/environmental-report-2018.html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endParaRPr lang="de-CH" dirty="0"/>
          </a:p>
          <a:p>
            <a:endParaRPr lang="de-CH" dirty="0"/>
          </a:p>
          <a:p>
            <a:r>
              <a:rPr lang="de-CH" dirty="0"/>
              <a:t>Mehr zur Wasserqualität und dem Zustand der Feuchtgebiete hier</a:t>
            </a:r>
          </a:p>
          <a:p>
            <a:r>
              <a:rPr lang="de-CH" dirty="0"/>
              <a:t>https://</a:t>
            </a:r>
            <a:r>
              <a:rPr lang="de-CH" dirty="0" err="1"/>
              <a:t>www.birdlife.ch</a:t>
            </a:r>
            <a:r>
              <a:rPr lang="de-CH" dirty="0"/>
              <a:t>/de/</a:t>
            </a:r>
            <a:r>
              <a:rPr lang="de-CH" dirty="0" err="1"/>
              <a:t>content</a:t>
            </a:r>
            <a:r>
              <a:rPr lang="de-CH" dirty="0"/>
              <a:t>/</a:t>
            </a:r>
            <a:r>
              <a:rPr lang="de-CH" dirty="0" err="1"/>
              <a:t>gewaesser</a:t>
            </a:r>
            <a:r>
              <a:rPr lang="de-CH" dirty="0"/>
              <a:t>-moore</a:t>
            </a:r>
          </a:p>
          <a:p>
            <a:r>
              <a:rPr lang="de-CH" dirty="0"/>
              <a:t>https://</a:t>
            </a:r>
            <a:r>
              <a:rPr lang="de-CH" dirty="0" err="1"/>
              <a:t>naturwissenschaften.ch</a:t>
            </a:r>
            <a:r>
              <a:rPr lang="de-CH" dirty="0"/>
              <a:t>/</a:t>
            </a:r>
            <a:r>
              <a:rPr lang="de-CH" dirty="0" err="1"/>
              <a:t>water-explained</a:t>
            </a:r>
            <a:r>
              <a:rPr lang="de-CH" dirty="0"/>
              <a:t>/</a:t>
            </a:r>
            <a:r>
              <a:rPr lang="de-CH" dirty="0" err="1"/>
              <a:t>water_quality</a:t>
            </a:r>
            <a:endParaRPr lang="de-CH" dirty="0"/>
          </a:p>
          <a:p>
            <a:r>
              <a:rPr lang="de-CH" dirty="0"/>
              <a:t>https://</a:t>
            </a:r>
            <a:r>
              <a:rPr lang="de-CH" dirty="0" err="1"/>
              <a:t>www.vogelwarte.ch</a:t>
            </a:r>
            <a:r>
              <a:rPr lang="de-CH" dirty="0"/>
              <a:t>/</a:t>
            </a:r>
            <a:r>
              <a:rPr lang="de-CH" dirty="0" err="1"/>
              <a:t>modx</a:t>
            </a:r>
            <a:r>
              <a:rPr lang="de-CH" dirty="0"/>
              <a:t>/de/</a:t>
            </a:r>
            <a:r>
              <a:rPr lang="de-CH" dirty="0" err="1"/>
              <a:t>atlas</a:t>
            </a:r>
            <a:r>
              <a:rPr lang="de-CH" dirty="0"/>
              <a:t>/</a:t>
            </a:r>
            <a:r>
              <a:rPr lang="de-CH" dirty="0" err="1"/>
              <a:t>entwicklung</a:t>
            </a:r>
            <a:r>
              <a:rPr lang="de-CH" dirty="0"/>
              <a:t>/</a:t>
            </a:r>
            <a:r>
              <a:rPr lang="de-CH" dirty="0" err="1"/>
              <a:t>gewaesser</a:t>
            </a:r>
            <a:r>
              <a:rPr lang="de-CH" dirty="0"/>
              <a:t>-und-</a:t>
            </a:r>
            <a:r>
              <a:rPr lang="de-CH" dirty="0" err="1"/>
              <a:t>feuchtgebiet</a:t>
            </a:r>
            <a:endParaRPr lang="de-CH" dirty="0"/>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49</a:t>
            </a:fld>
            <a:endParaRPr lang="de-CH"/>
          </a:p>
        </p:txBody>
      </p:sp>
    </p:spTree>
    <p:extLst>
      <p:ext uri="{BB962C8B-B14F-4D97-AF65-F5344CB8AC3E}">
        <p14:creationId xmlns:p14="http://schemas.microsoft.com/office/powerpoint/2010/main" val="1486634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a:p>
            <a:endParaRPr lang="de-CH" dirty="0"/>
          </a:p>
          <a:p>
            <a:endParaRPr lang="de-CH" dirty="0"/>
          </a:p>
          <a:p>
            <a:r>
              <a:rPr lang="de-CH" dirty="0"/>
              <a:t>Quelle: Schweizerische Vogelwarte, Brutvogelatlas 2013 - 2016</a:t>
            </a:r>
          </a:p>
        </p:txBody>
      </p:sp>
      <p:sp>
        <p:nvSpPr>
          <p:cNvPr id="4" name="Foliennummernplatzhalter 3"/>
          <p:cNvSpPr>
            <a:spLocks noGrp="1"/>
          </p:cNvSpPr>
          <p:nvPr>
            <p:ph type="sldNum" sz="quarter" idx="5"/>
          </p:nvPr>
        </p:nvSpPr>
        <p:spPr/>
        <p:txBody>
          <a:bodyPr/>
          <a:lstStyle/>
          <a:p>
            <a:fld id="{8092378F-6CB0-4B76-A4DF-120CC0F0540F}" type="slidenum">
              <a:rPr lang="de-CH" smtClean="0"/>
              <a:t>5</a:t>
            </a:fld>
            <a:endParaRPr lang="de-CH"/>
          </a:p>
        </p:txBody>
      </p:sp>
    </p:spTree>
    <p:extLst>
      <p:ext uri="{BB962C8B-B14F-4D97-AF65-F5344CB8AC3E}">
        <p14:creationId xmlns:p14="http://schemas.microsoft.com/office/powerpoint/2010/main" val="14561896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Das wirkt sich natürlich auf die Bewohner unserer Gewässer aus.</a:t>
            </a:r>
          </a:p>
          <a:p>
            <a:endParaRPr lang="de-CH" dirty="0"/>
          </a:p>
          <a:p>
            <a:r>
              <a:rPr lang="de-CH" dirty="0"/>
              <a:t>«Fische geben wertvolle Hinweise darauf, wie es den Gewässern geht: Sie sind langlebig und reagieren empfindlich auf viele verschiedene Umwelteinflüsse. Die Untersuchungen der Fischbestände zeigen, dass die Gewässerabschnitte fast flächendeckend (72,6 %) in einem ungenügenden ökologischen Zustand sind (siehe Grafik). In vielen Gewässern gibt es zu wenige Fische.</a:t>
            </a:r>
          </a:p>
          <a:p>
            <a:endParaRPr lang="de-CH" dirty="0"/>
          </a:p>
          <a:p>
            <a:r>
              <a:rPr lang="de-CH" dirty="0"/>
              <a:t>Der Schweizer Makrozoobenthos-Index (IBCH), bei dem besonders empfindliche Insektenfamilien betrachtet werden, gibt Hinweise auf die Wasserqualität und die Strukturvielfalt der Gewässer. Die Untersuchung nach dieser Methode ergab: Mehr als ein Viertel (27 %) der untersuchten Orte haben einen ungenügenden Zustand.</a:t>
            </a:r>
          </a:p>
          <a:p>
            <a:endParaRPr lang="de-CH" dirty="0"/>
          </a:p>
          <a:p>
            <a:r>
              <a:rPr lang="de-CH" dirty="0"/>
              <a:t>An rund 60 % der untersuchten Stellen fehlen Arten und Familien, die besonders empfindlich auf Pestizide reagieren, entweder ganz oder sie sind nur selten zu finden. Es ist klar erkennbar, dass Landwirtschaft und Besiedlung dazu führen, dass empfindliche Tiere seltener vorkommen.»</a:t>
            </a:r>
          </a:p>
          <a:p>
            <a:endParaRPr lang="de-CH" dirty="0"/>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Euclid Circular A Light Italic" panose="020B0304000000000000" pitchFamily="34" charset="77"/>
                <a:ea typeface="Euclid Circular A Light Italic" panose="020B0304000000000000" pitchFamily="34" charset="77"/>
              </a:rPr>
              <a:t>Quelle: https://</a:t>
            </a:r>
            <a:r>
              <a:rPr lang="de-DE" sz="1200" dirty="0" err="1">
                <a:latin typeface="Euclid Circular A Light Italic" panose="020B0304000000000000" pitchFamily="34" charset="77"/>
                <a:ea typeface="Euclid Circular A Light Italic" panose="020B0304000000000000" pitchFamily="34" charset="77"/>
              </a:rPr>
              <a:t>www.bafu.admin.ch</a:t>
            </a:r>
            <a:r>
              <a:rPr lang="de-DE" sz="1200" dirty="0">
                <a:latin typeface="Euclid Circular A Light Italic" panose="020B0304000000000000" pitchFamily="34" charset="77"/>
                <a:ea typeface="Euclid Circular A Light Italic" panose="020B0304000000000000" pitchFamily="34" charset="77"/>
              </a:rPr>
              <a:t>/de/nawa-biologie-2023</a:t>
            </a:r>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endParaRPr lang="de-CH" dirty="0"/>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50</a:t>
            </a:fld>
            <a:endParaRPr lang="de-CH"/>
          </a:p>
        </p:txBody>
      </p:sp>
    </p:spTree>
    <p:extLst>
      <p:ext uri="{BB962C8B-B14F-4D97-AF65-F5344CB8AC3E}">
        <p14:creationId xmlns:p14="http://schemas.microsoft.com/office/powerpoint/2010/main" val="22480999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0B743-4DEC-F3DC-C2C8-7BF6F543AEA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3B8802F-344D-CF93-044D-8DD8A442D2F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E808A1C-8C23-F6A6-1A8E-868574B462F4}"/>
              </a:ext>
            </a:extLst>
          </p:cNvPr>
          <p:cNvSpPr>
            <a:spLocks noGrp="1"/>
          </p:cNvSpPr>
          <p:nvPr>
            <p:ph type="body" idx="1"/>
          </p:nvPr>
        </p:nvSpPr>
        <p:spPr/>
        <p:txBody>
          <a:bodyPr/>
          <a:lstStyle/>
          <a:p>
            <a:pPr marL="0" lvl="0" indent="0">
              <a:spcBef>
                <a:spcPts val="1350"/>
              </a:spcBef>
              <a:buFont typeface="Arial" panose="020B0604020202020204" pitchFamily="34" charset="0"/>
              <a:buNone/>
            </a:pPr>
            <a:r>
              <a:rPr lang="de-CH" sz="1200" dirty="0"/>
              <a:t>Zu enge Räume	Fehlende Strukturen	Einheitliche Mahd	Störung durch Nutzung	Verbaute Ufer      Einreihige Bestockung</a:t>
            </a:r>
          </a:p>
          <a:p>
            <a:pPr marL="171450" lvl="0" indent="-171450">
              <a:spcBef>
                <a:spcPts val="1350"/>
              </a:spcBef>
              <a:buFont typeface="Arial" panose="020B0604020202020204" pitchFamily="34" charset="0"/>
              <a:buChar char="•"/>
            </a:pPr>
            <a:endParaRPr lang="de-CH" dirty="0"/>
          </a:p>
          <a:p>
            <a:r>
              <a:rPr lang="de-CH" dirty="0">
                <a:effectLst/>
                <a:latin typeface="Euclid Circular A Regular Ita" panose="020B0504000000000000" pitchFamily="34" charset="77"/>
              </a:rPr>
              <a:t>Ökosystemleistungen wie der gefahrlose Transport von Wasser, Geschiebe und Schwemmholz, die Grundwasserneubildung sowie die Vernetzung von Lebensräumen in der Landschaft können nicht mehr funktionieren. Strukturreiche und naturnahe Fliessgewässer sind zudem besonders beliebt bei Erholungssuchenden.</a:t>
            </a:r>
          </a:p>
          <a:p>
            <a:endParaRPr lang="de-CH" dirty="0">
              <a:solidFill>
                <a:srgbClr val="E6001A"/>
              </a:solidFill>
              <a:effectLst/>
              <a:latin typeface="Euclid Circular A Regular Ita" panose="020B0504000000000000" pitchFamily="34" charset="77"/>
            </a:endParaRPr>
          </a:p>
          <a:p>
            <a:endParaRPr lang="de-CH" dirty="0"/>
          </a:p>
          <a:p>
            <a:endParaRPr lang="de-CH" dirty="0"/>
          </a:p>
        </p:txBody>
      </p:sp>
      <p:sp>
        <p:nvSpPr>
          <p:cNvPr id="4" name="Foliennummernplatzhalter 3">
            <a:extLst>
              <a:ext uri="{FF2B5EF4-FFF2-40B4-BE49-F238E27FC236}">
                <a16:creationId xmlns:a16="http://schemas.microsoft.com/office/drawing/2014/main" id="{8F84F99D-4234-1ACE-7A63-E4D215CAF49E}"/>
              </a:ext>
            </a:extLst>
          </p:cNvPr>
          <p:cNvSpPr>
            <a:spLocks noGrp="1"/>
          </p:cNvSpPr>
          <p:nvPr>
            <p:ph type="sldNum" sz="quarter" idx="5"/>
          </p:nvPr>
        </p:nvSpPr>
        <p:spPr/>
        <p:txBody>
          <a:bodyPr/>
          <a:lstStyle/>
          <a:p>
            <a:fld id="{8092378F-6CB0-4B76-A4DF-120CC0F0540F}" type="slidenum">
              <a:rPr lang="de-CH" smtClean="0"/>
              <a:t>51</a:t>
            </a:fld>
            <a:endParaRPr lang="de-CH"/>
          </a:p>
        </p:txBody>
      </p:sp>
    </p:spTree>
    <p:extLst>
      <p:ext uri="{BB962C8B-B14F-4D97-AF65-F5344CB8AC3E}">
        <p14:creationId xmlns:p14="http://schemas.microsoft.com/office/powerpoint/2010/main" val="21231133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50A7B-92E0-ECFA-289A-A02656060C5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CD5428E-5DB7-1B84-E1E1-DCF7BA753F8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E33C5F1-B0D9-C858-BA5F-480A70992135}"/>
              </a:ext>
            </a:extLst>
          </p:cNvPr>
          <p:cNvSpPr>
            <a:spLocks noGrp="1"/>
          </p:cNvSpPr>
          <p:nvPr>
            <p:ph type="body" idx="1"/>
          </p:nvPr>
        </p:nvSpPr>
        <p:spPr/>
        <p:txBody>
          <a:bodyPr/>
          <a:lstStyle/>
          <a:p>
            <a:r>
              <a:rPr lang="de-CH" dirty="0">
                <a:effectLst/>
                <a:latin typeface="Euclid Circular A Regular Ita" panose="020B0504000000000000" pitchFamily="34" charset="77"/>
              </a:rPr>
              <a:t>Wir sehen hier ein Bild von einem naturnahen Fliessgewässer und einer Aue. Die Grösse des Bildes zeigt 100% der benötigten Fläche an, die es braucht, um die Biodiversität zu erhalten. Der kräftig gefärbte Teil, zeigt den derzeit bestehenden naturnahen und wertvollen Teil, der schwach gefärbte Teil zeigt, was noch fehlt.</a:t>
            </a:r>
          </a:p>
          <a:p>
            <a:endParaRPr lang="de-CH" dirty="0">
              <a:effectLst/>
              <a:latin typeface="Euclid Circular A Regular Ita" panose="020B0504000000000000"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effectLst/>
                <a:latin typeface="Euclid Circular A Regular Ita" panose="020B0504000000000000" pitchFamily="34" charset="77"/>
              </a:rPr>
              <a:t>Flächenbedarf zur Erhaltung der Biodiversität: Eine im Auftrag des Bundes </a:t>
            </a:r>
            <a:r>
              <a:rPr lang="de-CH" dirty="0" err="1">
                <a:effectLst/>
                <a:latin typeface="Euclid Circular A Regular Ita" panose="020B0504000000000000" pitchFamily="34" charset="77"/>
              </a:rPr>
              <a:t>durchgeführte</a:t>
            </a:r>
            <a:r>
              <a:rPr lang="de-CH" dirty="0">
                <a:effectLst/>
                <a:latin typeface="Euclid Circular A Regular Ita" panose="020B0504000000000000" pitchFamily="34" charset="77"/>
              </a:rPr>
              <a:t> Untersuchung hat 2009 ergeben, dass bei 10`800 Bachkilometern ein Revitalisierungsbedarf und bei rund 50`000 künstlichen Hindernissen ein Sanierungsbedarf bestehen. Der Raumbedarf der Gewässer im Uferbereich (ohne Gewässersohle) beträgt laut dieser Studie rund 860 km2, davon stehen den Gewässern aktuell 640 km2 zur Verfügung.</a:t>
            </a:r>
          </a:p>
          <a:p>
            <a:endParaRPr lang="de-CH" dirty="0">
              <a:effectLst/>
              <a:latin typeface="Euclid Circular A Regular Ita" panose="020B0504000000000000" pitchFamily="34" charset="77"/>
            </a:endParaRPr>
          </a:p>
          <a:p>
            <a:r>
              <a:rPr lang="de-CH" dirty="0">
                <a:effectLst/>
                <a:latin typeface="Euclid Circular A Regular Ita" panose="020B0504000000000000" pitchFamily="34" charset="77"/>
              </a:rPr>
              <a:t>Die Experten und Expertinnen der SCNAT Studie schätzen, dass mehr als eine Verdreifachung der aktuellen Fläche der Tieflandauen von ca. 233 km2 notwendig ist, um deren Biodiversität und Ökosystemleistungen zu erhalten. Dies ergibt eine Fläche von ca. 760 km2. Dieser Flächenbedarf wird von verschiedenen Studien gestützt.</a:t>
            </a:r>
          </a:p>
          <a:p>
            <a:endParaRPr lang="de-CH" dirty="0">
              <a:effectLst/>
              <a:latin typeface="Euclid Circular A Regular Ita" panose="020B0504000000000000" pitchFamily="34" charset="77"/>
            </a:endParaRPr>
          </a:p>
          <a:p>
            <a:r>
              <a:rPr lang="de-CH" dirty="0">
                <a:effectLst/>
                <a:latin typeface="Euclid Circular A Regular Ita" panose="020B0504000000000000" pitchFamily="34" charset="77"/>
              </a:rPr>
              <a:t>Verluste: Das einst vielfältige, heute rund 65 000 Kilometer umfassende Fliessgewässersystem wurde während der letzten Jahrhunderte massiv monotonisiert (harte Verbauungen) und verkleinert (</a:t>
            </a:r>
            <a:r>
              <a:rPr lang="de-CH" dirty="0" err="1">
                <a:effectLst/>
                <a:latin typeface="Euclid Circular A Regular Ita" panose="020B0504000000000000" pitchFamily="34" charset="77"/>
              </a:rPr>
              <a:t>Eindolungen</a:t>
            </a:r>
            <a:r>
              <a:rPr lang="de-CH" dirty="0">
                <a:effectLst/>
                <a:latin typeface="Euclid Circular A Regular Ita" panose="020B0504000000000000" pitchFamily="34" charset="77"/>
              </a:rPr>
              <a:t>). Zudem wurden die Durchgängigkeit und das natürliche Abflussregime stark beeinträchtigt. Die Austauschprozesse mit dem umgebenden Land sind auf ein Minimum reduziert. Wichtige Prozesse und Funktionen der Gewässer sind ausser Kraft gesetzt.</a:t>
            </a:r>
          </a:p>
          <a:p>
            <a:endParaRPr lang="de-CH" dirty="0">
              <a:effectLst/>
              <a:latin typeface="Euclid Circular A Regular Ita" panose="020B0504000000000000" pitchFamily="34" charset="77"/>
            </a:endParaRPr>
          </a:p>
          <a:p>
            <a:r>
              <a:rPr lang="de-CH" dirty="0">
                <a:effectLst/>
                <a:latin typeface="Euclid Circular A Regular Ita" panose="020B0504000000000000" pitchFamily="34" charset="77"/>
              </a:rPr>
              <a:t>Trend: Im Vergleich zu den 1970er- und 1980er-Jahren werden heute mehr Bäche geöffnet als eingedolt. </a:t>
            </a:r>
            <a:r>
              <a:rPr lang="de-CH" dirty="0" err="1">
                <a:effectLst/>
                <a:latin typeface="Euclid Circular A Regular Ita" panose="020B0504000000000000" pitchFamily="34" charset="77"/>
              </a:rPr>
              <a:t>Gülle</a:t>
            </a:r>
            <a:r>
              <a:rPr lang="de-CH" dirty="0">
                <a:effectLst/>
                <a:latin typeface="Euclid Circular A Regular Ita" panose="020B0504000000000000" pitchFamily="34" charset="77"/>
              </a:rPr>
              <a:t> und Pflanzenschutzmittel werden aber nach wie vor bis dicht an die Gewässer ausgebracht. Das Gewässerschutzgesetz verpflichtet die Kantone, entlang der Gewässer den Raum festzulegen und zu sichern, um die natürlichen Funktionen der Gewässer und den Hochwasserschutz zu gewährleisten.</a:t>
            </a:r>
          </a:p>
          <a:p>
            <a:endParaRPr lang="de-CH" dirty="0"/>
          </a:p>
        </p:txBody>
      </p:sp>
      <p:sp>
        <p:nvSpPr>
          <p:cNvPr id="4" name="Foliennummernplatzhalter 3">
            <a:extLst>
              <a:ext uri="{FF2B5EF4-FFF2-40B4-BE49-F238E27FC236}">
                <a16:creationId xmlns:a16="http://schemas.microsoft.com/office/drawing/2014/main" id="{B6CCCF28-E262-4BEB-CD9D-C74F819EF893}"/>
              </a:ext>
            </a:extLst>
          </p:cNvPr>
          <p:cNvSpPr>
            <a:spLocks noGrp="1"/>
          </p:cNvSpPr>
          <p:nvPr>
            <p:ph type="sldNum" sz="quarter" idx="5"/>
          </p:nvPr>
        </p:nvSpPr>
        <p:spPr/>
        <p:txBody>
          <a:bodyPr/>
          <a:lstStyle/>
          <a:p>
            <a:fld id="{8092378F-6CB0-4B76-A4DF-120CC0F0540F}" type="slidenum">
              <a:rPr lang="de-CH" smtClean="0"/>
              <a:t>52</a:t>
            </a:fld>
            <a:endParaRPr lang="de-CH"/>
          </a:p>
        </p:txBody>
      </p:sp>
    </p:spTree>
    <p:extLst>
      <p:ext uri="{BB962C8B-B14F-4D97-AF65-F5344CB8AC3E}">
        <p14:creationId xmlns:p14="http://schemas.microsoft.com/office/powerpoint/2010/main" val="24880116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Das 2011 abgeänderte Gewässerschutzgesetz schreibt eine ökologische Aufwertung von Flüssen, Bächen und Seeufern vor. Hier kann und muss sicher noch mehr Fahrt aufgenommen werden: bisher werden durchschnittlich rund 15 km pro Jahr revitalisiert (Stand 2018). Vorgesehen sind 4000km bis Ende des 21. Jhd. Angesichtes des eben erwähnten Revitalisierungsbedarfs von 10800 km und des Ziels eine Funktionierende Ö.I. bis 2040 aufzubauen ist dies eindeutig zu langsam.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Der für alle oberflächlichen Gewässer vorgeschriebene Gewässerraum (für Fliess- und stehende Gewässer) ist klar definiert und muss zukünftig verstärkt eingehalten werden. Er ist abhängig von der Sohlenbreite des Gewässers: eine Gewässerbreite bis zu 2m benötigt z.B. einen minimalen Uferstreifen von je 5m. In Schutzgebieten, wo die Förderung der Biodiversität im Vordergrund steht, beträgt dies allerdings 7.5m auf jeder Uferseite. Zusätzlich müssen evtl. noch kantonale Vorgaben berücksichtigt werden.</a:t>
            </a:r>
          </a:p>
          <a:p>
            <a:endParaRPr lang="de-CH" dirty="0"/>
          </a:p>
          <a:p>
            <a:r>
              <a:rPr lang="de-CH" dirty="0"/>
              <a:t>Der Gewässerraum muss zwingend extensiv gestaltet und bewirtschaftet werden, Pestizide und Dünger dürfen nicht eingesetzt werden. Die Landwirte können den Gewässerraum als Biodiversitätsförderfläche (BFF) anmelden.</a:t>
            </a:r>
          </a:p>
          <a:p>
            <a:endParaRPr lang="de-CH" dirty="0"/>
          </a:p>
          <a:p>
            <a:endParaRPr lang="de-CH" dirty="0"/>
          </a:p>
          <a:p>
            <a:r>
              <a:rPr lang="de-CH" dirty="0"/>
              <a:t>Weitere Informationen inkl. einer Arbeitshilfe Gewässerraum hier</a:t>
            </a:r>
          </a:p>
          <a:p>
            <a:r>
              <a:rPr lang="de-CH" dirty="0"/>
              <a:t>https://</a:t>
            </a:r>
            <a:r>
              <a:rPr lang="de-CH" dirty="0" err="1"/>
              <a:t>www.bpuk.ch</a:t>
            </a:r>
            <a:r>
              <a:rPr lang="de-CH" dirty="0"/>
              <a:t>/</a:t>
            </a:r>
            <a:r>
              <a:rPr lang="de-CH" dirty="0" err="1"/>
              <a:t>bpuk</a:t>
            </a:r>
            <a:r>
              <a:rPr lang="de-CH" dirty="0"/>
              <a:t>/</a:t>
            </a:r>
            <a:r>
              <a:rPr lang="de-CH" dirty="0" err="1"/>
              <a:t>dokumentation</a:t>
            </a:r>
            <a:r>
              <a:rPr lang="de-CH" dirty="0"/>
              <a:t>/</a:t>
            </a:r>
            <a:r>
              <a:rPr lang="de-CH" dirty="0" err="1"/>
              <a:t>merkblaetter</a:t>
            </a:r>
            <a:r>
              <a:rPr lang="de-CH" dirty="0"/>
              <a:t>/arbeitshilfe-</a:t>
            </a:r>
            <a:r>
              <a:rPr lang="de-CH" dirty="0" err="1"/>
              <a:t>gewaesserraum</a:t>
            </a:r>
            <a:endParaRPr lang="de-CH" dirty="0"/>
          </a:p>
          <a:p>
            <a:endParaRPr lang="de-CH" dirty="0"/>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Bild: Barbara Fierz</a:t>
            </a:r>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Grafik: Kt. Zürich, AWEL – Merkblatt Festlegung des </a:t>
            </a:r>
            <a:r>
              <a:rPr lang="de-CH" dirty="0" err="1"/>
              <a:t>Gewässerraums</a:t>
            </a: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53</a:t>
            </a:fld>
            <a:endParaRPr lang="de-CH"/>
          </a:p>
        </p:txBody>
      </p:sp>
    </p:spTree>
    <p:extLst>
      <p:ext uri="{BB962C8B-B14F-4D97-AF65-F5344CB8AC3E}">
        <p14:creationId xmlns:p14="http://schemas.microsoft.com/office/powerpoint/2010/main" val="37930458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a:p>
            <a:r>
              <a:rPr lang="de-CH" dirty="0"/>
              <a:t>Studie EAWAG 2025: </a:t>
            </a:r>
            <a:r>
              <a:rPr lang="de-CH" dirty="0" err="1"/>
              <a:t>www.eawag.ch</a:t>
            </a:r>
            <a:r>
              <a:rPr lang="de-CH" dirty="0"/>
              <a:t>/de/</a:t>
            </a:r>
            <a:r>
              <a:rPr lang="de-CH" dirty="0" err="1"/>
              <a:t>info</a:t>
            </a:r>
            <a:r>
              <a:rPr lang="de-CH" dirty="0"/>
              <a:t>/</a:t>
            </a:r>
            <a:r>
              <a:rPr lang="de-CH" dirty="0" err="1"/>
              <a:t>portal</a:t>
            </a:r>
            <a:r>
              <a:rPr lang="de-CH" dirty="0"/>
              <a:t>/aktuelles/</a:t>
            </a:r>
            <a:r>
              <a:rPr lang="de-CH" dirty="0" err="1"/>
              <a:t>news</a:t>
            </a:r>
            <a:r>
              <a:rPr lang="de-CH" dirty="0"/>
              <a:t>/</a:t>
            </a:r>
            <a:r>
              <a:rPr lang="de-CH" dirty="0" err="1"/>
              <a:t>pestizide</a:t>
            </a:r>
            <a:r>
              <a:rPr lang="de-CH" dirty="0"/>
              <a:t>-in-schweizer-</a:t>
            </a:r>
            <a:r>
              <a:rPr lang="de-CH" dirty="0" err="1"/>
              <a:t>baechen</a:t>
            </a:r>
            <a:r>
              <a:rPr lang="de-CH" dirty="0"/>
              <a:t>-es-bleibt-noch-viel-zu-tun/</a:t>
            </a:r>
          </a:p>
          <a:p>
            <a:endParaRPr lang="de-CH" dirty="0"/>
          </a:p>
          <a:p>
            <a:pPr marL="171450" indent="-171450">
              <a:buFontTx/>
              <a:buChar char="-"/>
            </a:pPr>
            <a:r>
              <a:rPr lang="de-CH" dirty="0"/>
              <a:t>die nachgewiesenen Pestizide waren vor allem Insektizide</a:t>
            </a:r>
          </a:p>
          <a:p>
            <a:pPr marL="171450" indent="-171450">
              <a:buFontTx/>
              <a:buChar char="-"/>
            </a:pPr>
            <a:r>
              <a:rPr lang="de-CH" dirty="0"/>
              <a:t>werden in Abwasserreinigungsanlagen nicht entfernt</a:t>
            </a:r>
          </a:p>
          <a:p>
            <a:pPr marL="171450" indent="-171450">
              <a:buFontTx/>
              <a:buChar char="-"/>
            </a:pPr>
            <a:r>
              <a:rPr lang="de-CH" dirty="0"/>
              <a:t>werden auch durch Auswaschung über Regen eingetragen</a:t>
            </a:r>
          </a:p>
          <a:p>
            <a:endParaRPr lang="de-CH" dirty="0"/>
          </a:p>
          <a:p>
            <a:endParaRPr lang="de-CH" dirty="0"/>
          </a:p>
          <a:p>
            <a:endParaRPr lang="de-CH" dirty="0"/>
          </a:p>
          <a:p>
            <a:r>
              <a:rPr lang="de-CH" dirty="0"/>
              <a:t>Quelle: BAFU 2022 Gewässer der Schweiz – Zustand und Massnahmen</a:t>
            </a:r>
          </a:p>
        </p:txBody>
      </p:sp>
      <p:sp>
        <p:nvSpPr>
          <p:cNvPr id="4" name="Foliennummernplatzhalter 3"/>
          <p:cNvSpPr>
            <a:spLocks noGrp="1"/>
          </p:cNvSpPr>
          <p:nvPr>
            <p:ph type="sldNum" sz="quarter" idx="5"/>
          </p:nvPr>
        </p:nvSpPr>
        <p:spPr/>
        <p:txBody>
          <a:bodyPr/>
          <a:lstStyle/>
          <a:p>
            <a:fld id="{8092378F-6CB0-4B76-A4DF-120CC0F0540F}" type="slidenum">
              <a:rPr lang="de-CH" smtClean="0"/>
              <a:t>54</a:t>
            </a:fld>
            <a:endParaRPr lang="de-CH"/>
          </a:p>
        </p:txBody>
      </p:sp>
    </p:spTree>
    <p:extLst>
      <p:ext uri="{BB962C8B-B14F-4D97-AF65-F5344CB8AC3E}">
        <p14:creationId xmlns:p14="http://schemas.microsoft.com/office/powerpoint/2010/main" val="11997825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Quelle: </a:t>
            </a:r>
            <a:r>
              <a:rPr lang="de-CH" dirty="0" err="1"/>
              <a:t>www.bafu.admin.ch</a:t>
            </a:r>
            <a:r>
              <a:rPr lang="de-CH" dirty="0"/>
              <a:t>/de/</a:t>
            </a:r>
            <a:r>
              <a:rPr lang="de-CH" dirty="0" err="1"/>
              <a:t>baeche</a:t>
            </a:r>
            <a:r>
              <a:rPr lang="de-CH" dirty="0"/>
              <a:t>-</a:t>
            </a:r>
            <a:r>
              <a:rPr lang="de-CH" dirty="0" err="1"/>
              <a:t>fluesse</a:t>
            </a:r>
            <a:r>
              <a:rPr lang="de-CH" dirty="0"/>
              <a:t>-seen-und-grundwasser-unter-der-lupe</a:t>
            </a:r>
          </a:p>
          <a:p>
            <a:endParaRPr lang="de-CH" dirty="0"/>
          </a:p>
          <a:p>
            <a:r>
              <a:rPr lang="de-CH" dirty="0"/>
              <a:t>«Die Wasserqualität hat sich teilweise verbessert. Aber immer noch beeinträchtigen Pestizide aus der Landwirtschaft und Arzneimittel aus Siedlungsabwasser viele Bäche und Flüsse des Mittellandes und der Talebenen. Das Grundwasser ist verbreitet mit Nitrat und Abbauprodukten von Pestiziden belastet. Deshalb kann es mancherorts nur noch eingeschränkt als Trinkwasser genutzt werden.</a:t>
            </a:r>
          </a:p>
          <a:p>
            <a:endParaRPr lang="de-CH" dirty="0"/>
          </a:p>
          <a:p>
            <a:r>
              <a:rPr lang="de-CH" dirty="0"/>
              <a:t>Bestimmte Seen und Flüsse enthalten immer noch zu viel Phosphor und Stickstoff. Diese Gewässer befinden sich in Gebieten mit intensiver </a:t>
            </a:r>
            <a:r>
              <a:rPr lang="de-CH" dirty="0" err="1"/>
              <a:t>Viehmast</a:t>
            </a:r>
            <a:r>
              <a:rPr lang="de-CH" dirty="0"/>
              <a:t> (z.B. </a:t>
            </a:r>
            <a:r>
              <a:rPr lang="de-CH" dirty="0" err="1"/>
              <a:t>Baldeggersee</a:t>
            </a:r>
            <a:r>
              <a:rPr lang="de-CH" dirty="0"/>
              <a:t>) oder in dicht besiedelten Regionen (z.B. Greifensee).</a:t>
            </a:r>
            <a:br>
              <a:rPr lang="de-CH" dirty="0"/>
            </a:br>
            <a:br>
              <a:rPr lang="de-CH" dirty="0"/>
            </a:br>
            <a:r>
              <a:rPr lang="de-CH" dirty="0"/>
              <a:t>In tiefen Schichten dieser Seen ist der Sauerstoffgehalt zu tief und Fische und Pflanzen können dort nicht leben. Einige der Seen werden deshalb künstlich belüftet.</a:t>
            </a:r>
          </a:p>
          <a:p>
            <a:endParaRPr lang="de-CH" dirty="0"/>
          </a:p>
          <a:p>
            <a:r>
              <a:rPr lang="de-CH" dirty="0"/>
              <a:t>Gewässer in natürlichem Zustand sind widerstandsfähiger gegenüber dem Klimawandel. Sie können sich selbst regenerieren. Die Massnahmen, um das Gewässersystem naturnaher zu machen, müssen daher verstärkt weitergeführt werden: Einträge von Nährstoffen und Pestiziden müssen gesenkt werden und Flüsse und Seeufer naturnaher gemacht werden. Zudem müssen die künstlichen Abflussschwankungen der Wasserkraft gemildert und Kraftwerksbarrieren mit Fischwanderhilfen ausgestattet werden.</a:t>
            </a:r>
            <a:br>
              <a:rPr lang="de-CH" dirty="0"/>
            </a:br>
            <a:br>
              <a:rPr lang="de-CH" dirty="0"/>
            </a:br>
            <a:r>
              <a:rPr lang="de-CH" dirty="0"/>
              <a:t>So können die Gewässer in Zukunft ihre Aufgaben als Trinkwasserlieferant, vielfältigen Lebensraum für Pflanzen und Tiere und Erholungsgebiete erfüllen.»</a:t>
            </a:r>
          </a:p>
          <a:p>
            <a:endParaRPr lang="de-CH" dirty="0"/>
          </a:p>
          <a:p>
            <a:endParaRPr lang="de-CH" dirty="0"/>
          </a:p>
          <a:p>
            <a:r>
              <a:rPr lang="de-CH" dirty="0"/>
              <a:t>Weitere Infos zu Wasser in der Schweiz vom BAFU:  </a:t>
            </a:r>
            <a:r>
              <a:rPr lang="de-CH" dirty="0" err="1"/>
              <a:t>www.bafu.admin.ch</a:t>
            </a:r>
            <a:r>
              <a:rPr lang="de-CH" dirty="0"/>
              <a:t>/de/wasser-dossiers</a:t>
            </a:r>
          </a:p>
          <a:p>
            <a:endParaRPr lang="de-CH" dirty="0"/>
          </a:p>
          <a:p>
            <a:endParaRPr lang="de-CH" dirty="0"/>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55</a:t>
            </a:fld>
            <a:endParaRPr lang="de-CH"/>
          </a:p>
        </p:txBody>
      </p:sp>
    </p:spTree>
    <p:extLst>
      <p:ext uri="{BB962C8B-B14F-4D97-AF65-F5344CB8AC3E}">
        <p14:creationId xmlns:p14="http://schemas.microsoft.com/office/powerpoint/2010/main" val="16125727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2013: 200 Wissenschaftlerinnen und Wissenschaftler in einer Studie des Forum Biodiversität Schweiz der Schweizer Akademie der Naturwissenschaften </a:t>
            </a:r>
            <a:r>
              <a:rPr lang="de-CH" dirty="0" err="1"/>
              <a:t>ScNat</a:t>
            </a:r>
            <a:r>
              <a:rPr lang="de-CH" dirty="0"/>
              <a:t>. </a:t>
            </a:r>
          </a:p>
          <a:p>
            <a:endParaRPr lang="de-CH" dirty="0">
              <a:effectLst/>
              <a:latin typeface="Euclid Circular A Regular Ita" panose="020B0504000000000000" pitchFamily="34" charset="77"/>
            </a:endParaRPr>
          </a:p>
          <a:p>
            <a:r>
              <a:rPr lang="de-CH" dirty="0">
                <a:effectLst/>
                <a:latin typeface="Euclid Circular A Regular Ita" panose="020B0504000000000000" pitchFamily="34" charset="77"/>
              </a:rPr>
              <a:t>Der Raumbedarf der Gewässer im Uferbereich (ohne Gewässersohle) beträgt laut dieser Studie rund 860 km2, davon stehen den Gewässern aktuell 640 km2 zur </a:t>
            </a:r>
            <a:r>
              <a:rPr lang="de-CH" dirty="0" err="1">
                <a:effectLst/>
                <a:latin typeface="Euclid Circular A Regular Ita" panose="020B0504000000000000" pitchFamily="34" charset="77"/>
              </a:rPr>
              <a:t>Verfügung</a:t>
            </a:r>
            <a:r>
              <a:rPr lang="de-CH" dirty="0">
                <a:effectLst/>
                <a:latin typeface="Euclid Circular A Regular Ita" panose="020B0504000000000000" pitchFamily="34" charset="77"/>
              </a:rPr>
              <a:t>.</a:t>
            </a: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Um die Biodiversität unserer Fliessgewässer zu erhalten, brauchen wir in der Schweiz eine Verdoppelung der naturnahen Uferbereiche, und eine Verdreifachung der Auenfläche.</a:t>
            </a:r>
          </a:p>
          <a:p>
            <a:endParaRPr lang="de-DE" dirty="0"/>
          </a:p>
          <a:p>
            <a:r>
              <a:rPr lang="de-DE" dirty="0"/>
              <a:t>Wir brauchen Revitalisierungen, um neue Lebensräume zu schaffen.</a:t>
            </a:r>
          </a:p>
        </p:txBody>
      </p:sp>
      <p:sp>
        <p:nvSpPr>
          <p:cNvPr id="4" name="Foliennummernplatzhalter 3"/>
          <p:cNvSpPr>
            <a:spLocks noGrp="1"/>
          </p:cNvSpPr>
          <p:nvPr>
            <p:ph type="sldNum" sz="quarter" idx="5"/>
          </p:nvPr>
        </p:nvSpPr>
        <p:spPr/>
        <p:txBody>
          <a:bodyPr/>
          <a:lstStyle/>
          <a:p>
            <a:fld id="{8092378F-6CB0-4B76-A4DF-120CC0F0540F}" type="slidenum">
              <a:rPr lang="de-CH" smtClean="0"/>
              <a:t>56</a:t>
            </a:fld>
            <a:endParaRPr lang="de-CH"/>
          </a:p>
        </p:txBody>
      </p:sp>
    </p:spTree>
    <p:extLst>
      <p:ext uri="{BB962C8B-B14F-4D97-AF65-F5344CB8AC3E}">
        <p14:creationId xmlns:p14="http://schemas.microsoft.com/office/powerpoint/2010/main" val="25340870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9AB80-226F-4813-F1C1-6A5707A88AC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BA49222-716E-1295-71EB-4F2B560724C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1A8A194-A3A5-6EDC-9B08-AFE5EFC99811}"/>
              </a:ext>
            </a:extLst>
          </p:cNvPr>
          <p:cNvSpPr>
            <a:spLocks noGrp="1"/>
          </p:cNvSpPr>
          <p:nvPr>
            <p:ph type="body" idx="1"/>
          </p:nvPr>
        </p:nvSpPr>
        <p:spPr/>
        <p:txBody>
          <a:bodyPr/>
          <a:lstStyle/>
          <a:p>
            <a:r>
              <a:rPr lang="de-CH" dirty="0"/>
              <a:t>Hier ein Beispiel aus Aargau, die Revitalisierung des </a:t>
            </a:r>
            <a:r>
              <a:rPr lang="de-CH" dirty="0" err="1"/>
              <a:t>Magdenerbachs</a:t>
            </a:r>
            <a:r>
              <a:rPr lang="de-CH" dirty="0"/>
              <a:t> zwischen Rheinfelden und Magden. Viele Akteure wie Bund, Kanton, Gemeinden, die Brauerei Feldschlösschen, der </a:t>
            </a:r>
            <a:r>
              <a:rPr lang="de-CH" dirty="0" err="1"/>
              <a:t>naturmade</a:t>
            </a:r>
            <a:r>
              <a:rPr lang="de-CH" dirty="0"/>
              <a:t> star-Fonds der EWZ und die Naturschutzvereine Rheinfelden und Magden haben hier zusammen eine tolle </a:t>
            </a:r>
            <a:r>
              <a:rPr lang="de-CH" dirty="0" err="1"/>
              <a:t>Bachaue</a:t>
            </a:r>
            <a:r>
              <a:rPr lang="de-CH" dirty="0"/>
              <a:t> entwickelt. Angrenzend an ein bestehendes Naturschutzgebiet ist ein wertvoller, abwechslungsreicher Lebensraum für Wasseramsel, Eisvogel &amp; Co entstanden. Auch der atlantische Lachs soll hier vom Rhein kommend wieder ein geeignetes Lauchgebiet finden.</a:t>
            </a:r>
          </a:p>
          <a:p>
            <a:endParaRPr lang="de-CH" dirty="0"/>
          </a:p>
          <a:p>
            <a:endParaRPr lang="de-CH" dirty="0"/>
          </a:p>
          <a:p>
            <a:r>
              <a:rPr lang="de-CH" dirty="0"/>
              <a:t>Bild: Markus Raub</a:t>
            </a:r>
          </a:p>
        </p:txBody>
      </p:sp>
      <p:sp>
        <p:nvSpPr>
          <p:cNvPr id="4" name="Foliennummernplatzhalter 3">
            <a:extLst>
              <a:ext uri="{FF2B5EF4-FFF2-40B4-BE49-F238E27FC236}">
                <a16:creationId xmlns:a16="http://schemas.microsoft.com/office/drawing/2014/main" id="{6DD4EB7F-0941-73E5-7379-23950AF1BE4F}"/>
              </a:ext>
            </a:extLst>
          </p:cNvPr>
          <p:cNvSpPr>
            <a:spLocks noGrp="1"/>
          </p:cNvSpPr>
          <p:nvPr>
            <p:ph type="sldNum" sz="quarter" idx="5"/>
          </p:nvPr>
        </p:nvSpPr>
        <p:spPr/>
        <p:txBody>
          <a:bodyPr/>
          <a:lstStyle/>
          <a:p>
            <a:fld id="{8092378F-6CB0-4B76-A4DF-120CC0F0540F}" type="slidenum">
              <a:rPr lang="de-CH" smtClean="0"/>
              <a:t>57</a:t>
            </a:fld>
            <a:endParaRPr lang="de-CH"/>
          </a:p>
        </p:txBody>
      </p:sp>
    </p:spTree>
    <p:extLst>
      <p:ext uri="{BB962C8B-B14F-4D97-AF65-F5344CB8AC3E}">
        <p14:creationId xmlns:p14="http://schemas.microsoft.com/office/powerpoint/2010/main" val="15665583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9AB80-226F-4813-F1C1-6A5707A88AC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BA49222-716E-1295-71EB-4F2B560724C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1A8A194-A3A5-6EDC-9B08-AFE5EFC99811}"/>
              </a:ext>
            </a:extLst>
          </p:cNvPr>
          <p:cNvSpPr>
            <a:spLocks noGrp="1"/>
          </p:cNvSpPr>
          <p:nvPr>
            <p:ph type="body" idx="1"/>
          </p:nvPr>
        </p:nvSpPr>
        <p:spPr/>
        <p:txBody>
          <a:bodyPr/>
          <a:lstStyle/>
          <a:p>
            <a:r>
              <a:rPr lang="de-CH" dirty="0"/>
              <a:t>Revitalisierung </a:t>
            </a:r>
            <a:r>
              <a:rPr lang="de-CH" dirty="0" err="1"/>
              <a:t>Magdenerbach</a:t>
            </a:r>
            <a:r>
              <a:rPr lang="de-CH" dirty="0"/>
              <a:t>, AG</a:t>
            </a:r>
          </a:p>
          <a:p>
            <a:endParaRPr lang="de-CH" dirty="0"/>
          </a:p>
          <a:p>
            <a:r>
              <a:rPr lang="de-CH" dirty="0"/>
              <a:t>Es entstand ein abwechslungsreiches Fliessgewässer, mit </a:t>
            </a:r>
            <a:r>
              <a:rPr lang="de-CH" dirty="0" err="1"/>
              <a:t>Totarmen</a:t>
            </a:r>
            <a:r>
              <a:rPr lang="de-CH" dirty="0"/>
              <a:t>, Tief- und Flachwasserbereichen, vielen Strukturen und Laichplätzen für Fische.</a:t>
            </a:r>
          </a:p>
          <a:p>
            <a:endParaRPr lang="de-CH" dirty="0"/>
          </a:p>
          <a:p>
            <a:endParaRPr lang="de-CH" dirty="0"/>
          </a:p>
          <a:p>
            <a:endParaRPr lang="de-CH" dirty="0"/>
          </a:p>
          <a:p>
            <a:r>
              <a:rPr lang="de-CH" dirty="0"/>
              <a:t>Bilder: Stefan Greif</a:t>
            </a:r>
          </a:p>
        </p:txBody>
      </p:sp>
      <p:sp>
        <p:nvSpPr>
          <p:cNvPr id="4" name="Foliennummernplatzhalter 3">
            <a:extLst>
              <a:ext uri="{FF2B5EF4-FFF2-40B4-BE49-F238E27FC236}">
                <a16:creationId xmlns:a16="http://schemas.microsoft.com/office/drawing/2014/main" id="{6DD4EB7F-0941-73E5-7379-23950AF1BE4F}"/>
              </a:ext>
            </a:extLst>
          </p:cNvPr>
          <p:cNvSpPr>
            <a:spLocks noGrp="1"/>
          </p:cNvSpPr>
          <p:nvPr>
            <p:ph type="sldNum" sz="quarter" idx="5"/>
          </p:nvPr>
        </p:nvSpPr>
        <p:spPr/>
        <p:txBody>
          <a:bodyPr/>
          <a:lstStyle/>
          <a:p>
            <a:fld id="{8092378F-6CB0-4B76-A4DF-120CC0F0540F}" type="slidenum">
              <a:rPr lang="de-CH" smtClean="0"/>
              <a:t>58</a:t>
            </a:fld>
            <a:endParaRPr lang="de-CH"/>
          </a:p>
        </p:txBody>
      </p:sp>
    </p:spTree>
    <p:extLst>
      <p:ext uri="{BB962C8B-B14F-4D97-AF65-F5344CB8AC3E}">
        <p14:creationId xmlns:p14="http://schemas.microsoft.com/office/powerpoint/2010/main" val="38943669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9AB80-226F-4813-F1C1-6A5707A88AC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BA49222-716E-1295-71EB-4F2B560724C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1A8A194-A3A5-6EDC-9B08-AFE5EFC99811}"/>
              </a:ext>
            </a:extLst>
          </p:cNvPr>
          <p:cNvSpPr>
            <a:spLocks noGrp="1"/>
          </p:cNvSpPr>
          <p:nvPr>
            <p:ph type="body" idx="1"/>
          </p:nvPr>
        </p:nvSpPr>
        <p:spPr/>
        <p:txBody>
          <a:bodyPr/>
          <a:lstStyle/>
          <a:p>
            <a:r>
              <a:rPr lang="de-CH" dirty="0"/>
              <a:t>Auch eine Steilwand wurde mit dem Bagger angelegt.</a:t>
            </a:r>
          </a:p>
          <a:p>
            <a:endParaRPr lang="de-CH" dirty="0"/>
          </a:p>
          <a:p>
            <a:endParaRPr lang="de-CH" dirty="0"/>
          </a:p>
          <a:p>
            <a:r>
              <a:rPr lang="de-CH" dirty="0"/>
              <a:t>Bild: Stefan Greif</a:t>
            </a:r>
          </a:p>
        </p:txBody>
      </p:sp>
      <p:sp>
        <p:nvSpPr>
          <p:cNvPr id="4" name="Foliennummernplatzhalter 3">
            <a:extLst>
              <a:ext uri="{FF2B5EF4-FFF2-40B4-BE49-F238E27FC236}">
                <a16:creationId xmlns:a16="http://schemas.microsoft.com/office/drawing/2014/main" id="{6DD4EB7F-0941-73E5-7379-23950AF1BE4F}"/>
              </a:ext>
            </a:extLst>
          </p:cNvPr>
          <p:cNvSpPr>
            <a:spLocks noGrp="1"/>
          </p:cNvSpPr>
          <p:nvPr>
            <p:ph type="sldNum" sz="quarter" idx="5"/>
          </p:nvPr>
        </p:nvSpPr>
        <p:spPr/>
        <p:txBody>
          <a:bodyPr/>
          <a:lstStyle/>
          <a:p>
            <a:fld id="{8092378F-6CB0-4B76-A4DF-120CC0F0540F}" type="slidenum">
              <a:rPr lang="de-CH" smtClean="0"/>
              <a:t>59</a:t>
            </a:fld>
            <a:endParaRPr lang="de-CH"/>
          </a:p>
        </p:txBody>
      </p:sp>
    </p:spTree>
    <p:extLst>
      <p:ext uri="{BB962C8B-B14F-4D97-AF65-F5344CB8AC3E}">
        <p14:creationId xmlns:p14="http://schemas.microsoft.com/office/powerpoint/2010/main" val="1471089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Nur vereinzelt dringt der Eisvogel entlang grösserer Flüsse in die Alpen ein, 95 % der Reviere befinden sich unterhalb von 620m. Der höchste Brutnachweis stammt von 1976 bei Saanen BE auf 990 m. Die höchsten aktuellen Bruten gab es am Doubs bei </a:t>
            </a:r>
            <a:r>
              <a:rPr lang="de-CH" dirty="0" err="1"/>
              <a:t>Montbenoît</a:t>
            </a:r>
            <a:r>
              <a:rPr lang="de-CH" dirty="0"/>
              <a:t> F auf 780 m (V. </a:t>
            </a:r>
            <a:r>
              <a:rPr lang="de-CH" dirty="0" err="1"/>
              <a:t>Tardy</a:t>
            </a:r>
            <a:r>
              <a:rPr lang="de-CH" dirty="0"/>
              <a:t>) und am Lac des </a:t>
            </a:r>
            <a:r>
              <a:rPr lang="de-CH" dirty="0" err="1"/>
              <a:t>Brenets</a:t>
            </a:r>
            <a:r>
              <a:rPr lang="de-CH" dirty="0"/>
              <a:t> NE auf 760 m (P. Aeby, D. </a:t>
            </a:r>
            <a:r>
              <a:rPr lang="de-CH" dirty="0" err="1"/>
              <a:t>Jeandupeux</a:t>
            </a:r>
            <a:r>
              <a:rPr lang="de-CH" dirty="0"/>
              <a:t>).</a:t>
            </a:r>
          </a:p>
          <a:p>
            <a:endParaRPr lang="de-CH" dirty="0"/>
          </a:p>
          <a:p>
            <a:endParaRPr lang="de-CH" dirty="0"/>
          </a:p>
          <a:p>
            <a:r>
              <a:rPr lang="de-CH" dirty="0"/>
              <a:t>Quelle: Schweizerische Vogelwarte, Brutvogelatlas 2013 - 2016</a:t>
            </a:r>
          </a:p>
        </p:txBody>
      </p:sp>
      <p:sp>
        <p:nvSpPr>
          <p:cNvPr id="4" name="Foliennummernplatzhalter 3"/>
          <p:cNvSpPr>
            <a:spLocks noGrp="1"/>
          </p:cNvSpPr>
          <p:nvPr>
            <p:ph type="sldNum" sz="quarter" idx="5"/>
          </p:nvPr>
        </p:nvSpPr>
        <p:spPr/>
        <p:txBody>
          <a:bodyPr/>
          <a:lstStyle/>
          <a:p>
            <a:fld id="{8092378F-6CB0-4B76-A4DF-120CC0F0540F}" type="slidenum">
              <a:rPr lang="de-CH" smtClean="0"/>
              <a:t>6</a:t>
            </a:fld>
            <a:endParaRPr lang="de-CH"/>
          </a:p>
        </p:txBody>
      </p:sp>
    </p:spTree>
    <p:extLst>
      <p:ext uri="{BB962C8B-B14F-4D97-AF65-F5344CB8AC3E}">
        <p14:creationId xmlns:p14="http://schemas.microsoft.com/office/powerpoint/2010/main" val="9734411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9AB80-226F-4813-F1C1-6A5707A88AC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BA49222-716E-1295-71EB-4F2B560724C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1A8A194-A3A5-6EDC-9B08-AFE5EFC998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Schon im ersten Herbst gab es durch starke Niederschläge eine erste Überschwemmung und der revitalisierte Fluss konnte mit seinen angelegten Pufferzonen eine natürliche Auendynamik aufzeigen.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Wie können wir nun aber den Eisvogel und viele andere Bewohner der Feuchtgebiete unterstützen?</a:t>
            </a:r>
          </a:p>
          <a:p>
            <a:endParaRPr lang="de-CH" dirty="0"/>
          </a:p>
          <a:p>
            <a:endParaRPr lang="de-CH" dirty="0"/>
          </a:p>
          <a:p>
            <a:endParaRPr lang="de-CH" dirty="0"/>
          </a:p>
          <a:p>
            <a:endParaRPr lang="de-CH" dirty="0"/>
          </a:p>
          <a:p>
            <a:r>
              <a:rPr lang="de-CH" dirty="0"/>
              <a:t>Bild: NV Rheinfelden</a:t>
            </a:r>
          </a:p>
        </p:txBody>
      </p:sp>
      <p:sp>
        <p:nvSpPr>
          <p:cNvPr id="4" name="Foliennummernplatzhalter 3">
            <a:extLst>
              <a:ext uri="{FF2B5EF4-FFF2-40B4-BE49-F238E27FC236}">
                <a16:creationId xmlns:a16="http://schemas.microsoft.com/office/drawing/2014/main" id="{6DD4EB7F-0941-73E5-7379-23950AF1BE4F}"/>
              </a:ext>
            </a:extLst>
          </p:cNvPr>
          <p:cNvSpPr>
            <a:spLocks noGrp="1"/>
          </p:cNvSpPr>
          <p:nvPr>
            <p:ph type="sldNum" sz="quarter" idx="5"/>
          </p:nvPr>
        </p:nvSpPr>
        <p:spPr/>
        <p:txBody>
          <a:bodyPr/>
          <a:lstStyle/>
          <a:p>
            <a:fld id="{8092378F-6CB0-4B76-A4DF-120CC0F0540F}" type="slidenum">
              <a:rPr lang="de-CH" smtClean="0"/>
              <a:t>60</a:t>
            </a:fld>
            <a:endParaRPr lang="de-CH"/>
          </a:p>
        </p:txBody>
      </p:sp>
    </p:spTree>
    <p:extLst>
      <p:ext uri="{BB962C8B-B14F-4D97-AF65-F5344CB8AC3E}">
        <p14:creationId xmlns:p14="http://schemas.microsoft.com/office/powerpoint/2010/main" val="20905048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9AB80-226F-4813-F1C1-6A5707A88AC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BA49222-716E-1295-71EB-4F2B560724C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1A8A194-A3A5-6EDC-9B08-AFE5EFC99811}"/>
              </a:ext>
            </a:extLst>
          </p:cNvPr>
          <p:cNvSpPr>
            <a:spLocks noGrp="1"/>
          </p:cNvSpPr>
          <p:nvPr>
            <p:ph type="body" idx="1"/>
          </p:nvPr>
        </p:nvSpPr>
        <p:spPr/>
        <p:txBody>
          <a:bodyPr/>
          <a:lstStyle/>
          <a:p>
            <a:r>
              <a:rPr lang="de-CH" dirty="0"/>
              <a:t>Wie können wir den Eisvogel gezielt unterstützen?</a:t>
            </a:r>
          </a:p>
          <a:p>
            <a:endParaRPr lang="de-CH" dirty="0"/>
          </a:p>
          <a:p>
            <a:r>
              <a:rPr lang="de-CH" dirty="0"/>
              <a:t>Neben dem Erhalt geeigneter Lebensräume und Brutwände, können wir natürliche Gegebenheiten wie den Flussanriss auf der linken Seite, technisch nachahmen. Auf der rechten Uferseite wurde an einem Weiher das Ufer mit einem Bagger abgetragen, so dass eine schöne Steilwand entstand, die seither regelmässig vom Eisvogel benutzt wird. Wichtig ist die Pflege des Gebiets, so dass das Schilf den Raum davor nicht zuwächst. Gleichzeitig dient das Schilf als Sitzwarte zur Jagd und bevor die Brutröhre angeflogen wird.</a:t>
            </a:r>
          </a:p>
          <a:p>
            <a:endParaRPr lang="de-CH" dirty="0"/>
          </a:p>
          <a:p>
            <a:endParaRPr lang="de-CH" dirty="0"/>
          </a:p>
          <a:p>
            <a:endParaRPr lang="de-CH" dirty="0"/>
          </a:p>
          <a:p>
            <a:endParaRPr lang="de-CH" dirty="0"/>
          </a:p>
          <a:p>
            <a:r>
              <a:rPr lang="de-CH" dirty="0"/>
              <a:t>Bild: Christa Glauser</a:t>
            </a:r>
          </a:p>
        </p:txBody>
      </p:sp>
      <p:sp>
        <p:nvSpPr>
          <p:cNvPr id="4" name="Foliennummernplatzhalter 3">
            <a:extLst>
              <a:ext uri="{FF2B5EF4-FFF2-40B4-BE49-F238E27FC236}">
                <a16:creationId xmlns:a16="http://schemas.microsoft.com/office/drawing/2014/main" id="{6DD4EB7F-0941-73E5-7379-23950AF1BE4F}"/>
              </a:ext>
            </a:extLst>
          </p:cNvPr>
          <p:cNvSpPr>
            <a:spLocks noGrp="1"/>
          </p:cNvSpPr>
          <p:nvPr>
            <p:ph type="sldNum" sz="quarter" idx="5"/>
          </p:nvPr>
        </p:nvSpPr>
        <p:spPr/>
        <p:txBody>
          <a:bodyPr/>
          <a:lstStyle/>
          <a:p>
            <a:fld id="{8092378F-6CB0-4B76-A4DF-120CC0F0540F}" type="slidenum">
              <a:rPr lang="de-CH" smtClean="0"/>
              <a:t>61</a:t>
            </a:fld>
            <a:endParaRPr lang="de-CH"/>
          </a:p>
        </p:txBody>
      </p:sp>
    </p:spTree>
    <p:extLst>
      <p:ext uri="{BB962C8B-B14F-4D97-AF65-F5344CB8AC3E}">
        <p14:creationId xmlns:p14="http://schemas.microsoft.com/office/powerpoint/2010/main" val="39968938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9AB80-226F-4813-F1C1-6A5707A88AC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BA49222-716E-1295-71EB-4F2B560724C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1A8A194-A3A5-6EDC-9B08-AFE5EFC99811}"/>
              </a:ext>
            </a:extLst>
          </p:cNvPr>
          <p:cNvSpPr>
            <a:spLocks noGrp="1"/>
          </p:cNvSpPr>
          <p:nvPr>
            <p:ph type="body" idx="1"/>
          </p:nvPr>
        </p:nvSpPr>
        <p:spPr/>
        <p:txBody>
          <a:bodyPr/>
          <a:lstStyle/>
          <a:p>
            <a:r>
              <a:rPr lang="de-CH" dirty="0"/>
              <a:t>Bei der sehr gelungenen Revitalisierung der Thur, hat der Natur- und Vogelschutzverein Andelfingen Brutwände durch das Abstechen der Ufer erreicht (Handarbeit mit Spaten).</a:t>
            </a:r>
          </a:p>
          <a:p>
            <a:endParaRPr lang="de-CH" dirty="0"/>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Bilder: Mathias Griesser, </a:t>
            </a:r>
            <a:r>
              <a:rPr lang="de-CH" sz="1200" dirty="0">
                <a:solidFill>
                  <a:schemeClr val="bg1"/>
                </a:solidFill>
              </a:rPr>
              <a:t>Natur- und Vogelschutzverein Andelfingen</a:t>
            </a:r>
          </a:p>
        </p:txBody>
      </p:sp>
      <p:sp>
        <p:nvSpPr>
          <p:cNvPr id="4" name="Foliennummernplatzhalter 3">
            <a:extLst>
              <a:ext uri="{FF2B5EF4-FFF2-40B4-BE49-F238E27FC236}">
                <a16:creationId xmlns:a16="http://schemas.microsoft.com/office/drawing/2014/main" id="{6DD4EB7F-0941-73E5-7379-23950AF1BE4F}"/>
              </a:ext>
            </a:extLst>
          </p:cNvPr>
          <p:cNvSpPr>
            <a:spLocks noGrp="1"/>
          </p:cNvSpPr>
          <p:nvPr>
            <p:ph type="sldNum" sz="quarter" idx="5"/>
          </p:nvPr>
        </p:nvSpPr>
        <p:spPr/>
        <p:txBody>
          <a:bodyPr/>
          <a:lstStyle/>
          <a:p>
            <a:fld id="{8092378F-6CB0-4B76-A4DF-120CC0F0540F}" type="slidenum">
              <a:rPr lang="de-CH" smtClean="0"/>
              <a:t>62</a:t>
            </a:fld>
            <a:endParaRPr lang="de-CH"/>
          </a:p>
        </p:txBody>
      </p:sp>
    </p:spTree>
    <p:extLst>
      <p:ext uri="{BB962C8B-B14F-4D97-AF65-F5344CB8AC3E}">
        <p14:creationId xmlns:p14="http://schemas.microsoft.com/office/powerpoint/2010/main" val="15809094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9AB80-226F-4813-F1C1-6A5707A88AC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BA49222-716E-1295-71EB-4F2B560724C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1A8A194-A3A5-6EDC-9B08-AFE5EFC99811}"/>
              </a:ext>
            </a:extLst>
          </p:cNvPr>
          <p:cNvSpPr>
            <a:spLocks noGrp="1"/>
          </p:cNvSpPr>
          <p:nvPr>
            <p:ph type="body" idx="1"/>
          </p:nvPr>
        </p:nvSpPr>
        <p:spPr/>
        <p:txBody>
          <a:bodyPr/>
          <a:lstStyle/>
          <a:p>
            <a:r>
              <a:rPr lang="de-CH" dirty="0"/>
              <a:t>Das anschliessende Monitoring durch den Verein zeigt eindrücklich den Erfolg der Eisvogelförderung und der Revitalisierung! Der Eisvogel erreicht an der Thur abschnittsweise Dichten, die deutlich über denen aus der Literatur liegen. Dies bestätigt eine Regel der Ökologie, wonach die Grösse der Reviere abhängig von der Qualität des Lebensraums ist. Wo in anderen Bereichen ein Eisvogel durchaus oft eine Revierlänge von 4-5 km oder mehr aufweist, können die Reviergrössen in guten Lebensräumen sogar unter 1 km liegen. An der Thur wurde im besten Gebiet eine Dichte von 0.67 Brutpaaren pro Kilometer festgestellt! Ein wirklich toller Erfolg für den Naturschutz!</a:t>
            </a:r>
          </a:p>
          <a:p>
            <a:endParaRPr lang="de-CH" dirty="0"/>
          </a:p>
          <a:p>
            <a:r>
              <a:rPr lang="de-CH" dirty="0"/>
              <a:t>Auf der Grafik von Mathias Griesser sieht auch die bereits besprochenen Einflüsse wie Hochwasser und Kälteeinbrüche.</a:t>
            </a:r>
          </a:p>
          <a:p>
            <a:endParaRPr lang="de-CH" dirty="0"/>
          </a:p>
          <a:p>
            <a:r>
              <a:rPr lang="de-CH" dirty="0"/>
              <a:t>Aller Berichte und das Geschehen können über </a:t>
            </a:r>
            <a:r>
              <a:rPr lang="de-CH" dirty="0" err="1"/>
              <a:t>www.andelfinger-naturschutzverein.ch</a:t>
            </a:r>
            <a:r>
              <a:rPr lang="de-CH" dirty="0"/>
              <a:t>/</a:t>
            </a:r>
            <a:r>
              <a:rPr lang="de-CH" dirty="0" err="1"/>
              <a:t>nathurbildung</a:t>
            </a:r>
            <a:r>
              <a:rPr lang="de-CH" dirty="0"/>
              <a:t> verfolgt werden.</a:t>
            </a:r>
          </a:p>
          <a:p>
            <a:endParaRPr lang="de-CH" dirty="0"/>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Bilder: Mathias Griesser, </a:t>
            </a:r>
            <a:r>
              <a:rPr lang="de-CH" sz="1200" dirty="0">
                <a:solidFill>
                  <a:schemeClr val="bg1"/>
                </a:solidFill>
              </a:rPr>
              <a:t>Natur- und Vogelschutzverein Andelfingen</a:t>
            </a:r>
          </a:p>
        </p:txBody>
      </p:sp>
      <p:sp>
        <p:nvSpPr>
          <p:cNvPr id="4" name="Foliennummernplatzhalter 3">
            <a:extLst>
              <a:ext uri="{FF2B5EF4-FFF2-40B4-BE49-F238E27FC236}">
                <a16:creationId xmlns:a16="http://schemas.microsoft.com/office/drawing/2014/main" id="{6DD4EB7F-0941-73E5-7379-23950AF1BE4F}"/>
              </a:ext>
            </a:extLst>
          </p:cNvPr>
          <p:cNvSpPr>
            <a:spLocks noGrp="1"/>
          </p:cNvSpPr>
          <p:nvPr>
            <p:ph type="sldNum" sz="quarter" idx="5"/>
          </p:nvPr>
        </p:nvSpPr>
        <p:spPr/>
        <p:txBody>
          <a:bodyPr/>
          <a:lstStyle/>
          <a:p>
            <a:fld id="{8092378F-6CB0-4B76-A4DF-120CC0F0540F}" type="slidenum">
              <a:rPr lang="de-CH" smtClean="0"/>
              <a:t>63</a:t>
            </a:fld>
            <a:endParaRPr lang="de-CH"/>
          </a:p>
        </p:txBody>
      </p:sp>
    </p:spTree>
    <p:extLst>
      <p:ext uri="{BB962C8B-B14F-4D97-AF65-F5344CB8AC3E}">
        <p14:creationId xmlns:p14="http://schemas.microsoft.com/office/powerpoint/2010/main" val="27665061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9AB80-226F-4813-F1C1-6A5707A88AC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BA49222-716E-1295-71EB-4F2B560724C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1A8A194-A3A5-6EDC-9B08-AFE5EFC99811}"/>
              </a:ext>
            </a:extLst>
          </p:cNvPr>
          <p:cNvSpPr>
            <a:spLocks noGrp="1"/>
          </p:cNvSpPr>
          <p:nvPr>
            <p:ph type="body" idx="1"/>
          </p:nvPr>
        </p:nvSpPr>
        <p:spPr/>
        <p:txBody>
          <a:bodyPr/>
          <a:lstStyle/>
          <a:p>
            <a:r>
              <a:rPr lang="de-CH" dirty="0"/>
              <a:t>Künstliche Brutwände bieten ebenfalls eine gute Möglichkeit den Eisvogel zu unterstützen. Diese können unterschiedlich aufgebaut sein, so z.B. wie hier am BirdLife Naturzentrum Klingnauer Stausee mit Betonwände. Durch die Öffnungen in der Betonwand kann der Eisvogel seine Röhre selbst graben. Eine der Öffnungen führt in eine künstliche Röhre mit Brutkammer am Ende. Bisher bevorzugte der Eisvogel aber selbst zu graben. Er schafft dort seit Erstellen der Wand fast jedes Jahr 3 Bruten und sorgt dafür, dass der Klingnauer Stausee ein fantastischer Platz in der Schweiz ist, um den Eisvogel zu beobachten. Von dem Hide kann er oft auf wenige Meter beobachtet werden, was vor allem spannend ist, wenn die Jungen ausgeflogen sind und sich noch einige Tage in der Nähe aufhalten.</a:t>
            </a:r>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Auch hier ist die Pflege des Weihers wichtig, um das Schilf in Zaum zu halten.</a:t>
            </a:r>
          </a:p>
          <a:p>
            <a:endParaRPr lang="de-CH" dirty="0"/>
          </a:p>
          <a:p>
            <a:r>
              <a:rPr lang="de-CH" dirty="0"/>
              <a:t>Ebenso kann der Eisvogel sehr gut am BirdLife Naturzentrum La Sauge am </a:t>
            </a:r>
            <a:r>
              <a:rPr lang="de-CH" dirty="0" err="1"/>
              <a:t>Neuenburgersee</a:t>
            </a:r>
            <a:r>
              <a:rPr lang="de-CH" dirty="0"/>
              <a:t> beobachtet werden!</a:t>
            </a:r>
          </a:p>
          <a:p>
            <a:endParaRPr lang="de-CH" dirty="0"/>
          </a:p>
          <a:p>
            <a:endParaRPr lang="de-CH" dirty="0"/>
          </a:p>
          <a:p>
            <a:r>
              <a:rPr lang="de-CH" dirty="0"/>
              <a:t>Bilder: BirdLife Naturzentrum Klingnauer Stausee </a:t>
            </a:r>
          </a:p>
        </p:txBody>
      </p:sp>
      <p:sp>
        <p:nvSpPr>
          <p:cNvPr id="4" name="Foliennummernplatzhalter 3">
            <a:extLst>
              <a:ext uri="{FF2B5EF4-FFF2-40B4-BE49-F238E27FC236}">
                <a16:creationId xmlns:a16="http://schemas.microsoft.com/office/drawing/2014/main" id="{6DD4EB7F-0941-73E5-7379-23950AF1BE4F}"/>
              </a:ext>
            </a:extLst>
          </p:cNvPr>
          <p:cNvSpPr>
            <a:spLocks noGrp="1"/>
          </p:cNvSpPr>
          <p:nvPr>
            <p:ph type="sldNum" sz="quarter" idx="5"/>
          </p:nvPr>
        </p:nvSpPr>
        <p:spPr/>
        <p:txBody>
          <a:bodyPr/>
          <a:lstStyle/>
          <a:p>
            <a:fld id="{8092378F-6CB0-4B76-A4DF-120CC0F0540F}" type="slidenum">
              <a:rPr lang="de-CH" smtClean="0"/>
              <a:t>64</a:t>
            </a:fld>
            <a:endParaRPr lang="de-CH"/>
          </a:p>
        </p:txBody>
      </p:sp>
    </p:spTree>
    <p:extLst>
      <p:ext uri="{BB962C8B-B14F-4D97-AF65-F5344CB8AC3E}">
        <p14:creationId xmlns:p14="http://schemas.microsoft.com/office/powerpoint/2010/main" val="18846419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9AB80-226F-4813-F1C1-6A5707A88AC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BA49222-716E-1295-71EB-4F2B560724C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1A8A194-A3A5-6EDC-9B08-AFE5EFC99811}"/>
              </a:ext>
            </a:extLst>
          </p:cNvPr>
          <p:cNvSpPr>
            <a:spLocks noGrp="1"/>
          </p:cNvSpPr>
          <p:nvPr>
            <p:ph type="body" idx="1"/>
          </p:nvPr>
        </p:nvSpPr>
        <p:spPr/>
        <p:txBody>
          <a:bodyPr/>
          <a:lstStyle/>
          <a:p>
            <a:r>
              <a:rPr lang="de-CH" dirty="0"/>
              <a:t>Die Wände können auch kleiner angelegt werden, z.B. mit einer Holzverschalung, die aussen verputzt werden kann.</a:t>
            </a:r>
          </a:p>
          <a:p>
            <a:endParaRPr lang="de-CH" dirty="0"/>
          </a:p>
          <a:p>
            <a:r>
              <a:rPr lang="de-CH" dirty="0"/>
              <a:t>Gerade an Orten, wo natürliche Brutwände fehlen aber ansonsten ein Eisvogel z.B. im Winter beobachtet wird, kann sich so eine Brutwand lohnen. Der Aufenthalt im Winter deutet auf genügend Nahrungsverfügbarkeit hin, so dass die fehlende Nistmöglichkeit den Eisvogel am Brüten hindert.</a:t>
            </a:r>
          </a:p>
          <a:p>
            <a:endParaRPr lang="de-CH" dirty="0"/>
          </a:p>
          <a:p>
            <a:r>
              <a:rPr lang="de-CH" dirty="0"/>
              <a:t>Wie bereits erwähnt, ist der Eisvogel am Brutplatz sehr störungsempfindlich, d.h. bei der Planung sollten getrennte Erholungsräume und Rückzugsgebiete in wertvollen Gebieten berücksichtigt werden.</a:t>
            </a:r>
          </a:p>
          <a:p>
            <a:endParaRPr lang="de-CH" dirty="0"/>
          </a:p>
          <a:p>
            <a:endParaRPr lang="de-CH" dirty="0"/>
          </a:p>
          <a:p>
            <a:r>
              <a:rPr lang="de-CH" dirty="0"/>
              <a:t>Bilder: BirdLife Schweiz</a:t>
            </a:r>
          </a:p>
        </p:txBody>
      </p:sp>
      <p:sp>
        <p:nvSpPr>
          <p:cNvPr id="4" name="Foliennummernplatzhalter 3">
            <a:extLst>
              <a:ext uri="{FF2B5EF4-FFF2-40B4-BE49-F238E27FC236}">
                <a16:creationId xmlns:a16="http://schemas.microsoft.com/office/drawing/2014/main" id="{6DD4EB7F-0941-73E5-7379-23950AF1BE4F}"/>
              </a:ext>
            </a:extLst>
          </p:cNvPr>
          <p:cNvSpPr>
            <a:spLocks noGrp="1"/>
          </p:cNvSpPr>
          <p:nvPr>
            <p:ph type="sldNum" sz="quarter" idx="5"/>
          </p:nvPr>
        </p:nvSpPr>
        <p:spPr/>
        <p:txBody>
          <a:bodyPr/>
          <a:lstStyle/>
          <a:p>
            <a:fld id="{8092378F-6CB0-4B76-A4DF-120CC0F0540F}" type="slidenum">
              <a:rPr lang="de-CH" smtClean="0"/>
              <a:t>65</a:t>
            </a:fld>
            <a:endParaRPr lang="de-CH"/>
          </a:p>
        </p:txBody>
      </p:sp>
    </p:spTree>
    <p:extLst>
      <p:ext uri="{BB962C8B-B14F-4D97-AF65-F5344CB8AC3E}">
        <p14:creationId xmlns:p14="http://schemas.microsoft.com/office/powerpoint/2010/main" val="34458969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a:p>
            <a:endParaRPr lang="de-CH" dirty="0"/>
          </a:p>
          <a:p>
            <a:r>
              <a:rPr lang="de-CH" dirty="0"/>
              <a:t>Bild: </a:t>
            </a:r>
            <a:r>
              <a:rPr lang="de-CH" dirty="0" err="1"/>
              <a:t>www.eisvogel.land</a:t>
            </a:r>
            <a:endParaRPr lang="de-CH" dirty="0"/>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66</a:t>
            </a:fld>
            <a:endParaRPr lang="de-CH"/>
          </a:p>
        </p:txBody>
      </p:sp>
    </p:spTree>
    <p:extLst>
      <p:ext uri="{BB962C8B-B14F-4D97-AF65-F5344CB8AC3E}">
        <p14:creationId xmlns:p14="http://schemas.microsoft.com/office/powerpoint/2010/main" val="3328983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Der Bestand in der Schweiz fluktuierte bis 2013, stieg aber 2014–2016 stark an; dies wurde auch an der Thur und in der Grande </a:t>
            </a:r>
            <a:r>
              <a:rPr lang="de-CH" dirty="0" err="1"/>
              <a:t>Cariçaie</a:t>
            </a:r>
            <a:r>
              <a:rPr lang="de-CH" dirty="0"/>
              <a:t> festgestellt. Im Kanton Zürich und am Bodensee nahmen die Bestände seit 1990 zu. Am östlichen Hochrhein blieben sie seit 2002 stabil. </a:t>
            </a:r>
          </a:p>
          <a:p>
            <a:endParaRPr lang="de-CH" dirty="0"/>
          </a:p>
          <a:p>
            <a:r>
              <a:rPr lang="de-CH" dirty="0"/>
              <a:t>Bestandseinbrüche gehen primär auf winterliche Kälteperioden und Hochwasser zur Brutzeit zurück. Der starke Anstieg ab 2013 dürfte auf eine günstige Kombination aus milden Wintern und gutem Bruterfolg zurückzuführen sein; der kalte Januar 2017 führte wieder zu empfindlichen Einbussen. Lokal profitiert der Eisvogel von Gewässerrenaturierungen und Artenförderungsmassnahmen.</a:t>
            </a:r>
          </a:p>
          <a:p>
            <a:endParaRPr lang="de-CH" dirty="0"/>
          </a:p>
          <a:p>
            <a:r>
              <a:rPr lang="de-CH" dirty="0"/>
              <a:t>Quelle: Schweizerische Vogelwarte, Brutvogelatlas 2013 - 2016</a:t>
            </a:r>
          </a:p>
        </p:txBody>
      </p:sp>
      <p:sp>
        <p:nvSpPr>
          <p:cNvPr id="4" name="Foliennummernplatzhalter 3"/>
          <p:cNvSpPr>
            <a:spLocks noGrp="1"/>
          </p:cNvSpPr>
          <p:nvPr>
            <p:ph type="sldNum" sz="quarter" idx="5"/>
          </p:nvPr>
        </p:nvSpPr>
        <p:spPr/>
        <p:txBody>
          <a:bodyPr/>
          <a:lstStyle/>
          <a:p>
            <a:fld id="{8092378F-6CB0-4B76-A4DF-120CC0F0540F}" type="slidenum">
              <a:rPr lang="de-CH" smtClean="0"/>
              <a:t>7</a:t>
            </a:fld>
            <a:endParaRPr lang="de-CH"/>
          </a:p>
        </p:txBody>
      </p:sp>
    </p:spTree>
    <p:extLst>
      <p:ext uri="{BB962C8B-B14F-4D97-AF65-F5344CB8AC3E}">
        <p14:creationId xmlns:p14="http://schemas.microsoft.com/office/powerpoint/2010/main" val="912962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a:p>
            <a:endParaRPr lang="de-CH" dirty="0"/>
          </a:p>
          <a:p>
            <a:endParaRPr lang="de-CH" dirty="0"/>
          </a:p>
          <a:p>
            <a:r>
              <a:rPr lang="de-CH" dirty="0"/>
              <a:t>Quelle: Schweizerische Vogelwarte, Brutvogelatlas 2013 - 2016</a:t>
            </a:r>
          </a:p>
        </p:txBody>
      </p:sp>
      <p:sp>
        <p:nvSpPr>
          <p:cNvPr id="4" name="Foliennummernplatzhalter 3"/>
          <p:cNvSpPr>
            <a:spLocks noGrp="1"/>
          </p:cNvSpPr>
          <p:nvPr>
            <p:ph type="sldNum" sz="quarter" idx="5"/>
          </p:nvPr>
        </p:nvSpPr>
        <p:spPr/>
        <p:txBody>
          <a:bodyPr/>
          <a:lstStyle/>
          <a:p>
            <a:fld id="{8092378F-6CB0-4B76-A4DF-120CC0F0540F}" type="slidenum">
              <a:rPr lang="de-CH" smtClean="0"/>
              <a:t>8</a:t>
            </a:fld>
            <a:endParaRPr lang="de-CH"/>
          </a:p>
        </p:txBody>
      </p:sp>
    </p:spTree>
    <p:extLst>
      <p:ext uri="{BB962C8B-B14F-4D97-AF65-F5344CB8AC3E}">
        <p14:creationId xmlns:p14="http://schemas.microsoft.com/office/powerpoint/2010/main" val="1832742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Auch im Winter bleibt der Eisvogel bei uns und meistens in den angestammten Gebieten. </a:t>
            </a:r>
          </a:p>
          <a:p>
            <a:endParaRPr lang="de-CH" dirty="0"/>
          </a:p>
          <a:p>
            <a:endParaRPr lang="de-CH" dirty="0"/>
          </a:p>
          <a:p>
            <a:r>
              <a:rPr lang="de-CH" dirty="0"/>
              <a:t>Quelle: Schweizerische Vogelwarte, Brutvogelatlas 2013 - 2016</a:t>
            </a:r>
          </a:p>
        </p:txBody>
      </p:sp>
      <p:sp>
        <p:nvSpPr>
          <p:cNvPr id="4" name="Foliennummernplatzhalter 3"/>
          <p:cNvSpPr>
            <a:spLocks noGrp="1"/>
          </p:cNvSpPr>
          <p:nvPr>
            <p:ph type="sldNum" sz="quarter" idx="5"/>
          </p:nvPr>
        </p:nvSpPr>
        <p:spPr/>
        <p:txBody>
          <a:bodyPr/>
          <a:lstStyle/>
          <a:p>
            <a:fld id="{8092378F-6CB0-4B76-A4DF-120CC0F0540F}" type="slidenum">
              <a:rPr lang="de-CH" smtClean="0"/>
              <a:t>9</a:t>
            </a:fld>
            <a:endParaRPr lang="de-CH"/>
          </a:p>
        </p:txBody>
      </p:sp>
    </p:spTree>
    <p:extLst>
      <p:ext uri="{BB962C8B-B14F-4D97-AF65-F5344CB8AC3E}">
        <p14:creationId xmlns:p14="http://schemas.microsoft.com/office/powerpoint/2010/main" val="27192528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3.sv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3.sv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3.sv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3.sv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Titelseite">
    <p:spTree>
      <p:nvGrpSpPr>
        <p:cNvPr id="1" name=""/>
        <p:cNvGrpSpPr/>
        <p:nvPr/>
      </p:nvGrpSpPr>
      <p:grpSpPr>
        <a:xfrm>
          <a:off x="0" y="0"/>
          <a:ext cx="0" cy="0"/>
          <a:chOff x="0" y="0"/>
          <a:chExt cx="0" cy="0"/>
        </a:xfrm>
      </p:grpSpPr>
      <p:sp>
        <p:nvSpPr>
          <p:cNvPr id="14" name="Bildplatzhalter 13">
            <a:extLst>
              <a:ext uri="{FF2B5EF4-FFF2-40B4-BE49-F238E27FC236}">
                <a16:creationId xmlns:a16="http://schemas.microsoft.com/office/drawing/2014/main" id="{BFF8561A-9757-41D4-18D1-E921A9F7C817}"/>
              </a:ext>
            </a:extLst>
          </p:cNvPr>
          <p:cNvSpPr>
            <a:spLocks noGrp="1"/>
          </p:cNvSpPr>
          <p:nvPr>
            <p:ph type="pic" sz="quarter" idx="14"/>
          </p:nvPr>
        </p:nvSpPr>
        <p:spPr>
          <a:xfrm>
            <a:off x="0" y="0"/>
            <a:ext cx="12192000" cy="6858000"/>
          </a:xfrm>
          <a:solidFill>
            <a:schemeClr val="accent1"/>
          </a:solidFill>
        </p:spPr>
        <p:txBody>
          <a:bodyPr bIns="1800000" anchor="ctr" anchorCtr="0"/>
          <a:lstStyle>
            <a:lvl1pPr algn="ctr">
              <a:defRPr>
                <a:solidFill>
                  <a:schemeClr val="bg1"/>
                </a:solidFill>
              </a:defRPr>
            </a:lvl1pPr>
          </a:lstStyle>
          <a:p>
            <a:r>
              <a:rPr lang="de-DE"/>
              <a:t>Bild durch Klicken auf Symbol hinzufügen</a:t>
            </a:r>
            <a:endParaRPr lang="de-CH" dirty="0"/>
          </a:p>
        </p:txBody>
      </p:sp>
      <p:sp>
        <p:nvSpPr>
          <p:cNvPr id="2" name="Titel 1">
            <a:extLst>
              <a:ext uri="{FF2B5EF4-FFF2-40B4-BE49-F238E27FC236}">
                <a16:creationId xmlns:a16="http://schemas.microsoft.com/office/drawing/2014/main" id="{494FCD23-31DD-C5BD-AFE6-C7AEEEB6FB4A}"/>
              </a:ext>
            </a:extLst>
          </p:cNvPr>
          <p:cNvSpPr>
            <a:spLocks noGrp="1"/>
          </p:cNvSpPr>
          <p:nvPr>
            <p:ph type="ctrTitle" hasCustomPrompt="1"/>
          </p:nvPr>
        </p:nvSpPr>
        <p:spPr>
          <a:xfrm>
            <a:off x="606425" y="565610"/>
            <a:ext cx="10979150" cy="789447"/>
          </a:xfrm>
        </p:spPr>
        <p:txBody>
          <a:bodyPr tIns="0" anchor="t" anchorCtr="0">
            <a:spAutoFit/>
          </a:bodyPr>
          <a:lstStyle>
            <a:lvl1pPr algn="l">
              <a:defRPr sz="5700" b="0">
                <a:solidFill>
                  <a:schemeClr val="bg1"/>
                </a:solidFill>
                <a:latin typeface="+mn-lt"/>
              </a:defRPr>
            </a:lvl1pPr>
          </a:lstStyle>
          <a:p>
            <a:r>
              <a:rPr lang="de-DE" dirty="0"/>
              <a:t>Titel eingeben</a:t>
            </a:r>
            <a:endParaRPr lang="de-CH" dirty="0"/>
          </a:p>
        </p:txBody>
      </p:sp>
      <p:sp>
        <p:nvSpPr>
          <p:cNvPr id="20" name="Datumsplatzhalter 19">
            <a:extLst>
              <a:ext uri="{FF2B5EF4-FFF2-40B4-BE49-F238E27FC236}">
                <a16:creationId xmlns:a16="http://schemas.microsoft.com/office/drawing/2014/main" id="{F011261B-6F32-05D2-E1B4-574B39CBFD6D}"/>
              </a:ext>
            </a:extLst>
          </p:cNvPr>
          <p:cNvSpPr>
            <a:spLocks noGrp="1"/>
          </p:cNvSpPr>
          <p:nvPr>
            <p:ph type="dt" sz="half" idx="16"/>
          </p:nvPr>
        </p:nvSpPr>
        <p:spPr>
          <a:xfrm>
            <a:off x="606425" y="5950413"/>
            <a:ext cx="2743200" cy="365125"/>
          </a:xfrm>
          <a:prstGeom prst="rect">
            <a:avLst/>
          </a:prstGeom>
        </p:spPr>
        <p:txBody>
          <a:bodyPr anchor="b" anchorCtr="0"/>
          <a:lstStyle>
            <a:lvl1pPr>
              <a:defRPr sz="2100" b="1">
                <a:solidFill>
                  <a:schemeClr val="bg1"/>
                </a:solidFill>
                <a:latin typeface="+mj-lt"/>
              </a:defRPr>
            </a:lvl1pPr>
          </a:lstStyle>
          <a:p>
            <a:fld id="{A3202045-E97F-4D2B-8AE6-D39B7D73F5B2}" type="datetime1">
              <a:rPr lang="de-CH" smtClean="0"/>
              <a:pPr/>
              <a:t>14.01.26</a:t>
            </a:fld>
            <a:endParaRPr lang="de-CH" dirty="0"/>
          </a:p>
        </p:txBody>
      </p:sp>
      <p:sp>
        <p:nvSpPr>
          <p:cNvPr id="29" name="Textplatzhalter 28">
            <a:extLst>
              <a:ext uri="{FF2B5EF4-FFF2-40B4-BE49-F238E27FC236}">
                <a16:creationId xmlns:a16="http://schemas.microsoft.com/office/drawing/2014/main" id="{1597C2B7-A826-986C-FBCE-AA6B74975659}"/>
              </a:ext>
            </a:extLst>
          </p:cNvPr>
          <p:cNvSpPr>
            <a:spLocks noGrp="1"/>
          </p:cNvSpPr>
          <p:nvPr>
            <p:ph type="body" sz="quarter" idx="19" hasCustomPrompt="1"/>
          </p:nvPr>
        </p:nvSpPr>
        <p:spPr>
          <a:xfrm>
            <a:off x="6210000" y="3109784"/>
            <a:ext cx="5375575" cy="789447"/>
          </a:xfrm>
        </p:spPr>
        <p:txBody>
          <a:bodyPr>
            <a:spAutoFit/>
          </a:bodyPr>
          <a:lstStyle>
            <a:lvl1pPr marL="0" indent="0">
              <a:lnSpc>
                <a:spcPct val="90000"/>
              </a:lnSpc>
              <a:buFont typeface="Arial" panose="020B0604020202020204" pitchFamily="34" charset="0"/>
              <a:buNone/>
              <a:defRPr sz="5700">
                <a:solidFill>
                  <a:schemeClr val="bg1"/>
                </a:solidFill>
                <a:latin typeface="+mn-lt"/>
              </a:defRPr>
            </a:lvl1pPr>
            <a:lvl2pPr marL="0" indent="0">
              <a:lnSpc>
                <a:spcPct val="90000"/>
              </a:lnSpc>
              <a:buFont typeface="Arial" panose="020B0604020202020204" pitchFamily="34" charset="0"/>
              <a:buNone/>
              <a:defRPr sz="5700">
                <a:solidFill>
                  <a:schemeClr val="bg1"/>
                </a:solidFill>
                <a:latin typeface="+mn-lt"/>
              </a:defRPr>
            </a:lvl2pPr>
            <a:lvl3pPr marL="0" indent="0">
              <a:lnSpc>
                <a:spcPct val="90000"/>
              </a:lnSpc>
              <a:buNone/>
              <a:defRPr sz="5700">
                <a:solidFill>
                  <a:schemeClr val="bg1"/>
                </a:solidFill>
                <a:latin typeface="+mn-lt"/>
              </a:defRPr>
            </a:lvl3pPr>
            <a:lvl4pPr marL="0" indent="0">
              <a:lnSpc>
                <a:spcPct val="90000"/>
              </a:lnSpc>
              <a:buNone/>
              <a:defRPr sz="5700">
                <a:solidFill>
                  <a:schemeClr val="bg1"/>
                </a:solidFill>
                <a:latin typeface="+mn-lt"/>
              </a:defRPr>
            </a:lvl4pPr>
            <a:lvl5pPr marL="0" indent="0">
              <a:lnSpc>
                <a:spcPct val="90000"/>
              </a:lnSpc>
              <a:buFont typeface="Arial" panose="020B0604020202020204" pitchFamily="34" charset="0"/>
              <a:buNone/>
              <a:defRPr sz="5700">
                <a:solidFill>
                  <a:schemeClr val="bg1"/>
                </a:solidFill>
                <a:latin typeface="+mn-lt"/>
              </a:defRPr>
            </a:lvl5pPr>
            <a:lvl6pPr marL="0" indent="0">
              <a:lnSpc>
                <a:spcPct val="90000"/>
              </a:lnSpc>
              <a:buFont typeface="Arial" panose="020B0604020202020204" pitchFamily="34" charset="0"/>
              <a:buNone/>
              <a:defRPr sz="5700">
                <a:solidFill>
                  <a:schemeClr val="bg1"/>
                </a:solidFill>
                <a:latin typeface="+mn-lt"/>
              </a:defRPr>
            </a:lvl6pPr>
            <a:lvl7pPr marL="0" indent="0">
              <a:lnSpc>
                <a:spcPct val="90000"/>
              </a:lnSpc>
              <a:buFont typeface="Arial" panose="020B0604020202020204" pitchFamily="34" charset="0"/>
              <a:buNone/>
              <a:defRPr sz="5700">
                <a:solidFill>
                  <a:schemeClr val="bg1"/>
                </a:solidFill>
                <a:latin typeface="+mn-lt"/>
              </a:defRPr>
            </a:lvl7pPr>
            <a:lvl8pPr marL="0" indent="0">
              <a:lnSpc>
                <a:spcPct val="90000"/>
              </a:lnSpc>
              <a:buFont typeface="Arial" panose="020B0604020202020204" pitchFamily="34" charset="0"/>
              <a:buNone/>
              <a:defRPr sz="5700">
                <a:solidFill>
                  <a:schemeClr val="bg1"/>
                </a:solidFill>
                <a:latin typeface="+mn-lt"/>
              </a:defRPr>
            </a:lvl8pPr>
            <a:lvl9pPr marL="0" indent="0">
              <a:lnSpc>
                <a:spcPct val="90000"/>
              </a:lnSpc>
              <a:buFont typeface="Arial" panose="020B0604020202020204" pitchFamily="34" charset="0"/>
              <a:buNone/>
              <a:defRPr sz="5700">
                <a:solidFill>
                  <a:schemeClr val="bg1"/>
                </a:solidFill>
                <a:latin typeface="+mn-lt"/>
              </a:defRPr>
            </a:lvl9pPr>
          </a:lstStyle>
          <a:p>
            <a:pPr lvl="0"/>
            <a:r>
              <a:rPr lang="de-DE" dirty="0"/>
              <a:t>Weiterer Titel</a:t>
            </a:r>
          </a:p>
        </p:txBody>
      </p:sp>
      <p:sp>
        <p:nvSpPr>
          <p:cNvPr id="5" name="Textplatzhalter 4">
            <a:extLst>
              <a:ext uri="{FF2B5EF4-FFF2-40B4-BE49-F238E27FC236}">
                <a16:creationId xmlns:a16="http://schemas.microsoft.com/office/drawing/2014/main" id="{CB4E46C9-1360-B1C9-ACC0-FB9B02E623F2}"/>
              </a:ext>
            </a:extLst>
          </p:cNvPr>
          <p:cNvSpPr>
            <a:spLocks noGrp="1"/>
          </p:cNvSpPr>
          <p:nvPr>
            <p:ph type="body" sz="quarter" idx="20" hasCustomPrompt="1"/>
          </p:nvPr>
        </p:nvSpPr>
        <p:spPr>
          <a:xfrm>
            <a:off x="10302000" y="5673600"/>
            <a:ext cx="1890000" cy="1184400"/>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lstStyle>
            <a:lvl1pPr>
              <a:defRPr sz="100"/>
            </a:lvl1pPr>
          </a:lstStyle>
          <a:p>
            <a:pPr lvl="0"/>
            <a:r>
              <a:rPr lang="de-DE" dirty="0"/>
              <a:t>   </a:t>
            </a:r>
            <a:endParaRPr lang="de-CH" dirty="0"/>
          </a:p>
        </p:txBody>
      </p:sp>
      <p:sp>
        <p:nvSpPr>
          <p:cNvPr id="7" name="Textplatzhalter 6">
            <a:extLst>
              <a:ext uri="{FF2B5EF4-FFF2-40B4-BE49-F238E27FC236}">
                <a16:creationId xmlns:a16="http://schemas.microsoft.com/office/drawing/2014/main" id="{736ED382-5299-F26A-02AF-FB8E2FE0095F}"/>
              </a:ext>
            </a:extLst>
          </p:cNvPr>
          <p:cNvSpPr>
            <a:spLocks noGrp="1"/>
          </p:cNvSpPr>
          <p:nvPr>
            <p:ph type="body" sz="quarter" idx="21" hasCustomPrompt="1"/>
          </p:nvPr>
        </p:nvSpPr>
        <p:spPr>
          <a:xfrm>
            <a:off x="11075229" y="5994263"/>
            <a:ext cx="874800" cy="655200"/>
          </a:xfrm>
          <a:blipFill dpi="0" rotWithShape="1">
            <a:blip r:embed="rId4">
              <a:extLst>
                <a:ext uri="{28A0092B-C50C-407E-A947-70E740481C1C}">
                  <a14:useLocalDpi xmlns:a14="http://schemas.microsoft.com/office/drawing/2010/main" val="0"/>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2647839592"/>
      </p:ext>
    </p:extLst>
  </p:cSld>
  <p:clrMapOvr>
    <a:masterClrMapping/>
  </p:clrMapOvr>
  <p:hf sldNum="0" hdr="0" ftr="0"/>
  <p:extLst>
    <p:ext uri="{DCECCB84-F9BA-43D5-87BE-67443E8EF086}">
      <p15:sldGuideLst xmlns:p15="http://schemas.microsoft.com/office/powerpoint/2012/main">
        <p15:guide id="1" orient="horz" pos="3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7_Inhalt_2-Bilder_rechts">
    <p:spTree>
      <p:nvGrpSpPr>
        <p:cNvPr id="1" name=""/>
        <p:cNvGrpSpPr/>
        <p:nvPr/>
      </p:nvGrpSpPr>
      <p:grpSpPr>
        <a:xfrm>
          <a:off x="0" y="0"/>
          <a:ext cx="0" cy="0"/>
          <a:chOff x="0" y="0"/>
          <a:chExt cx="0" cy="0"/>
        </a:xfrm>
      </p:grpSpPr>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6180000" y="0"/>
            <a:ext cx="6012000" cy="3344400"/>
          </a:xfrm>
          <a:noFill/>
        </p:spPr>
        <p:txBody>
          <a:bodyPr anchor="ctr" anchorCtr="0"/>
          <a:lstStyle>
            <a:lvl1pPr algn="ctr">
              <a:defRPr>
                <a:solidFill>
                  <a:schemeClr val="tx1"/>
                </a:solidFill>
              </a:defRPr>
            </a:lvl1pPr>
          </a:lstStyle>
          <a:p>
            <a:r>
              <a:rPr lang="de-DE"/>
              <a:t>Bild durch Klicken auf Symbol hinzufügen</a:t>
            </a:r>
            <a:endParaRPr lang="de-CH" dirty="0"/>
          </a:p>
        </p:txBody>
      </p:sp>
      <p:sp>
        <p:nvSpPr>
          <p:cNvPr id="11" name="Bildplatzhalter 8">
            <a:extLst>
              <a:ext uri="{FF2B5EF4-FFF2-40B4-BE49-F238E27FC236}">
                <a16:creationId xmlns:a16="http://schemas.microsoft.com/office/drawing/2014/main" id="{AB49C15E-4E2E-A4ED-213E-B336761033C8}"/>
              </a:ext>
            </a:extLst>
          </p:cNvPr>
          <p:cNvSpPr>
            <a:spLocks noGrp="1"/>
          </p:cNvSpPr>
          <p:nvPr>
            <p:ph type="pic" sz="quarter" idx="17"/>
          </p:nvPr>
        </p:nvSpPr>
        <p:spPr>
          <a:xfrm>
            <a:off x="6180000" y="3513600"/>
            <a:ext cx="6012000" cy="3344400"/>
          </a:xfrm>
          <a:noFill/>
        </p:spPr>
        <p:txBody>
          <a:bodyPr anchor="ctr" anchorCtr="0"/>
          <a:lstStyle>
            <a:lvl1pPr algn="ctr">
              <a:defRPr>
                <a:solidFill>
                  <a:schemeClr val="tx1"/>
                </a:solidFill>
              </a:defRPr>
            </a:lvl1pPr>
          </a:lstStyle>
          <a:p>
            <a:r>
              <a:rPr lang="de-DE"/>
              <a:t>Bild durch Klicken auf Symbol hinzufügen</a:t>
            </a:r>
            <a:endParaRPr lang="de-CH" dirty="0"/>
          </a:p>
        </p:txBody>
      </p:sp>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4986775"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2159794"/>
            <a:ext cx="4986775" cy="4362386"/>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a:xfrm>
            <a:off x="606425" y="7307232"/>
            <a:ext cx="2743200" cy="365125"/>
          </a:xfrm>
          <a:prstGeom prst="rect">
            <a:avLst/>
          </a:prstGeom>
        </p:spPr>
        <p:txBody>
          <a:bodyPr/>
          <a:lstStyle/>
          <a:p>
            <a:fld id="{8B15DE82-5151-406C-8B7C-88CF7C09C4D5}" type="datetimeFigureOut">
              <a:rPr lang="de-CH" smtClean="0"/>
              <a:t>14.01.26</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a:xfrm>
            <a:off x="4038600" y="7307232"/>
            <a:ext cx="4114800" cy="365125"/>
          </a:xfrm>
          <a:prstGeom prst="rect">
            <a:avLst/>
          </a:prstGeom>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a:xfrm>
            <a:off x="8842375" y="7307232"/>
            <a:ext cx="2743200" cy="365125"/>
          </a:xfrm>
          <a:prstGeom prst="rect">
            <a:avLst/>
          </a:prstGeom>
        </p:spPr>
        <p:txBody>
          <a:bodyPr/>
          <a:lstStyle/>
          <a:p>
            <a:fld id="{C5328619-05AF-4BF1-B452-9B5E471B5B92}" type="slidenum">
              <a:rPr lang="de-CH" smtClean="0"/>
              <a:t>‹Nr.›</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4986775"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grpSp>
        <p:nvGrpSpPr>
          <p:cNvPr id="12" name="Gruppieren 11">
            <a:extLst>
              <a:ext uri="{FF2B5EF4-FFF2-40B4-BE49-F238E27FC236}">
                <a16:creationId xmlns:a16="http://schemas.microsoft.com/office/drawing/2014/main" id="{4FD5A011-7FA7-725F-00D1-648242A74A54}"/>
              </a:ext>
            </a:extLst>
          </p:cNvPr>
          <p:cNvGrpSpPr/>
          <p:nvPr userDrawn="1"/>
        </p:nvGrpSpPr>
        <p:grpSpPr>
          <a:xfrm>
            <a:off x="12912000" y="4"/>
            <a:ext cx="2880000" cy="2602045"/>
            <a:chOff x="-3240000" y="3985986"/>
            <a:chExt cx="2236901" cy="1951533"/>
          </a:xfrm>
          <a:solidFill>
            <a:schemeClr val="accent1">
              <a:lumMod val="40000"/>
              <a:lumOff val="60000"/>
            </a:schemeClr>
          </a:solidFill>
        </p:grpSpPr>
        <p:sp>
          <p:nvSpPr>
            <p:cNvPr id="13" name="Textfeld 12">
              <a:extLst>
                <a:ext uri="{FF2B5EF4-FFF2-40B4-BE49-F238E27FC236}">
                  <a16:creationId xmlns:a16="http://schemas.microsoft.com/office/drawing/2014/main" id="{C70928AE-E25B-AF00-657C-7E9A731736B6}"/>
                </a:ext>
              </a:extLst>
            </p:cNvPr>
            <p:cNvSpPr txBox="1"/>
            <p:nvPr userDrawn="1"/>
          </p:nvSpPr>
          <p:spPr>
            <a:xfrm flipH="1">
              <a:off x="-3240000" y="3985986"/>
              <a:ext cx="2236901" cy="1951533"/>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pPr marL="304792" indent="-304792">
                <a:buFont typeface="+mj-lt"/>
                <a:buAutoNum type="arabicPeriod"/>
              </a:pPr>
              <a:endParaRPr lang="de-CH" sz="900" b="0" kern="600" dirty="0">
                <a:solidFill>
                  <a:schemeClr val="tx1"/>
                </a:solidFill>
                <a:latin typeface="+mn-lt"/>
              </a:endParaRPr>
            </a:p>
            <a:p>
              <a:r>
                <a:rPr lang="de-CH" sz="900" b="0" kern="600" dirty="0">
                  <a:solidFill>
                    <a:schemeClr val="tx1"/>
                  </a:solidFill>
                  <a:latin typeface="+mn-lt"/>
                </a:rPr>
                <a:t>Stellen Sie das Bild ggf. manuell in den Hintergrund, dass das Logo über dem Bild steht.</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14" name="Grafik 13">
              <a:extLst>
                <a:ext uri="{FF2B5EF4-FFF2-40B4-BE49-F238E27FC236}">
                  <a16:creationId xmlns:a16="http://schemas.microsoft.com/office/drawing/2014/main" id="{8100382D-D994-3760-8148-9324AFC692F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5199298"/>
              <a:ext cx="1542150" cy="670187"/>
            </a:xfrm>
            <a:prstGeom prst="rect">
              <a:avLst/>
            </a:prstGeom>
            <a:grpFill/>
          </p:spPr>
        </p:pic>
      </p:grpSp>
      <p:grpSp>
        <p:nvGrpSpPr>
          <p:cNvPr id="15" name="Gruppieren 14">
            <a:extLst>
              <a:ext uri="{FF2B5EF4-FFF2-40B4-BE49-F238E27FC236}">
                <a16:creationId xmlns:a16="http://schemas.microsoft.com/office/drawing/2014/main" id="{0C93158F-020E-3A32-579F-4BF23EDF964E}"/>
              </a:ext>
            </a:extLst>
          </p:cNvPr>
          <p:cNvGrpSpPr/>
          <p:nvPr userDrawn="1"/>
        </p:nvGrpSpPr>
        <p:grpSpPr>
          <a:xfrm>
            <a:off x="-3240000" y="2159794"/>
            <a:ext cx="2520000" cy="2817488"/>
            <a:chOff x="9768131" y="1419149"/>
            <a:chExt cx="1890000" cy="2817488"/>
          </a:xfrm>
          <a:solidFill>
            <a:schemeClr val="accent1">
              <a:lumMod val="20000"/>
              <a:lumOff val="80000"/>
            </a:schemeClr>
          </a:solidFill>
        </p:grpSpPr>
        <p:sp>
          <p:nvSpPr>
            <p:cNvPr id="16" name="Textfeld 15">
              <a:extLst>
                <a:ext uri="{FF2B5EF4-FFF2-40B4-BE49-F238E27FC236}">
                  <a16:creationId xmlns:a16="http://schemas.microsoft.com/office/drawing/2014/main" id="{40C1B3DE-1F1A-BD0A-56EE-99B5905228CE}"/>
                </a:ext>
              </a:extLst>
            </p:cNvPr>
            <p:cNvSpPr txBox="1"/>
            <p:nvPr userDrawn="1"/>
          </p:nvSpPr>
          <p:spPr>
            <a:xfrm>
              <a:off x="9768131" y="1419149"/>
              <a:ext cx="1890000" cy="2817488"/>
            </a:xfrm>
            <a:prstGeom prst="rect">
              <a:avLst/>
            </a:prstGeom>
            <a:grpFill/>
          </p:spPr>
          <p:txBody>
            <a:bodyPr wrap="square" lIns="108000" tIns="54000" rIns="108000" bIns="54000" rtlCol="0">
              <a:spAutoFit/>
            </a:bodyPr>
            <a:lstStyle/>
            <a:p>
              <a:r>
                <a:rPr lang="de-DE" sz="800" b="1" kern="600" dirty="0">
                  <a:solidFill>
                    <a:schemeClr val="tx1"/>
                  </a:solidFill>
                  <a:latin typeface="+mj-lt"/>
                </a:rPr>
                <a:t>Texte richtig formatieren:</a:t>
              </a:r>
            </a:p>
            <a:p>
              <a:r>
                <a:rPr lang="de-DE" sz="800" b="0" kern="600" dirty="0">
                  <a:solidFill>
                    <a:schemeClr val="tx1"/>
                  </a:solidFill>
                  <a:latin typeface="+mn-lt"/>
                </a:rPr>
                <a:t>Texte werden über die «Textebenen» richtig formatiert. Setzen Sie den Cursor in den gewünschten Absatz und wechseln Sie unter «Start -&gt; Absatz» eine Ebene weiter bzw. zurück.</a:t>
              </a: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endParaRPr lang="de-DE" sz="800" b="0" kern="600" dirty="0">
                <a:solidFill>
                  <a:schemeClr val="tx1"/>
                </a:solidFill>
                <a:latin typeface="+mn-lt"/>
              </a:endParaRPr>
            </a:p>
            <a:p>
              <a:endParaRPr lang="de-DE" sz="800" b="0" kern="600" dirty="0">
                <a:solidFill>
                  <a:schemeClr val="tx1"/>
                </a:solidFill>
                <a:latin typeface="+mn-lt"/>
              </a:endParaRPr>
            </a:p>
            <a:p>
              <a:r>
                <a:rPr lang="de-DE" sz="800" b="1" kern="600" dirty="0">
                  <a:solidFill>
                    <a:schemeClr val="tx1"/>
                  </a:solidFill>
                  <a:latin typeface="+mj-lt"/>
                </a:rPr>
                <a:t>Diese Vorgehensweise gilt für </a:t>
              </a:r>
              <a:r>
                <a:rPr lang="de-DE" sz="800" b="1" kern="600" baseline="0" dirty="0">
                  <a:solidFill>
                    <a:schemeClr val="tx1"/>
                  </a:solidFill>
                  <a:latin typeface="+mj-lt"/>
                </a:rPr>
                <a:t>sämtliche enthaltenen </a:t>
              </a:r>
              <a:r>
                <a:rPr lang="de-DE" sz="800" b="1" kern="600" baseline="0" dirty="0" err="1">
                  <a:solidFill>
                    <a:schemeClr val="tx1"/>
                  </a:solidFill>
                  <a:latin typeface="+mj-lt"/>
                </a:rPr>
                <a:t>Layoutmaster</a:t>
              </a:r>
              <a:r>
                <a:rPr lang="de-DE" sz="800" b="1" kern="600" dirty="0">
                  <a:solidFill>
                    <a:schemeClr val="tx1"/>
                  </a:solidFill>
                  <a:latin typeface="+mj-lt"/>
                </a:rPr>
                <a:t>.</a:t>
              </a:r>
            </a:p>
            <a:p>
              <a:endParaRPr lang="de-DE" sz="800" b="0" kern="600" dirty="0">
                <a:solidFill>
                  <a:schemeClr val="tx1"/>
                </a:solidFill>
                <a:latin typeface="+mn-lt"/>
              </a:endParaRPr>
            </a:p>
            <a:p>
              <a:r>
                <a:rPr lang="de-DE" sz="800" b="1" kern="600" dirty="0">
                  <a:solidFill>
                    <a:schemeClr val="tx1"/>
                  </a:solidFill>
                  <a:latin typeface="+mj-lt"/>
                </a:rPr>
                <a:t>Hier enthalten:</a:t>
              </a:r>
            </a:p>
            <a:p>
              <a:r>
                <a:rPr lang="de-DE" sz="800" b="0" kern="600" dirty="0">
                  <a:solidFill>
                    <a:schemeClr val="tx1"/>
                  </a:solidFill>
                  <a:latin typeface="+mn-lt"/>
                </a:rPr>
                <a:t>Ebene</a:t>
              </a:r>
              <a:r>
                <a:rPr lang="de-DE" sz="800" b="0" kern="600" baseline="0" dirty="0">
                  <a:solidFill>
                    <a:schemeClr val="tx1"/>
                  </a:solidFill>
                  <a:latin typeface="+mn-lt"/>
                </a:rPr>
                <a:t> 1 = Text</a:t>
              </a:r>
            </a:p>
            <a:p>
              <a:r>
                <a:rPr lang="de-DE" sz="800" b="0" kern="600" baseline="0" dirty="0">
                  <a:solidFill>
                    <a:schemeClr val="tx1"/>
                  </a:solidFill>
                  <a:latin typeface="+mn-lt"/>
                </a:rPr>
                <a:t>Ebene 2 = Untertitel</a:t>
              </a:r>
            </a:p>
            <a:p>
              <a:r>
                <a:rPr lang="de-DE" sz="800" b="0" kern="600" baseline="0" dirty="0">
                  <a:solidFill>
                    <a:schemeClr val="tx1"/>
                  </a:solidFill>
                  <a:latin typeface="+mn-lt"/>
                </a:rPr>
                <a:t>Ebene 3 = Auflistung 1 (Bullet)</a:t>
              </a:r>
            </a:p>
            <a:p>
              <a:r>
                <a:rPr lang="de-DE" sz="800" b="0" kern="600" baseline="0" dirty="0">
                  <a:solidFill>
                    <a:schemeClr val="tx1"/>
                  </a:solidFill>
                  <a:latin typeface="+mn-lt"/>
                </a:rPr>
                <a:t>Ebene 4 = Auflistung 2, Unterpunkte</a:t>
              </a:r>
            </a:p>
            <a:p>
              <a:r>
                <a:rPr lang="de-DE" sz="800" b="0" kern="600" baseline="0" dirty="0">
                  <a:solidFill>
                    <a:schemeClr val="tx1"/>
                  </a:solidFill>
                  <a:latin typeface="+mn-lt"/>
                </a:rPr>
                <a:t>Ebene 5 = 1. Nummerierung</a:t>
              </a:r>
            </a:p>
            <a:p>
              <a:r>
                <a:rPr lang="de-DE" sz="800" b="0" kern="600" baseline="0" dirty="0">
                  <a:solidFill>
                    <a:schemeClr val="tx1"/>
                  </a:solidFill>
                  <a:latin typeface="+mn-lt"/>
                </a:rPr>
                <a:t>Ebene 6 = a) Nummerierung, Unterpunkte</a:t>
              </a:r>
            </a:p>
            <a:p>
              <a:r>
                <a:rPr lang="de-DE" sz="800" b="0" kern="600" baseline="0" dirty="0">
                  <a:solidFill>
                    <a:schemeClr val="tx1"/>
                  </a:solidFill>
                  <a:latin typeface="+mn-lt"/>
                </a:rPr>
                <a:t>Ebene 7 = Legende (kleiner Text)</a:t>
              </a:r>
              <a:endParaRPr lang="de-CH" sz="800" b="0" kern="600" dirty="0">
                <a:solidFill>
                  <a:schemeClr val="tx1"/>
                </a:solidFill>
                <a:latin typeface="+mn-lt"/>
              </a:endParaRPr>
            </a:p>
          </p:txBody>
        </p:sp>
        <p:pic>
          <p:nvPicPr>
            <p:cNvPr id="17" name="Grafik 16">
              <a:extLst>
                <a:ext uri="{FF2B5EF4-FFF2-40B4-BE49-F238E27FC236}">
                  <a16:creationId xmlns:a16="http://schemas.microsoft.com/office/drawing/2014/main" id="{1FC73724-7009-980F-5880-DB104185186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39038" y="2135214"/>
              <a:ext cx="1633500" cy="630667"/>
            </a:xfrm>
            <a:prstGeom prst="rect">
              <a:avLst/>
            </a:prstGeom>
            <a:grpFill/>
          </p:spPr>
        </p:pic>
      </p:grpSp>
      <p:sp>
        <p:nvSpPr>
          <p:cNvPr id="10" name="Textplatzhalter 4">
            <a:extLst>
              <a:ext uri="{FF2B5EF4-FFF2-40B4-BE49-F238E27FC236}">
                <a16:creationId xmlns:a16="http://schemas.microsoft.com/office/drawing/2014/main" id="{D1A061AF-A377-EB56-0FFB-8AA24F3DEF09}"/>
              </a:ext>
            </a:extLst>
          </p:cNvPr>
          <p:cNvSpPr>
            <a:spLocks noGrp="1"/>
          </p:cNvSpPr>
          <p:nvPr>
            <p:ph type="body" sz="quarter" idx="20" hasCustomPrompt="1"/>
          </p:nvPr>
        </p:nvSpPr>
        <p:spPr>
          <a:xfrm>
            <a:off x="10302000" y="5673600"/>
            <a:ext cx="1890000" cy="1184400"/>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lstStyle>
            <a:lvl1pPr>
              <a:defRPr sz="100"/>
            </a:lvl1pPr>
          </a:lstStyle>
          <a:p>
            <a:pPr lvl="0"/>
            <a:r>
              <a:rPr lang="de-DE" dirty="0"/>
              <a:t>   </a:t>
            </a:r>
            <a:endParaRPr lang="de-CH" dirty="0"/>
          </a:p>
        </p:txBody>
      </p:sp>
      <p:sp>
        <p:nvSpPr>
          <p:cNvPr id="18" name="Textplatzhalter 6">
            <a:extLst>
              <a:ext uri="{FF2B5EF4-FFF2-40B4-BE49-F238E27FC236}">
                <a16:creationId xmlns:a16="http://schemas.microsoft.com/office/drawing/2014/main" id="{A7FE40B5-D451-4C3A-B9B8-BD1D0AC7506F}"/>
              </a:ext>
            </a:extLst>
          </p:cNvPr>
          <p:cNvSpPr>
            <a:spLocks noGrp="1"/>
          </p:cNvSpPr>
          <p:nvPr>
            <p:ph type="body" sz="quarter" idx="21" hasCustomPrompt="1"/>
          </p:nvPr>
        </p:nvSpPr>
        <p:spPr>
          <a:xfrm>
            <a:off x="11075229" y="5994263"/>
            <a:ext cx="874800" cy="655200"/>
          </a:xfrm>
          <a:blipFill dpi="0" rotWithShape="1">
            <a:blip r:embed="rId6">
              <a:extLst>
                <a:ext uri="{28A0092B-C50C-407E-A947-70E740481C1C}">
                  <a14:useLocalDpi xmlns:a14="http://schemas.microsoft.com/office/drawing/2010/main" val="0"/>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315299304"/>
      </p:ext>
    </p:extLst>
  </p:cSld>
  <p:clrMapOvr>
    <a:masterClrMapping/>
  </p:clrMapOvr>
  <p:extLst>
    <p:ext uri="{DCECCB84-F9BA-43D5-87BE-67443E8EF086}">
      <p15:sldGuideLst xmlns:p15="http://schemas.microsoft.com/office/powerpoint/2012/main">
        <p15:guide id="3" pos="38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8_1-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a:xfrm>
            <a:off x="606425" y="7307232"/>
            <a:ext cx="2743200" cy="365125"/>
          </a:xfrm>
          <a:prstGeom prst="rect">
            <a:avLst/>
          </a:prstGeom>
        </p:spPr>
        <p:txBody>
          <a:bodyPr/>
          <a:lstStyle/>
          <a:p>
            <a:fld id="{8B15DE82-5151-406C-8B7C-88CF7C09C4D5}" type="datetimeFigureOut">
              <a:rPr lang="de-CH" smtClean="0"/>
              <a:t>14.01.26</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a:xfrm>
            <a:off x="4038600" y="7307232"/>
            <a:ext cx="4114800" cy="365125"/>
          </a:xfrm>
          <a:prstGeom prst="rect">
            <a:avLst/>
          </a:prstGeom>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a:xfrm>
            <a:off x="8842375" y="7307232"/>
            <a:ext cx="2743200" cy="365125"/>
          </a:xfrm>
          <a:prstGeom prst="rect">
            <a:avLst/>
          </a:prstGeom>
        </p:spPr>
        <p:txBody>
          <a:bodyPr/>
          <a:lstStyle/>
          <a:p>
            <a:fld id="{C5328619-05AF-4BF1-B452-9B5E471B5B92}" type="slidenum">
              <a:rPr lang="de-CH" smtClean="0"/>
              <a:t>‹Nr.›</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2" y="1758950"/>
            <a:ext cx="12192002" cy="5099050"/>
          </a:xfrm>
          <a:noFill/>
        </p:spPr>
        <p:txBody>
          <a:bodyPr anchor="ctr" anchorCtr="0"/>
          <a:lstStyle>
            <a:lvl1pPr algn="ctr">
              <a:defRPr>
                <a:solidFill>
                  <a:schemeClr val="tx1"/>
                </a:solidFill>
              </a:defRPr>
            </a:lvl1pPr>
          </a:lstStyle>
          <a:p>
            <a:r>
              <a:rPr lang="de-DE"/>
              <a:t>Bild durch Klicken auf Symbol hinzufügen</a:t>
            </a:r>
            <a:endParaRPr lang="de-CH" dirty="0"/>
          </a:p>
        </p:txBody>
      </p:sp>
      <p:grpSp>
        <p:nvGrpSpPr>
          <p:cNvPr id="11" name="Gruppieren 10">
            <a:extLst>
              <a:ext uri="{FF2B5EF4-FFF2-40B4-BE49-F238E27FC236}">
                <a16:creationId xmlns:a16="http://schemas.microsoft.com/office/drawing/2014/main" id="{48CABCDC-BA9F-35BF-16D3-49B69E3FE37E}"/>
              </a:ext>
            </a:extLst>
          </p:cNvPr>
          <p:cNvGrpSpPr/>
          <p:nvPr userDrawn="1"/>
        </p:nvGrpSpPr>
        <p:grpSpPr>
          <a:xfrm>
            <a:off x="-3600350" y="1758950"/>
            <a:ext cx="2880000" cy="2602045"/>
            <a:chOff x="-3240000" y="3985986"/>
            <a:chExt cx="2236901" cy="1951533"/>
          </a:xfrm>
          <a:solidFill>
            <a:schemeClr val="accent1">
              <a:lumMod val="40000"/>
              <a:lumOff val="60000"/>
            </a:schemeClr>
          </a:solidFill>
        </p:grpSpPr>
        <p:sp>
          <p:nvSpPr>
            <p:cNvPr id="12" name="Textfeld 11">
              <a:extLst>
                <a:ext uri="{FF2B5EF4-FFF2-40B4-BE49-F238E27FC236}">
                  <a16:creationId xmlns:a16="http://schemas.microsoft.com/office/drawing/2014/main" id="{14103FE6-9E85-6BBA-1138-407DA63F424C}"/>
                </a:ext>
              </a:extLst>
            </p:cNvPr>
            <p:cNvSpPr txBox="1"/>
            <p:nvPr userDrawn="1"/>
          </p:nvSpPr>
          <p:spPr>
            <a:xfrm flipH="1">
              <a:off x="-3240000" y="3985986"/>
              <a:ext cx="2236901" cy="1951533"/>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pPr marL="304792" indent="-304792">
                <a:buFont typeface="+mj-lt"/>
                <a:buAutoNum type="arabicPeriod"/>
              </a:pPr>
              <a:endParaRPr lang="de-CH" sz="900" b="0" kern="600" dirty="0">
                <a:solidFill>
                  <a:schemeClr val="tx1"/>
                </a:solidFill>
                <a:latin typeface="+mn-lt"/>
              </a:endParaRPr>
            </a:p>
            <a:p>
              <a:r>
                <a:rPr lang="de-CH" sz="900" b="0" kern="600" dirty="0">
                  <a:solidFill>
                    <a:schemeClr val="tx1"/>
                  </a:solidFill>
                  <a:latin typeface="+mn-lt"/>
                </a:rPr>
                <a:t>Stellen Sie das Bild ggf. manuell in den Hintergrund, dass das Logo über dem Bild steht.</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13" name="Grafik 12">
              <a:extLst>
                <a:ext uri="{FF2B5EF4-FFF2-40B4-BE49-F238E27FC236}">
                  <a16:creationId xmlns:a16="http://schemas.microsoft.com/office/drawing/2014/main" id="{EAB3EF43-9523-1CD2-3EF5-EFDE1834D5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5199298"/>
              <a:ext cx="1542150" cy="670187"/>
            </a:xfrm>
            <a:prstGeom prst="rect">
              <a:avLst/>
            </a:prstGeom>
            <a:grpFill/>
          </p:spPr>
        </p:pic>
      </p:grpSp>
      <p:sp>
        <p:nvSpPr>
          <p:cNvPr id="3" name="Textplatzhalter 4">
            <a:extLst>
              <a:ext uri="{FF2B5EF4-FFF2-40B4-BE49-F238E27FC236}">
                <a16:creationId xmlns:a16="http://schemas.microsoft.com/office/drawing/2014/main" id="{DA720575-9A99-6D02-5F30-A950FE7C8BC6}"/>
              </a:ext>
            </a:extLst>
          </p:cNvPr>
          <p:cNvSpPr>
            <a:spLocks noGrp="1"/>
          </p:cNvSpPr>
          <p:nvPr>
            <p:ph type="body" sz="quarter" idx="20" hasCustomPrompt="1"/>
          </p:nvPr>
        </p:nvSpPr>
        <p:spPr>
          <a:xfrm>
            <a:off x="10302000" y="5673600"/>
            <a:ext cx="1890000" cy="1184400"/>
          </a:xfr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lstStyle>
            <a:lvl1pPr>
              <a:defRPr sz="100"/>
            </a:lvl1pPr>
          </a:lstStyle>
          <a:p>
            <a:pPr lvl="0"/>
            <a:r>
              <a:rPr lang="de-DE" dirty="0"/>
              <a:t>   </a:t>
            </a:r>
            <a:endParaRPr lang="de-CH" dirty="0"/>
          </a:p>
        </p:txBody>
      </p:sp>
      <p:sp>
        <p:nvSpPr>
          <p:cNvPr id="10" name="Textplatzhalter 6">
            <a:extLst>
              <a:ext uri="{FF2B5EF4-FFF2-40B4-BE49-F238E27FC236}">
                <a16:creationId xmlns:a16="http://schemas.microsoft.com/office/drawing/2014/main" id="{C76168E5-C64A-EF47-2FC9-C870F9AF14F8}"/>
              </a:ext>
            </a:extLst>
          </p:cNvPr>
          <p:cNvSpPr>
            <a:spLocks noGrp="1"/>
          </p:cNvSpPr>
          <p:nvPr>
            <p:ph type="body" sz="quarter" idx="21" hasCustomPrompt="1"/>
          </p:nvPr>
        </p:nvSpPr>
        <p:spPr>
          <a:xfrm>
            <a:off x="11075229" y="5994263"/>
            <a:ext cx="874800" cy="655200"/>
          </a:xfrm>
          <a:blipFill dpi="0" rotWithShape="1">
            <a:blip r:embed="rId5">
              <a:extLst>
                <a:ext uri="{28A0092B-C50C-407E-A947-70E740481C1C}">
                  <a14:useLocalDpi xmlns:a14="http://schemas.microsoft.com/office/drawing/2010/main" val="0"/>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3262324912"/>
      </p:ext>
    </p:extLst>
  </p:cSld>
  <p:clrMapOvr>
    <a:masterClrMapping/>
  </p:clrMapOvr>
  <p:extLst>
    <p:ext uri="{DCECCB84-F9BA-43D5-87BE-67443E8EF086}">
      <p15:sldGuideLst xmlns:p15="http://schemas.microsoft.com/office/powerpoint/2012/main">
        <p15:guide id="2" orient="horz" pos="110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9_Bild_Legen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4986775"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2678660"/>
            <a:ext cx="4986775" cy="3852004"/>
          </a:xfrm>
        </p:spPr>
        <p:txBody>
          <a:bodyPr/>
          <a:lstStyle>
            <a:lvl1pPr>
              <a:defRPr sz="2900"/>
            </a:lvl1pPr>
            <a:lvl2pPr>
              <a:defRPr sz="2900" b="1"/>
            </a:lvl2pPr>
            <a:lvl3pPr marL="0" indent="0">
              <a:spcBef>
                <a:spcPts val="0"/>
              </a:spcBef>
              <a:buNone/>
              <a:defRPr sz="2900"/>
            </a:lvl3pPr>
            <a:lvl4pPr marL="0" indent="0">
              <a:buNone/>
              <a:defRPr sz="2900"/>
            </a:lvl4pPr>
            <a:lvl5pPr marL="0" indent="0">
              <a:buNone/>
              <a:defRPr sz="2900"/>
            </a:lvl5pPr>
            <a:lvl6pPr marL="0" indent="0">
              <a:buNone/>
              <a:defRPr sz="2900"/>
            </a:lvl6pPr>
            <a:lvl7pPr>
              <a:defRPr sz="2900"/>
            </a:lvl7pPr>
            <a:lvl8pPr>
              <a:defRPr sz="2900"/>
            </a:lvl8pPr>
            <a:lvl9pPr>
              <a:defRPr sz="2900"/>
            </a:lvl9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a:xfrm>
            <a:off x="606425" y="7307232"/>
            <a:ext cx="2743200" cy="365125"/>
          </a:xfrm>
          <a:prstGeom prst="rect">
            <a:avLst/>
          </a:prstGeom>
        </p:spPr>
        <p:txBody>
          <a:bodyPr/>
          <a:lstStyle/>
          <a:p>
            <a:fld id="{8B15DE82-5151-406C-8B7C-88CF7C09C4D5}" type="datetimeFigureOut">
              <a:rPr lang="de-CH" smtClean="0"/>
              <a:t>14.01.26</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a:xfrm>
            <a:off x="4038600" y="7307232"/>
            <a:ext cx="4114800" cy="365125"/>
          </a:xfrm>
          <a:prstGeom prst="rect">
            <a:avLst/>
          </a:prstGeom>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a:xfrm>
            <a:off x="8842375" y="7307232"/>
            <a:ext cx="2743200" cy="365125"/>
          </a:xfrm>
          <a:prstGeom prst="rect">
            <a:avLst/>
          </a:prstGeom>
        </p:spPr>
        <p:txBody>
          <a:bodyPr/>
          <a:lstStyle/>
          <a:p>
            <a:fld id="{C5328619-05AF-4BF1-B452-9B5E471B5B92}" type="slidenum">
              <a:rPr lang="de-CH" smtClean="0"/>
              <a:t>‹Nr.›</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4986775"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4903076" y="0"/>
            <a:ext cx="7288924" cy="6858000"/>
          </a:xfrm>
          <a:noFill/>
        </p:spPr>
        <p:txBody>
          <a:bodyPr anchor="ctr" anchorCtr="0"/>
          <a:lstStyle>
            <a:lvl1pPr algn="ctr">
              <a:defRPr>
                <a:solidFill>
                  <a:schemeClr val="tx1"/>
                </a:solidFill>
              </a:defRPr>
            </a:lvl1pPr>
          </a:lstStyle>
          <a:p>
            <a:r>
              <a:rPr lang="de-DE"/>
              <a:t>Bild durch Klicken auf Symbol hinzufügen</a:t>
            </a:r>
            <a:endParaRPr lang="de-CH" dirty="0"/>
          </a:p>
        </p:txBody>
      </p:sp>
      <p:grpSp>
        <p:nvGrpSpPr>
          <p:cNvPr id="12" name="Gruppieren 11">
            <a:extLst>
              <a:ext uri="{FF2B5EF4-FFF2-40B4-BE49-F238E27FC236}">
                <a16:creationId xmlns:a16="http://schemas.microsoft.com/office/drawing/2014/main" id="{454A3D37-7018-CFFB-9ABE-D6969C66BD51}"/>
              </a:ext>
            </a:extLst>
          </p:cNvPr>
          <p:cNvGrpSpPr/>
          <p:nvPr userDrawn="1"/>
        </p:nvGrpSpPr>
        <p:grpSpPr>
          <a:xfrm>
            <a:off x="12912000" y="4"/>
            <a:ext cx="2880000" cy="2602045"/>
            <a:chOff x="-3240000" y="3985986"/>
            <a:chExt cx="2236901" cy="1951533"/>
          </a:xfrm>
          <a:solidFill>
            <a:schemeClr val="accent1">
              <a:lumMod val="40000"/>
              <a:lumOff val="60000"/>
            </a:schemeClr>
          </a:solidFill>
        </p:grpSpPr>
        <p:sp>
          <p:nvSpPr>
            <p:cNvPr id="13" name="Textfeld 12">
              <a:extLst>
                <a:ext uri="{FF2B5EF4-FFF2-40B4-BE49-F238E27FC236}">
                  <a16:creationId xmlns:a16="http://schemas.microsoft.com/office/drawing/2014/main" id="{B2273C71-8A6B-AFED-1C50-394A2A536472}"/>
                </a:ext>
              </a:extLst>
            </p:cNvPr>
            <p:cNvSpPr txBox="1"/>
            <p:nvPr userDrawn="1"/>
          </p:nvSpPr>
          <p:spPr>
            <a:xfrm flipH="1">
              <a:off x="-3240000" y="3985986"/>
              <a:ext cx="2236901" cy="1951533"/>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pPr marL="304792" indent="-304792">
                <a:buFont typeface="+mj-lt"/>
                <a:buAutoNum type="arabicPeriod"/>
              </a:pPr>
              <a:endParaRPr lang="de-CH" sz="900" b="0" kern="600" dirty="0">
                <a:solidFill>
                  <a:schemeClr val="tx1"/>
                </a:solidFill>
                <a:latin typeface="+mn-lt"/>
              </a:endParaRPr>
            </a:p>
            <a:p>
              <a:r>
                <a:rPr lang="de-CH" sz="900" b="0" kern="600" dirty="0">
                  <a:solidFill>
                    <a:schemeClr val="tx1"/>
                  </a:solidFill>
                  <a:latin typeface="+mn-lt"/>
                </a:rPr>
                <a:t>Stellen Sie das Bild ggf. manuell in den Hintergrund, dass das Logo über dem Bild steht.</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14" name="Grafik 13">
              <a:extLst>
                <a:ext uri="{FF2B5EF4-FFF2-40B4-BE49-F238E27FC236}">
                  <a16:creationId xmlns:a16="http://schemas.microsoft.com/office/drawing/2014/main" id="{D03AF75C-B949-D8E7-BF01-C2447872827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5199298"/>
              <a:ext cx="1542150" cy="670187"/>
            </a:xfrm>
            <a:prstGeom prst="rect">
              <a:avLst/>
            </a:prstGeom>
            <a:grpFill/>
          </p:spPr>
        </p:pic>
      </p:grpSp>
      <p:grpSp>
        <p:nvGrpSpPr>
          <p:cNvPr id="15" name="Gruppieren 14">
            <a:extLst>
              <a:ext uri="{FF2B5EF4-FFF2-40B4-BE49-F238E27FC236}">
                <a16:creationId xmlns:a16="http://schemas.microsoft.com/office/drawing/2014/main" id="{74C0ECF2-2A71-702B-64D7-48BF42E85C42}"/>
              </a:ext>
            </a:extLst>
          </p:cNvPr>
          <p:cNvGrpSpPr/>
          <p:nvPr userDrawn="1"/>
        </p:nvGrpSpPr>
        <p:grpSpPr>
          <a:xfrm>
            <a:off x="-3240000" y="2678660"/>
            <a:ext cx="2520000" cy="2201935"/>
            <a:chOff x="9768131" y="1419149"/>
            <a:chExt cx="1890000" cy="2201935"/>
          </a:xfrm>
          <a:solidFill>
            <a:schemeClr val="accent1">
              <a:lumMod val="20000"/>
              <a:lumOff val="80000"/>
            </a:schemeClr>
          </a:solidFill>
        </p:grpSpPr>
        <p:sp>
          <p:nvSpPr>
            <p:cNvPr id="16" name="Textfeld 15">
              <a:extLst>
                <a:ext uri="{FF2B5EF4-FFF2-40B4-BE49-F238E27FC236}">
                  <a16:creationId xmlns:a16="http://schemas.microsoft.com/office/drawing/2014/main" id="{548FC263-E8DE-22ED-B7A1-C793ADB7AE19}"/>
                </a:ext>
              </a:extLst>
            </p:cNvPr>
            <p:cNvSpPr txBox="1"/>
            <p:nvPr userDrawn="1"/>
          </p:nvSpPr>
          <p:spPr>
            <a:xfrm>
              <a:off x="9768131" y="1419149"/>
              <a:ext cx="1890000" cy="2201935"/>
            </a:xfrm>
            <a:prstGeom prst="rect">
              <a:avLst/>
            </a:prstGeom>
            <a:grpFill/>
          </p:spPr>
          <p:txBody>
            <a:bodyPr wrap="square" lIns="108000" tIns="54000" rIns="108000" bIns="54000" rtlCol="0">
              <a:spAutoFit/>
            </a:bodyPr>
            <a:lstStyle/>
            <a:p>
              <a:r>
                <a:rPr lang="de-DE" sz="800" b="1" kern="600" dirty="0">
                  <a:solidFill>
                    <a:schemeClr val="tx1"/>
                  </a:solidFill>
                  <a:latin typeface="+mj-lt"/>
                </a:rPr>
                <a:t>Texte richtig formatieren:</a:t>
              </a:r>
            </a:p>
            <a:p>
              <a:r>
                <a:rPr lang="de-DE" sz="800" b="0" kern="600" dirty="0">
                  <a:solidFill>
                    <a:schemeClr val="tx1"/>
                  </a:solidFill>
                  <a:latin typeface="+mn-lt"/>
                </a:rPr>
                <a:t>Texte werden über die «Textebenen» richtig formatiert. Setzen Sie den Cursor in den gewünschten Absatz und wechseln Sie unter «Start -&gt; Absatz» eine Ebene weiter bzw. zurück.</a:t>
              </a: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endParaRPr lang="de-DE" sz="800" b="0" kern="600" dirty="0">
                <a:solidFill>
                  <a:schemeClr val="tx1"/>
                </a:solidFill>
                <a:latin typeface="+mn-lt"/>
              </a:endParaRPr>
            </a:p>
            <a:p>
              <a:endParaRPr lang="de-DE" sz="800" b="0" kern="600" dirty="0">
                <a:solidFill>
                  <a:schemeClr val="tx1"/>
                </a:solidFill>
                <a:latin typeface="+mn-lt"/>
              </a:endParaRPr>
            </a:p>
            <a:p>
              <a:r>
                <a:rPr lang="de-DE" sz="800" b="1" kern="600" dirty="0">
                  <a:solidFill>
                    <a:schemeClr val="tx1"/>
                  </a:solidFill>
                  <a:latin typeface="+mj-lt"/>
                </a:rPr>
                <a:t>Diese Vorgehensweise gilt für </a:t>
              </a:r>
              <a:r>
                <a:rPr lang="de-DE" sz="800" b="1" kern="600" baseline="0" dirty="0">
                  <a:solidFill>
                    <a:schemeClr val="tx1"/>
                  </a:solidFill>
                  <a:latin typeface="+mj-lt"/>
                </a:rPr>
                <a:t>sämtliche enthaltenen </a:t>
              </a:r>
              <a:r>
                <a:rPr lang="de-DE" sz="800" b="1" kern="600" baseline="0" dirty="0" err="1">
                  <a:solidFill>
                    <a:schemeClr val="tx1"/>
                  </a:solidFill>
                  <a:latin typeface="+mj-lt"/>
                </a:rPr>
                <a:t>Layoutmaster</a:t>
              </a:r>
              <a:r>
                <a:rPr lang="de-DE" sz="800" b="1" kern="600" dirty="0">
                  <a:solidFill>
                    <a:schemeClr val="tx1"/>
                  </a:solidFill>
                  <a:latin typeface="+mj-lt"/>
                </a:rPr>
                <a:t>.</a:t>
              </a:r>
            </a:p>
            <a:p>
              <a:endParaRPr lang="de-DE" sz="800" b="0" kern="600" dirty="0">
                <a:solidFill>
                  <a:schemeClr val="tx1"/>
                </a:solidFill>
                <a:latin typeface="+mn-lt"/>
              </a:endParaRPr>
            </a:p>
            <a:p>
              <a:r>
                <a:rPr lang="de-DE" sz="800" b="1" kern="600" dirty="0">
                  <a:solidFill>
                    <a:schemeClr val="tx1"/>
                  </a:solidFill>
                  <a:latin typeface="+mj-lt"/>
                </a:rPr>
                <a:t>Hier enthalten:</a:t>
              </a:r>
            </a:p>
            <a:p>
              <a:r>
                <a:rPr lang="de-DE" sz="800" b="0" kern="600" dirty="0">
                  <a:solidFill>
                    <a:schemeClr val="tx1"/>
                  </a:solidFill>
                  <a:latin typeface="+mn-lt"/>
                </a:rPr>
                <a:t>Ebene</a:t>
              </a:r>
              <a:r>
                <a:rPr lang="de-DE" sz="800" b="0" kern="600" baseline="0" dirty="0">
                  <a:solidFill>
                    <a:schemeClr val="tx1"/>
                  </a:solidFill>
                  <a:latin typeface="+mn-lt"/>
                </a:rPr>
                <a:t> 1 = Text</a:t>
              </a:r>
            </a:p>
            <a:p>
              <a:r>
                <a:rPr lang="de-DE" sz="800" b="0" kern="600" baseline="0" dirty="0">
                  <a:solidFill>
                    <a:schemeClr val="tx1"/>
                  </a:solidFill>
                  <a:latin typeface="+mn-lt"/>
                </a:rPr>
                <a:t>Ebene 2 = Untertitel</a:t>
              </a:r>
            </a:p>
          </p:txBody>
        </p:sp>
        <p:pic>
          <p:nvPicPr>
            <p:cNvPr id="17" name="Grafik 16">
              <a:extLst>
                <a:ext uri="{FF2B5EF4-FFF2-40B4-BE49-F238E27FC236}">
                  <a16:creationId xmlns:a16="http://schemas.microsoft.com/office/drawing/2014/main" id="{54C9D9B0-B2A9-A7BC-6967-5F14B17017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39038" y="2135214"/>
              <a:ext cx="1633500" cy="630667"/>
            </a:xfrm>
            <a:prstGeom prst="rect">
              <a:avLst/>
            </a:prstGeom>
            <a:grpFill/>
          </p:spPr>
        </p:pic>
      </p:grpSp>
      <p:sp>
        <p:nvSpPr>
          <p:cNvPr id="10" name="Textplatzhalter 4">
            <a:extLst>
              <a:ext uri="{FF2B5EF4-FFF2-40B4-BE49-F238E27FC236}">
                <a16:creationId xmlns:a16="http://schemas.microsoft.com/office/drawing/2014/main" id="{E5F06EC6-6EFA-AAD5-9D81-0F1A823ED965}"/>
              </a:ext>
            </a:extLst>
          </p:cNvPr>
          <p:cNvSpPr>
            <a:spLocks noGrp="1"/>
          </p:cNvSpPr>
          <p:nvPr>
            <p:ph type="body" sz="quarter" idx="20" hasCustomPrompt="1"/>
          </p:nvPr>
        </p:nvSpPr>
        <p:spPr>
          <a:xfrm>
            <a:off x="10302000" y="5673600"/>
            <a:ext cx="1890000" cy="1184400"/>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lstStyle>
            <a:lvl1pPr>
              <a:defRPr sz="100"/>
            </a:lvl1pPr>
          </a:lstStyle>
          <a:p>
            <a:pPr lvl="0"/>
            <a:r>
              <a:rPr lang="de-DE" dirty="0"/>
              <a:t>   </a:t>
            </a:r>
            <a:endParaRPr lang="de-CH" dirty="0"/>
          </a:p>
        </p:txBody>
      </p:sp>
      <p:sp>
        <p:nvSpPr>
          <p:cNvPr id="11" name="Textplatzhalter 6">
            <a:extLst>
              <a:ext uri="{FF2B5EF4-FFF2-40B4-BE49-F238E27FC236}">
                <a16:creationId xmlns:a16="http://schemas.microsoft.com/office/drawing/2014/main" id="{87B3B933-0536-990F-3333-270C328326F5}"/>
              </a:ext>
            </a:extLst>
          </p:cNvPr>
          <p:cNvSpPr>
            <a:spLocks noGrp="1"/>
          </p:cNvSpPr>
          <p:nvPr>
            <p:ph type="body" sz="quarter" idx="21" hasCustomPrompt="1"/>
          </p:nvPr>
        </p:nvSpPr>
        <p:spPr>
          <a:xfrm>
            <a:off x="11075229" y="5994263"/>
            <a:ext cx="874800" cy="655200"/>
          </a:xfrm>
          <a:blipFill dpi="0" rotWithShape="1">
            <a:blip r:embed="rId6">
              <a:extLst>
                <a:ext uri="{28A0092B-C50C-407E-A947-70E740481C1C}">
                  <a14:useLocalDpi xmlns:a14="http://schemas.microsoft.com/office/drawing/2010/main" val="0"/>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105164325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2-Bilder_Legen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a:xfrm>
            <a:off x="606425" y="7307232"/>
            <a:ext cx="2743200" cy="365125"/>
          </a:xfrm>
          <a:prstGeom prst="rect">
            <a:avLst/>
          </a:prstGeom>
        </p:spPr>
        <p:txBody>
          <a:bodyPr/>
          <a:lstStyle/>
          <a:p>
            <a:fld id="{8B15DE82-5151-406C-8B7C-88CF7C09C4D5}" type="datetimeFigureOut">
              <a:rPr lang="de-CH" smtClean="0"/>
              <a:t>14.01.26</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a:xfrm>
            <a:off x="4038600" y="7307232"/>
            <a:ext cx="4114800" cy="365125"/>
          </a:xfrm>
          <a:prstGeom prst="rect">
            <a:avLst/>
          </a:prstGeom>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a:xfrm>
            <a:off x="8842375" y="7307232"/>
            <a:ext cx="2743200" cy="365125"/>
          </a:xfrm>
          <a:prstGeom prst="rect">
            <a:avLst/>
          </a:prstGeom>
        </p:spPr>
        <p:txBody>
          <a:bodyPr/>
          <a:lstStyle/>
          <a:p>
            <a:fld id="{C5328619-05AF-4BF1-B452-9B5E471B5B92}" type="slidenum">
              <a:rPr lang="de-CH" smtClean="0"/>
              <a:t>‹Nr.›</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2" y="1758950"/>
            <a:ext cx="6012000" cy="5099050"/>
          </a:xfrm>
          <a:noFill/>
        </p:spPr>
        <p:txBody>
          <a:bodyPr anchor="ctr" anchorCtr="0"/>
          <a:lstStyle>
            <a:lvl1pPr algn="ctr">
              <a:defRPr>
                <a:solidFill>
                  <a:schemeClr val="tx1"/>
                </a:solidFill>
              </a:defRPr>
            </a:lvl1pPr>
          </a:lstStyle>
          <a:p>
            <a:r>
              <a:rPr lang="de-DE"/>
              <a:t>Bild durch Klicken auf Symbol hinzufügen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2" y="1697661"/>
            <a:ext cx="6178412" cy="746221"/>
          </a:xfrm>
          <a:solidFill>
            <a:schemeClr val="bg1"/>
          </a:solidFill>
        </p:spPr>
        <p:txBody>
          <a:bodyPr wrap="square" lIns="608400" rIns="72000" bIns="72000">
            <a:spAutoFit/>
          </a:bodyPr>
          <a:lstStyle>
            <a:lvl1pPr>
              <a:defRPr/>
            </a:lvl1pPr>
            <a:lvl5pPr>
              <a:defRPr/>
            </a:lvl5pPr>
            <a:lvl6pPr>
              <a:buAutoNum type="alphaLcParenR"/>
              <a:defRPr/>
            </a:lvl6pPr>
          </a:lstStyle>
          <a:p>
            <a:pPr lvl="0"/>
            <a:r>
              <a:rPr lang="de-DE" dirty="0"/>
              <a:t>Diese Box wächst je nach Textlänge.    Bildtext eingeben oder Box löschen</a:t>
            </a:r>
          </a:p>
        </p:txBody>
      </p:sp>
      <p:sp>
        <p:nvSpPr>
          <p:cNvPr id="7" name="Bildplatzhalter 8">
            <a:extLst>
              <a:ext uri="{FF2B5EF4-FFF2-40B4-BE49-F238E27FC236}">
                <a16:creationId xmlns:a16="http://schemas.microsoft.com/office/drawing/2014/main" id="{9731C3EF-E644-8A20-89A3-FBFDA06A8DA2}"/>
              </a:ext>
            </a:extLst>
          </p:cNvPr>
          <p:cNvSpPr>
            <a:spLocks noGrp="1"/>
          </p:cNvSpPr>
          <p:nvPr>
            <p:ph type="pic" sz="quarter" idx="15"/>
          </p:nvPr>
        </p:nvSpPr>
        <p:spPr>
          <a:xfrm>
            <a:off x="6180000" y="1758950"/>
            <a:ext cx="6012000" cy="5099050"/>
          </a:xfrm>
          <a:noFill/>
        </p:spPr>
        <p:txBody>
          <a:bodyPr anchor="ctr" anchorCtr="0"/>
          <a:lstStyle>
            <a:lvl1pPr algn="ctr">
              <a:defRPr>
                <a:solidFill>
                  <a:schemeClr val="tx1"/>
                </a:solidFill>
              </a:defRPr>
            </a:lvl1pPr>
          </a:lstStyle>
          <a:p>
            <a:r>
              <a:rPr lang="de-DE"/>
              <a:t>Bild durch Klicken auf Symbol hinzufügen</a:t>
            </a:r>
            <a:endParaRPr lang="de-CH" dirty="0"/>
          </a:p>
        </p:txBody>
      </p:sp>
      <p:sp>
        <p:nvSpPr>
          <p:cNvPr id="13" name="Inhaltsplatzhalter 2">
            <a:extLst>
              <a:ext uri="{FF2B5EF4-FFF2-40B4-BE49-F238E27FC236}">
                <a16:creationId xmlns:a16="http://schemas.microsoft.com/office/drawing/2014/main" id="{297C26C3-2318-2141-D698-80EDDF050167}"/>
              </a:ext>
            </a:extLst>
          </p:cNvPr>
          <p:cNvSpPr>
            <a:spLocks noGrp="1"/>
          </p:cNvSpPr>
          <p:nvPr>
            <p:ph idx="18" hasCustomPrompt="1"/>
          </p:nvPr>
        </p:nvSpPr>
        <p:spPr>
          <a:xfrm>
            <a:off x="6180137" y="1697661"/>
            <a:ext cx="6080179" cy="400422"/>
          </a:xfrm>
          <a:solidFill>
            <a:schemeClr val="bg1"/>
          </a:solidFill>
        </p:spPr>
        <p:txBody>
          <a:bodyPr wrap="square" lIns="0" rIns="608400" bIns="72000">
            <a:spAutoFit/>
          </a:bodyPr>
          <a:lstStyle>
            <a:lvl1pPr>
              <a:defRPr/>
            </a:lvl1pPr>
            <a:lvl5pPr>
              <a:defRPr/>
            </a:lvl5pPr>
            <a:lvl6pPr>
              <a:buAutoNum type="alphaLcParenR"/>
              <a:defRPr/>
            </a:lvl6pPr>
          </a:lstStyle>
          <a:p>
            <a:pPr lvl="0"/>
            <a:r>
              <a:rPr lang="de-CH" dirty="0"/>
              <a:t>Bildtext eingeben oder Box löschen</a:t>
            </a:r>
          </a:p>
        </p:txBody>
      </p:sp>
      <p:grpSp>
        <p:nvGrpSpPr>
          <p:cNvPr id="15" name="Gruppieren 14">
            <a:extLst>
              <a:ext uri="{FF2B5EF4-FFF2-40B4-BE49-F238E27FC236}">
                <a16:creationId xmlns:a16="http://schemas.microsoft.com/office/drawing/2014/main" id="{8382A018-77F3-7585-DA6D-5AC5A8729051}"/>
              </a:ext>
            </a:extLst>
          </p:cNvPr>
          <p:cNvGrpSpPr/>
          <p:nvPr userDrawn="1"/>
        </p:nvGrpSpPr>
        <p:grpSpPr>
          <a:xfrm>
            <a:off x="12912000" y="1784634"/>
            <a:ext cx="2880000" cy="2602045"/>
            <a:chOff x="-3240000" y="3985986"/>
            <a:chExt cx="2236901" cy="1951533"/>
          </a:xfrm>
          <a:solidFill>
            <a:schemeClr val="accent1">
              <a:lumMod val="40000"/>
              <a:lumOff val="60000"/>
            </a:schemeClr>
          </a:solidFill>
        </p:grpSpPr>
        <p:sp>
          <p:nvSpPr>
            <p:cNvPr id="16" name="Textfeld 15">
              <a:extLst>
                <a:ext uri="{FF2B5EF4-FFF2-40B4-BE49-F238E27FC236}">
                  <a16:creationId xmlns:a16="http://schemas.microsoft.com/office/drawing/2014/main" id="{3D12196F-574D-B855-99D3-34EEDB213363}"/>
                </a:ext>
              </a:extLst>
            </p:cNvPr>
            <p:cNvSpPr txBox="1"/>
            <p:nvPr userDrawn="1"/>
          </p:nvSpPr>
          <p:spPr>
            <a:xfrm flipH="1">
              <a:off x="-3240000" y="3985986"/>
              <a:ext cx="2236901" cy="1951533"/>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pPr marL="304792" indent="-304792">
                <a:buFont typeface="+mj-lt"/>
                <a:buAutoNum type="arabicPeriod"/>
              </a:pPr>
              <a:endParaRPr lang="de-CH" sz="900" b="0" kern="600" dirty="0">
                <a:solidFill>
                  <a:schemeClr val="tx1"/>
                </a:solidFill>
                <a:latin typeface="+mn-lt"/>
              </a:endParaRPr>
            </a:p>
            <a:p>
              <a:r>
                <a:rPr lang="de-CH" sz="900" b="0" kern="600" dirty="0">
                  <a:solidFill>
                    <a:schemeClr val="tx1"/>
                  </a:solidFill>
                  <a:latin typeface="+mn-lt"/>
                </a:rPr>
                <a:t>Stellen Sie das Bild ggf. manuell in den Hintergrund, dass das Logo über dem Bild steht.</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17" name="Grafik 16">
              <a:extLst>
                <a:ext uri="{FF2B5EF4-FFF2-40B4-BE49-F238E27FC236}">
                  <a16:creationId xmlns:a16="http://schemas.microsoft.com/office/drawing/2014/main" id="{A14BDA9C-8DD9-D801-EFCB-D51AB4DD018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5199298"/>
              <a:ext cx="1542150" cy="670187"/>
            </a:xfrm>
            <a:prstGeom prst="rect">
              <a:avLst/>
            </a:prstGeom>
            <a:grpFill/>
          </p:spPr>
        </p:pic>
      </p:grpSp>
      <p:grpSp>
        <p:nvGrpSpPr>
          <p:cNvPr id="18" name="Gruppieren 17">
            <a:extLst>
              <a:ext uri="{FF2B5EF4-FFF2-40B4-BE49-F238E27FC236}">
                <a16:creationId xmlns:a16="http://schemas.microsoft.com/office/drawing/2014/main" id="{861047DE-E311-25AB-9042-A3D316DB707F}"/>
              </a:ext>
            </a:extLst>
          </p:cNvPr>
          <p:cNvGrpSpPr/>
          <p:nvPr userDrawn="1"/>
        </p:nvGrpSpPr>
        <p:grpSpPr>
          <a:xfrm>
            <a:off x="-3240000" y="1697661"/>
            <a:ext cx="2520000" cy="2817488"/>
            <a:chOff x="9768131" y="1419149"/>
            <a:chExt cx="1890000" cy="2817488"/>
          </a:xfrm>
          <a:solidFill>
            <a:schemeClr val="accent1">
              <a:lumMod val="20000"/>
              <a:lumOff val="80000"/>
            </a:schemeClr>
          </a:solidFill>
        </p:grpSpPr>
        <p:sp>
          <p:nvSpPr>
            <p:cNvPr id="19" name="Textfeld 18">
              <a:extLst>
                <a:ext uri="{FF2B5EF4-FFF2-40B4-BE49-F238E27FC236}">
                  <a16:creationId xmlns:a16="http://schemas.microsoft.com/office/drawing/2014/main" id="{1A3A17D2-3CD7-BAE8-7B22-38A362DF59A8}"/>
                </a:ext>
              </a:extLst>
            </p:cNvPr>
            <p:cNvSpPr txBox="1"/>
            <p:nvPr userDrawn="1"/>
          </p:nvSpPr>
          <p:spPr>
            <a:xfrm>
              <a:off x="9768131" y="1419149"/>
              <a:ext cx="1890000" cy="2817488"/>
            </a:xfrm>
            <a:prstGeom prst="rect">
              <a:avLst/>
            </a:prstGeom>
            <a:grpFill/>
          </p:spPr>
          <p:txBody>
            <a:bodyPr wrap="square" lIns="108000" tIns="54000" rIns="108000" bIns="54000" rtlCol="0">
              <a:spAutoFit/>
            </a:bodyPr>
            <a:lstStyle/>
            <a:p>
              <a:r>
                <a:rPr lang="de-DE" sz="800" b="1" kern="600" dirty="0">
                  <a:solidFill>
                    <a:schemeClr val="tx1"/>
                  </a:solidFill>
                  <a:latin typeface="+mj-lt"/>
                </a:rPr>
                <a:t>Texte richtig formatieren:</a:t>
              </a:r>
            </a:p>
            <a:p>
              <a:r>
                <a:rPr lang="de-DE" sz="800" b="0" kern="600" dirty="0">
                  <a:solidFill>
                    <a:schemeClr val="tx1"/>
                  </a:solidFill>
                  <a:latin typeface="+mn-lt"/>
                </a:rPr>
                <a:t>Texte werden über die «Textebenen» richtig formatiert. Setzen Sie den Cursor in den gewünschten Absatz und wechseln Sie unter «Start -&gt; Absatz» eine Ebene weiter bzw. zurück.</a:t>
              </a: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endParaRPr lang="de-DE" sz="800" b="0" kern="600" dirty="0">
                <a:solidFill>
                  <a:schemeClr val="tx1"/>
                </a:solidFill>
                <a:latin typeface="+mn-lt"/>
              </a:endParaRPr>
            </a:p>
            <a:p>
              <a:endParaRPr lang="de-DE" sz="800" b="0" kern="600" dirty="0">
                <a:solidFill>
                  <a:schemeClr val="tx1"/>
                </a:solidFill>
                <a:latin typeface="+mn-lt"/>
              </a:endParaRPr>
            </a:p>
            <a:p>
              <a:r>
                <a:rPr lang="de-DE" sz="800" b="1" kern="600" dirty="0">
                  <a:solidFill>
                    <a:schemeClr val="tx1"/>
                  </a:solidFill>
                  <a:latin typeface="+mj-lt"/>
                </a:rPr>
                <a:t>Diese Vorgehensweise gilt für </a:t>
              </a:r>
              <a:r>
                <a:rPr lang="de-DE" sz="800" b="1" kern="600" baseline="0" dirty="0">
                  <a:solidFill>
                    <a:schemeClr val="tx1"/>
                  </a:solidFill>
                  <a:latin typeface="+mj-lt"/>
                </a:rPr>
                <a:t>sämtliche enthaltenen </a:t>
              </a:r>
              <a:r>
                <a:rPr lang="de-DE" sz="800" b="1" kern="600" baseline="0" dirty="0" err="1">
                  <a:solidFill>
                    <a:schemeClr val="tx1"/>
                  </a:solidFill>
                  <a:latin typeface="+mj-lt"/>
                </a:rPr>
                <a:t>Layoutmaster</a:t>
              </a:r>
              <a:r>
                <a:rPr lang="de-DE" sz="800" b="1" kern="600" dirty="0">
                  <a:solidFill>
                    <a:schemeClr val="tx1"/>
                  </a:solidFill>
                  <a:latin typeface="+mj-lt"/>
                </a:rPr>
                <a:t>.</a:t>
              </a:r>
            </a:p>
            <a:p>
              <a:endParaRPr lang="de-DE" sz="800" b="0" kern="600" dirty="0">
                <a:solidFill>
                  <a:schemeClr val="tx1"/>
                </a:solidFill>
                <a:latin typeface="+mn-lt"/>
              </a:endParaRPr>
            </a:p>
            <a:p>
              <a:r>
                <a:rPr lang="de-DE" sz="800" b="1" kern="600" dirty="0">
                  <a:solidFill>
                    <a:schemeClr val="tx1"/>
                  </a:solidFill>
                  <a:latin typeface="+mj-lt"/>
                </a:rPr>
                <a:t>Hier enthalten:</a:t>
              </a:r>
            </a:p>
            <a:p>
              <a:r>
                <a:rPr lang="de-DE" sz="800" b="0" kern="600" dirty="0">
                  <a:solidFill>
                    <a:schemeClr val="tx1"/>
                  </a:solidFill>
                  <a:latin typeface="+mn-lt"/>
                </a:rPr>
                <a:t>Ebene</a:t>
              </a:r>
              <a:r>
                <a:rPr lang="de-DE" sz="800" b="0" kern="600" baseline="0" dirty="0">
                  <a:solidFill>
                    <a:schemeClr val="tx1"/>
                  </a:solidFill>
                  <a:latin typeface="+mn-lt"/>
                </a:rPr>
                <a:t> 1 = Text</a:t>
              </a:r>
            </a:p>
            <a:p>
              <a:r>
                <a:rPr lang="de-DE" sz="800" b="0" kern="600" baseline="0" dirty="0">
                  <a:solidFill>
                    <a:schemeClr val="tx1"/>
                  </a:solidFill>
                  <a:latin typeface="+mn-lt"/>
                </a:rPr>
                <a:t>Ebene 2 = Untertitel</a:t>
              </a:r>
            </a:p>
            <a:p>
              <a:r>
                <a:rPr lang="de-DE" sz="800" b="0" kern="600" baseline="0" dirty="0">
                  <a:solidFill>
                    <a:schemeClr val="tx1"/>
                  </a:solidFill>
                  <a:latin typeface="+mn-lt"/>
                </a:rPr>
                <a:t>Ebene 3 = Auflistung 1 (Bullet)</a:t>
              </a:r>
            </a:p>
            <a:p>
              <a:r>
                <a:rPr lang="de-DE" sz="800" b="0" kern="600" baseline="0" dirty="0">
                  <a:solidFill>
                    <a:schemeClr val="tx1"/>
                  </a:solidFill>
                  <a:latin typeface="+mn-lt"/>
                </a:rPr>
                <a:t>Ebene 4 = Auflistung 2, Unterpunkte</a:t>
              </a:r>
            </a:p>
            <a:p>
              <a:r>
                <a:rPr lang="de-DE" sz="800" b="0" kern="600" baseline="0" dirty="0">
                  <a:solidFill>
                    <a:schemeClr val="tx1"/>
                  </a:solidFill>
                  <a:latin typeface="+mn-lt"/>
                </a:rPr>
                <a:t>Ebene 5 = 1. Nummerierung</a:t>
              </a:r>
            </a:p>
            <a:p>
              <a:r>
                <a:rPr lang="de-DE" sz="800" b="0" kern="600" baseline="0" dirty="0">
                  <a:solidFill>
                    <a:schemeClr val="tx1"/>
                  </a:solidFill>
                  <a:latin typeface="+mn-lt"/>
                </a:rPr>
                <a:t>Ebene 6 = a) Nummerierung, Unterpunkte</a:t>
              </a:r>
            </a:p>
            <a:p>
              <a:r>
                <a:rPr lang="de-DE" sz="800" b="0" kern="600" baseline="0" dirty="0">
                  <a:solidFill>
                    <a:schemeClr val="tx1"/>
                  </a:solidFill>
                  <a:latin typeface="+mn-lt"/>
                </a:rPr>
                <a:t>Ebene 7 = Legende (kleiner Text)</a:t>
              </a:r>
              <a:endParaRPr lang="de-CH" sz="800" b="0" kern="600" dirty="0">
                <a:solidFill>
                  <a:schemeClr val="tx1"/>
                </a:solidFill>
                <a:latin typeface="+mn-lt"/>
              </a:endParaRPr>
            </a:p>
          </p:txBody>
        </p:sp>
        <p:pic>
          <p:nvPicPr>
            <p:cNvPr id="20" name="Grafik 19">
              <a:extLst>
                <a:ext uri="{FF2B5EF4-FFF2-40B4-BE49-F238E27FC236}">
                  <a16:creationId xmlns:a16="http://schemas.microsoft.com/office/drawing/2014/main" id="{8AC38235-1A66-7053-2C4E-943B08171CF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39038" y="2135214"/>
              <a:ext cx="1633500" cy="630667"/>
            </a:xfrm>
            <a:prstGeom prst="rect">
              <a:avLst/>
            </a:prstGeom>
            <a:grpFill/>
          </p:spPr>
        </p:pic>
      </p:grpSp>
      <p:sp>
        <p:nvSpPr>
          <p:cNvPr id="11" name="Textplatzhalter 4">
            <a:extLst>
              <a:ext uri="{FF2B5EF4-FFF2-40B4-BE49-F238E27FC236}">
                <a16:creationId xmlns:a16="http://schemas.microsoft.com/office/drawing/2014/main" id="{BE1435A3-E1E6-AA22-1DE0-A154C92FAB77}"/>
              </a:ext>
            </a:extLst>
          </p:cNvPr>
          <p:cNvSpPr>
            <a:spLocks noGrp="1"/>
          </p:cNvSpPr>
          <p:nvPr>
            <p:ph type="body" sz="quarter" idx="20" hasCustomPrompt="1"/>
          </p:nvPr>
        </p:nvSpPr>
        <p:spPr>
          <a:xfrm>
            <a:off x="10302000" y="5673600"/>
            <a:ext cx="1890000" cy="1184400"/>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lstStyle>
            <a:lvl1pPr>
              <a:defRPr sz="100"/>
            </a:lvl1pPr>
          </a:lstStyle>
          <a:p>
            <a:pPr lvl="0"/>
            <a:r>
              <a:rPr lang="de-DE" dirty="0"/>
              <a:t>   </a:t>
            </a:r>
            <a:endParaRPr lang="de-CH" dirty="0"/>
          </a:p>
        </p:txBody>
      </p:sp>
      <p:sp>
        <p:nvSpPr>
          <p:cNvPr id="12" name="Textplatzhalter 6">
            <a:extLst>
              <a:ext uri="{FF2B5EF4-FFF2-40B4-BE49-F238E27FC236}">
                <a16:creationId xmlns:a16="http://schemas.microsoft.com/office/drawing/2014/main" id="{35E16887-0BAC-C8F7-3703-5A1006C7B44C}"/>
              </a:ext>
            </a:extLst>
          </p:cNvPr>
          <p:cNvSpPr>
            <a:spLocks noGrp="1"/>
          </p:cNvSpPr>
          <p:nvPr>
            <p:ph type="body" sz="quarter" idx="21" hasCustomPrompt="1"/>
          </p:nvPr>
        </p:nvSpPr>
        <p:spPr>
          <a:xfrm>
            <a:off x="11075229" y="5994263"/>
            <a:ext cx="874800" cy="655200"/>
          </a:xfrm>
          <a:blipFill dpi="0" rotWithShape="1">
            <a:blip r:embed="rId6">
              <a:extLst>
                <a:ext uri="{28A0092B-C50C-407E-A947-70E740481C1C}">
                  <a14:useLocalDpi xmlns:a14="http://schemas.microsoft.com/office/drawing/2010/main" val="0"/>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838996222"/>
      </p:ext>
    </p:extLst>
  </p:cSld>
  <p:clrMapOvr>
    <a:masterClrMapping/>
  </p:clrMapOvr>
  <p:extLst>
    <p:ext uri="{DCECCB84-F9BA-43D5-87BE-67443E8EF086}">
      <p15:sldGuideLst xmlns:p15="http://schemas.microsoft.com/office/powerpoint/2012/main">
        <p15:guide id="2" orient="horz" pos="1108" userDrawn="1">
          <p15:clr>
            <a:srgbClr val="FBAE40"/>
          </p15:clr>
        </p15:guide>
        <p15:guide id="3" pos="3788" userDrawn="1">
          <p15:clr>
            <a:srgbClr val="FBAE40"/>
          </p15:clr>
        </p15:guide>
        <p15:guide id="4" pos="38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2-Bilder_gross">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a:xfrm>
            <a:off x="606425" y="7307232"/>
            <a:ext cx="2743200" cy="365125"/>
          </a:xfrm>
          <a:prstGeom prst="rect">
            <a:avLst/>
          </a:prstGeom>
        </p:spPr>
        <p:txBody>
          <a:bodyPr/>
          <a:lstStyle/>
          <a:p>
            <a:fld id="{8B15DE82-5151-406C-8B7C-88CF7C09C4D5}" type="datetimeFigureOut">
              <a:rPr lang="de-CH" smtClean="0"/>
              <a:t>14.01.26</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a:xfrm>
            <a:off x="4038600" y="7307232"/>
            <a:ext cx="4114800" cy="365125"/>
          </a:xfrm>
          <a:prstGeom prst="rect">
            <a:avLst/>
          </a:prstGeom>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a:xfrm>
            <a:off x="8842375" y="7307232"/>
            <a:ext cx="2743200" cy="365125"/>
          </a:xfrm>
          <a:prstGeom prst="rect">
            <a:avLst/>
          </a:prstGeom>
        </p:spPr>
        <p:txBody>
          <a:bodyPr/>
          <a:lstStyle/>
          <a:p>
            <a:fld id="{C5328619-05AF-4BF1-B452-9B5E471B5B92}" type="slidenum">
              <a:rPr lang="de-CH" smtClean="0"/>
              <a:t>‹Nr.›</a:t>
            </a:fld>
            <a:endParaRPr lang="de-CH"/>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2" y="0"/>
            <a:ext cx="6012000" cy="6858000"/>
          </a:xfrm>
          <a:noFill/>
        </p:spPr>
        <p:txBody>
          <a:bodyPr anchor="ctr" anchorCtr="0"/>
          <a:lstStyle>
            <a:lvl1pPr algn="ctr">
              <a:defRPr>
                <a:solidFill>
                  <a:schemeClr val="tx1"/>
                </a:solidFill>
              </a:defRPr>
            </a:lvl1pPr>
          </a:lstStyle>
          <a:p>
            <a:r>
              <a:rPr lang="de-DE"/>
              <a:t>Bild durch Klicken auf Symbol hinzufügen</a:t>
            </a:r>
            <a:endParaRPr lang="de-CH" dirty="0"/>
          </a:p>
        </p:txBody>
      </p:sp>
      <p:sp>
        <p:nvSpPr>
          <p:cNvPr id="7" name="Bildplatzhalter 8">
            <a:extLst>
              <a:ext uri="{FF2B5EF4-FFF2-40B4-BE49-F238E27FC236}">
                <a16:creationId xmlns:a16="http://schemas.microsoft.com/office/drawing/2014/main" id="{9731C3EF-E644-8A20-89A3-FBFDA06A8DA2}"/>
              </a:ext>
            </a:extLst>
          </p:cNvPr>
          <p:cNvSpPr>
            <a:spLocks noGrp="1"/>
          </p:cNvSpPr>
          <p:nvPr>
            <p:ph type="pic" sz="quarter" idx="15"/>
          </p:nvPr>
        </p:nvSpPr>
        <p:spPr>
          <a:xfrm>
            <a:off x="6180000" y="0"/>
            <a:ext cx="6012000" cy="6858000"/>
          </a:xfrm>
          <a:noFill/>
        </p:spPr>
        <p:txBody>
          <a:bodyPr anchor="ctr" anchorCtr="0"/>
          <a:lstStyle>
            <a:lvl1pPr algn="ctr">
              <a:defRPr>
                <a:solidFill>
                  <a:schemeClr val="tx1"/>
                </a:solidFill>
              </a:defRPr>
            </a:lvl1pPr>
          </a:lstStyle>
          <a:p>
            <a:r>
              <a:rPr lang="de-DE"/>
              <a:t>Bild durch Klicken auf Symbol hinzufügen</a:t>
            </a:r>
            <a:endParaRPr lang="de-CH" dirty="0"/>
          </a:p>
        </p:txBody>
      </p:sp>
      <p:grpSp>
        <p:nvGrpSpPr>
          <p:cNvPr id="12" name="Gruppieren 11">
            <a:extLst>
              <a:ext uri="{FF2B5EF4-FFF2-40B4-BE49-F238E27FC236}">
                <a16:creationId xmlns:a16="http://schemas.microsoft.com/office/drawing/2014/main" id="{F65F877E-98E1-C49F-45FB-C8C01DAEFEE1}"/>
              </a:ext>
            </a:extLst>
          </p:cNvPr>
          <p:cNvGrpSpPr/>
          <p:nvPr userDrawn="1"/>
        </p:nvGrpSpPr>
        <p:grpSpPr>
          <a:xfrm>
            <a:off x="-3600350" y="4"/>
            <a:ext cx="2880000" cy="2602045"/>
            <a:chOff x="-3240000" y="3985986"/>
            <a:chExt cx="2236901" cy="1951533"/>
          </a:xfrm>
          <a:solidFill>
            <a:schemeClr val="accent1">
              <a:lumMod val="40000"/>
              <a:lumOff val="60000"/>
            </a:schemeClr>
          </a:solidFill>
        </p:grpSpPr>
        <p:sp>
          <p:nvSpPr>
            <p:cNvPr id="14" name="Textfeld 13">
              <a:extLst>
                <a:ext uri="{FF2B5EF4-FFF2-40B4-BE49-F238E27FC236}">
                  <a16:creationId xmlns:a16="http://schemas.microsoft.com/office/drawing/2014/main" id="{F4F20CB5-2175-F934-BD6F-B6275DAC9BC5}"/>
                </a:ext>
              </a:extLst>
            </p:cNvPr>
            <p:cNvSpPr txBox="1"/>
            <p:nvPr userDrawn="1"/>
          </p:nvSpPr>
          <p:spPr>
            <a:xfrm flipH="1">
              <a:off x="-3240000" y="3985986"/>
              <a:ext cx="2236901" cy="1951533"/>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pPr marL="304792" indent="-304792">
                <a:buFont typeface="+mj-lt"/>
                <a:buAutoNum type="arabicPeriod"/>
              </a:pPr>
              <a:endParaRPr lang="de-CH" sz="900" b="0" kern="600" dirty="0">
                <a:solidFill>
                  <a:schemeClr val="tx1"/>
                </a:solidFill>
                <a:latin typeface="+mn-lt"/>
              </a:endParaRPr>
            </a:p>
            <a:p>
              <a:r>
                <a:rPr lang="de-CH" sz="900" b="0" kern="600" dirty="0">
                  <a:solidFill>
                    <a:schemeClr val="tx1"/>
                  </a:solidFill>
                  <a:latin typeface="+mn-lt"/>
                </a:rPr>
                <a:t>Stellen Sie das Bild ggf. manuell in den Hintergrund, dass das Logo über dem Bild steht.</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15" name="Grafik 14">
              <a:extLst>
                <a:ext uri="{FF2B5EF4-FFF2-40B4-BE49-F238E27FC236}">
                  <a16:creationId xmlns:a16="http://schemas.microsoft.com/office/drawing/2014/main" id="{4C052567-4E4A-D7DD-A648-F8A0C26AB74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5199298"/>
              <a:ext cx="1542150" cy="670187"/>
            </a:xfrm>
            <a:prstGeom prst="rect">
              <a:avLst/>
            </a:prstGeom>
            <a:grpFill/>
          </p:spPr>
        </p:pic>
      </p:grpSp>
      <p:sp>
        <p:nvSpPr>
          <p:cNvPr id="2" name="Textplatzhalter 4">
            <a:extLst>
              <a:ext uri="{FF2B5EF4-FFF2-40B4-BE49-F238E27FC236}">
                <a16:creationId xmlns:a16="http://schemas.microsoft.com/office/drawing/2014/main" id="{9134A388-31AF-57F0-5C88-A5290DAED167}"/>
              </a:ext>
            </a:extLst>
          </p:cNvPr>
          <p:cNvSpPr>
            <a:spLocks noGrp="1"/>
          </p:cNvSpPr>
          <p:nvPr>
            <p:ph type="body" sz="quarter" idx="20" hasCustomPrompt="1"/>
          </p:nvPr>
        </p:nvSpPr>
        <p:spPr>
          <a:xfrm>
            <a:off x="10302000" y="5673600"/>
            <a:ext cx="1890000" cy="1184400"/>
          </a:xfr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lstStyle>
            <a:lvl1pPr>
              <a:defRPr sz="100"/>
            </a:lvl1pPr>
          </a:lstStyle>
          <a:p>
            <a:pPr lvl="0"/>
            <a:r>
              <a:rPr lang="de-DE" dirty="0"/>
              <a:t>   </a:t>
            </a:r>
            <a:endParaRPr lang="de-CH" dirty="0"/>
          </a:p>
        </p:txBody>
      </p:sp>
      <p:sp>
        <p:nvSpPr>
          <p:cNvPr id="8" name="Textplatzhalter 6">
            <a:extLst>
              <a:ext uri="{FF2B5EF4-FFF2-40B4-BE49-F238E27FC236}">
                <a16:creationId xmlns:a16="http://schemas.microsoft.com/office/drawing/2014/main" id="{003D9017-F6D7-9C49-F4C0-D19BD9495F7B}"/>
              </a:ext>
            </a:extLst>
          </p:cNvPr>
          <p:cNvSpPr>
            <a:spLocks noGrp="1"/>
          </p:cNvSpPr>
          <p:nvPr>
            <p:ph type="body" sz="quarter" idx="21" hasCustomPrompt="1"/>
          </p:nvPr>
        </p:nvSpPr>
        <p:spPr>
          <a:xfrm>
            <a:off x="11075229" y="5994263"/>
            <a:ext cx="874800" cy="655200"/>
          </a:xfrm>
          <a:blipFill dpi="0" rotWithShape="1">
            <a:blip r:embed="rId5">
              <a:extLst>
                <a:ext uri="{28A0092B-C50C-407E-A947-70E740481C1C}">
                  <a14:useLocalDpi xmlns:a14="http://schemas.microsoft.com/office/drawing/2010/main" val="0"/>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3139327805"/>
      </p:ext>
    </p:extLst>
  </p:cSld>
  <p:clrMapOvr>
    <a:masterClrMapping/>
  </p:clrMapOvr>
  <p:extLst>
    <p:ext uri="{DCECCB84-F9BA-43D5-87BE-67443E8EF086}">
      <p15:sldGuideLst xmlns:p15="http://schemas.microsoft.com/office/powerpoint/2012/main">
        <p15:guide id="3" pos="3788" userDrawn="1">
          <p15:clr>
            <a:srgbClr val="FBAE40"/>
          </p15:clr>
        </p15:guide>
        <p15:guide id="4" pos="38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2-Bilder_Krei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a:xfrm>
            <a:off x="606425" y="7307232"/>
            <a:ext cx="2743200" cy="365125"/>
          </a:xfrm>
          <a:prstGeom prst="rect">
            <a:avLst/>
          </a:prstGeom>
        </p:spPr>
        <p:txBody>
          <a:bodyPr/>
          <a:lstStyle/>
          <a:p>
            <a:fld id="{8B15DE82-5151-406C-8B7C-88CF7C09C4D5}" type="datetimeFigureOut">
              <a:rPr lang="de-CH" smtClean="0"/>
              <a:t>14.01.26</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a:xfrm>
            <a:off x="4038600" y="7307232"/>
            <a:ext cx="4114800" cy="365125"/>
          </a:xfrm>
          <a:prstGeom prst="rect">
            <a:avLst/>
          </a:prstGeom>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a:xfrm>
            <a:off x="8842375" y="7307232"/>
            <a:ext cx="2743200" cy="365125"/>
          </a:xfrm>
          <a:prstGeom prst="rect">
            <a:avLst/>
          </a:prstGeom>
        </p:spPr>
        <p:txBody>
          <a:bodyPr/>
          <a:lstStyle/>
          <a:p>
            <a:fld id="{C5328619-05AF-4BF1-B452-9B5E471B5B92}" type="slidenum">
              <a:rPr lang="de-CH" smtClean="0"/>
              <a:t>‹Nr.›</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1890000" y="1987200"/>
            <a:ext cx="3726000" cy="3726000"/>
          </a:xfrm>
          <a:prstGeom prst="ellipse">
            <a:avLst/>
          </a:prstGeom>
          <a:noFill/>
        </p:spPr>
        <p:txBody>
          <a:bodyPr anchor="ctr" anchorCtr="0"/>
          <a:lstStyle>
            <a:lvl1pPr algn="ctr">
              <a:defRPr>
                <a:solidFill>
                  <a:schemeClr val="tx1"/>
                </a:solidFill>
              </a:defRPr>
            </a:lvl1pPr>
          </a:lstStyle>
          <a:p>
            <a:r>
              <a:rPr lang="de-DE"/>
              <a:t>Bild durch Klicken auf Symbol hinzufügen</a:t>
            </a:r>
            <a:endParaRPr lang="de-CH" dirty="0"/>
          </a:p>
        </p:txBody>
      </p:sp>
      <p:sp>
        <p:nvSpPr>
          <p:cNvPr id="7" name="Bildplatzhalter 8">
            <a:extLst>
              <a:ext uri="{FF2B5EF4-FFF2-40B4-BE49-F238E27FC236}">
                <a16:creationId xmlns:a16="http://schemas.microsoft.com/office/drawing/2014/main" id="{0705382B-00AD-7FA2-9C89-106A73E243C6}"/>
              </a:ext>
            </a:extLst>
          </p:cNvPr>
          <p:cNvSpPr>
            <a:spLocks noGrp="1"/>
          </p:cNvSpPr>
          <p:nvPr>
            <p:ph type="pic" sz="quarter" idx="15"/>
          </p:nvPr>
        </p:nvSpPr>
        <p:spPr>
          <a:xfrm>
            <a:off x="6573600" y="1987200"/>
            <a:ext cx="3726000" cy="3726000"/>
          </a:xfrm>
          <a:prstGeom prst="ellipse">
            <a:avLst/>
          </a:prstGeom>
          <a:noFill/>
        </p:spPr>
        <p:txBody>
          <a:bodyPr anchor="ctr" anchorCtr="0"/>
          <a:lstStyle>
            <a:lvl1pPr algn="ctr">
              <a:defRPr>
                <a:solidFill>
                  <a:schemeClr val="tx1"/>
                </a:solidFill>
              </a:defRPr>
            </a:lvl1pPr>
          </a:lstStyle>
          <a:p>
            <a:r>
              <a:rPr lang="de-DE"/>
              <a:t>Bild durch Klicken auf Symbol hinzufügen</a:t>
            </a:r>
            <a:endParaRPr lang="de-CH" dirty="0"/>
          </a:p>
        </p:txBody>
      </p:sp>
      <p:grpSp>
        <p:nvGrpSpPr>
          <p:cNvPr id="10" name="Gruppieren 9">
            <a:extLst>
              <a:ext uri="{FF2B5EF4-FFF2-40B4-BE49-F238E27FC236}">
                <a16:creationId xmlns:a16="http://schemas.microsoft.com/office/drawing/2014/main" id="{90119408-932A-57D4-B37D-5E4125BBB0AF}"/>
              </a:ext>
            </a:extLst>
          </p:cNvPr>
          <p:cNvGrpSpPr/>
          <p:nvPr userDrawn="1"/>
        </p:nvGrpSpPr>
        <p:grpSpPr>
          <a:xfrm>
            <a:off x="-3600350" y="1987211"/>
            <a:ext cx="2880000" cy="2186550"/>
            <a:chOff x="-3240000" y="3985986"/>
            <a:chExt cx="2236901" cy="1639909"/>
          </a:xfrm>
          <a:solidFill>
            <a:schemeClr val="accent1">
              <a:lumMod val="40000"/>
              <a:lumOff val="60000"/>
            </a:schemeClr>
          </a:solidFill>
        </p:grpSpPr>
        <p:sp>
          <p:nvSpPr>
            <p:cNvPr id="11" name="Textfeld 10">
              <a:extLst>
                <a:ext uri="{FF2B5EF4-FFF2-40B4-BE49-F238E27FC236}">
                  <a16:creationId xmlns:a16="http://schemas.microsoft.com/office/drawing/2014/main" id="{9B5B7030-E3FC-8412-D60F-9204663B827D}"/>
                </a:ext>
              </a:extLst>
            </p:cNvPr>
            <p:cNvSpPr txBox="1"/>
            <p:nvPr userDrawn="1"/>
          </p:nvSpPr>
          <p:spPr>
            <a:xfrm flipH="1">
              <a:off x="-3240000" y="3985986"/>
              <a:ext cx="2236901" cy="1639909"/>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12" name="Grafik 11">
              <a:extLst>
                <a:ext uri="{FF2B5EF4-FFF2-40B4-BE49-F238E27FC236}">
                  <a16:creationId xmlns:a16="http://schemas.microsoft.com/office/drawing/2014/main" id="{2A775914-AD55-AEB6-64C9-DD42C8D1DF1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4906491"/>
              <a:ext cx="1542150" cy="670187"/>
            </a:xfrm>
            <a:prstGeom prst="rect">
              <a:avLst/>
            </a:prstGeom>
            <a:grpFill/>
          </p:spPr>
        </p:pic>
      </p:grpSp>
    </p:spTree>
    <p:extLst>
      <p:ext uri="{BB962C8B-B14F-4D97-AF65-F5344CB8AC3E}">
        <p14:creationId xmlns:p14="http://schemas.microsoft.com/office/powerpoint/2010/main" val="335520343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7-Bilder_Kreis_Legen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a:xfrm>
            <a:off x="606425" y="7307232"/>
            <a:ext cx="2743200" cy="365125"/>
          </a:xfrm>
          <a:prstGeom prst="rect">
            <a:avLst/>
          </a:prstGeom>
        </p:spPr>
        <p:txBody>
          <a:bodyPr/>
          <a:lstStyle/>
          <a:p>
            <a:fld id="{8B15DE82-5151-406C-8B7C-88CF7C09C4D5}" type="datetimeFigureOut">
              <a:rPr lang="de-CH" smtClean="0"/>
              <a:t>14.01.26</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a:xfrm>
            <a:off x="4038600" y="7307232"/>
            <a:ext cx="4114800" cy="365125"/>
          </a:xfrm>
          <a:prstGeom prst="rect">
            <a:avLst/>
          </a:prstGeom>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a:xfrm>
            <a:off x="8842375" y="7307232"/>
            <a:ext cx="2743200" cy="365125"/>
          </a:xfrm>
          <a:prstGeom prst="rect">
            <a:avLst/>
          </a:prstGeom>
        </p:spPr>
        <p:txBody>
          <a:bodyPr/>
          <a:lstStyle/>
          <a:p>
            <a:fld id="{C5328619-05AF-4BF1-B452-9B5E471B5B92}" type="slidenum">
              <a:rPr lang="de-CH" smtClean="0"/>
              <a:t>‹Nr.›</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1216800" y="1652400"/>
            <a:ext cx="1879200" cy="1879200"/>
          </a:xfrm>
          <a:prstGeom prst="ellipse">
            <a:avLst/>
          </a:prstGeom>
          <a:noFill/>
        </p:spPr>
        <p:txBody>
          <a:bodyPr anchor="ctr" anchorCtr="0"/>
          <a:lstStyle>
            <a:lvl1pPr algn="ctr">
              <a:defRPr sz="1400">
                <a:solidFill>
                  <a:schemeClr val="tx1"/>
                </a:solidFill>
              </a:defRPr>
            </a:lvl1pPr>
          </a:lstStyle>
          <a:p>
            <a:r>
              <a:rPr lang="de-DE"/>
              <a:t>Bild durch Klicken auf Symbol hinzufügen</a:t>
            </a:r>
            <a:endParaRPr lang="de-CH" dirty="0"/>
          </a:p>
        </p:txBody>
      </p:sp>
      <p:sp>
        <p:nvSpPr>
          <p:cNvPr id="11" name="Bildplatzhalter 8">
            <a:extLst>
              <a:ext uri="{FF2B5EF4-FFF2-40B4-BE49-F238E27FC236}">
                <a16:creationId xmlns:a16="http://schemas.microsoft.com/office/drawing/2014/main" id="{6E6FCB0E-D5AD-3AC6-4977-DB84787C0F16}"/>
              </a:ext>
            </a:extLst>
          </p:cNvPr>
          <p:cNvSpPr>
            <a:spLocks noGrp="1"/>
          </p:cNvSpPr>
          <p:nvPr>
            <p:ph type="pic" sz="quarter" idx="16"/>
          </p:nvPr>
        </p:nvSpPr>
        <p:spPr>
          <a:xfrm>
            <a:off x="9093600" y="1652400"/>
            <a:ext cx="1879200" cy="1879200"/>
          </a:xfrm>
          <a:prstGeom prst="ellipse">
            <a:avLst/>
          </a:prstGeom>
          <a:noFill/>
        </p:spPr>
        <p:txBody>
          <a:bodyPr anchor="ctr" anchorCtr="0"/>
          <a:lstStyle>
            <a:lvl1pPr algn="ctr">
              <a:defRPr sz="1400">
                <a:solidFill>
                  <a:schemeClr val="tx1"/>
                </a:solidFill>
              </a:defRPr>
            </a:lvl1pPr>
          </a:lstStyle>
          <a:p>
            <a:r>
              <a:rPr lang="de-DE"/>
              <a:t>Bild durch Klicken auf Symbol hinzufügen</a:t>
            </a:r>
            <a:endParaRPr lang="de-CH" dirty="0"/>
          </a:p>
        </p:txBody>
      </p:sp>
      <p:sp>
        <p:nvSpPr>
          <p:cNvPr id="12" name="Bildplatzhalter 8">
            <a:extLst>
              <a:ext uri="{FF2B5EF4-FFF2-40B4-BE49-F238E27FC236}">
                <a16:creationId xmlns:a16="http://schemas.microsoft.com/office/drawing/2014/main" id="{BE4C9AF7-BF94-73EF-072C-9BA15A245F9F}"/>
              </a:ext>
            </a:extLst>
          </p:cNvPr>
          <p:cNvSpPr>
            <a:spLocks noGrp="1"/>
          </p:cNvSpPr>
          <p:nvPr>
            <p:ph type="pic" sz="quarter" idx="17"/>
          </p:nvPr>
        </p:nvSpPr>
        <p:spPr>
          <a:xfrm>
            <a:off x="3842400" y="1652400"/>
            <a:ext cx="1879200" cy="1879200"/>
          </a:xfrm>
          <a:prstGeom prst="ellipse">
            <a:avLst/>
          </a:prstGeom>
          <a:noFill/>
        </p:spPr>
        <p:txBody>
          <a:bodyPr anchor="ctr" anchorCtr="0"/>
          <a:lstStyle>
            <a:lvl1pPr algn="ctr">
              <a:defRPr sz="1400">
                <a:solidFill>
                  <a:schemeClr val="tx1"/>
                </a:solidFill>
              </a:defRPr>
            </a:lvl1pPr>
          </a:lstStyle>
          <a:p>
            <a:r>
              <a:rPr lang="de-DE"/>
              <a:t>Bild durch Klicken auf Symbol hinzufügen</a:t>
            </a:r>
            <a:endParaRPr lang="de-CH" dirty="0"/>
          </a:p>
        </p:txBody>
      </p:sp>
      <p:sp>
        <p:nvSpPr>
          <p:cNvPr id="13" name="Bildplatzhalter 8">
            <a:extLst>
              <a:ext uri="{FF2B5EF4-FFF2-40B4-BE49-F238E27FC236}">
                <a16:creationId xmlns:a16="http://schemas.microsoft.com/office/drawing/2014/main" id="{14456731-3438-1C84-6187-1929638F2D61}"/>
              </a:ext>
            </a:extLst>
          </p:cNvPr>
          <p:cNvSpPr>
            <a:spLocks noGrp="1"/>
          </p:cNvSpPr>
          <p:nvPr>
            <p:ph type="pic" sz="quarter" idx="18"/>
          </p:nvPr>
        </p:nvSpPr>
        <p:spPr>
          <a:xfrm>
            <a:off x="6468000" y="1652400"/>
            <a:ext cx="1879200" cy="1879200"/>
          </a:xfrm>
          <a:prstGeom prst="ellipse">
            <a:avLst/>
          </a:prstGeom>
          <a:noFill/>
        </p:spPr>
        <p:txBody>
          <a:bodyPr anchor="ctr" anchorCtr="0"/>
          <a:lstStyle>
            <a:lvl1pPr algn="ctr">
              <a:defRPr sz="1400">
                <a:solidFill>
                  <a:schemeClr val="tx1"/>
                </a:solidFill>
              </a:defRPr>
            </a:lvl1pPr>
          </a:lstStyle>
          <a:p>
            <a:r>
              <a:rPr lang="de-DE"/>
              <a:t>Bild durch Klicken auf Symbol hinzufügen</a:t>
            </a:r>
            <a:endParaRPr lang="de-CH" dirty="0"/>
          </a:p>
        </p:txBody>
      </p:sp>
      <p:sp>
        <p:nvSpPr>
          <p:cNvPr id="16" name="Bildplatzhalter 8">
            <a:extLst>
              <a:ext uri="{FF2B5EF4-FFF2-40B4-BE49-F238E27FC236}">
                <a16:creationId xmlns:a16="http://schemas.microsoft.com/office/drawing/2014/main" id="{5BE91E92-ADD1-43A1-FE5A-BB83FADEF080}"/>
              </a:ext>
            </a:extLst>
          </p:cNvPr>
          <p:cNvSpPr>
            <a:spLocks noGrp="1"/>
          </p:cNvSpPr>
          <p:nvPr>
            <p:ph type="pic" sz="quarter" idx="21"/>
          </p:nvPr>
        </p:nvSpPr>
        <p:spPr>
          <a:xfrm>
            <a:off x="2581200" y="3999600"/>
            <a:ext cx="1879200" cy="1879200"/>
          </a:xfrm>
          <a:prstGeom prst="ellipse">
            <a:avLst/>
          </a:prstGeom>
          <a:noFill/>
        </p:spPr>
        <p:txBody>
          <a:bodyPr anchor="ctr" anchorCtr="0"/>
          <a:lstStyle>
            <a:lvl1pPr algn="ctr">
              <a:defRPr sz="1400">
                <a:solidFill>
                  <a:schemeClr val="tx1"/>
                </a:solidFill>
              </a:defRPr>
            </a:lvl1pPr>
          </a:lstStyle>
          <a:p>
            <a:r>
              <a:rPr lang="de-DE"/>
              <a:t>Bild durch Klicken auf Symbol hinzufügen</a:t>
            </a:r>
            <a:endParaRPr lang="de-CH" dirty="0"/>
          </a:p>
        </p:txBody>
      </p:sp>
      <p:sp>
        <p:nvSpPr>
          <p:cNvPr id="17" name="Bildplatzhalter 8">
            <a:extLst>
              <a:ext uri="{FF2B5EF4-FFF2-40B4-BE49-F238E27FC236}">
                <a16:creationId xmlns:a16="http://schemas.microsoft.com/office/drawing/2014/main" id="{961F1DFC-AE6B-4731-F43F-F4DDF8D16F4F}"/>
              </a:ext>
            </a:extLst>
          </p:cNvPr>
          <p:cNvSpPr>
            <a:spLocks noGrp="1"/>
          </p:cNvSpPr>
          <p:nvPr>
            <p:ph type="pic" sz="quarter" idx="22"/>
          </p:nvPr>
        </p:nvSpPr>
        <p:spPr>
          <a:xfrm>
            <a:off x="5149800" y="3999600"/>
            <a:ext cx="1879200" cy="1879200"/>
          </a:xfrm>
          <a:prstGeom prst="ellipse">
            <a:avLst/>
          </a:prstGeom>
          <a:noFill/>
        </p:spPr>
        <p:txBody>
          <a:bodyPr anchor="ctr" anchorCtr="0"/>
          <a:lstStyle>
            <a:lvl1pPr algn="ctr">
              <a:defRPr sz="1400">
                <a:solidFill>
                  <a:schemeClr val="tx1"/>
                </a:solidFill>
              </a:defRPr>
            </a:lvl1pPr>
          </a:lstStyle>
          <a:p>
            <a:r>
              <a:rPr lang="de-DE"/>
              <a:t>Bild durch Klicken auf Symbol hinzufügen</a:t>
            </a:r>
            <a:endParaRPr lang="de-CH" dirty="0"/>
          </a:p>
        </p:txBody>
      </p:sp>
      <p:sp>
        <p:nvSpPr>
          <p:cNvPr id="18" name="Bildplatzhalter 8">
            <a:extLst>
              <a:ext uri="{FF2B5EF4-FFF2-40B4-BE49-F238E27FC236}">
                <a16:creationId xmlns:a16="http://schemas.microsoft.com/office/drawing/2014/main" id="{2BC545EF-A67D-5508-6FA9-F77C69EAE26E}"/>
              </a:ext>
            </a:extLst>
          </p:cNvPr>
          <p:cNvSpPr>
            <a:spLocks noGrp="1"/>
          </p:cNvSpPr>
          <p:nvPr>
            <p:ph type="pic" sz="quarter" idx="23"/>
          </p:nvPr>
        </p:nvSpPr>
        <p:spPr>
          <a:xfrm>
            <a:off x="7718400" y="3999600"/>
            <a:ext cx="1879200" cy="1879200"/>
          </a:xfrm>
          <a:prstGeom prst="ellipse">
            <a:avLst/>
          </a:prstGeom>
          <a:noFill/>
        </p:spPr>
        <p:txBody>
          <a:bodyPr anchor="ctr" anchorCtr="0"/>
          <a:lstStyle>
            <a:lvl1pPr algn="ctr">
              <a:defRPr sz="1400">
                <a:solidFill>
                  <a:schemeClr val="tx1"/>
                </a:solidFill>
              </a:defRPr>
            </a:lvl1pPr>
          </a:lstStyle>
          <a:p>
            <a:r>
              <a:rPr lang="de-DE"/>
              <a:t>Bild durch Klicken auf Symbol hinzufügen</a:t>
            </a:r>
            <a:endParaRPr lang="de-CH" dirty="0"/>
          </a:p>
        </p:txBody>
      </p:sp>
      <p:grpSp>
        <p:nvGrpSpPr>
          <p:cNvPr id="22" name="Gruppieren 21">
            <a:extLst>
              <a:ext uri="{FF2B5EF4-FFF2-40B4-BE49-F238E27FC236}">
                <a16:creationId xmlns:a16="http://schemas.microsoft.com/office/drawing/2014/main" id="{D5B8B45F-D36F-6007-5094-7AEC23EFFCBA}"/>
              </a:ext>
            </a:extLst>
          </p:cNvPr>
          <p:cNvGrpSpPr/>
          <p:nvPr userDrawn="1"/>
        </p:nvGrpSpPr>
        <p:grpSpPr>
          <a:xfrm>
            <a:off x="-3600350" y="1651008"/>
            <a:ext cx="2880000" cy="2186549"/>
            <a:chOff x="-3240000" y="3985986"/>
            <a:chExt cx="2236901" cy="1639909"/>
          </a:xfrm>
          <a:solidFill>
            <a:schemeClr val="accent1">
              <a:lumMod val="40000"/>
              <a:lumOff val="60000"/>
            </a:schemeClr>
          </a:solidFill>
        </p:grpSpPr>
        <p:sp>
          <p:nvSpPr>
            <p:cNvPr id="23" name="Textfeld 22">
              <a:extLst>
                <a:ext uri="{FF2B5EF4-FFF2-40B4-BE49-F238E27FC236}">
                  <a16:creationId xmlns:a16="http://schemas.microsoft.com/office/drawing/2014/main" id="{313D013C-3966-4703-FEDA-0721589C753B}"/>
                </a:ext>
              </a:extLst>
            </p:cNvPr>
            <p:cNvSpPr txBox="1"/>
            <p:nvPr userDrawn="1"/>
          </p:nvSpPr>
          <p:spPr>
            <a:xfrm flipH="1">
              <a:off x="-3240000" y="3985986"/>
              <a:ext cx="2236901" cy="1639909"/>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24" name="Grafik 23">
              <a:extLst>
                <a:ext uri="{FF2B5EF4-FFF2-40B4-BE49-F238E27FC236}">
                  <a16:creationId xmlns:a16="http://schemas.microsoft.com/office/drawing/2014/main" id="{E08C2896-F571-C5D5-4406-A46DA32ABC3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4906485"/>
              <a:ext cx="1542150" cy="670187"/>
            </a:xfrm>
            <a:prstGeom prst="rect">
              <a:avLst/>
            </a:prstGeom>
            <a:grpFill/>
          </p:spPr>
        </p:pic>
      </p:grpSp>
      <p:sp>
        <p:nvSpPr>
          <p:cNvPr id="7" name="Textplatzhalter 44">
            <a:extLst>
              <a:ext uri="{FF2B5EF4-FFF2-40B4-BE49-F238E27FC236}">
                <a16:creationId xmlns:a16="http://schemas.microsoft.com/office/drawing/2014/main" id="{5D0117C9-5C70-1E96-5981-4405A2D30523}"/>
              </a:ext>
            </a:extLst>
          </p:cNvPr>
          <p:cNvSpPr>
            <a:spLocks noGrp="1"/>
          </p:cNvSpPr>
          <p:nvPr>
            <p:ph type="body" sz="quarter" idx="30" hasCustomPrompt="1"/>
          </p:nvPr>
        </p:nvSpPr>
        <p:spPr>
          <a:xfrm>
            <a:off x="6468000" y="35316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5" name="Textplatzhalter 44">
            <a:extLst>
              <a:ext uri="{FF2B5EF4-FFF2-40B4-BE49-F238E27FC236}">
                <a16:creationId xmlns:a16="http://schemas.microsoft.com/office/drawing/2014/main" id="{C34F65CF-9261-6761-F55E-C1E3703429D7}"/>
              </a:ext>
            </a:extLst>
          </p:cNvPr>
          <p:cNvSpPr>
            <a:spLocks noGrp="1"/>
          </p:cNvSpPr>
          <p:nvPr>
            <p:ph type="body" sz="quarter" idx="31" hasCustomPrompt="1"/>
          </p:nvPr>
        </p:nvSpPr>
        <p:spPr>
          <a:xfrm>
            <a:off x="9093600" y="35316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6" name="Textplatzhalter 44">
            <a:extLst>
              <a:ext uri="{FF2B5EF4-FFF2-40B4-BE49-F238E27FC236}">
                <a16:creationId xmlns:a16="http://schemas.microsoft.com/office/drawing/2014/main" id="{25E2A4DD-C9AB-584E-230E-D426F38C34F2}"/>
              </a:ext>
            </a:extLst>
          </p:cNvPr>
          <p:cNvSpPr>
            <a:spLocks noGrp="1"/>
          </p:cNvSpPr>
          <p:nvPr>
            <p:ph type="body" sz="quarter" idx="32" hasCustomPrompt="1"/>
          </p:nvPr>
        </p:nvSpPr>
        <p:spPr>
          <a:xfrm>
            <a:off x="7718400" y="58788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7" name="Textplatzhalter 44">
            <a:extLst>
              <a:ext uri="{FF2B5EF4-FFF2-40B4-BE49-F238E27FC236}">
                <a16:creationId xmlns:a16="http://schemas.microsoft.com/office/drawing/2014/main" id="{C7DF7A89-9C5D-2C85-234D-AFAAFDF9CED5}"/>
              </a:ext>
            </a:extLst>
          </p:cNvPr>
          <p:cNvSpPr>
            <a:spLocks noGrp="1"/>
          </p:cNvSpPr>
          <p:nvPr>
            <p:ph type="body" sz="quarter" idx="33" hasCustomPrompt="1"/>
          </p:nvPr>
        </p:nvSpPr>
        <p:spPr>
          <a:xfrm>
            <a:off x="1216800" y="35369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8" name="Textplatzhalter 44">
            <a:extLst>
              <a:ext uri="{FF2B5EF4-FFF2-40B4-BE49-F238E27FC236}">
                <a16:creationId xmlns:a16="http://schemas.microsoft.com/office/drawing/2014/main" id="{6C81B383-CD52-0BE4-BA17-925DEC959950}"/>
              </a:ext>
            </a:extLst>
          </p:cNvPr>
          <p:cNvSpPr>
            <a:spLocks noGrp="1"/>
          </p:cNvSpPr>
          <p:nvPr>
            <p:ph type="body" sz="quarter" idx="34" hasCustomPrompt="1"/>
          </p:nvPr>
        </p:nvSpPr>
        <p:spPr>
          <a:xfrm>
            <a:off x="3842400" y="35369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9" name="Textplatzhalter 44">
            <a:extLst>
              <a:ext uri="{FF2B5EF4-FFF2-40B4-BE49-F238E27FC236}">
                <a16:creationId xmlns:a16="http://schemas.microsoft.com/office/drawing/2014/main" id="{A6D0E5DC-103B-1433-4C29-BDE45AEF5F94}"/>
              </a:ext>
            </a:extLst>
          </p:cNvPr>
          <p:cNvSpPr>
            <a:spLocks noGrp="1"/>
          </p:cNvSpPr>
          <p:nvPr>
            <p:ph type="body" sz="quarter" idx="35" hasCustomPrompt="1"/>
          </p:nvPr>
        </p:nvSpPr>
        <p:spPr>
          <a:xfrm>
            <a:off x="2581200" y="58841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30" name="Textplatzhalter 44">
            <a:extLst>
              <a:ext uri="{FF2B5EF4-FFF2-40B4-BE49-F238E27FC236}">
                <a16:creationId xmlns:a16="http://schemas.microsoft.com/office/drawing/2014/main" id="{B09B2FCC-5BB8-2463-611D-D052C8E7BDB6}"/>
              </a:ext>
            </a:extLst>
          </p:cNvPr>
          <p:cNvSpPr>
            <a:spLocks noGrp="1"/>
          </p:cNvSpPr>
          <p:nvPr>
            <p:ph type="body" sz="quarter" idx="36" hasCustomPrompt="1"/>
          </p:nvPr>
        </p:nvSpPr>
        <p:spPr>
          <a:xfrm>
            <a:off x="5156400" y="58788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Tree>
    <p:extLst>
      <p:ext uri="{BB962C8B-B14F-4D97-AF65-F5344CB8AC3E}">
        <p14:creationId xmlns:p14="http://schemas.microsoft.com/office/powerpoint/2010/main" val="613959991"/>
      </p:ext>
    </p:extLst>
  </p:cSld>
  <p:clrMapOvr>
    <a:masterClrMapping/>
  </p:clrMapOvr>
  <p:extLst>
    <p:ext uri="{DCECCB84-F9BA-43D5-87BE-67443E8EF086}">
      <p15:sldGuideLst xmlns:p15="http://schemas.microsoft.com/office/powerpoint/2012/main">
        <p15:guide id="2" orient="horz" pos="1040" userDrawn="1">
          <p15:clr>
            <a:srgbClr val="FBAE40"/>
          </p15:clr>
        </p15:guide>
        <p15:guide id="5" orient="horz" pos="2519"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a:xfrm>
            <a:off x="606425" y="7307232"/>
            <a:ext cx="2616533" cy="365125"/>
          </a:xfrm>
          <a:prstGeom prst="rect">
            <a:avLst/>
          </a:prstGeom>
        </p:spPr>
        <p:txBody>
          <a:bodyPr/>
          <a:lstStyle/>
          <a:p>
            <a:fld id="{8B15DE82-5151-406C-8B7C-88CF7C09C4D5}" type="datetimeFigureOut">
              <a:rPr lang="de-CH" smtClean="0"/>
              <a:t>14.01.26</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a:xfrm>
            <a:off x="3394075" y="7307232"/>
            <a:ext cx="5404183" cy="365125"/>
          </a:xfrm>
          <a:prstGeom prst="rect">
            <a:avLst/>
          </a:prstGeom>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a:xfrm>
            <a:off x="8969375" y="7307232"/>
            <a:ext cx="2616200" cy="365125"/>
          </a:xfrm>
          <a:prstGeom prst="rect">
            <a:avLst/>
          </a:prstGeom>
        </p:spPr>
        <p:txBody>
          <a:bodyPr/>
          <a:lstStyle/>
          <a:p>
            <a:fld id="{C5328619-05AF-4BF1-B452-9B5E471B5B92}" type="slidenum">
              <a:rPr lang="de-CH" smtClean="0"/>
              <a:t>‹Nr.›</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606425" y="2667600"/>
            <a:ext cx="2617200" cy="2617200"/>
          </a:xfrm>
          <a:solidFill>
            <a:schemeClr val="accent3"/>
          </a:solidFill>
        </p:spPr>
        <p:txBody>
          <a:bodyPr anchor="ctr" anchorCtr="0"/>
          <a:lstStyle>
            <a:lvl1pPr algn="ctr">
              <a:defRPr>
                <a:solidFill>
                  <a:schemeClr val="bg1"/>
                </a:solidFill>
              </a:defRPr>
            </a:lvl1pPr>
          </a:lstStyle>
          <a:p>
            <a:r>
              <a:rPr lang="de-DE"/>
              <a:t>Bild durch Klicken auf Symbol hinzufügen</a:t>
            </a:r>
            <a:endParaRPr lang="de-CH" dirty="0"/>
          </a:p>
        </p:txBody>
      </p:sp>
      <p:sp>
        <p:nvSpPr>
          <p:cNvPr id="10" name="Textplatzhalter 9">
            <a:extLst>
              <a:ext uri="{FF2B5EF4-FFF2-40B4-BE49-F238E27FC236}">
                <a16:creationId xmlns:a16="http://schemas.microsoft.com/office/drawing/2014/main" id="{DB57019C-6D48-8153-B9F4-BC994C65EE39}"/>
              </a:ext>
            </a:extLst>
          </p:cNvPr>
          <p:cNvSpPr>
            <a:spLocks noGrp="1"/>
          </p:cNvSpPr>
          <p:nvPr>
            <p:ph type="body" sz="quarter" idx="15" hasCustomPrompt="1"/>
          </p:nvPr>
        </p:nvSpPr>
        <p:spPr>
          <a:xfrm>
            <a:off x="606425" y="1739227"/>
            <a:ext cx="2617200" cy="928373"/>
          </a:xfrm>
        </p:spPr>
        <p:txBody>
          <a:bodyPr bIns="216000" anchor="b" anchorCtr="0"/>
          <a:lstStyle>
            <a:lvl1pPr marL="0" indent="0">
              <a:buFont typeface="Arial" panose="020B0604020202020204" pitchFamily="34" charset="0"/>
              <a:buNone/>
              <a:defRPr sz="2200">
                <a:latin typeface="+mn-lt"/>
              </a:defRPr>
            </a:lvl1pPr>
            <a:lvl2pPr marL="0" indent="0">
              <a:buFont typeface="Arial" panose="020B0604020202020204" pitchFamily="34" charset="0"/>
              <a:buNone/>
              <a:defRPr sz="2200" b="0">
                <a:latin typeface="+mn-lt"/>
              </a:defRPr>
            </a:lvl2pPr>
            <a:lvl3pPr marL="0" indent="0">
              <a:spcBef>
                <a:spcPts val="0"/>
              </a:spcBef>
              <a:buNone/>
              <a:defRPr sz="2200">
                <a:latin typeface="+mn-lt"/>
              </a:defRPr>
            </a:lvl3pPr>
            <a:lvl4pPr marL="0" indent="0">
              <a:buNone/>
              <a:defRPr sz="2200">
                <a:latin typeface="+mn-lt"/>
              </a:defRPr>
            </a:lvl4pPr>
            <a:lvl5pPr marL="0" indent="0">
              <a:buFont typeface="Arial" panose="020B0604020202020204" pitchFamily="34" charset="0"/>
              <a:buNone/>
              <a:defRPr sz="2200">
                <a:latin typeface="+mn-lt"/>
              </a:defRPr>
            </a:lvl5pPr>
            <a:lvl6pPr marL="0" indent="0">
              <a:buFont typeface="Arial" panose="020B0604020202020204" pitchFamily="34" charset="0"/>
              <a:buNone/>
              <a:defRPr sz="2200">
                <a:latin typeface="+mn-lt"/>
              </a:defRPr>
            </a:lvl6pPr>
            <a:lvl7pPr marL="0" indent="0">
              <a:buFont typeface="Arial" panose="020B0604020202020204" pitchFamily="34" charset="0"/>
              <a:buNone/>
              <a:defRPr sz="2200">
                <a:latin typeface="+mn-lt"/>
              </a:defRPr>
            </a:lvl7pPr>
            <a:lvl8pPr marL="0" indent="0">
              <a:buFont typeface="Arial" panose="020B0604020202020204" pitchFamily="34" charset="0"/>
              <a:buNone/>
              <a:defRPr sz="2200">
                <a:latin typeface="+mn-lt"/>
              </a:defRPr>
            </a:lvl8pPr>
            <a:lvl9pPr marL="0" indent="0">
              <a:buFont typeface="Arial" panose="020B0604020202020204" pitchFamily="34" charset="0"/>
              <a:buNone/>
              <a:defRPr sz="2200">
                <a:latin typeface="+mn-lt"/>
              </a:defRPr>
            </a:lvl9pPr>
          </a:lstStyle>
          <a:p>
            <a:pPr lvl="0"/>
            <a:r>
              <a:rPr lang="de-DE" dirty="0"/>
              <a:t>Untertitel</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11" name="Bildplatzhalter 8">
            <a:extLst>
              <a:ext uri="{FF2B5EF4-FFF2-40B4-BE49-F238E27FC236}">
                <a16:creationId xmlns:a16="http://schemas.microsoft.com/office/drawing/2014/main" id="{41BC7BF5-0F27-8482-AE76-45350B28BD44}"/>
              </a:ext>
            </a:extLst>
          </p:cNvPr>
          <p:cNvSpPr>
            <a:spLocks noGrp="1"/>
          </p:cNvSpPr>
          <p:nvPr>
            <p:ph type="pic" sz="quarter" idx="16"/>
          </p:nvPr>
        </p:nvSpPr>
        <p:spPr>
          <a:xfrm>
            <a:off x="3393742" y="2667600"/>
            <a:ext cx="2617200" cy="2617200"/>
          </a:xfrm>
          <a:solidFill>
            <a:schemeClr val="accent3"/>
          </a:solidFill>
        </p:spPr>
        <p:txBody>
          <a:bodyPr anchor="ctr" anchorCtr="0"/>
          <a:lstStyle>
            <a:lvl1pPr algn="ctr">
              <a:defRPr>
                <a:solidFill>
                  <a:schemeClr val="bg1"/>
                </a:solidFill>
              </a:defRPr>
            </a:lvl1pPr>
          </a:lstStyle>
          <a:p>
            <a:r>
              <a:rPr lang="de-DE"/>
              <a:t>Bild durch Klicken auf Symbol hinzufügen</a:t>
            </a:r>
            <a:endParaRPr lang="de-CH" dirty="0"/>
          </a:p>
        </p:txBody>
      </p:sp>
      <p:sp>
        <p:nvSpPr>
          <p:cNvPr id="12" name="Bildplatzhalter 8">
            <a:extLst>
              <a:ext uri="{FF2B5EF4-FFF2-40B4-BE49-F238E27FC236}">
                <a16:creationId xmlns:a16="http://schemas.microsoft.com/office/drawing/2014/main" id="{DD6BF038-BC62-BB3E-D131-393E2324091C}"/>
              </a:ext>
            </a:extLst>
          </p:cNvPr>
          <p:cNvSpPr>
            <a:spLocks noGrp="1"/>
          </p:cNvSpPr>
          <p:nvPr>
            <p:ph type="pic" sz="quarter" idx="17"/>
          </p:nvPr>
        </p:nvSpPr>
        <p:spPr>
          <a:xfrm>
            <a:off x="6181059" y="2667600"/>
            <a:ext cx="2617200" cy="2617200"/>
          </a:xfrm>
          <a:solidFill>
            <a:schemeClr val="accent3"/>
          </a:solidFill>
        </p:spPr>
        <p:txBody>
          <a:bodyPr anchor="ctr" anchorCtr="0"/>
          <a:lstStyle>
            <a:lvl1pPr algn="ctr">
              <a:defRPr>
                <a:solidFill>
                  <a:schemeClr val="bg1"/>
                </a:solidFill>
              </a:defRPr>
            </a:lvl1pPr>
          </a:lstStyle>
          <a:p>
            <a:r>
              <a:rPr lang="de-DE"/>
              <a:t>Bild durch Klicken auf Symbol hinzufügen</a:t>
            </a:r>
            <a:endParaRPr lang="de-CH" dirty="0"/>
          </a:p>
        </p:txBody>
      </p:sp>
      <p:sp>
        <p:nvSpPr>
          <p:cNvPr id="13" name="Bildplatzhalter 8">
            <a:extLst>
              <a:ext uri="{FF2B5EF4-FFF2-40B4-BE49-F238E27FC236}">
                <a16:creationId xmlns:a16="http://schemas.microsoft.com/office/drawing/2014/main" id="{BBFED210-AC39-D4BF-67F7-EBCFDCDCC9E0}"/>
              </a:ext>
            </a:extLst>
          </p:cNvPr>
          <p:cNvSpPr>
            <a:spLocks noGrp="1"/>
          </p:cNvSpPr>
          <p:nvPr>
            <p:ph type="pic" sz="quarter" idx="18"/>
          </p:nvPr>
        </p:nvSpPr>
        <p:spPr>
          <a:xfrm>
            <a:off x="8968375" y="2667600"/>
            <a:ext cx="2617200" cy="2617200"/>
          </a:xfrm>
          <a:solidFill>
            <a:schemeClr val="accent3"/>
          </a:solidFill>
        </p:spPr>
        <p:txBody>
          <a:bodyPr anchor="ctr" anchorCtr="0"/>
          <a:lstStyle>
            <a:lvl1pPr algn="ctr">
              <a:defRPr>
                <a:solidFill>
                  <a:schemeClr val="bg1"/>
                </a:solidFill>
              </a:defRPr>
            </a:lvl1pPr>
          </a:lstStyle>
          <a:p>
            <a:r>
              <a:rPr lang="de-DE"/>
              <a:t>Bild durch Klicken auf Symbol hinzufügen</a:t>
            </a:r>
            <a:endParaRPr lang="de-CH" dirty="0"/>
          </a:p>
        </p:txBody>
      </p:sp>
      <p:sp>
        <p:nvSpPr>
          <p:cNvPr id="15" name="Textplatzhalter 9">
            <a:extLst>
              <a:ext uri="{FF2B5EF4-FFF2-40B4-BE49-F238E27FC236}">
                <a16:creationId xmlns:a16="http://schemas.microsoft.com/office/drawing/2014/main" id="{A628F5DE-6DEB-9842-58CA-8B29481D1A6E}"/>
              </a:ext>
            </a:extLst>
          </p:cNvPr>
          <p:cNvSpPr>
            <a:spLocks noGrp="1"/>
          </p:cNvSpPr>
          <p:nvPr>
            <p:ph type="body" sz="quarter" idx="19" hasCustomPrompt="1"/>
          </p:nvPr>
        </p:nvSpPr>
        <p:spPr>
          <a:xfrm>
            <a:off x="3393742" y="1739227"/>
            <a:ext cx="2617200" cy="928373"/>
          </a:xfrm>
        </p:spPr>
        <p:txBody>
          <a:bodyPr bIns="216000" anchor="b" anchorCtr="0"/>
          <a:lstStyle>
            <a:lvl1pPr marL="0" indent="0">
              <a:buFont typeface="Arial" panose="020B0604020202020204" pitchFamily="34" charset="0"/>
              <a:buNone/>
              <a:defRPr sz="2200">
                <a:latin typeface="+mn-lt"/>
              </a:defRPr>
            </a:lvl1pPr>
            <a:lvl2pPr marL="0" indent="0">
              <a:buFont typeface="Arial" panose="020B0604020202020204" pitchFamily="34" charset="0"/>
              <a:buNone/>
              <a:defRPr sz="2200" b="0">
                <a:latin typeface="+mn-lt"/>
              </a:defRPr>
            </a:lvl2pPr>
            <a:lvl3pPr marL="0" indent="0">
              <a:spcBef>
                <a:spcPts val="0"/>
              </a:spcBef>
              <a:buNone/>
              <a:defRPr sz="2200">
                <a:latin typeface="+mn-lt"/>
              </a:defRPr>
            </a:lvl3pPr>
            <a:lvl4pPr marL="0" indent="0">
              <a:buNone/>
              <a:defRPr sz="2200">
                <a:latin typeface="+mn-lt"/>
              </a:defRPr>
            </a:lvl4pPr>
            <a:lvl5pPr marL="0" indent="0">
              <a:buFont typeface="Arial" panose="020B0604020202020204" pitchFamily="34" charset="0"/>
              <a:buNone/>
              <a:defRPr sz="2200">
                <a:latin typeface="+mn-lt"/>
              </a:defRPr>
            </a:lvl5pPr>
            <a:lvl6pPr marL="0" indent="0">
              <a:buFont typeface="Arial" panose="020B0604020202020204" pitchFamily="34" charset="0"/>
              <a:buNone/>
              <a:defRPr sz="2200">
                <a:latin typeface="+mn-lt"/>
              </a:defRPr>
            </a:lvl6pPr>
            <a:lvl7pPr marL="0" indent="0">
              <a:buFont typeface="Arial" panose="020B0604020202020204" pitchFamily="34" charset="0"/>
              <a:buNone/>
              <a:defRPr sz="2200">
                <a:latin typeface="+mn-lt"/>
              </a:defRPr>
            </a:lvl7pPr>
            <a:lvl8pPr marL="0" indent="0">
              <a:buFont typeface="Arial" panose="020B0604020202020204" pitchFamily="34" charset="0"/>
              <a:buNone/>
              <a:defRPr sz="2200">
                <a:latin typeface="+mn-lt"/>
              </a:defRPr>
            </a:lvl8pPr>
            <a:lvl9pPr marL="0" indent="0">
              <a:buFont typeface="Arial" panose="020B0604020202020204" pitchFamily="34" charset="0"/>
              <a:buNone/>
              <a:defRPr sz="2200">
                <a:latin typeface="+mn-lt"/>
              </a:defRPr>
            </a:lvl9pPr>
          </a:lstStyle>
          <a:p>
            <a:pPr lvl="0"/>
            <a:r>
              <a:rPr lang="de-DE" dirty="0"/>
              <a:t>Untertitel</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16" name="Textplatzhalter 9">
            <a:extLst>
              <a:ext uri="{FF2B5EF4-FFF2-40B4-BE49-F238E27FC236}">
                <a16:creationId xmlns:a16="http://schemas.microsoft.com/office/drawing/2014/main" id="{90D849B9-23A0-19D6-FAA2-A83C2E49548D}"/>
              </a:ext>
            </a:extLst>
          </p:cNvPr>
          <p:cNvSpPr>
            <a:spLocks noGrp="1"/>
          </p:cNvSpPr>
          <p:nvPr>
            <p:ph type="body" sz="quarter" idx="20" hasCustomPrompt="1"/>
          </p:nvPr>
        </p:nvSpPr>
        <p:spPr>
          <a:xfrm>
            <a:off x="6181059" y="1739227"/>
            <a:ext cx="2617200" cy="928373"/>
          </a:xfrm>
        </p:spPr>
        <p:txBody>
          <a:bodyPr bIns="216000" anchor="b" anchorCtr="0"/>
          <a:lstStyle>
            <a:lvl1pPr marL="0" indent="0">
              <a:buFont typeface="Arial" panose="020B0604020202020204" pitchFamily="34" charset="0"/>
              <a:buNone/>
              <a:defRPr sz="2200">
                <a:latin typeface="+mn-lt"/>
              </a:defRPr>
            </a:lvl1pPr>
            <a:lvl2pPr marL="0" indent="0">
              <a:buFont typeface="Arial" panose="020B0604020202020204" pitchFamily="34" charset="0"/>
              <a:buNone/>
              <a:defRPr sz="2200" b="0">
                <a:latin typeface="+mn-lt"/>
              </a:defRPr>
            </a:lvl2pPr>
            <a:lvl3pPr marL="0" indent="0">
              <a:spcBef>
                <a:spcPts val="0"/>
              </a:spcBef>
              <a:buNone/>
              <a:defRPr sz="2200">
                <a:latin typeface="+mn-lt"/>
              </a:defRPr>
            </a:lvl3pPr>
            <a:lvl4pPr marL="0" indent="0">
              <a:buNone/>
              <a:defRPr sz="2200">
                <a:latin typeface="+mn-lt"/>
              </a:defRPr>
            </a:lvl4pPr>
            <a:lvl5pPr marL="0" indent="0">
              <a:buFont typeface="Arial" panose="020B0604020202020204" pitchFamily="34" charset="0"/>
              <a:buNone/>
              <a:defRPr sz="2200">
                <a:latin typeface="+mn-lt"/>
              </a:defRPr>
            </a:lvl5pPr>
            <a:lvl6pPr marL="0" indent="0">
              <a:buFont typeface="Arial" panose="020B0604020202020204" pitchFamily="34" charset="0"/>
              <a:buNone/>
              <a:defRPr sz="2200">
                <a:latin typeface="+mn-lt"/>
              </a:defRPr>
            </a:lvl6pPr>
            <a:lvl7pPr marL="0" indent="0">
              <a:buFont typeface="Arial" panose="020B0604020202020204" pitchFamily="34" charset="0"/>
              <a:buNone/>
              <a:defRPr sz="2200">
                <a:latin typeface="+mn-lt"/>
              </a:defRPr>
            </a:lvl7pPr>
            <a:lvl8pPr marL="0" indent="0">
              <a:buFont typeface="Arial" panose="020B0604020202020204" pitchFamily="34" charset="0"/>
              <a:buNone/>
              <a:defRPr sz="2200">
                <a:latin typeface="+mn-lt"/>
              </a:defRPr>
            </a:lvl8pPr>
            <a:lvl9pPr marL="0" indent="0">
              <a:buFont typeface="Arial" panose="020B0604020202020204" pitchFamily="34" charset="0"/>
              <a:buNone/>
              <a:defRPr sz="2200">
                <a:latin typeface="+mn-lt"/>
              </a:defRPr>
            </a:lvl9pPr>
          </a:lstStyle>
          <a:p>
            <a:pPr lvl="0"/>
            <a:r>
              <a:rPr lang="de-DE" dirty="0"/>
              <a:t>Untertitel</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17" name="Textplatzhalter 9">
            <a:extLst>
              <a:ext uri="{FF2B5EF4-FFF2-40B4-BE49-F238E27FC236}">
                <a16:creationId xmlns:a16="http://schemas.microsoft.com/office/drawing/2014/main" id="{7AEB467E-3AA6-E08E-9C99-62467A57E44F}"/>
              </a:ext>
            </a:extLst>
          </p:cNvPr>
          <p:cNvSpPr>
            <a:spLocks noGrp="1"/>
          </p:cNvSpPr>
          <p:nvPr>
            <p:ph type="body" sz="quarter" idx="21" hasCustomPrompt="1"/>
          </p:nvPr>
        </p:nvSpPr>
        <p:spPr>
          <a:xfrm>
            <a:off x="8968375" y="1739227"/>
            <a:ext cx="2617200" cy="928373"/>
          </a:xfrm>
        </p:spPr>
        <p:txBody>
          <a:bodyPr bIns="216000" anchor="b" anchorCtr="0"/>
          <a:lstStyle>
            <a:lvl1pPr marL="0" indent="0">
              <a:buFont typeface="Arial" panose="020B0604020202020204" pitchFamily="34" charset="0"/>
              <a:buNone/>
              <a:defRPr sz="2200">
                <a:latin typeface="+mn-lt"/>
              </a:defRPr>
            </a:lvl1pPr>
            <a:lvl2pPr marL="0" indent="0">
              <a:buFont typeface="Arial" panose="020B0604020202020204" pitchFamily="34" charset="0"/>
              <a:buNone/>
              <a:defRPr sz="2200" b="0">
                <a:latin typeface="+mn-lt"/>
              </a:defRPr>
            </a:lvl2pPr>
            <a:lvl3pPr marL="0" indent="0">
              <a:spcBef>
                <a:spcPts val="0"/>
              </a:spcBef>
              <a:buNone/>
              <a:defRPr sz="2200">
                <a:latin typeface="+mn-lt"/>
              </a:defRPr>
            </a:lvl3pPr>
            <a:lvl4pPr marL="0" indent="0">
              <a:buNone/>
              <a:defRPr sz="2200">
                <a:latin typeface="+mn-lt"/>
              </a:defRPr>
            </a:lvl4pPr>
            <a:lvl5pPr marL="0" indent="0">
              <a:buFont typeface="Arial" panose="020B0604020202020204" pitchFamily="34" charset="0"/>
              <a:buNone/>
              <a:defRPr sz="2200">
                <a:latin typeface="+mn-lt"/>
              </a:defRPr>
            </a:lvl5pPr>
            <a:lvl6pPr marL="0" indent="0">
              <a:buFont typeface="Arial" panose="020B0604020202020204" pitchFamily="34" charset="0"/>
              <a:buNone/>
              <a:defRPr sz="2200">
                <a:latin typeface="+mn-lt"/>
              </a:defRPr>
            </a:lvl6pPr>
            <a:lvl7pPr marL="0" indent="0">
              <a:buFont typeface="Arial" panose="020B0604020202020204" pitchFamily="34" charset="0"/>
              <a:buNone/>
              <a:defRPr sz="2200">
                <a:latin typeface="+mn-lt"/>
              </a:defRPr>
            </a:lvl7pPr>
            <a:lvl8pPr marL="0" indent="0">
              <a:buFont typeface="Arial" panose="020B0604020202020204" pitchFamily="34" charset="0"/>
              <a:buNone/>
              <a:defRPr sz="2200">
                <a:latin typeface="+mn-lt"/>
              </a:defRPr>
            </a:lvl8pPr>
            <a:lvl9pPr marL="0" indent="0">
              <a:buFont typeface="Arial" panose="020B0604020202020204" pitchFamily="34" charset="0"/>
              <a:buNone/>
              <a:defRPr sz="2200">
                <a:latin typeface="+mn-lt"/>
              </a:defRPr>
            </a:lvl9pPr>
          </a:lstStyle>
          <a:p>
            <a:pPr lvl="0"/>
            <a:r>
              <a:rPr lang="de-DE" dirty="0"/>
              <a:t>Untertitel</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18" name="Textplatzhalter 9">
            <a:extLst>
              <a:ext uri="{FF2B5EF4-FFF2-40B4-BE49-F238E27FC236}">
                <a16:creationId xmlns:a16="http://schemas.microsoft.com/office/drawing/2014/main" id="{2193C52B-883B-5C93-A3CA-4E880BB877AD}"/>
              </a:ext>
            </a:extLst>
          </p:cNvPr>
          <p:cNvSpPr>
            <a:spLocks noGrp="1"/>
          </p:cNvSpPr>
          <p:nvPr>
            <p:ph type="body" sz="quarter" idx="22" hasCustomPrompt="1"/>
          </p:nvPr>
        </p:nvSpPr>
        <p:spPr>
          <a:xfrm>
            <a:off x="815225" y="5666083"/>
            <a:ext cx="2408400" cy="928373"/>
          </a:xfrm>
        </p:spPr>
        <p:txBody>
          <a:bodyPr bIns="216000" anchor="t" anchorCtr="0"/>
          <a:lstStyle>
            <a:lvl1pPr marL="0" indent="0">
              <a:buFont typeface="Arial" panose="020B0604020202020204" pitchFamily="34" charset="0"/>
              <a:buNone/>
              <a:defRPr sz="1200">
                <a:latin typeface="+mn-lt"/>
              </a:defRPr>
            </a:lvl1pPr>
            <a:lvl2pPr marL="0" indent="0">
              <a:buFont typeface="Arial" panose="020B0604020202020204" pitchFamily="34" charset="0"/>
              <a:buNone/>
              <a:defRPr sz="1200" b="0">
                <a:latin typeface="+mn-lt"/>
              </a:defRPr>
            </a:lvl2pPr>
            <a:lvl3pPr marL="0" indent="0">
              <a:spcBef>
                <a:spcPts val="0"/>
              </a:spcBef>
              <a:buNone/>
              <a:defRPr sz="1200">
                <a:latin typeface="+mn-lt"/>
              </a:defRPr>
            </a:lvl3pPr>
            <a:lvl4pPr marL="0" indent="0">
              <a:buNone/>
              <a:defRPr sz="1200">
                <a:latin typeface="+mn-lt"/>
              </a:defRPr>
            </a:lvl4pPr>
            <a:lvl5pPr marL="0" indent="0">
              <a:buFont typeface="Arial" panose="020B0604020202020204" pitchFamily="34" charset="0"/>
              <a:buNone/>
              <a:defRPr sz="1200">
                <a:latin typeface="+mn-lt"/>
              </a:defRPr>
            </a:lvl5pPr>
            <a:lvl6pPr marL="0" indent="0">
              <a:buFont typeface="Arial" panose="020B0604020202020204" pitchFamily="34" charset="0"/>
              <a:buNone/>
              <a:defRPr sz="1200">
                <a:latin typeface="+mn-lt"/>
              </a:defRPr>
            </a:lvl6pPr>
            <a:lvl7pPr marL="0" indent="0">
              <a:buFont typeface="Arial" panose="020B0604020202020204" pitchFamily="34" charset="0"/>
              <a:buNone/>
              <a:defRPr sz="1200">
                <a:latin typeface="+mn-lt"/>
              </a:defRPr>
            </a:lvl7pPr>
            <a:lvl8pPr marL="0" indent="0">
              <a:buFont typeface="Arial" panose="020B0604020202020204" pitchFamily="34" charset="0"/>
              <a:buNone/>
              <a:defRPr sz="1200">
                <a:latin typeface="+mn-lt"/>
              </a:defRPr>
            </a:lvl8pPr>
            <a:lvl9pPr marL="0" indent="0">
              <a:buFont typeface="Arial" panose="020B0604020202020204" pitchFamily="34" charset="0"/>
              <a:buNone/>
              <a:defRPr sz="1200">
                <a:latin typeface="+mn-lt"/>
              </a:defRPr>
            </a:lvl9pPr>
          </a:lstStyle>
          <a:p>
            <a:pPr lvl="0"/>
            <a:r>
              <a:rPr lang="de-DE" dirty="0"/>
              <a:t>Legende eingeben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19" name="Textplatzhalter 9">
            <a:extLst>
              <a:ext uri="{FF2B5EF4-FFF2-40B4-BE49-F238E27FC236}">
                <a16:creationId xmlns:a16="http://schemas.microsoft.com/office/drawing/2014/main" id="{01CCF559-63F9-A0B6-9C01-A840C80B6C8F}"/>
              </a:ext>
            </a:extLst>
          </p:cNvPr>
          <p:cNvSpPr>
            <a:spLocks noGrp="1"/>
          </p:cNvSpPr>
          <p:nvPr>
            <p:ph type="body" sz="quarter" idx="23" hasCustomPrompt="1"/>
          </p:nvPr>
        </p:nvSpPr>
        <p:spPr>
          <a:xfrm>
            <a:off x="3602542" y="5666083"/>
            <a:ext cx="2408400" cy="928373"/>
          </a:xfrm>
        </p:spPr>
        <p:txBody>
          <a:bodyPr bIns="216000" anchor="t" anchorCtr="0"/>
          <a:lstStyle>
            <a:lvl1pPr marL="0" indent="0">
              <a:buFont typeface="Arial" panose="020B0604020202020204" pitchFamily="34" charset="0"/>
              <a:buNone/>
              <a:defRPr sz="1200">
                <a:latin typeface="+mn-lt"/>
              </a:defRPr>
            </a:lvl1pPr>
            <a:lvl2pPr marL="0" indent="0">
              <a:buFont typeface="Arial" panose="020B0604020202020204" pitchFamily="34" charset="0"/>
              <a:buNone/>
              <a:defRPr sz="1200" b="0">
                <a:latin typeface="+mn-lt"/>
              </a:defRPr>
            </a:lvl2pPr>
            <a:lvl3pPr marL="0" indent="0">
              <a:spcBef>
                <a:spcPts val="0"/>
              </a:spcBef>
              <a:buNone/>
              <a:defRPr sz="1200">
                <a:latin typeface="+mn-lt"/>
              </a:defRPr>
            </a:lvl3pPr>
            <a:lvl4pPr marL="0" indent="0">
              <a:buNone/>
              <a:defRPr sz="1200">
                <a:latin typeface="+mn-lt"/>
              </a:defRPr>
            </a:lvl4pPr>
            <a:lvl5pPr marL="0" indent="0">
              <a:buFont typeface="Arial" panose="020B0604020202020204" pitchFamily="34" charset="0"/>
              <a:buNone/>
              <a:defRPr sz="1200">
                <a:latin typeface="+mn-lt"/>
              </a:defRPr>
            </a:lvl5pPr>
            <a:lvl6pPr marL="0" indent="0">
              <a:buFont typeface="Arial" panose="020B0604020202020204" pitchFamily="34" charset="0"/>
              <a:buNone/>
              <a:defRPr sz="1200">
                <a:latin typeface="+mn-lt"/>
              </a:defRPr>
            </a:lvl6pPr>
            <a:lvl7pPr marL="0" indent="0">
              <a:buFont typeface="Arial" panose="020B0604020202020204" pitchFamily="34" charset="0"/>
              <a:buNone/>
              <a:defRPr sz="1200">
                <a:latin typeface="+mn-lt"/>
              </a:defRPr>
            </a:lvl7pPr>
            <a:lvl8pPr marL="0" indent="0">
              <a:buFont typeface="Arial" panose="020B0604020202020204" pitchFamily="34" charset="0"/>
              <a:buNone/>
              <a:defRPr sz="1200">
                <a:latin typeface="+mn-lt"/>
              </a:defRPr>
            </a:lvl8pPr>
            <a:lvl9pPr marL="0" indent="0">
              <a:buFont typeface="Arial" panose="020B0604020202020204" pitchFamily="34" charset="0"/>
              <a:buNone/>
              <a:defRPr sz="1200">
                <a:latin typeface="+mn-lt"/>
              </a:defRPr>
            </a:lvl9pPr>
          </a:lstStyle>
          <a:p>
            <a:pPr lvl="0"/>
            <a:r>
              <a:rPr lang="de-DE" dirty="0"/>
              <a:t>Legende eingeben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20" name="Textplatzhalter 9">
            <a:extLst>
              <a:ext uri="{FF2B5EF4-FFF2-40B4-BE49-F238E27FC236}">
                <a16:creationId xmlns:a16="http://schemas.microsoft.com/office/drawing/2014/main" id="{073360B6-B3B7-5395-CDF8-F83AD281E701}"/>
              </a:ext>
            </a:extLst>
          </p:cNvPr>
          <p:cNvSpPr>
            <a:spLocks noGrp="1"/>
          </p:cNvSpPr>
          <p:nvPr>
            <p:ph type="body" sz="quarter" idx="24" hasCustomPrompt="1"/>
          </p:nvPr>
        </p:nvSpPr>
        <p:spPr>
          <a:xfrm>
            <a:off x="6389859" y="5666083"/>
            <a:ext cx="2408400" cy="928373"/>
          </a:xfrm>
        </p:spPr>
        <p:txBody>
          <a:bodyPr bIns="216000" anchor="t" anchorCtr="0"/>
          <a:lstStyle>
            <a:lvl1pPr marL="0" indent="0">
              <a:buFont typeface="Arial" panose="020B0604020202020204" pitchFamily="34" charset="0"/>
              <a:buNone/>
              <a:defRPr sz="1200">
                <a:latin typeface="+mn-lt"/>
              </a:defRPr>
            </a:lvl1pPr>
            <a:lvl2pPr marL="0" indent="0">
              <a:buFont typeface="Arial" panose="020B0604020202020204" pitchFamily="34" charset="0"/>
              <a:buNone/>
              <a:defRPr sz="1200" b="0">
                <a:latin typeface="+mn-lt"/>
              </a:defRPr>
            </a:lvl2pPr>
            <a:lvl3pPr marL="0" indent="0">
              <a:spcBef>
                <a:spcPts val="0"/>
              </a:spcBef>
              <a:buNone/>
              <a:defRPr sz="1200">
                <a:latin typeface="+mn-lt"/>
              </a:defRPr>
            </a:lvl3pPr>
            <a:lvl4pPr marL="0" indent="0">
              <a:buNone/>
              <a:defRPr sz="1200">
                <a:latin typeface="+mn-lt"/>
              </a:defRPr>
            </a:lvl4pPr>
            <a:lvl5pPr marL="0" indent="0">
              <a:buFont typeface="Arial" panose="020B0604020202020204" pitchFamily="34" charset="0"/>
              <a:buNone/>
              <a:defRPr sz="1200">
                <a:latin typeface="+mn-lt"/>
              </a:defRPr>
            </a:lvl5pPr>
            <a:lvl6pPr marL="0" indent="0">
              <a:buFont typeface="Arial" panose="020B0604020202020204" pitchFamily="34" charset="0"/>
              <a:buNone/>
              <a:defRPr sz="1200">
                <a:latin typeface="+mn-lt"/>
              </a:defRPr>
            </a:lvl6pPr>
            <a:lvl7pPr marL="0" indent="0">
              <a:buFont typeface="Arial" panose="020B0604020202020204" pitchFamily="34" charset="0"/>
              <a:buNone/>
              <a:defRPr sz="1200">
                <a:latin typeface="+mn-lt"/>
              </a:defRPr>
            </a:lvl7pPr>
            <a:lvl8pPr marL="0" indent="0">
              <a:buFont typeface="Arial" panose="020B0604020202020204" pitchFamily="34" charset="0"/>
              <a:buNone/>
              <a:defRPr sz="1200">
                <a:latin typeface="+mn-lt"/>
              </a:defRPr>
            </a:lvl8pPr>
            <a:lvl9pPr marL="0" indent="0">
              <a:buFont typeface="Arial" panose="020B0604020202020204" pitchFamily="34" charset="0"/>
              <a:buNone/>
              <a:defRPr sz="1200">
                <a:latin typeface="+mn-lt"/>
              </a:defRPr>
            </a:lvl9pPr>
          </a:lstStyle>
          <a:p>
            <a:pPr lvl="0"/>
            <a:r>
              <a:rPr lang="de-DE" dirty="0"/>
              <a:t>Legende eingeben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22" name="Bildplatzhalter 8">
            <a:extLst>
              <a:ext uri="{FF2B5EF4-FFF2-40B4-BE49-F238E27FC236}">
                <a16:creationId xmlns:a16="http://schemas.microsoft.com/office/drawing/2014/main" id="{45846806-5A09-EAD0-D870-ECE044774095}"/>
              </a:ext>
            </a:extLst>
          </p:cNvPr>
          <p:cNvSpPr>
            <a:spLocks noGrp="1"/>
          </p:cNvSpPr>
          <p:nvPr>
            <p:ph type="pic" sz="quarter" idx="26" hasCustomPrompt="1"/>
          </p:nvPr>
        </p:nvSpPr>
        <p:spPr>
          <a:xfrm>
            <a:off x="606425" y="5682903"/>
            <a:ext cx="154800" cy="154800"/>
          </a:xfrm>
          <a:solidFill>
            <a:schemeClr val="accent6"/>
          </a:solidFill>
        </p:spPr>
        <p:txBody>
          <a:bodyPr anchor="ctr" anchorCtr="0"/>
          <a:lstStyle>
            <a:lvl1pPr algn="ctr">
              <a:defRPr>
                <a:solidFill>
                  <a:schemeClr val="bg1"/>
                </a:solidFill>
              </a:defRPr>
            </a:lvl1pPr>
          </a:lstStyle>
          <a:p>
            <a:r>
              <a:rPr lang="de-DE" dirty="0"/>
              <a:t> </a:t>
            </a:r>
            <a:endParaRPr lang="de-CH" dirty="0"/>
          </a:p>
        </p:txBody>
      </p:sp>
      <p:sp>
        <p:nvSpPr>
          <p:cNvPr id="24" name="Bildplatzhalter 8">
            <a:extLst>
              <a:ext uri="{FF2B5EF4-FFF2-40B4-BE49-F238E27FC236}">
                <a16:creationId xmlns:a16="http://schemas.microsoft.com/office/drawing/2014/main" id="{5370AE7D-204C-FAE6-7F47-749167BC302D}"/>
              </a:ext>
            </a:extLst>
          </p:cNvPr>
          <p:cNvSpPr>
            <a:spLocks noGrp="1"/>
          </p:cNvSpPr>
          <p:nvPr>
            <p:ph type="pic" sz="quarter" idx="27" hasCustomPrompt="1"/>
          </p:nvPr>
        </p:nvSpPr>
        <p:spPr>
          <a:xfrm>
            <a:off x="3393742" y="5682903"/>
            <a:ext cx="154800" cy="154800"/>
          </a:xfrm>
          <a:solidFill>
            <a:schemeClr val="accent5"/>
          </a:solidFill>
        </p:spPr>
        <p:txBody>
          <a:bodyPr anchor="ctr" anchorCtr="0"/>
          <a:lstStyle>
            <a:lvl1pPr algn="ctr">
              <a:defRPr>
                <a:solidFill>
                  <a:schemeClr val="bg1"/>
                </a:solidFill>
              </a:defRPr>
            </a:lvl1pPr>
          </a:lstStyle>
          <a:p>
            <a:r>
              <a:rPr lang="de-DE" dirty="0"/>
              <a:t> </a:t>
            </a:r>
            <a:endParaRPr lang="de-CH" dirty="0"/>
          </a:p>
        </p:txBody>
      </p:sp>
      <p:sp>
        <p:nvSpPr>
          <p:cNvPr id="25" name="Bildplatzhalter 8">
            <a:extLst>
              <a:ext uri="{FF2B5EF4-FFF2-40B4-BE49-F238E27FC236}">
                <a16:creationId xmlns:a16="http://schemas.microsoft.com/office/drawing/2014/main" id="{6D8C71AE-80F2-7650-CBAF-CE245AA9C591}"/>
              </a:ext>
            </a:extLst>
          </p:cNvPr>
          <p:cNvSpPr>
            <a:spLocks noGrp="1"/>
          </p:cNvSpPr>
          <p:nvPr>
            <p:ph type="pic" sz="quarter" idx="28" hasCustomPrompt="1"/>
          </p:nvPr>
        </p:nvSpPr>
        <p:spPr>
          <a:xfrm>
            <a:off x="6181059" y="5682903"/>
            <a:ext cx="154800" cy="154800"/>
          </a:xfrm>
          <a:solidFill>
            <a:schemeClr val="accent1"/>
          </a:solidFill>
        </p:spPr>
        <p:txBody>
          <a:bodyPr anchor="ctr" anchorCtr="0"/>
          <a:lstStyle>
            <a:lvl1pPr algn="ctr">
              <a:defRPr>
                <a:solidFill>
                  <a:schemeClr val="bg1"/>
                </a:solidFill>
              </a:defRPr>
            </a:lvl1pPr>
          </a:lstStyle>
          <a:p>
            <a:r>
              <a:rPr lang="de-DE" dirty="0"/>
              <a:t> </a:t>
            </a:r>
            <a:endParaRPr lang="de-CH" dirty="0"/>
          </a:p>
        </p:txBody>
      </p:sp>
      <p:sp>
        <p:nvSpPr>
          <p:cNvPr id="26" name="Bildplatzhalter 8">
            <a:extLst>
              <a:ext uri="{FF2B5EF4-FFF2-40B4-BE49-F238E27FC236}">
                <a16:creationId xmlns:a16="http://schemas.microsoft.com/office/drawing/2014/main" id="{66249A56-9EFC-FC11-F1B3-EAEBB8F5F93A}"/>
              </a:ext>
            </a:extLst>
          </p:cNvPr>
          <p:cNvSpPr>
            <a:spLocks noGrp="1"/>
          </p:cNvSpPr>
          <p:nvPr>
            <p:ph type="pic" sz="quarter" idx="29" hasCustomPrompt="1"/>
          </p:nvPr>
        </p:nvSpPr>
        <p:spPr>
          <a:xfrm>
            <a:off x="2026995" y="4130566"/>
            <a:ext cx="1196630" cy="1154234"/>
          </a:xfrm>
          <a:solidFill>
            <a:schemeClr val="accent1">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27" name="Bildplatzhalter 8">
            <a:extLst>
              <a:ext uri="{FF2B5EF4-FFF2-40B4-BE49-F238E27FC236}">
                <a16:creationId xmlns:a16="http://schemas.microsoft.com/office/drawing/2014/main" id="{8A7495CB-8A0F-B2A3-3139-058EA87DE646}"/>
              </a:ext>
            </a:extLst>
          </p:cNvPr>
          <p:cNvSpPr>
            <a:spLocks noGrp="1"/>
          </p:cNvSpPr>
          <p:nvPr>
            <p:ph type="pic" sz="quarter" idx="30" hasCustomPrompt="1"/>
          </p:nvPr>
        </p:nvSpPr>
        <p:spPr>
          <a:xfrm>
            <a:off x="2270233" y="4387334"/>
            <a:ext cx="953391" cy="897465"/>
          </a:xfrm>
          <a:solidFill>
            <a:schemeClr val="accent5">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28" name="Bildplatzhalter 8">
            <a:extLst>
              <a:ext uri="{FF2B5EF4-FFF2-40B4-BE49-F238E27FC236}">
                <a16:creationId xmlns:a16="http://schemas.microsoft.com/office/drawing/2014/main" id="{78C5F2A4-C07A-4524-3259-CE05688B75DB}"/>
              </a:ext>
            </a:extLst>
          </p:cNvPr>
          <p:cNvSpPr>
            <a:spLocks noGrp="1"/>
          </p:cNvSpPr>
          <p:nvPr>
            <p:ph type="pic" sz="quarter" idx="31" hasCustomPrompt="1"/>
          </p:nvPr>
        </p:nvSpPr>
        <p:spPr>
          <a:xfrm>
            <a:off x="4814312" y="4130566"/>
            <a:ext cx="1196630" cy="1154234"/>
          </a:xfrm>
          <a:solidFill>
            <a:schemeClr val="accent1">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29" name="Bildplatzhalter 8">
            <a:extLst>
              <a:ext uri="{FF2B5EF4-FFF2-40B4-BE49-F238E27FC236}">
                <a16:creationId xmlns:a16="http://schemas.microsoft.com/office/drawing/2014/main" id="{C222BE54-19D9-0FEB-8387-4B67056CAE8F}"/>
              </a:ext>
            </a:extLst>
          </p:cNvPr>
          <p:cNvSpPr>
            <a:spLocks noGrp="1"/>
          </p:cNvSpPr>
          <p:nvPr>
            <p:ph type="pic" sz="quarter" idx="32" hasCustomPrompt="1"/>
          </p:nvPr>
        </p:nvSpPr>
        <p:spPr>
          <a:xfrm>
            <a:off x="5057551" y="4387334"/>
            <a:ext cx="953391" cy="897465"/>
          </a:xfrm>
          <a:solidFill>
            <a:schemeClr val="accent5">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30" name="Bildplatzhalter 8">
            <a:extLst>
              <a:ext uri="{FF2B5EF4-FFF2-40B4-BE49-F238E27FC236}">
                <a16:creationId xmlns:a16="http://schemas.microsoft.com/office/drawing/2014/main" id="{CA563504-50A1-59C7-C5E2-5DE1B1AB63F7}"/>
              </a:ext>
            </a:extLst>
          </p:cNvPr>
          <p:cNvSpPr>
            <a:spLocks noGrp="1"/>
          </p:cNvSpPr>
          <p:nvPr>
            <p:ph type="pic" sz="quarter" idx="33" hasCustomPrompt="1"/>
          </p:nvPr>
        </p:nvSpPr>
        <p:spPr>
          <a:xfrm>
            <a:off x="7601629" y="4130566"/>
            <a:ext cx="1196630" cy="1154234"/>
          </a:xfrm>
          <a:solidFill>
            <a:schemeClr val="accent1">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31" name="Bildplatzhalter 8">
            <a:extLst>
              <a:ext uri="{FF2B5EF4-FFF2-40B4-BE49-F238E27FC236}">
                <a16:creationId xmlns:a16="http://schemas.microsoft.com/office/drawing/2014/main" id="{ED710DBC-9448-32C0-48E8-BE3A2F9874F6}"/>
              </a:ext>
            </a:extLst>
          </p:cNvPr>
          <p:cNvSpPr>
            <a:spLocks noGrp="1"/>
          </p:cNvSpPr>
          <p:nvPr>
            <p:ph type="pic" sz="quarter" idx="34" hasCustomPrompt="1"/>
          </p:nvPr>
        </p:nvSpPr>
        <p:spPr>
          <a:xfrm>
            <a:off x="7844868" y="4387334"/>
            <a:ext cx="953391" cy="897465"/>
          </a:xfrm>
          <a:solidFill>
            <a:schemeClr val="accent5">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32" name="Bildplatzhalter 8">
            <a:extLst>
              <a:ext uri="{FF2B5EF4-FFF2-40B4-BE49-F238E27FC236}">
                <a16:creationId xmlns:a16="http://schemas.microsoft.com/office/drawing/2014/main" id="{2A7FB4ED-AC95-5E40-DE8B-9CB693BE63DC}"/>
              </a:ext>
            </a:extLst>
          </p:cNvPr>
          <p:cNvSpPr>
            <a:spLocks noGrp="1"/>
          </p:cNvSpPr>
          <p:nvPr>
            <p:ph type="pic" sz="quarter" idx="35" hasCustomPrompt="1"/>
          </p:nvPr>
        </p:nvSpPr>
        <p:spPr>
          <a:xfrm>
            <a:off x="10388945" y="4130566"/>
            <a:ext cx="1196630" cy="1154234"/>
          </a:xfrm>
          <a:solidFill>
            <a:schemeClr val="accent1">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33" name="Bildplatzhalter 8">
            <a:extLst>
              <a:ext uri="{FF2B5EF4-FFF2-40B4-BE49-F238E27FC236}">
                <a16:creationId xmlns:a16="http://schemas.microsoft.com/office/drawing/2014/main" id="{DCBFA440-660C-B99B-032F-33CC69F66012}"/>
              </a:ext>
            </a:extLst>
          </p:cNvPr>
          <p:cNvSpPr>
            <a:spLocks noGrp="1"/>
          </p:cNvSpPr>
          <p:nvPr>
            <p:ph type="pic" sz="quarter" idx="36" hasCustomPrompt="1"/>
          </p:nvPr>
        </p:nvSpPr>
        <p:spPr>
          <a:xfrm>
            <a:off x="10632184" y="4387334"/>
            <a:ext cx="953391" cy="897465"/>
          </a:xfrm>
          <a:solidFill>
            <a:schemeClr val="accent5">
              <a:alpha val="50000"/>
            </a:schemeClr>
          </a:solidFill>
        </p:spPr>
        <p:txBody>
          <a:bodyPr anchor="ctr" anchorCtr="0"/>
          <a:lstStyle>
            <a:lvl1pPr algn="ctr">
              <a:defRPr>
                <a:solidFill>
                  <a:schemeClr val="bg1"/>
                </a:solidFill>
              </a:defRPr>
            </a:lvl1pPr>
          </a:lstStyle>
          <a:p>
            <a:r>
              <a:rPr lang="de-DE" dirty="0"/>
              <a:t> </a:t>
            </a:r>
            <a:endParaRPr lang="de-CH" dirty="0"/>
          </a:p>
        </p:txBody>
      </p:sp>
      <p:grpSp>
        <p:nvGrpSpPr>
          <p:cNvPr id="34" name="Gruppieren 33">
            <a:extLst>
              <a:ext uri="{FF2B5EF4-FFF2-40B4-BE49-F238E27FC236}">
                <a16:creationId xmlns:a16="http://schemas.microsoft.com/office/drawing/2014/main" id="{241C6B31-B774-31E5-482C-B167D29D7B94}"/>
              </a:ext>
            </a:extLst>
          </p:cNvPr>
          <p:cNvGrpSpPr/>
          <p:nvPr userDrawn="1"/>
        </p:nvGrpSpPr>
        <p:grpSpPr>
          <a:xfrm>
            <a:off x="12912000" y="2667601"/>
            <a:ext cx="2880000" cy="3294542"/>
            <a:chOff x="-3240000" y="3985986"/>
            <a:chExt cx="2236901" cy="2470905"/>
          </a:xfrm>
          <a:solidFill>
            <a:schemeClr val="accent1">
              <a:lumMod val="40000"/>
              <a:lumOff val="60000"/>
            </a:schemeClr>
          </a:solidFill>
        </p:grpSpPr>
        <p:sp>
          <p:nvSpPr>
            <p:cNvPr id="35" name="Textfeld 34">
              <a:extLst>
                <a:ext uri="{FF2B5EF4-FFF2-40B4-BE49-F238E27FC236}">
                  <a16:creationId xmlns:a16="http://schemas.microsoft.com/office/drawing/2014/main" id="{40AC693C-0E94-842E-43F7-851409AFFD04}"/>
                </a:ext>
              </a:extLst>
            </p:cNvPr>
            <p:cNvSpPr txBox="1"/>
            <p:nvPr userDrawn="1"/>
          </p:nvSpPr>
          <p:spPr>
            <a:xfrm flipH="1">
              <a:off x="-3240000" y="3985986"/>
              <a:ext cx="2236901" cy="2470905"/>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pPr marL="304792" indent="-304792">
                <a:buFont typeface="+mj-lt"/>
                <a:buAutoNum type="arabicPeriod"/>
              </a:pPr>
              <a:endParaRPr lang="de-CH" sz="900" b="0" kern="600" dirty="0">
                <a:solidFill>
                  <a:schemeClr val="tx1"/>
                </a:solidFill>
                <a:latin typeface="+mn-lt"/>
              </a:endParaRPr>
            </a:p>
            <a:p>
              <a:r>
                <a:rPr lang="de-CH" sz="900" b="0" kern="600" dirty="0">
                  <a:solidFill>
                    <a:schemeClr val="tx1"/>
                  </a:solidFill>
                  <a:latin typeface="+mn-lt"/>
                </a:rPr>
                <a:t>Stellen Sie das Bild ggf. manuell hinter die Farbflächen.</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r>
                <a:rPr lang="de-DE" sz="900" b="1" kern="600" dirty="0">
                  <a:solidFill>
                    <a:schemeClr val="tx1"/>
                  </a:solidFill>
                  <a:latin typeface="+mj-lt"/>
                </a:rPr>
                <a:t>Farbflächen anpassen:</a:t>
              </a:r>
            </a:p>
            <a:p>
              <a:r>
                <a:rPr lang="de-DE" sz="900" b="0" kern="600" dirty="0">
                  <a:solidFill>
                    <a:schemeClr val="tx1"/>
                  </a:solidFill>
                  <a:latin typeface="+mn-lt"/>
                </a:rPr>
                <a:t>Ändern Sie die Farbe unter «Formformat -&gt; Fülleffekt». Passen Sie ggf. die Transparenz via «Rechtsklick &gt; Form formatieren… &gt; Füllung» an.</a:t>
              </a:r>
            </a:p>
          </p:txBody>
        </p:sp>
        <p:pic>
          <p:nvPicPr>
            <p:cNvPr id="36" name="Grafik 35">
              <a:extLst>
                <a:ext uri="{FF2B5EF4-FFF2-40B4-BE49-F238E27FC236}">
                  <a16:creationId xmlns:a16="http://schemas.microsoft.com/office/drawing/2014/main" id="{710DB6E6-1847-1CF2-6EE7-8CB8660407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5199298"/>
              <a:ext cx="1542150" cy="670187"/>
            </a:xfrm>
            <a:prstGeom prst="rect">
              <a:avLst/>
            </a:prstGeom>
            <a:grpFill/>
          </p:spPr>
        </p:pic>
      </p:grpSp>
    </p:spTree>
    <p:extLst>
      <p:ext uri="{BB962C8B-B14F-4D97-AF65-F5344CB8AC3E}">
        <p14:creationId xmlns:p14="http://schemas.microsoft.com/office/powerpoint/2010/main" val="3476798003"/>
      </p:ext>
    </p:extLst>
  </p:cSld>
  <p:clrMapOvr>
    <a:masterClrMapping/>
  </p:clrMapOvr>
  <p:extLst>
    <p:ext uri="{DCECCB84-F9BA-43D5-87BE-67443E8EF086}">
      <p15:sldGuideLst xmlns:p15="http://schemas.microsoft.com/office/powerpoint/2012/main">
        <p15:guide id="3" pos="3787" userDrawn="1">
          <p15:clr>
            <a:srgbClr val="FBAE40"/>
          </p15:clr>
        </p15:guide>
        <p15:guide id="4" pos="3893" userDrawn="1">
          <p15:clr>
            <a:srgbClr val="FBAE40"/>
          </p15:clr>
        </p15:guide>
        <p15:guide id="5" pos="5650" userDrawn="1">
          <p15:clr>
            <a:srgbClr val="FBAE40"/>
          </p15:clr>
        </p15:guide>
        <p15:guide id="6" pos="5543" userDrawn="1">
          <p15:clr>
            <a:srgbClr val="FBAE40"/>
          </p15:clr>
        </p15:guide>
        <p15:guide id="7" pos="2031" userDrawn="1">
          <p15:clr>
            <a:srgbClr val="FBAE40"/>
          </p15:clr>
        </p15:guide>
        <p15:guide id="8" pos="213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Inhalt_2-Bilder_rechts">
    <p:spTree>
      <p:nvGrpSpPr>
        <p:cNvPr id="1" name=""/>
        <p:cNvGrpSpPr/>
        <p:nvPr/>
      </p:nvGrpSpPr>
      <p:grpSpPr>
        <a:xfrm>
          <a:off x="0" y="0"/>
          <a:ext cx="0" cy="0"/>
          <a:chOff x="0" y="0"/>
          <a:chExt cx="0" cy="0"/>
        </a:xfrm>
      </p:grpSpPr>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6180000" y="0"/>
            <a:ext cx="6012000" cy="3344400"/>
          </a:xfrm>
          <a:noFill/>
        </p:spPr>
        <p:txBody>
          <a:bodyPr anchor="ctr" anchorCtr="0"/>
          <a:lstStyle>
            <a:lvl1pPr algn="ctr">
              <a:defRPr>
                <a:solidFill>
                  <a:schemeClr val="tx1"/>
                </a:solidFill>
              </a:defRPr>
            </a:lvl1pPr>
          </a:lstStyle>
          <a:p>
            <a:r>
              <a:rPr lang="en-GB"/>
              <a:t>Click icon to add picture</a:t>
            </a:r>
            <a:endParaRPr lang="de-CH" dirty="0"/>
          </a:p>
        </p:txBody>
      </p:sp>
      <p:sp>
        <p:nvSpPr>
          <p:cNvPr id="11" name="Bildplatzhalter 8">
            <a:extLst>
              <a:ext uri="{FF2B5EF4-FFF2-40B4-BE49-F238E27FC236}">
                <a16:creationId xmlns:a16="http://schemas.microsoft.com/office/drawing/2014/main" id="{AB49C15E-4E2E-A4ED-213E-B336761033C8}"/>
              </a:ext>
            </a:extLst>
          </p:cNvPr>
          <p:cNvSpPr>
            <a:spLocks noGrp="1"/>
          </p:cNvSpPr>
          <p:nvPr>
            <p:ph type="pic" sz="quarter" idx="17"/>
          </p:nvPr>
        </p:nvSpPr>
        <p:spPr>
          <a:xfrm>
            <a:off x="6180000" y="3513600"/>
            <a:ext cx="6012000" cy="3344400"/>
          </a:xfrm>
          <a:noFill/>
        </p:spPr>
        <p:txBody>
          <a:bodyPr anchor="ctr" anchorCtr="0"/>
          <a:lstStyle>
            <a:lvl1pPr algn="ctr">
              <a:defRPr>
                <a:solidFill>
                  <a:schemeClr val="tx1"/>
                </a:solidFill>
              </a:defRPr>
            </a:lvl1pPr>
          </a:lstStyle>
          <a:p>
            <a:r>
              <a:rPr lang="en-GB"/>
              <a:t>Click icon to add picture</a:t>
            </a:r>
            <a:endParaRPr lang="de-CH" dirty="0"/>
          </a:p>
        </p:txBody>
      </p:sp>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540000"/>
            <a:ext cx="4986775"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4" y="2147094"/>
            <a:ext cx="4986775" cy="4362386"/>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10" name="Textplatzhalter 4">
            <a:extLst>
              <a:ext uri="{FF2B5EF4-FFF2-40B4-BE49-F238E27FC236}">
                <a16:creationId xmlns:a16="http://schemas.microsoft.com/office/drawing/2014/main" id="{D1A061AF-A377-EB56-0FFB-8AA24F3DEF09}"/>
              </a:ext>
            </a:extLst>
          </p:cNvPr>
          <p:cNvSpPr>
            <a:spLocks noGrp="1"/>
          </p:cNvSpPr>
          <p:nvPr>
            <p:ph type="body" sz="quarter" idx="20" hasCustomPrompt="1"/>
          </p:nvPr>
        </p:nvSpPr>
        <p:spPr>
          <a:xfrm>
            <a:off x="10302000" y="5673600"/>
            <a:ext cx="1890000" cy="1184400"/>
          </a:xfrm>
          <a:blipFill dpi="0"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a:defRPr sz="100"/>
            </a:lvl1pPr>
          </a:lstStyle>
          <a:p>
            <a:pPr lvl="0"/>
            <a:r>
              <a:rPr lang="de-DE" dirty="0"/>
              <a:t>   </a:t>
            </a:r>
            <a:endParaRPr lang="de-CH" dirty="0"/>
          </a:p>
        </p:txBody>
      </p:sp>
      <p:sp>
        <p:nvSpPr>
          <p:cNvPr id="18" name="Textplatzhalter 6">
            <a:extLst>
              <a:ext uri="{FF2B5EF4-FFF2-40B4-BE49-F238E27FC236}">
                <a16:creationId xmlns:a16="http://schemas.microsoft.com/office/drawing/2014/main" id="{A7FE40B5-D451-4C3A-B9B8-BD1D0AC7506F}"/>
              </a:ext>
            </a:extLst>
          </p:cNvPr>
          <p:cNvSpPr>
            <a:spLocks noGrp="1"/>
          </p:cNvSpPr>
          <p:nvPr>
            <p:ph type="body" sz="quarter" idx="21" hasCustomPrompt="1"/>
          </p:nvPr>
        </p:nvSpPr>
        <p:spPr>
          <a:xfrm>
            <a:off x="11075229" y="5994263"/>
            <a:ext cx="874800" cy="6552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384769402"/>
      </p:ext>
    </p:extLst>
  </p:cSld>
  <p:clrMapOvr>
    <a:masterClrMapping/>
  </p:clrMapOvr>
  <p:extLst>
    <p:ext uri="{DCECCB84-F9BA-43D5-87BE-67443E8EF086}">
      <p15:sldGuideLst xmlns:p15="http://schemas.microsoft.com/office/powerpoint/2012/main">
        <p15:guide id="3" pos="3893">
          <p15:clr>
            <a:srgbClr val="FBAE40"/>
          </p15:clr>
        </p15:guide>
        <p15:guide id="4" orient="horz" pos="1139"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Inhalt_Bild_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540000"/>
            <a:ext cx="10979150"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598800" y="1697661"/>
            <a:ext cx="4986775" cy="4824519"/>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2" y="1758950"/>
            <a:ext cx="6012000" cy="5099050"/>
          </a:xfrm>
          <a:noFill/>
        </p:spPr>
        <p:txBody>
          <a:bodyPr anchor="ctr" anchorCtr="0"/>
          <a:lstStyle>
            <a:lvl1pPr algn="ctr">
              <a:defRPr>
                <a:solidFill>
                  <a:schemeClr val="tx1"/>
                </a:solidFill>
              </a:defRPr>
            </a:lvl1pPr>
          </a:lstStyle>
          <a:p>
            <a:r>
              <a:rPr lang="en-GB"/>
              <a:t>Click icon to add picture</a:t>
            </a:r>
            <a:endParaRPr lang="de-CH" dirty="0"/>
          </a:p>
        </p:txBody>
      </p:sp>
    </p:spTree>
    <p:extLst>
      <p:ext uri="{BB962C8B-B14F-4D97-AF65-F5344CB8AC3E}">
        <p14:creationId xmlns:p14="http://schemas.microsoft.com/office/powerpoint/2010/main" val="3124027995"/>
      </p:ext>
    </p:extLst>
  </p:cSld>
  <p:clrMapOvr>
    <a:masterClrMapping/>
  </p:clrMapOvr>
  <p:extLst>
    <p:ext uri="{DCECCB84-F9BA-43D5-87BE-67443E8EF086}">
      <p15:sldGuideLst xmlns:p15="http://schemas.microsoft.com/office/powerpoint/2012/main">
        <p15:guide id="2" orient="horz" pos="1108">
          <p15:clr>
            <a:srgbClr val="FBAE40"/>
          </p15:clr>
        </p15:guide>
        <p15:guide id="3" pos="3795" userDrawn="1">
          <p15:clr>
            <a:srgbClr val="FBAE40"/>
          </p15:clr>
        </p15:guide>
        <p15:guide id="4" pos="41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_Zwischentitel">
    <p:spTree>
      <p:nvGrpSpPr>
        <p:cNvPr id="1" name=""/>
        <p:cNvGrpSpPr/>
        <p:nvPr/>
      </p:nvGrpSpPr>
      <p:grpSpPr>
        <a:xfrm>
          <a:off x="0" y="0"/>
          <a:ext cx="0" cy="0"/>
          <a:chOff x="0" y="0"/>
          <a:chExt cx="0" cy="0"/>
        </a:xfrm>
      </p:grpSpPr>
      <p:sp>
        <p:nvSpPr>
          <p:cNvPr id="14" name="Bildplatzhalter 13">
            <a:extLst>
              <a:ext uri="{FF2B5EF4-FFF2-40B4-BE49-F238E27FC236}">
                <a16:creationId xmlns:a16="http://schemas.microsoft.com/office/drawing/2014/main" id="{BFF8561A-9757-41D4-18D1-E921A9F7C817}"/>
              </a:ext>
            </a:extLst>
          </p:cNvPr>
          <p:cNvSpPr>
            <a:spLocks noGrp="1"/>
          </p:cNvSpPr>
          <p:nvPr>
            <p:ph type="pic" sz="quarter" idx="14"/>
          </p:nvPr>
        </p:nvSpPr>
        <p:spPr>
          <a:xfrm>
            <a:off x="0" y="0"/>
            <a:ext cx="12192000" cy="6858000"/>
          </a:xfrm>
          <a:solidFill>
            <a:schemeClr val="accent3"/>
          </a:solidFill>
        </p:spPr>
        <p:txBody>
          <a:bodyPr bIns="0" anchor="ctr" anchorCtr="0"/>
          <a:lstStyle>
            <a:lvl1pPr algn="ctr">
              <a:defRPr>
                <a:solidFill>
                  <a:schemeClr val="bg1"/>
                </a:solidFill>
              </a:defRPr>
            </a:lvl1pPr>
          </a:lstStyle>
          <a:p>
            <a:r>
              <a:rPr lang="de-DE"/>
              <a:t>Bild durch Klicken auf Symbol hinzufügen</a:t>
            </a:r>
            <a:endParaRPr lang="de-CH" dirty="0"/>
          </a:p>
        </p:txBody>
      </p:sp>
      <p:sp>
        <p:nvSpPr>
          <p:cNvPr id="2" name="Titel 1">
            <a:extLst>
              <a:ext uri="{FF2B5EF4-FFF2-40B4-BE49-F238E27FC236}">
                <a16:creationId xmlns:a16="http://schemas.microsoft.com/office/drawing/2014/main" id="{494FCD23-31DD-C5BD-AFE6-C7AEEEB6FB4A}"/>
              </a:ext>
            </a:extLst>
          </p:cNvPr>
          <p:cNvSpPr>
            <a:spLocks noGrp="1"/>
          </p:cNvSpPr>
          <p:nvPr>
            <p:ph type="ctrTitle" hasCustomPrompt="1"/>
          </p:nvPr>
        </p:nvSpPr>
        <p:spPr>
          <a:xfrm>
            <a:off x="606425" y="565610"/>
            <a:ext cx="10979150" cy="1655762"/>
          </a:xfrm>
        </p:spPr>
        <p:txBody>
          <a:bodyPr tIns="0" anchor="t" anchorCtr="0"/>
          <a:lstStyle>
            <a:lvl1pPr algn="l">
              <a:defRPr sz="4800">
                <a:solidFill>
                  <a:schemeClr val="bg1"/>
                </a:solidFill>
                <a:latin typeface="+mj-lt"/>
              </a:defRPr>
            </a:lvl1pPr>
          </a:lstStyle>
          <a:p>
            <a:r>
              <a:rPr lang="de-DE" dirty="0"/>
              <a:t>Zwischentitel eingeben</a:t>
            </a:r>
            <a:endParaRPr lang="de-CH" dirty="0"/>
          </a:p>
        </p:txBody>
      </p:sp>
      <p:sp>
        <p:nvSpPr>
          <p:cNvPr id="3" name="Textplatzhalter 4">
            <a:extLst>
              <a:ext uri="{FF2B5EF4-FFF2-40B4-BE49-F238E27FC236}">
                <a16:creationId xmlns:a16="http://schemas.microsoft.com/office/drawing/2014/main" id="{1989A612-949A-A8D2-619B-0FA3B19DFDBE}"/>
              </a:ext>
            </a:extLst>
          </p:cNvPr>
          <p:cNvSpPr>
            <a:spLocks noGrp="1"/>
          </p:cNvSpPr>
          <p:nvPr>
            <p:ph type="body" sz="quarter" idx="20" hasCustomPrompt="1"/>
          </p:nvPr>
        </p:nvSpPr>
        <p:spPr>
          <a:xfrm>
            <a:off x="10302000" y="5673600"/>
            <a:ext cx="1890000" cy="1184400"/>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lstStyle>
            <a:lvl1pPr>
              <a:defRPr sz="100"/>
            </a:lvl1pPr>
          </a:lstStyle>
          <a:p>
            <a:pPr lvl="0"/>
            <a:r>
              <a:rPr lang="de-DE" dirty="0"/>
              <a:t>   </a:t>
            </a:r>
            <a:endParaRPr lang="de-CH" dirty="0"/>
          </a:p>
        </p:txBody>
      </p:sp>
      <p:sp>
        <p:nvSpPr>
          <p:cNvPr id="5" name="Textplatzhalter 6">
            <a:extLst>
              <a:ext uri="{FF2B5EF4-FFF2-40B4-BE49-F238E27FC236}">
                <a16:creationId xmlns:a16="http://schemas.microsoft.com/office/drawing/2014/main" id="{BE6E7CE0-2694-595E-074D-AAD6A310696D}"/>
              </a:ext>
            </a:extLst>
          </p:cNvPr>
          <p:cNvSpPr>
            <a:spLocks noGrp="1"/>
          </p:cNvSpPr>
          <p:nvPr>
            <p:ph type="body" sz="quarter" idx="21" hasCustomPrompt="1"/>
          </p:nvPr>
        </p:nvSpPr>
        <p:spPr>
          <a:xfrm>
            <a:off x="11075229" y="5994263"/>
            <a:ext cx="874800" cy="655200"/>
          </a:xfrm>
          <a:blipFill dpi="0" rotWithShape="1">
            <a:blip r:embed="rId4">
              <a:extLst>
                <a:ext uri="{28A0092B-C50C-407E-A947-70E740481C1C}">
                  <a14:useLocalDpi xmlns:a14="http://schemas.microsoft.com/office/drawing/2010/main" val="0"/>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2578402007"/>
      </p:ext>
    </p:extLst>
  </p:cSld>
  <p:clrMapOvr>
    <a:masterClrMapping/>
  </p:clrMapOvr>
  <p:hf sldNum="0" hdr="0" ftr="0" dt="0"/>
  <p:extLst>
    <p:ext uri="{DCECCB84-F9BA-43D5-87BE-67443E8EF086}">
      <p15:sldGuideLst xmlns:p15="http://schemas.microsoft.com/office/powerpoint/2012/main">
        <p15:guide id="1" orient="horz" pos="35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1_2-Bilder_Legen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540000"/>
            <a:ext cx="10979150" cy="672732"/>
          </a:xfrm>
        </p:spPr>
        <p:txBody>
          <a:bodyPr/>
          <a:lstStyle>
            <a:lvl1pPr>
              <a:defRPr/>
            </a:lvl1pPr>
          </a:lstStyle>
          <a:p>
            <a:r>
              <a:rPr lang="de-DE" dirty="0"/>
              <a:t>Titel eingeben</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2" y="1758950"/>
            <a:ext cx="6012000" cy="5099050"/>
          </a:xfrm>
          <a:noFill/>
        </p:spPr>
        <p:txBody>
          <a:bodyPr anchor="ctr" anchorCtr="0"/>
          <a:lstStyle>
            <a:lvl1pPr algn="ctr">
              <a:defRPr>
                <a:solidFill>
                  <a:schemeClr val="tx1"/>
                </a:solidFill>
              </a:defRPr>
            </a:lvl1pPr>
          </a:lstStyle>
          <a:p>
            <a:r>
              <a:rPr lang="en-GB"/>
              <a:t>Click icon to add picture</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2" y="1697661"/>
            <a:ext cx="6178412" cy="746221"/>
          </a:xfrm>
          <a:solidFill>
            <a:schemeClr val="bg1"/>
          </a:solidFill>
        </p:spPr>
        <p:txBody>
          <a:bodyPr wrap="square" lIns="608400" rIns="72000" bIns="72000">
            <a:spAutoFit/>
          </a:bodyPr>
          <a:lstStyle>
            <a:lvl1pPr>
              <a:defRPr/>
            </a:lvl1pPr>
            <a:lvl5pPr>
              <a:defRPr/>
            </a:lvl5pPr>
            <a:lvl6pPr>
              <a:buAutoNum type="alphaLcParenR"/>
              <a:defRPr/>
            </a:lvl6pPr>
          </a:lstStyle>
          <a:p>
            <a:pPr lvl="0"/>
            <a:r>
              <a:rPr lang="de-DE" dirty="0"/>
              <a:t>Diese Box wächst je nach Textlänge.  Bildtext eingeben oder Box löschen</a:t>
            </a:r>
          </a:p>
        </p:txBody>
      </p:sp>
      <p:sp>
        <p:nvSpPr>
          <p:cNvPr id="7" name="Bildplatzhalter 8">
            <a:extLst>
              <a:ext uri="{FF2B5EF4-FFF2-40B4-BE49-F238E27FC236}">
                <a16:creationId xmlns:a16="http://schemas.microsoft.com/office/drawing/2014/main" id="{9731C3EF-E644-8A20-89A3-FBFDA06A8DA2}"/>
              </a:ext>
            </a:extLst>
          </p:cNvPr>
          <p:cNvSpPr>
            <a:spLocks noGrp="1"/>
          </p:cNvSpPr>
          <p:nvPr>
            <p:ph type="pic" sz="quarter" idx="15"/>
          </p:nvPr>
        </p:nvSpPr>
        <p:spPr>
          <a:xfrm>
            <a:off x="6180000" y="1758950"/>
            <a:ext cx="6012000" cy="5099050"/>
          </a:xfrm>
          <a:noFill/>
        </p:spPr>
        <p:txBody>
          <a:bodyPr anchor="ctr" anchorCtr="0"/>
          <a:lstStyle>
            <a:lvl1pPr algn="ctr">
              <a:defRPr>
                <a:solidFill>
                  <a:schemeClr val="tx1"/>
                </a:solidFill>
              </a:defRPr>
            </a:lvl1pPr>
          </a:lstStyle>
          <a:p>
            <a:r>
              <a:rPr lang="en-GB"/>
              <a:t>Click icon to add picture</a:t>
            </a:r>
            <a:endParaRPr lang="de-CH" dirty="0"/>
          </a:p>
        </p:txBody>
      </p:sp>
      <p:sp>
        <p:nvSpPr>
          <p:cNvPr id="13" name="Inhaltsplatzhalter 2">
            <a:extLst>
              <a:ext uri="{FF2B5EF4-FFF2-40B4-BE49-F238E27FC236}">
                <a16:creationId xmlns:a16="http://schemas.microsoft.com/office/drawing/2014/main" id="{297C26C3-2318-2141-D698-80EDDF050167}"/>
              </a:ext>
            </a:extLst>
          </p:cNvPr>
          <p:cNvSpPr>
            <a:spLocks noGrp="1"/>
          </p:cNvSpPr>
          <p:nvPr>
            <p:ph idx="18" hasCustomPrompt="1"/>
          </p:nvPr>
        </p:nvSpPr>
        <p:spPr>
          <a:xfrm>
            <a:off x="6180137" y="1697661"/>
            <a:ext cx="6080179" cy="400422"/>
          </a:xfrm>
          <a:solidFill>
            <a:schemeClr val="bg1"/>
          </a:solidFill>
        </p:spPr>
        <p:txBody>
          <a:bodyPr wrap="square" lIns="0" rIns="608400" bIns="72000">
            <a:spAutoFit/>
          </a:bodyPr>
          <a:lstStyle>
            <a:lvl1pPr>
              <a:defRPr/>
            </a:lvl1pPr>
            <a:lvl5pPr>
              <a:defRPr/>
            </a:lvl5pPr>
            <a:lvl6pPr>
              <a:buAutoNum type="alphaLcParenR"/>
              <a:defRPr/>
            </a:lvl6pPr>
          </a:lstStyle>
          <a:p>
            <a:pPr lvl="0"/>
            <a:r>
              <a:rPr lang="de-CH" dirty="0"/>
              <a:t>Bildtext eingeben oder Box löschen</a:t>
            </a:r>
          </a:p>
        </p:txBody>
      </p:sp>
      <p:sp>
        <p:nvSpPr>
          <p:cNvPr id="11" name="Textplatzhalter 4">
            <a:extLst>
              <a:ext uri="{FF2B5EF4-FFF2-40B4-BE49-F238E27FC236}">
                <a16:creationId xmlns:a16="http://schemas.microsoft.com/office/drawing/2014/main" id="{BE1435A3-E1E6-AA22-1DE0-A154C92FAB77}"/>
              </a:ext>
            </a:extLst>
          </p:cNvPr>
          <p:cNvSpPr>
            <a:spLocks noGrp="1"/>
          </p:cNvSpPr>
          <p:nvPr>
            <p:ph type="body" sz="quarter" idx="20" hasCustomPrompt="1"/>
          </p:nvPr>
        </p:nvSpPr>
        <p:spPr>
          <a:xfrm>
            <a:off x="10302000" y="5673600"/>
            <a:ext cx="1890000" cy="1184400"/>
          </a:xfrm>
          <a:blipFill dpi="0"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a:defRPr sz="100"/>
            </a:lvl1pPr>
          </a:lstStyle>
          <a:p>
            <a:pPr lvl="0"/>
            <a:r>
              <a:rPr lang="de-DE" dirty="0"/>
              <a:t>   </a:t>
            </a:r>
            <a:endParaRPr lang="de-CH" dirty="0"/>
          </a:p>
        </p:txBody>
      </p:sp>
      <p:sp>
        <p:nvSpPr>
          <p:cNvPr id="12" name="Textplatzhalter 6">
            <a:extLst>
              <a:ext uri="{FF2B5EF4-FFF2-40B4-BE49-F238E27FC236}">
                <a16:creationId xmlns:a16="http://schemas.microsoft.com/office/drawing/2014/main" id="{35E16887-0BAC-C8F7-3703-5A1006C7B44C}"/>
              </a:ext>
            </a:extLst>
          </p:cNvPr>
          <p:cNvSpPr>
            <a:spLocks noGrp="1"/>
          </p:cNvSpPr>
          <p:nvPr>
            <p:ph type="body" sz="quarter" idx="21" hasCustomPrompt="1"/>
          </p:nvPr>
        </p:nvSpPr>
        <p:spPr>
          <a:xfrm>
            <a:off x="11075229" y="5994263"/>
            <a:ext cx="874800" cy="6552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3682820015"/>
      </p:ext>
    </p:extLst>
  </p:cSld>
  <p:clrMapOvr>
    <a:masterClrMapping/>
  </p:clrMapOvr>
  <p:extLst>
    <p:ext uri="{DCECCB84-F9BA-43D5-87BE-67443E8EF086}">
      <p15:sldGuideLst xmlns:p15="http://schemas.microsoft.com/office/powerpoint/2012/main">
        <p15:guide id="2" orient="horz" pos="1108">
          <p15:clr>
            <a:srgbClr val="FBAE40"/>
          </p15:clr>
        </p15:guide>
        <p15:guide id="3" pos="3788">
          <p15:clr>
            <a:srgbClr val="FBAE40"/>
          </p15:clr>
        </p15:guide>
        <p15:guide id="4" pos="389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4_7-Bilder_Kreis_Legen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540000"/>
            <a:ext cx="10979150" cy="672732"/>
          </a:xfrm>
        </p:spPr>
        <p:txBody>
          <a:bodyPr/>
          <a:lstStyle>
            <a:lvl1pPr>
              <a:defRPr/>
            </a:lvl1pPr>
          </a:lstStyle>
          <a:p>
            <a:r>
              <a:rPr lang="de-DE" dirty="0"/>
              <a:t>Titel eingeben</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1216800" y="16524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1" name="Bildplatzhalter 8">
            <a:extLst>
              <a:ext uri="{FF2B5EF4-FFF2-40B4-BE49-F238E27FC236}">
                <a16:creationId xmlns:a16="http://schemas.microsoft.com/office/drawing/2014/main" id="{6E6FCB0E-D5AD-3AC6-4977-DB84787C0F16}"/>
              </a:ext>
            </a:extLst>
          </p:cNvPr>
          <p:cNvSpPr>
            <a:spLocks noGrp="1"/>
          </p:cNvSpPr>
          <p:nvPr>
            <p:ph type="pic" sz="quarter" idx="16"/>
          </p:nvPr>
        </p:nvSpPr>
        <p:spPr>
          <a:xfrm>
            <a:off x="9093600" y="16524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2" name="Bildplatzhalter 8">
            <a:extLst>
              <a:ext uri="{FF2B5EF4-FFF2-40B4-BE49-F238E27FC236}">
                <a16:creationId xmlns:a16="http://schemas.microsoft.com/office/drawing/2014/main" id="{BE4C9AF7-BF94-73EF-072C-9BA15A245F9F}"/>
              </a:ext>
            </a:extLst>
          </p:cNvPr>
          <p:cNvSpPr>
            <a:spLocks noGrp="1"/>
          </p:cNvSpPr>
          <p:nvPr>
            <p:ph type="pic" sz="quarter" idx="17"/>
          </p:nvPr>
        </p:nvSpPr>
        <p:spPr>
          <a:xfrm>
            <a:off x="3842400" y="16524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3" name="Bildplatzhalter 8">
            <a:extLst>
              <a:ext uri="{FF2B5EF4-FFF2-40B4-BE49-F238E27FC236}">
                <a16:creationId xmlns:a16="http://schemas.microsoft.com/office/drawing/2014/main" id="{14456731-3438-1C84-6187-1929638F2D61}"/>
              </a:ext>
            </a:extLst>
          </p:cNvPr>
          <p:cNvSpPr>
            <a:spLocks noGrp="1"/>
          </p:cNvSpPr>
          <p:nvPr>
            <p:ph type="pic" sz="quarter" idx="18"/>
          </p:nvPr>
        </p:nvSpPr>
        <p:spPr>
          <a:xfrm>
            <a:off x="6468000" y="16524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6" name="Bildplatzhalter 8">
            <a:extLst>
              <a:ext uri="{FF2B5EF4-FFF2-40B4-BE49-F238E27FC236}">
                <a16:creationId xmlns:a16="http://schemas.microsoft.com/office/drawing/2014/main" id="{5BE91E92-ADD1-43A1-FE5A-BB83FADEF080}"/>
              </a:ext>
            </a:extLst>
          </p:cNvPr>
          <p:cNvSpPr>
            <a:spLocks noGrp="1"/>
          </p:cNvSpPr>
          <p:nvPr>
            <p:ph type="pic" sz="quarter" idx="21"/>
          </p:nvPr>
        </p:nvSpPr>
        <p:spPr>
          <a:xfrm>
            <a:off x="2581200" y="39996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7" name="Bildplatzhalter 8">
            <a:extLst>
              <a:ext uri="{FF2B5EF4-FFF2-40B4-BE49-F238E27FC236}">
                <a16:creationId xmlns:a16="http://schemas.microsoft.com/office/drawing/2014/main" id="{961F1DFC-AE6B-4731-F43F-F4DDF8D16F4F}"/>
              </a:ext>
            </a:extLst>
          </p:cNvPr>
          <p:cNvSpPr>
            <a:spLocks noGrp="1"/>
          </p:cNvSpPr>
          <p:nvPr>
            <p:ph type="pic" sz="quarter" idx="22"/>
          </p:nvPr>
        </p:nvSpPr>
        <p:spPr>
          <a:xfrm>
            <a:off x="5149800" y="39996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8" name="Bildplatzhalter 8">
            <a:extLst>
              <a:ext uri="{FF2B5EF4-FFF2-40B4-BE49-F238E27FC236}">
                <a16:creationId xmlns:a16="http://schemas.microsoft.com/office/drawing/2014/main" id="{2BC545EF-A67D-5508-6FA9-F77C69EAE26E}"/>
              </a:ext>
            </a:extLst>
          </p:cNvPr>
          <p:cNvSpPr>
            <a:spLocks noGrp="1"/>
          </p:cNvSpPr>
          <p:nvPr>
            <p:ph type="pic" sz="quarter" idx="23"/>
          </p:nvPr>
        </p:nvSpPr>
        <p:spPr>
          <a:xfrm>
            <a:off x="7718400" y="39996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7" name="Textplatzhalter 44">
            <a:extLst>
              <a:ext uri="{FF2B5EF4-FFF2-40B4-BE49-F238E27FC236}">
                <a16:creationId xmlns:a16="http://schemas.microsoft.com/office/drawing/2014/main" id="{5D0117C9-5C70-1E96-5981-4405A2D30523}"/>
              </a:ext>
            </a:extLst>
          </p:cNvPr>
          <p:cNvSpPr>
            <a:spLocks noGrp="1"/>
          </p:cNvSpPr>
          <p:nvPr>
            <p:ph type="body" sz="quarter" idx="30" hasCustomPrompt="1"/>
          </p:nvPr>
        </p:nvSpPr>
        <p:spPr>
          <a:xfrm>
            <a:off x="6468000" y="35316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5" name="Textplatzhalter 44">
            <a:extLst>
              <a:ext uri="{FF2B5EF4-FFF2-40B4-BE49-F238E27FC236}">
                <a16:creationId xmlns:a16="http://schemas.microsoft.com/office/drawing/2014/main" id="{C34F65CF-9261-6761-F55E-C1E3703429D7}"/>
              </a:ext>
            </a:extLst>
          </p:cNvPr>
          <p:cNvSpPr>
            <a:spLocks noGrp="1"/>
          </p:cNvSpPr>
          <p:nvPr>
            <p:ph type="body" sz="quarter" idx="31" hasCustomPrompt="1"/>
          </p:nvPr>
        </p:nvSpPr>
        <p:spPr>
          <a:xfrm>
            <a:off x="9093600" y="35316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6" name="Textplatzhalter 44">
            <a:extLst>
              <a:ext uri="{FF2B5EF4-FFF2-40B4-BE49-F238E27FC236}">
                <a16:creationId xmlns:a16="http://schemas.microsoft.com/office/drawing/2014/main" id="{25E2A4DD-C9AB-584E-230E-D426F38C34F2}"/>
              </a:ext>
            </a:extLst>
          </p:cNvPr>
          <p:cNvSpPr>
            <a:spLocks noGrp="1"/>
          </p:cNvSpPr>
          <p:nvPr>
            <p:ph type="body" sz="quarter" idx="32" hasCustomPrompt="1"/>
          </p:nvPr>
        </p:nvSpPr>
        <p:spPr>
          <a:xfrm>
            <a:off x="7718400" y="58788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7" name="Textplatzhalter 44">
            <a:extLst>
              <a:ext uri="{FF2B5EF4-FFF2-40B4-BE49-F238E27FC236}">
                <a16:creationId xmlns:a16="http://schemas.microsoft.com/office/drawing/2014/main" id="{C7DF7A89-9C5D-2C85-234D-AFAAFDF9CED5}"/>
              </a:ext>
            </a:extLst>
          </p:cNvPr>
          <p:cNvSpPr>
            <a:spLocks noGrp="1"/>
          </p:cNvSpPr>
          <p:nvPr>
            <p:ph type="body" sz="quarter" idx="33" hasCustomPrompt="1"/>
          </p:nvPr>
        </p:nvSpPr>
        <p:spPr>
          <a:xfrm>
            <a:off x="1216800" y="35369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8" name="Textplatzhalter 44">
            <a:extLst>
              <a:ext uri="{FF2B5EF4-FFF2-40B4-BE49-F238E27FC236}">
                <a16:creationId xmlns:a16="http://schemas.microsoft.com/office/drawing/2014/main" id="{6C81B383-CD52-0BE4-BA17-925DEC959950}"/>
              </a:ext>
            </a:extLst>
          </p:cNvPr>
          <p:cNvSpPr>
            <a:spLocks noGrp="1"/>
          </p:cNvSpPr>
          <p:nvPr>
            <p:ph type="body" sz="quarter" idx="34" hasCustomPrompt="1"/>
          </p:nvPr>
        </p:nvSpPr>
        <p:spPr>
          <a:xfrm>
            <a:off x="3842400" y="35369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9" name="Textplatzhalter 44">
            <a:extLst>
              <a:ext uri="{FF2B5EF4-FFF2-40B4-BE49-F238E27FC236}">
                <a16:creationId xmlns:a16="http://schemas.microsoft.com/office/drawing/2014/main" id="{A6D0E5DC-103B-1433-4C29-BDE45AEF5F94}"/>
              </a:ext>
            </a:extLst>
          </p:cNvPr>
          <p:cNvSpPr>
            <a:spLocks noGrp="1"/>
          </p:cNvSpPr>
          <p:nvPr>
            <p:ph type="body" sz="quarter" idx="35" hasCustomPrompt="1"/>
          </p:nvPr>
        </p:nvSpPr>
        <p:spPr>
          <a:xfrm>
            <a:off x="2581200" y="58841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30" name="Textplatzhalter 44">
            <a:extLst>
              <a:ext uri="{FF2B5EF4-FFF2-40B4-BE49-F238E27FC236}">
                <a16:creationId xmlns:a16="http://schemas.microsoft.com/office/drawing/2014/main" id="{B09B2FCC-5BB8-2463-611D-D052C8E7BDB6}"/>
              </a:ext>
            </a:extLst>
          </p:cNvPr>
          <p:cNvSpPr>
            <a:spLocks noGrp="1"/>
          </p:cNvSpPr>
          <p:nvPr>
            <p:ph type="body" sz="quarter" idx="36" hasCustomPrompt="1"/>
          </p:nvPr>
        </p:nvSpPr>
        <p:spPr>
          <a:xfrm>
            <a:off x="5156400" y="58788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Tree>
    <p:extLst>
      <p:ext uri="{BB962C8B-B14F-4D97-AF65-F5344CB8AC3E}">
        <p14:creationId xmlns:p14="http://schemas.microsoft.com/office/powerpoint/2010/main" val="3062187312"/>
      </p:ext>
    </p:extLst>
  </p:cSld>
  <p:clrMapOvr>
    <a:masterClrMapping/>
  </p:clrMapOvr>
  <p:extLst>
    <p:ext uri="{DCECCB84-F9BA-43D5-87BE-67443E8EF086}">
      <p15:sldGuideLst xmlns:p15="http://schemas.microsoft.com/office/powerpoint/2012/main">
        <p15:guide id="2" orient="horz" pos="1040">
          <p15:clr>
            <a:srgbClr val="FBAE40"/>
          </p15:clr>
        </p15:guide>
        <p15:guide id="5" orient="horz" pos="251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1-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540000"/>
            <a:ext cx="10979150" cy="672732"/>
          </a:xfrm>
        </p:spPr>
        <p:txBody>
          <a:bodyPr/>
          <a:lstStyle>
            <a:lvl1pPr>
              <a:defRPr/>
            </a:lvl1pPr>
          </a:lstStyle>
          <a:p>
            <a:r>
              <a:rPr lang="de-DE" dirty="0"/>
              <a:t>Titel eingeben</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2" y="1758950"/>
            <a:ext cx="12192002" cy="5099050"/>
          </a:xfrm>
          <a:noFill/>
        </p:spPr>
        <p:txBody>
          <a:bodyPr anchor="ctr" anchorCtr="0"/>
          <a:lstStyle>
            <a:lvl1pPr algn="ctr">
              <a:defRPr>
                <a:solidFill>
                  <a:schemeClr val="tx1"/>
                </a:solidFill>
              </a:defRPr>
            </a:lvl1pPr>
          </a:lstStyle>
          <a:p>
            <a:r>
              <a:rPr lang="en-GB"/>
              <a:t>Click icon to add picture</a:t>
            </a:r>
            <a:endParaRPr lang="de-CH" dirty="0"/>
          </a:p>
        </p:txBody>
      </p:sp>
      <p:sp>
        <p:nvSpPr>
          <p:cNvPr id="3" name="Textplatzhalter 4">
            <a:extLst>
              <a:ext uri="{FF2B5EF4-FFF2-40B4-BE49-F238E27FC236}">
                <a16:creationId xmlns:a16="http://schemas.microsoft.com/office/drawing/2014/main" id="{DA720575-9A99-6D02-5F30-A950FE7C8BC6}"/>
              </a:ext>
            </a:extLst>
          </p:cNvPr>
          <p:cNvSpPr>
            <a:spLocks noGrp="1"/>
          </p:cNvSpPr>
          <p:nvPr>
            <p:ph type="body" sz="quarter" idx="20" hasCustomPrompt="1"/>
          </p:nvPr>
        </p:nvSpPr>
        <p:spPr>
          <a:xfrm>
            <a:off x="10302000" y="5673600"/>
            <a:ext cx="1890000" cy="1184400"/>
          </a:xfrm>
          <a:blipFill dpi="0"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a:defRPr sz="100"/>
            </a:lvl1pPr>
          </a:lstStyle>
          <a:p>
            <a:pPr lvl="0"/>
            <a:r>
              <a:rPr lang="de-DE" dirty="0"/>
              <a:t>   </a:t>
            </a:r>
            <a:endParaRPr lang="de-CH" dirty="0"/>
          </a:p>
        </p:txBody>
      </p:sp>
      <p:sp>
        <p:nvSpPr>
          <p:cNvPr id="10" name="Textplatzhalter 6">
            <a:extLst>
              <a:ext uri="{FF2B5EF4-FFF2-40B4-BE49-F238E27FC236}">
                <a16:creationId xmlns:a16="http://schemas.microsoft.com/office/drawing/2014/main" id="{C76168E5-C64A-EF47-2FC9-C870F9AF14F8}"/>
              </a:ext>
            </a:extLst>
          </p:cNvPr>
          <p:cNvSpPr>
            <a:spLocks noGrp="1"/>
          </p:cNvSpPr>
          <p:nvPr>
            <p:ph type="body" sz="quarter" idx="21" hasCustomPrompt="1"/>
          </p:nvPr>
        </p:nvSpPr>
        <p:spPr>
          <a:xfrm>
            <a:off x="11075229" y="5994263"/>
            <a:ext cx="874800" cy="6552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3546318822"/>
      </p:ext>
    </p:extLst>
  </p:cSld>
  <p:clrMapOvr>
    <a:masterClrMapping/>
  </p:clrMapOvr>
  <p:extLst>
    <p:ext uri="{DCECCB84-F9BA-43D5-87BE-67443E8EF086}">
      <p15:sldGuideLst xmlns:p15="http://schemas.microsoft.com/office/powerpoint/2012/main">
        <p15:guide id="2" orient="horz" pos="110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Inhalt_Bild_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540000"/>
            <a:ext cx="4986775"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2159794"/>
            <a:ext cx="4986775" cy="4362386"/>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6180000" y="0"/>
            <a:ext cx="6012000" cy="6858000"/>
          </a:xfrm>
          <a:noFill/>
        </p:spPr>
        <p:txBody>
          <a:bodyPr anchor="ctr" anchorCtr="0"/>
          <a:lstStyle>
            <a:lvl1pPr algn="ctr">
              <a:defRPr>
                <a:solidFill>
                  <a:schemeClr val="tx1"/>
                </a:solidFill>
              </a:defRPr>
            </a:lvl1pPr>
          </a:lstStyle>
          <a:p>
            <a:r>
              <a:rPr lang="en-GB"/>
              <a:t>Click icon to add picture</a:t>
            </a:r>
            <a:endParaRPr lang="de-CH" dirty="0"/>
          </a:p>
        </p:txBody>
      </p:sp>
      <p:sp>
        <p:nvSpPr>
          <p:cNvPr id="10" name="Textplatzhalter 4">
            <a:extLst>
              <a:ext uri="{FF2B5EF4-FFF2-40B4-BE49-F238E27FC236}">
                <a16:creationId xmlns:a16="http://schemas.microsoft.com/office/drawing/2014/main" id="{B376BAAE-3792-5983-11C1-F299A631A6BC}"/>
              </a:ext>
            </a:extLst>
          </p:cNvPr>
          <p:cNvSpPr>
            <a:spLocks noGrp="1"/>
          </p:cNvSpPr>
          <p:nvPr>
            <p:ph type="body" sz="quarter" idx="20" hasCustomPrompt="1"/>
          </p:nvPr>
        </p:nvSpPr>
        <p:spPr>
          <a:xfrm>
            <a:off x="10302000" y="5673600"/>
            <a:ext cx="1890000" cy="1184400"/>
          </a:xfrm>
          <a:blipFill dpi="0"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a:defRPr sz="100"/>
            </a:lvl1pPr>
          </a:lstStyle>
          <a:p>
            <a:pPr lvl="0"/>
            <a:r>
              <a:rPr lang="de-DE" dirty="0"/>
              <a:t>   </a:t>
            </a:r>
            <a:endParaRPr lang="de-CH" dirty="0"/>
          </a:p>
        </p:txBody>
      </p:sp>
      <p:sp>
        <p:nvSpPr>
          <p:cNvPr id="11" name="Textplatzhalter 6">
            <a:extLst>
              <a:ext uri="{FF2B5EF4-FFF2-40B4-BE49-F238E27FC236}">
                <a16:creationId xmlns:a16="http://schemas.microsoft.com/office/drawing/2014/main" id="{F417E827-BCFE-594F-B038-049D61F584DE}"/>
              </a:ext>
            </a:extLst>
          </p:cNvPr>
          <p:cNvSpPr>
            <a:spLocks noGrp="1"/>
          </p:cNvSpPr>
          <p:nvPr>
            <p:ph type="body" sz="quarter" idx="21" hasCustomPrompt="1"/>
          </p:nvPr>
        </p:nvSpPr>
        <p:spPr>
          <a:xfrm>
            <a:off x="11075229" y="5994263"/>
            <a:ext cx="874800" cy="6552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1115028246"/>
      </p:ext>
    </p:extLst>
  </p:cSld>
  <p:clrMapOvr>
    <a:masterClrMapping/>
  </p:clrMapOvr>
  <p:extLst>
    <p:ext uri="{DCECCB84-F9BA-43D5-87BE-67443E8EF086}">
      <p15:sldGuideLst xmlns:p15="http://schemas.microsoft.com/office/powerpoint/2012/main">
        <p15:guide id="3" pos="3893">
          <p15:clr>
            <a:srgbClr val="FBAE40"/>
          </p15:clr>
        </p15:guide>
        <p15:guide id="4" orient="horz" pos="1139"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Inhalt_Bild_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540000"/>
            <a:ext cx="4986775"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1800000"/>
            <a:ext cx="4986775" cy="4362386"/>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6180000" y="0"/>
            <a:ext cx="6012000" cy="6858000"/>
          </a:xfrm>
          <a:noFill/>
        </p:spPr>
        <p:txBody>
          <a:bodyPr anchor="ctr" anchorCtr="0"/>
          <a:lstStyle>
            <a:lvl1pPr algn="ctr">
              <a:defRPr>
                <a:solidFill>
                  <a:schemeClr val="tx1"/>
                </a:solidFill>
              </a:defRPr>
            </a:lvl1pPr>
          </a:lstStyle>
          <a:p>
            <a:r>
              <a:rPr lang="de-DE"/>
              <a:t>Bild durch Klicken auf Symbol hinzufügen</a:t>
            </a:r>
            <a:endParaRPr lang="de-CH" dirty="0"/>
          </a:p>
        </p:txBody>
      </p:sp>
      <p:sp>
        <p:nvSpPr>
          <p:cNvPr id="7" name="Bildplatzhalter 6">
            <a:extLst>
              <a:ext uri="{FF2B5EF4-FFF2-40B4-BE49-F238E27FC236}">
                <a16:creationId xmlns:a16="http://schemas.microsoft.com/office/drawing/2014/main" id="{FF823C46-F8C7-D253-D874-E79853406647}"/>
              </a:ext>
            </a:extLst>
          </p:cNvPr>
          <p:cNvSpPr>
            <a:spLocks noGrp="1"/>
          </p:cNvSpPr>
          <p:nvPr>
            <p:ph type="pic" sz="quarter" idx="15" hasCustomPrompt="1"/>
          </p:nvPr>
        </p:nvSpPr>
        <p:spPr>
          <a:xfrm>
            <a:off x="10302000" y="5674736"/>
            <a:ext cx="1890000" cy="1183265"/>
          </a:xfrm>
          <a:custGeom>
            <a:avLst/>
            <a:gdLst>
              <a:gd name="connsiteX0" fmla="*/ 441981 w 1890000"/>
              <a:gd name="connsiteY0" fmla="*/ 519456 h 1183265"/>
              <a:gd name="connsiteX1" fmla="*/ 377284 w 1890000"/>
              <a:gd name="connsiteY1" fmla="*/ 581562 h 1183265"/>
              <a:gd name="connsiteX2" fmla="*/ 168257 w 1890000"/>
              <a:gd name="connsiteY2" fmla="*/ 877384 h 1183265"/>
              <a:gd name="connsiteX3" fmla="*/ 107371 w 1890000"/>
              <a:gd name="connsiteY3" fmla="*/ 1021790 h 1183265"/>
              <a:gd name="connsiteX4" fmla="*/ 166809 w 1890000"/>
              <a:gd name="connsiteY4" fmla="*/ 919677 h 1183265"/>
              <a:gd name="connsiteX5" fmla="*/ 166809 w 1890000"/>
              <a:gd name="connsiteY5" fmla="*/ 919754 h 1183265"/>
              <a:gd name="connsiteX6" fmla="*/ 441981 w 1890000"/>
              <a:gd name="connsiteY6" fmla="*/ 519456 h 1183265"/>
              <a:gd name="connsiteX7" fmla="*/ 1618440 w 1890000"/>
              <a:gd name="connsiteY7" fmla="*/ 281 h 1183265"/>
              <a:gd name="connsiteX8" fmla="*/ 1884676 w 1890000"/>
              <a:gd name="connsiteY8" fmla="*/ 7998 h 1183265"/>
              <a:gd name="connsiteX9" fmla="*/ 1890000 w 1890000"/>
              <a:gd name="connsiteY9" fmla="*/ 8282 h 1183265"/>
              <a:gd name="connsiteX10" fmla="*/ 1890000 w 1890000"/>
              <a:gd name="connsiteY10" fmla="*/ 1181741 h 1183265"/>
              <a:gd name="connsiteX11" fmla="*/ 0 w 1890000"/>
              <a:gd name="connsiteY11" fmla="*/ 1183265 h 1183265"/>
              <a:gd name="connsiteX12" fmla="*/ 4572 w 1890000"/>
              <a:gd name="connsiteY12" fmla="*/ 1157356 h 1183265"/>
              <a:gd name="connsiteX13" fmla="*/ 112020 w 1890000"/>
              <a:gd name="connsiteY13" fmla="*/ 839740 h 1183265"/>
              <a:gd name="connsiteX14" fmla="*/ 260921 w 1890000"/>
              <a:gd name="connsiteY14" fmla="*/ 610977 h 1183265"/>
              <a:gd name="connsiteX15" fmla="*/ 540893 w 1890000"/>
              <a:gd name="connsiteY15" fmla="*/ 350893 h 1183265"/>
              <a:gd name="connsiteX16" fmla="*/ 723400 w 1890000"/>
              <a:gd name="connsiteY16" fmla="*/ 236436 h 1183265"/>
              <a:gd name="connsiteX17" fmla="*/ 803109 w 1890000"/>
              <a:gd name="connsiteY17" fmla="*/ 198868 h 1183265"/>
              <a:gd name="connsiteX18" fmla="*/ 655884 w 1890000"/>
              <a:gd name="connsiteY18" fmla="*/ 245276 h 1183265"/>
              <a:gd name="connsiteX19" fmla="*/ 463089 w 1890000"/>
              <a:gd name="connsiteY19" fmla="*/ 364305 h 1183265"/>
              <a:gd name="connsiteX20" fmla="*/ 216189 w 1890000"/>
              <a:gd name="connsiteY20" fmla="*/ 588344 h 1183265"/>
              <a:gd name="connsiteX21" fmla="*/ 115982 w 1890000"/>
              <a:gd name="connsiteY21" fmla="*/ 718499 h 1183265"/>
              <a:gd name="connsiteX22" fmla="*/ 524280 w 1890000"/>
              <a:gd name="connsiteY22" fmla="*/ 255791 h 1183265"/>
              <a:gd name="connsiteX23" fmla="*/ 1120268 w 1890000"/>
              <a:gd name="connsiteY23" fmla="*/ 22913 h 1183265"/>
              <a:gd name="connsiteX24" fmla="*/ 1618440 w 1890000"/>
              <a:gd name="connsiteY24" fmla="*/ 281 h 1183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90000" h="1183265">
                <a:moveTo>
                  <a:pt x="441981" y="519456"/>
                </a:moveTo>
                <a:cubicBezTo>
                  <a:pt x="417291" y="543003"/>
                  <a:pt x="395878" y="561139"/>
                  <a:pt x="377284" y="581562"/>
                </a:cubicBezTo>
                <a:cubicBezTo>
                  <a:pt x="294831" y="672244"/>
                  <a:pt x="223277" y="769861"/>
                  <a:pt x="168257" y="877384"/>
                </a:cubicBezTo>
                <a:cubicBezTo>
                  <a:pt x="144482" y="923944"/>
                  <a:pt x="116134" y="969666"/>
                  <a:pt x="107371" y="1021790"/>
                </a:cubicBezTo>
                <a:lnTo>
                  <a:pt x="166809" y="919677"/>
                </a:lnTo>
                <a:lnTo>
                  <a:pt x="166809" y="919754"/>
                </a:lnTo>
                <a:cubicBezTo>
                  <a:pt x="237755" y="790284"/>
                  <a:pt x="344211" y="632695"/>
                  <a:pt x="441981" y="519456"/>
                </a:cubicBezTo>
                <a:close/>
                <a:moveTo>
                  <a:pt x="1618440" y="281"/>
                </a:moveTo>
                <a:cubicBezTo>
                  <a:pt x="1753772" y="1548"/>
                  <a:pt x="1860187" y="6724"/>
                  <a:pt x="1884676" y="7998"/>
                </a:cubicBezTo>
                <a:lnTo>
                  <a:pt x="1890000" y="8282"/>
                </a:lnTo>
                <a:lnTo>
                  <a:pt x="1890000" y="1181741"/>
                </a:lnTo>
                <a:lnTo>
                  <a:pt x="0" y="1183265"/>
                </a:lnTo>
                <a:cubicBezTo>
                  <a:pt x="1524" y="1174350"/>
                  <a:pt x="3048" y="1165662"/>
                  <a:pt x="4572" y="1157356"/>
                </a:cubicBezTo>
                <a:cubicBezTo>
                  <a:pt x="24690" y="1046937"/>
                  <a:pt x="60201" y="940633"/>
                  <a:pt x="112020" y="839740"/>
                </a:cubicBezTo>
                <a:cubicBezTo>
                  <a:pt x="153398" y="759117"/>
                  <a:pt x="202777" y="682760"/>
                  <a:pt x="260921" y="610977"/>
                </a:cubicBezTo>
                <a:cubicBezTo>
                  <a:pt x="341240" y="511759"/>
                  <a:pt x="435960" y="426792"/>
                  <a:pt x="540893" y="350893"/>
                </a:cubicBezTo>
                <a:cubicBezTo>
                  <a:pt x="598960" y="308982"/>
                  <a:pt x="689185" y="252743"/>
                  <a:pt x="723400" y="236436"/>
                </a:cubicBezTo>
                <a:cubicBezTo>
                  <a:pt x="757692" y="220205"/>
                  <a:pt x="778115" y="214109"/>
                  <a:pt x="803109" y="198868"/>
                </a:cubicBezTo>
                <a:cubicBezTo>
                  <a:pt x="771028" y="203897"/>
                  <a:pt x="701835" y="224168"/>
                  <a:pt x="655884" y="245276"/>
                </a:cubicBezTo>
                <a:cubicBezTo>
                  <a:pt x="575947" y="286197"/>
                  <a:pt x="532968" y="309439"/>
                  <a:pt x="463089" y="364305"/>
                </a:cubicBezTo>
                <a:cubicBezTo>
                  <a:pt x="393210" y="419172"/>
                  <a:pt x="297270" y="498881"/>
                  <a:pt x="216189" y="588344"/>
                </a:cubicBezTo>
                <a:cubicBezTo>
                  <a:pt x="186089" y="621493"/>
                  <a:pt x="115982" y="718499"/>
                  <a:pt x="115982" y="718499"/>
                </a:cubicBezTo>
                <a:cubicBezTo>
                  <a:pt x="131909" y="627970"/>
                  <a:pt x="384828" y="347388"/>
                  <a:pt x="524280" y="255791"/>
                </a:cubicBezTo>
                <a:cubicBezTo>
                  <a:pt x="705111" y="136991"/>
                  <a:pt x="901412" y="52480"/>
                  <a:pt x="1120268" y="22913"/>
                </a:cubicBezTo>
                <a:cubicBezTo>
                  <a:pt x="1271342" y="2491"/>
                  <a:pt x="1463775" y="-1167"/>
                  <a:pt x="1618440" y="281"/>
                </a:cubicBezTo>
                <a:close/>
              </a:path>
            </a:pathLst>
          </a:custGeom>
          <a:solidFill>
            <a:schemeClr val="bg1"/>
          </a:solidFill>
        </p:spPr>
        <p:txBody>
          <a:bodyPr wrap="square">
            <a:noAutofit/>
          </a:bodyPr>
          <a:lstStyle/>
          <a:p>
            <a:r>
              <a:rPr lang="de-DE" dirty="0"/>
              <a:t> </a:t>
            </a:r>
            <a:endParaRPr lang="de-CH" dirty="0"/>
          </a:p>
        </p:txBody>
      </p:sp>
      <p:pic>
        <p:nvPicPr>
          <p:cNvPr id="4" name="Grafik 3">
            <a:extLst>
              <a:ext uri="{FF2B5EF4-FFF2-40B4-BE49-F238E27FC236}">
                <a16:creationId xmlns:a16="http://schemas.microsoft.com/office/drawing/2014/main" id="{E0BBD17D-BF06-E9B5-44B8-4CC6BA1B5C2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075194" y="5994264"/>
            <a:ext cx="874800" cy="654097"/>
          </a:xfrm>
          <a:prstGeom prst="rect">
            <a:avLst/>
          </a:prstGeom>
        </p:spPr>
      </p:pic>
    </p:spTree>
    <p:extLst>
      <p:ext uri="{BB962C8B-B14F-4D97-AF65-F5344CB8AC3E}">
        <p14:creationId xmlns:p14="http://schemas.microsoft.com/office/powerpoint/2010/main" val="3923360699"/>
      </p:ext>
    </p:extLst>
  </p:cSld>
  <p:clrMapOvr>
    <a:masterClrMapping/>
  </p:clrMapOvr>
  <p:extLst>
    <p:ext uri="{DCECCB84-F9BA-43D5-87BE-67443E8EF086}">
      <p15:sldGuideLst xmlns:p15="http://schemas.microsoft.com/office/powerpoint/2012/main">
        <p15:guide id="3" pos="389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2_Logose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7" name="Rechteck 6">
            <a:extLst>
              <a:ext uri="{FF2B5EF4-FFF2-40B4-BE49-F238E27FC236}">
                <a16:creationId xmlns:a16="http://schemas.microsoft.com/office/drawing/2014/main" id="{D8B5A7F9-7730-57BC-CD4C-373D80A9B2A3}"/>
              </a:ext>
            </a:extLst>
          </p:cNvPr>
          <p:cNvSpPr/>
          <p:nvPr userDrawn="1"/>
        </p:nvSpPr>
        <p:spPr>
          <a:xfrm>
            <a:off x="10950898" y="5836829"/>
            <a:ext cx="1241102" cy="1021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Bildplatzhalter 10">
            <a:extLst>
              <a:ext uri="{FF2B5EF4-FFF2-40B4-BE49-F238E27FC236}">
                <a16:creationId xmlns:a16="http://schemas.microsoft.com/office/drawing/2014/main" id="{98824999-5474-1D4F-09EC-4BB32DDFCF5E}"/>
              </a:ext>
            </a:extLst>
          </p:cNvPr>
          <p:cNvSpPr>
            <a:spLocks noGrp="1"/>
          </p:cNvSpPr>
          <p:nvPr>
            <p:ph type="pic" sz="quarter" idx="16" hasCustomPrompt="1"/>
          </p:nvPr>
        </p:nvSpPr>
        <p:spPr>
          <a:xfrm>
            <a:off x="606425" y="2606400"/>
            <a:ext cx="2775600" cy="1969200"/>
          </a:xfrm>
          <a:noFill/>
        </p:spPr>
        <p:txBody>
          <a:bodyPr anchor="ctr" anchorCtr="0"/>
          <a:lstStyle>
            <a:lvl1pPr algn="ctr">
              <a:defRPr>
                <a:latin typeface="+mj-lt"/>
              </a:defRPr>
            </a:lvl1pPr>
          </a:lstStyle>
          <a:p>
            <a:r>
              <a:rPr lang="de-CH" dirty="0"/>
              <a:t>Hier bitte Logo der Sektion einfügen.</a:t>
            </a:r>
          </a:p>
        </p:txBody>
      </p:sp>
      <p:sp>
        <p:nvSpPr>
          <p:cNvPr id="12" name="Bildplatzhalter 10">
            <a:extLst>
              <a:ext uri="{FF2B5EF4-FFF2-40B4-BE49-F238E27FC236}">
                <a16:creationId xmlns:a16="http://schemas.microsoft.com/office/drawing/2014/main" id="{478943AC-88C7-035F-CC54-2B48F76943E1}"/>
              </a:ext>
            </a:extLst>
          </p:cNvPr>
          <p:cNvSpPr>
            <a:spLocks noGrp="1"/>
          </p:cNvSpPr>
          <p:nvPr>
            <p:ph type="pic" sz="quarter" idx="17" hasCustomPrompt="1"/>
          </p:nvPr>
        </p:nvSpPr>
        <p:spPr>
          <a:xfrm>
            <a:off x="4708800" y="2606400"/>
            <a:ext cx="2775600" cy="1969200"/>
          </a:xfrm>
          <a:noFill/>
        </p:spPr>
        <p:txBody>
          <a:bodyPr anchor="ctr" anchorCtr="0"/>
          <a:lstStyle>
            <a:lvl1pPr algn="ctr">
              <a:defRPr>
                <a:latin typeface="+mj-lt"/>
              </a:defRPr>
            </a:lvl1pPr>
          </a:lstStyle>
          <a:p>
            <a:r>
              <a:rPr lang="de-CH" dirty="0"/>
              <a:t>Hier bitte Logo des Kantonal-verbands einfügen.</a:t>
            </a:r>
          </a:p>
        </p:txBody>
      </p:sp>
      <p:sp>
        <p:nvSpPr>
          <p:cNvPr id="10" name="Textplatzhalter 6">
            <a:extLst>
              <a:ext uri="{FF2B5EF4-FFF2-40B4-BE49-F238E27FC236}">
                <a16:creationId xmlns:a16="http://schemas.microsoft.com/office/drawing/2014/main" id="{0CEC49A6-E1CF-184A-2AEF-82AF8B7D92E7}"/>
              </a:ext>
            </a:extLst>
          </p:cNvPr>
          <p:cNvSpPr>
            <a:spLocks noGrp="1" noChangeAspect="1"/>
          </p:cNvSpPr>
          <p:nvPr>
            <p:ph type="body" sz="quarter" idx="21" hasCustomPrompt="1"/>
          </p:nvPr>
        </p:nvSpPr>
        <p:spPr>
          <a:xfrm>
            <a:off x="8982000" y="2691751"/>
            <a:ext cx="2268712" cy="16992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2722079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3_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2498565"/>
            <a:ext cx="4413600" cy="4012896"/>
          </a:xfrm>
        </p:spPr>
        <p:txBody>
          <a:bodyPr/>
          <a:lstStyle>
            <a:lvl1pPr marL="342900" indent="-342900">
              <a:spcBef>
                <a:spcPts val="1100"/>
              </a:spcBef>
              <a:spcAft>
                <a:spcPts val="600"/>
              </a:spcAft>
              <a:buClr>
                <a:schemeClr val="accent1"/>
              </a:buClr>
              <a:buFont typeface="Wingdings" panose="05000000000000000000" pitchFamily="2" charset="2"/>
              <a:buChar char=""/>
              <a:defRPr sz="2100" b="1">
                <a:latin typeface="+mj-lt"/>
              </a:defRPr>
            </a:lvl1pPr>
            <a:lvl2pPr marL="360000" indent="0" algn="l">
              <a:lnSpc>
                <a:spcPts val="1000"/>
              </a:lnSpc>
              <a:buFont typeface="Arial" panose="020B0604020202020204" pitchFamily="34" charset="0"/>
              <a:buNone/>
              <a:defRPr sz="1200" b="1" u="none" strike="noStrike" spc="-200" normalizeH="0" baseline="0">
                <a:ln>
                  <a:noFill/>
                </a:ln>
                <a:solidFill>
                  <a:schemeClr val="accent1"/>
                </a:solidFill>
                <a:uFill>
                  <a:solidFill>
                    <a:schemeClr val="accent1"/>
                  </a:solidFill>
                </a:uFill>
                <a:latin typeface="+mj-lt"/>
              </a:defRPr>
            </a:lvl2pPr>
            <a:lvl3pPr marL="0" indent="0">
              <a:spcBef>
                <a:spcPts val="0"/>
              </a:spcBef>
              <a:buNone/>
              <a:defRPr sz="2100" b="1">
                <a:latin typeface="+mj-lt"/>
              </a:defRPr>
            </a:lvl3pPr>
            <a:lvl4pPr marL="0" indent="0">
              <a:buNone/>
              <a:defRPr sz="2100" b="1">
                <a:latin typeface="+mj-lt"/>
              </a:defRPr>
            </a:lvl4pPr>
            <a:lvl5pPr marL="0" indent="0">
              <a:buFont typeface="Arial" panose="020B0604020202020204" pitchFamily="34" charset="0"/>
              <a:buNone/>
              <a:defRPr sz="2100" b="1">
                <a:latin typeface="+mj-lt"/>
              </a:defRPr>
            </a:lvl5pPr>
            <a:lvl6pPr marL="0" indent="0">
              <a:buFont typeface="Arial" panose="020B0604020202020204" pitchFamily="34" charset="0"/>
              <a:buNone/>
              <a:defRPr sz="2100" b="1">
                <a:latin typeface="+mj-lt"/>
              </a:defRPr>
            </a:lvl6pPr>
            <a:lvl7pPr marL="0" indent="0">
              <a:buFont typeface="Arial" panose="020B0604020202020204" pitchFamily="34" charset="0"/>
              <a:buNone/>
              <a:defRPr sz="2100" b="1">
                <a:latin typeface="+mj-lt"/>
              </a:defRPr>
            </a:lvl7pPr>
            <a:lvl8pPr marL="0" indent="0">
              <a:buFont typeface="Arial" panose="020B0604020202020204" pitchFamily="34" charset="0"/>
              <a:buNone/>
              <a:defRPr sz="2100" b="1">
                <a:latin typeface="+mj-lt"/>
              </a:defRPr>
            </a:lvl8pPr>
            <a:lvl9pPr marL="0" indent="0">
              <a:buFont typeface="Arial" panose="020B0604020202020204" pitchFamily="34" charset="0"/>
              <a:buNone/>
              <a:defRPr sz="2100" b="1">
                <a:latin typeface="+mj-lt"/>
              </a:defRPr>
            </a:lvl9pPr>
          </a:lstStyle>
          <a:p>
            <a:pPr lvl="0"/>
            <a:r>
              <a:rPr lang="de-DE" dirty="0"/>
              <a:t>Text eingeben</a:t>
            </a:r>
          </a:p>
          <a:p>
            <a:pPr lvl="1"/>
            <a:r>
              <a:rPr lang="de-DE" u="none" strike="noStrike" normalizeH="0" baseline="0" dirty="0"/>
              <a:t>__________________________</a:t>
            </a:r>
            <a:endParaRPr lang="de-DE" dirty="0"/>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15" name="Inhaltsplatzhalter 2">
            <a:extLst>
              <a:ext uri="{FF2B5EF4-FFF2-40B4-BE49-F238E27FC236}">
                <a16:creationId xmlns:a16="http://schemas.microsoft.com/office/drawing/2014/main" id="{DBBEB574-3D94-9F28-9BCF-052462B2D6D6}"/>
              </a:ext>
            </a:extLst>
          </p:cNvPr>
          <p:cNvSpPr>
            <a:spLocks noGrp="1"/>
          </p:cNvSpPr>
          <p:nvPr>
            <p:ph idx="14" hasCustomPrompt="1"/>
          </p:nvPr>
        </p:nvSpPr>
        <p:spPr>
          <a:xfrm>
            <a:off x="5612400" y="2498565"/>
            <a:ext cx="4413600" cy="4012896"/>
          </a:xfrm>
        </p:spPr>
        <p:txBody>
          <a:bodyPr/>
          <a:lstStyle>
            <a:lvl1pPr marL="342900" indent="-342900">
              <a:spcBef>
                <a:spcPts val="1100"/>
              </a:spcBef>
              <a:spcAft>
                <a:spcPts val="600"/>
              </a:spcAft>
              <a:buClr>
                <a:schemeClr val="accent1"/>
              </a:buClr>
              <a:buFont typeface="Wingdings" panose="05000000000000000000" pitchFamily="2" charset="2"/>
              <a:buChar char=""/>
              <a:defRPr sz="2100" b="1">
                <a:latin typeface="+mj-lt"/>
              </a:defRPr>
            </a:lvl1pPr>
            <a:lvl2pPr marL="360000" indent="0" algn="l">
              <a:lnSpc>
                <a:spcPts val="1000"/>
              </a:lnSpc>
              <a:buFont typeface="Arial" panose="020B0604020202020204" pitchFamily="34" charset="0"/>
              <a:buNone/>
              <a:defRPr sz="1200" b="1" u="none" strike="noStrike" spc="-200" normalizeH="0" baseline="0">
                <a:ln>
                  <a:noFill/>
                </a:ln>
                <a:solidFill>
                  <a:schemeClr val="accent1"/>
                </a:solidFill>
                <a:uFill>
                  <a:solidFill>
                    <a:schemeClr val="accent1"/>
                  </a:solidFill>
                </a:uFill>
                <a:latin typeface="+mj-lt"/>
              </a:defRPr>
            </a:lvl2pPr>
            <a:lvl3pPr marL="0" indent="0">
              <a:spcBef>
                <a:spcPts val="0"/>
              </a:spcBef>
              <a:buNone/>
              <a:defRPr sz="2100" b="1">
                <a:latin typeface="+mj-lt"/>
              </a:defRPr>
            </a:lvl3pPr>
            <a:lvl4pPr marL="0" indent="0">
              <a:buNone/>
              <a:defRPr sz="2100" b="1">
                <a:latin typeface="+mj-lt"/>
              </a:defRPr>
            </a:lvl4pPr>
            <a:lvl5pPr marL="0" indent="0">
              <a:buFont typeface="Arial" panose="020B0604020202020204" pitchFamily="34" charset="0"/>
              <a:buNone/>
              <a:defRPr sz="2100" b="1">
                <a:latin typeface="+mj-lt"/>
              </a:defRPr>
            </a:lvl5pPr>
            <a:lvl6pPr marL="0" indent="0">
              <a:buFont typeface="Arial" panose="020B0604020202020204" pitchFamily="34" charset="0"/>
              <a:buNone/>
              <a:defRPr sz="2100" b="1">
                <a:latin typeface="+mj-lt"/>
              </a:defRPr>
            </a:lvl6pPr>
            <a:lvl7pPr marL="0" indent="0">
              <a:buFont typeface="Arial" panose="020B0604020202020204" pitchFamily="34" charset="0"/>
              <a:buNone/>
              <a:defRPr sz="2100" b="1">
                <a:latin typeface="+mj-lt"/>
              </a:defRPr>
            </a:lvl7pPr>
            <a:lvl8pPr marL="0" indent="0">
              <a:buFont typeface="Arial" panose="020B0604020202020204" pitchFamily="34" charset="0"/>
              <a:buNone/>
              <a:defRPr sz="2100" b="1">
                <a:latin typeface="+mj-lt"/>
              </a:defRPr>
            </a:lvl8pPr>
            <a:lvl9pPr marL="0" indent="0">
              <a:buFont typeface="Arial" panose="020B0604020202020204" pitchFamily="34" charset="0"/>
              <a:buNone/>
              <a:defRPr sz="2100" b="1">
                <a:latin typeface="+mj-lt"/>
              </a:defRPr>
            </a:lvl9pPr>
          </a:lstStyle>
          <a:p>
            <a:pPr lvl="0"/>
            <a:r>
              <a:rPr lang="de-DE" dirty="0"/>
              <a:t>Text eingeben</a:t>
            </a:r>
          </a:p>
          <a:p>
            <a:pPr lvl="1"/>
            <a:r>
              <a:rPr lang="de-DE" u="none" strike="noStrike" normalizeH="0" baseline="0" dirty="0"/>
              <a:t>__________________________</a:t>
            </a:r>
            <a:endParaRPr lang="de-DE" dirty="0"/>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Tree>
    <p:extLst>
      <p:ext uri="{BB962C8B-B14F-4D97-AF65-F5344CB8AC3E}">
        <p14:creationId xmlns:p14="http://schemas.microsoft.com/office/powerpoint/2010/main" val="1594121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4_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1697661"/>
            <a:ext cx="10979150" cy="4824519"/>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Tree>
    <p:extLst>
      <p:ext uri="{BB962C8B-B14F-4D97-AF65-F5344CB8AC3E}">
        <p14:creationId xmlns:p14="http://schemas.microsoft.com/office/powerpoint/2010/main" val="1081642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5_Inhalt_Bild_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598800" y="1697661"/>
            <a:ext cx="4986775" cy="4824519"/>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a:xfrm>
            <a:off x="606425" y="7307232"/>
            <a:ext cx="2743200" cy="365125"/>
          </a:xfrm>
          <a:prstGeom prst="rect">
            <a:avLst/>
          </a:prstGeom>
        </p:spPr>
        <p:txBody>
          <a:bodyPr/>
          <a:lstStyle/>
          <a:p>
            <a:fld id="{8B15DE82-5151-406C-8B7C-88CF7C09C4D5}" type="datetimeFigureOut">
              <a:rPr lang="de-CH" smtClean="0"/>
              <a:t>14.01.26</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a:xfrm>
            <a:off x="4038600" y="7307232"/>
            <a:ext cx="4114800" cy="365125"/>
          </a:xfrm>
          <a:prstGeom prst="rect">
            <a:avLst/>
          </a:prstGeom>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a:xfrm>
            <a:off x="8842375" y="7307232"/>
            <a:ext cx="2743200" cy="365125"/>
          </a:xfrm>
          <a:prstGeom prst="rect">
            <a:avLst/>
          </a:prstGeom>
        </p:spPr>
        <p:txBody>
          <a:bodyPr/>
          <a:lstStyle/>
          <a:p>
            <a:fld id="{C5328619-05AF-4BF1-B452-9B5E471B5B92}" type="slidenum">
              <a:rPr lang="de-CH" smtClean="0"/>
              <a:t>‹Nr.›</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2" y="1758950"/>
            <a:ext cx="6012000" cy="5099050"/>
          </a:xfrm>
          <a:noFill/>
        </p:spPr>
        <p:txBody>
          <a:bodyPr anchor="ctr" anchorCtr="0"/>
          <a:lstStyle>
            <a:lvl1pPr algn="ctr">
              <a:defRPr>
                <a:solidFill>
                  <a:schemeClr val="tx1"/>
                </a:solidFill>
              </a:defRPr>
            </a:lvl1pPr>
          </a:lstStyle>
          <a:p>
            <a:r>
              <a:rPr lang="de-DE"/>
              <a:t>Bild durch Klicken auf Symbol hinzufügen</a:t>
            </a:r>
            <a:endParaRPr lang="de-CH" dirty="0"/>
          </a:p>
        </p:txBody>
      </p:sp>
      <p:grpSp>
        <p:nvGrpSpPr>
          <p:cNvPr id="10" name="Gruppieren 9">
            <a:extLst>
              <a:ext uri="{FF2B5EF4-FFF2-40B4-BE49-F238E27FC236}">
                <a16:creationId xmlns:a16="http://schemas.microsoft.com/office/drawing/2014/main" id="{7BFC1E60-AF89-EECA-1D85-98F701EF10C3}"/>
              </a:ext>
            </a:extLst>
          </p:cNvPr>
          <p:cNvGrpSpPr/>
          <p:nvPr userDrawn="1"/>
        </p:nvGrpSpPr>
        <p:grpSpPr>
          <a:xfrm>
            <a:off x="12777411" y="1758950"/>
            <a:ext cx="2520000" cy="2817488"/>
            <a:chOff x="9768131" y="1419149"/>
            <a:chExt cx="1890000" cy="2817488"/>
          </a:xfrm>
          <a:solidFill>
            <a:schemeClr val="accent1">
              <a:lumMod val="20000"/>
              <a:lumOff val="80000"/>
            </a:schemeClr>
          </a:solidFill>
        </p:grpSpPr>
        <p:sp>
          <p:nvSpPr>
            <p:cNvPr id="11" name="Textfeld 10">
              <a:extLst>
                <a:ext uri="{FF2B5EF4-FFF2-40B4-BE49-F238E27FC236}">
                  <a16:creationId xmlns:a16="http://schemas.microsoft.com/office/drawing/2014/main" id="{7DBBBC2D-0BAC-EF67-D474-535326CB66EC}"/>
                </a:ext>
              </a:extLst>
            </p:cNvPr>
            <p:cNvSpPr txBox="1"/>
            <p:nvPr userDrawn="1"/>
          </p:nvSpPr>
          <p:spPr>
            <a:xfrm>
              <a:off x="9768131" y="1419149"/>
              <a:ext cx="1890000" cy="2817488"/>
            </a:xfrm>
            <a:prstGeom prst="rect">
              <a:avLst/>
            </a:prstGeom>
            <a:grpFill/>
          </p:spPr>
          <p:txBody>
            <a:bodyPr wrap="square" lIns="108000" tIns="54000" rIns="108000" bIns="54000" rtlCol="0">
              <a:spAutoFit/>
            </a:bodyPr>
            <a:lstStyle/>
            <a:p>
              <a:r>
                <a:rPr lang="de-DE" sz="800" b="1" kern="600" dirty="0">
                  <a:solidFill>
                    <a:schemeClr val="tx1"/>
                  </a:solidFill>
                  <a:latin typeface="+mj-lt"/>
                </a:rPr>
                <a:t>Texte richtig formatieren:</a:t>
              </a:r>
            </a:p>
            <a:p>
              <a:r>
                <a:rPr lang="de-DE" sz="800" b="0" kern="600" dirty="0">
                  <a:solidFill>
                    <a:schemeClr val="tx1"/>
                  </a:solidFill>
                  <a:latin typeface="+mn-lt"/>
                </a:rPr>
                <a:t>Texte werden über die «Textebenen» richtig formatiert. Setzen Sie den Cursor in den gewünschten Absatz und wechseln Sie unter «Start -&gt; Absatz» eine Ebene weiter bzw. zurück.</a:t>
              </a: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endParaRPr lang="de-DE" sz="800" b="0" kern="600" dirty="0">
                <a:solidFill>
                  <a:schemeClr val="tx1"/>
                </a:solidFill>
                <a:latin typeface="+mn-lt"/>
              </a:endParaRPr>
            </a:p>
            <a:p>
              <a:endParaRPr lang="de-DE" sz="800" b="0" kern="600" dirty="0">
                <a:solidFill>
                  <a:schemeClr val="tx1"/>
                </a:solidFill>
                <a:latin typeface="+mn-lt"/>
              </a:endParaRPr>
            </a:p>
            <a:p>
              <a:r>
                <a:rPr lang="de-DE" sz="800" b="1" kern="600" dirty="0">
                  <a:solidFill>
                    <a:schemeClr val="tx1"/>
                  </a:solidFill>
                  <a:latin typeface="+mj-lt"/>
                </a:rPr>
                <a:t>Diese Vorgehensweise gilt für </a:t>
              </a:r>
              <a:r>
                <a:rPr lang="de-DE" sz="800" b="1" kern="600" baseline="0" dirty="0">
                  <a:solidFill>
                    <a:schemeClr val="tx1"/>
                  </a:solidFill>
                  <a:latin typeface="+mj-lt"/>
                </a:rPr>
                <a:t>sämtliche enthaltenen </a:t>
              </a:r>
              <a:r>
                <a:rPr lang="de-DE" sz="800" b="1" kern="600" baseline="0" dirty="0" err="1">
                  <a:solidFill>
                    <a:schemeClr val="tx1"/>
                  </a:solidFill>
                  <a:latin typeface="+mj-lt"/>
                </a:rPr>
                <a:t>Layoutmaster</a:t>
              </a:r>
              <a:r>
                <a:rPr lang="de-DE" sz="800" b="1" kern="600" dirty="0">
                  <a:solidFill>
                    <a:schemeClr val="tx1"/>
                  </a:solidFill>
                  <a:latin typeface="+mj-lt"/>
                </a:rPr>
                <a:t>.</a:t>
              </a:r>
            </a:p>
            <a:p>
              <a:endParaRPr lang="de-DE" sz="800" b="0" kern="600" dirty="0">
                <a:solidFill>
                  <a:schemeClr val="tx1"/>
                </a:solidFill>
                <a:latin typeface="+mn-lt"/>
              </a:endParaRPr>
            </a:p>
            <a:p>
              <a:r>
                <a:rPr lang="de-DE" sz="800" b="1" kern="600" dirty="0">
                  <a:solidFill>
                    <a:schemeClr val="tx1"/>
                  </a:solidFill>
                  <a:latin typeface="+mj-lt"/>
                </a:rPr>
                <a:t>Hier enthalten:</a:t>
              </a:r>
            </a:p>
            <a:p>
              <a:r>
                <a:rPr lang="de-DE" sz="800" b="0" kern="600" dirty="0">
                  <a:solidFill>
                    <a:schemeClr val="tx1"/>
                  </a:solidFill>
                  <a:latin typeface="+mn-lt"/>
                </a:rPr>
                <a:t>Ebene</a:t>
              </a:r>
              <a:r>
                <a:rPr lang="de-DE" sz="800" b="0" kern="600" baseline="0" dirty="0">
                  <a:solidFill>
                    <a:schemeClr val="tx1"/>
                  </a:solidFill>
                  <a:latin typeface="+mn-lt"/>
                </a:rPr>
                <a:t> 1 = Text</a:t>
              </a:r>
            </a:p>
            <a:p>
              <a:r>
                <a:rPr lang="de-DE" sz="800" b="0" kern="600" baseline="0" dirty="0">
                  <a:solidFill>
                    <a:schemeClr val="tx1"/>
                  </a:solidFill>
                  <a:latin typeface="+mn-lt"/>
                </a:rPr>
                <a:t>Ebene 2 = Untertitel</a:t>
              </a:r>
            </a:p>
            <a:p>
              <a:r>
                <a:rPr lang="de-DE" sz="800" b="0" kern="600" baseline="0" dirty="0">
                  <a:solidFill>
                    <a:schemeClr val="tx1"/>
                  </a:solidFill>
                  <a:latin typeface="+mn-lt"/>
                </a:rPr>
                <a:t>Ebene 3 = Auflistung 1 (Bullet)</a:t>
              </a:r>
            </a:p>
            <a:p>
              <a:r>
                <a:rPr lang="de-DE" sz="800" b="0" kern="600" baseline="0" dirty="0">
                  <a:solidFill>
                    <a:schemeClr val="tx1"/>
                  </a:solidFill>
                  <a:latin typeface="+mn-lt"/>
                </a:rPr>
                <a:t>Ebene 4 = Auflistung 2, Unterpunkte</a:t>
              </a:r>
            </a:p>
            <a:p>
              <a:r>
                <a:rPr lang="de-DE" sz="800" b="0" kern="600" baseline="0" dirty="0">
                  <a:solidFill>
                    <a:schemeClr val="tx1"/>
                  </a:solidFill>
                  <a:latin typeface="+mn-lt"/>
                </a:rPr>
                <a:t>Ebene 5 = 1. Nummerierung</a:t>
              </a:r>
            </a:p>
            <a:p>
              <a:r>
                <a:rPr lang="de-DE" sz="800" b="0" kern="600" baseline="0" dirty="0">
                  <a:solidFill>
                    <a:schemeClr val="tx1"/>
                  </a:solidFill>
                  <a:latin typeface="+mn-lt"/>
                </a:rPr>
                <a:t>Ebene 6 = a) Nummerierung, Unterpunkte</a:t>
              </a:r>
            </a:p>
            <a:p>
              <a:r>
                <a:rPr lang="de-DE" sz="800" b="0" kern="600" baseline="0" dirty="0">
                  <a:solidFill>
                    <a:schemeClr val="tx1"/>
                  </a:solidFill>
                  <a:latin typeface="+mn-lt"/>
                </a:rPr>
                <a:t>Ebene 7 = Legende (kleiner Text)</a:t>
              </a:r>
              <a:endParaRPr lang="de-CH" sz="800" b="0" kern="600" dirty="0">
                <a:solidFill>
                  <a:schemeClr val="tx1"/>
                </a:solidFill>
                <a:latin typeface="+mn-lt"/>
              </a:endParaRPr>
            </a:p>
          </p:txBody>
        </p:sp>
        <p:pic>
          <p:nvPicPr>
            <p:cNvPr id="12" name="Grafik 11">
              <a:extLst>
                <a:ext uri="{FF2B5EF4-FFF2-40B4-BE49-F238E27FC236}">
                  <a16:creationId xmlns:a16="http://schemas.microsoft.com/office/drawing/2014/main" id="{C6C04271-F4E6-51CC-EAF3-3504D0054DA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39038" y="2135214"/>
              <a:ext cx="1633500" cy="630667"/>
            </a:xfrm>
            <a:prstGeom prst="rect">
              <a:avLst/>
            </a:prstGeom>
            <a:grpFill/>
          </p:spPr>
        </p:pic>
      </p:grpSp>
      <p:grpSp>
        <p:nvGrpSpPr>
          <p:cNvPr id="13" name="Gruppieren 12">
            <a:extLst>
              <a:ext uri="{FF2B5EF4-FFF2-40B4-BE49-F238E27FC236}">
                <a16:creationId xmlns:a16="http://schemas.microsoft.com/office/drawing/2014/main" id="{0D771BA3-510D-5B1D-8ADF-DC5C2FB9B7B3}"/>
              </a:ext>
            </a:extLst>
          </p:cNvPr>
          <p:cNvGrpSpPr/>
          <p:nvPr userDrawn="1"/>
        </p:nvGrpSpPr>
        <p:grpSpPr>
          <a:xfrm>
            <a:off x="-3600350" y="1758961"/>
            <a:ext cx="2880000" cy="2186550"/>
            <a:chOff x="-3240000" y="3985986"/>
            <a:chExt cx="2236901" cy="1639909"/>
          </a:xfrm>
          <a:solidFill>
            <a:schemeClr val="accent1">
              <a:lumMod val="40000"/>
              <a:lumOff val="60000"/>
            </a:schemeClr>
          </a:solidFill>
        </p:grpSpPr>
        <p:sp>
          <p:nvSpPr>
            <p:cNvPr id="14" name="Textfeld 13">
              <a:extLst>
                <a:ext uri="{FF2B5EF4-FFF2-40B4-BE49-F238E27FC236}">
                  <a16:creationId xmlns:a16="http://schemas.microsoft.com/office/drawing/2014/main" id="{4E6CD32E-6B42-E6DE-07A4-563E7C930FA7}"/>
                </a:ext>
              </a:extLst>
            </p:cNvPr>
            <p:cNvSpPr txBox="1"/>
            <p:nvPr userDrawn="1"/>
          </p:nvSpPr>
          <p:spPr>
            <a:xfrm flipH="1">
              <a:off x="-3240000" y="3985986"/>
              <a:ext cx="2236901" cy="1639909"/>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15" name="Grafik 14">
              <a:extLst>
                <a:ext uri="{FF2B5EF4-FFF2-40B4-BE49-F238E27FC236}">
                  <a16:creationId xmlns:a16="http://schemas.microsoft.com/office/drawing/2014/main" id="{4498923F-5AF5-68F3-9CB7-CEC750356A2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45380" y="4898785"/>
              <a:ext cx="1542150" cy="670187"/>
            </a:xfrm>
            <a:prstGeom prst="rect">
              <a:avLst/>
            </a:prstGeom>
            <a:grpFill/>
          </p:spPr>
        </p:pic>
      </p:grpSp>
    </p:spTree>
    <p:extLst>
      <p:ext uri="{BB962C8B-B14F-4D97-AF65-F5344CB8AC3E}">
        <p14:creationId xmlns:p14="http://schemas.microsoft.com/office/powerpoint/2010/main" val="4002073701"/>
      </p:ext>
    </p:extLst>
  </p:cSld>
  <p:clrMapOvr>
    <a:masterClrMapping/>
  </p:clrMapOvr>
  <p:extLst>
    <p:ext uri="{DCECCB84-F9BA-43D5-87BE-67443E8EF086}">
      <p15:sldGuideLst xmlns:p15="http://schemas.microsoft.com/office/powerpoint/2012/main">
        <p15:guide id="2" orient="horz" pos="1117" userDrawn="1">
          <p15:clr>
            <a:srgbClr val="FBAE40"/>
          </p15:clr>
        </p15:guide>
        <p15:guide id="3" pos="3788" userDrawn="1">
          <p15:clr>
            <a:srgbClr val="FBAE40"/>
          </p15:clr>
        </p15:guide>
        <p15:guide id="4" pos="415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5_Inhalt_3-Bilder_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598800" y="1697661"/>
            <a:ext cx="4986775" cy="4824519"/>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a:xfrm>
            <a:off x="606425" y="7307232"/>
            <a:ext cx="2743200" cy="365125"/>
          </a:xfrm>
          <a:prstGeom prst="rect">
            <a:avLst/>
          </a:prstGeom>
        </p:spPr>
        <p:txBody>
          <a:bodyPr/>
          <a:lstStyle/>
          <a:p>
            <a:fld id="{8B15DE82-5151-406C-8B7C-88CF7C09C4D5}" type="datetimeFigureOut">
              <a:rPr lang="de-CH" smtClean="0"/>
              <a:t>14.01.26</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a:xfrm>
            <a:off x="4038600" y="7307232"/>
            <a:ext cx="4114800" cy="365125"/>
          </a:xfrm>
          <a:prstGeom prst="rect">
            <a:avLst/>
          </a:prstGeom>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a:xfrm>
            <a:off x="8842375" y="7307232"/>
            <a:ext cx="2743200" cy="365125"/>
          </a:xfrm>
          <a:prstGeom prst="rect">
            <a:avLst/>
          </a:prstGeom>
        </p:spPr>
        <p:txBody>
          <a:bodyPr/>
          <a:lstStyle/>
          <a:p>
            <a:fld id="{C5328619-05AF-4BF1-B452-9B5E471B5B92}" type="slidenum">
              <a:rPr lang="de-CH" smtClean="0"/>
              <a:t>‹Nr.›</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grpSp>
        <p:nvGrpSpPr>
          <p:cNvPr id="10" name="Gruppieren 9">
            <a:extLst>
              <a:ext uri="{FF2B5EF4-FFF2-40B4-BE49-F238E27FC236}">
                <a16:creationId xmlns:a16="http://schemas.microsoft.com/office/drawing/2014/main" id="{7BFC1E60-AF89-EECA-1D85-98F701EF10C3}"/>
              </a:ext>
            </a:extLst>
          </p:cNvPr>
          <p:cNvGrpSpPr/>
          <p:nvPr userDrawn="1"/>
        </p:nvGrpSpPr>
        <p:grpSpPr>
          <a:xfrm>
            <a:off x="12777411" y="1758950"/>
            <a:ext cx="2520000" cy="2817488"/>
            <a:chOff x="9768131" y="1419149"/>
            <a:chExt cx="1890000" cy="2817488"/>
          </a:xfrm>
          <a:solidFill>
            <a:schemeClr val="accent1">
              <a:lumMod val="20000"/>
              <a:lumOff val="80000"/>
            </a:schemeClr>
          </a:solidFill>
        </p:grpSpPr>
        <p:sp>
          <p:nvSpPr>
            <p:cNvPr id="11" name="Textfeld 10">
              <a:extLst>
                <a:ext uri="{FF2B5EF4-FFF2-40B4-BE49-F238E27FC236}">
                  <a16:creationId xmlns:a16="http://schemas.microsoft.com/office/drawing/2014/main" id="{7DBBBC2D-0BAC-EF67-D474-535326CB66EC}"/>
                </a:ext>
              </a:extLst>
            </p:cNvPr>
            <p:cNvSpPr txBox="1"/>
            <p:nvPr userDrawn="1"/>
          </p:nvSpPr>
          <p:spPr>
            <a:xfrm>
              <a:off x="9768131" y="1419149"/>
              <a:ext cx="1890000" cy="2817488"/>
            </a:xfrm>
            <a:prstGeom prst="rect">
              <a:avLst/>
            </a:prstGeom>
            <a:grpFill/>
          </p:spPr>
          <p:txBody>
            <a:bodyPr wrap="square" lIns="108000" tIns="54000" rIns="108000" bIns="54000" rtlCol="0">
              <a:spAutoFit/>
            </a:bodyPr>
            <a:lstStyle/>
            <a:p>
              <a:r>
                <a:rPr lang="de-DE" sz="800" b="1" kern="600" dirty="0">
                  <a:solidFill>
                    <a:schemeClr val="tx1"/>
                  </a:solidFill>
                  <a:latin typeface="+mj-lt"/>
                </a:rPr>
                <a:t>Texte richtig formatieren:</a:t>
              </a:r>
            </a:p>
            <a:p>
              <a:r>
                <a:rPr lang="de-DE" sz="800" b="0" kern="600" dirty="0">
                  <a:solidFill>
                    <a:schemeClr val="tx1"/>
                  </a:solidFill>
                  <a:latin typeface="+mn-lt"/>
                </a:rPr>
                <a:t>Texte werden über die «Textebenen» richtig formatiert. Setzen Sie den Cursor in den gewünschten Absatz und wechseln Sie unter «Start -&gt; Absatz» eine Ebene weiter bzw. zurück.</a:t>
              </a: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endParaRPr lang="de-DE" sz="800" b="0" kern="600" dirty="0">
                <a:solidFill>
                  <a:schemeClr val="tx1"/>
                </a:solidFill>
                <a:latin typeface="+mn-lt"/>
              </a:endParaRPr>
            </a:p>
            <a:p>
              <a:endParaRPr lang="de-DE" sz="800" b="0" kern="600" dirty="0">
                <a:solidFill>
                  <a:schemeClr val="tx1"/>
                </a:solidFill>
                <a:latin typeface="+mn-lt"/>
              </a:endParaRPr>
            </a:p>
            <a:p>
              <a:r>
                <a:rPr lang="de-DE" sz="800" b="1" kern="600" dirty="0">
                  <a:solidFill>
                    <a:schemeClr val="tx1"/>
                  </a:solidFill>
                  <a:latin typeface="+mj-lt"/>
                </a:rPr>
                <a:t>Diese Vorgehensweise gilt für </a:t>
              </a:r>
              <a:r>
                <a:rPr lang="de-DE" sz="800" b="1" kern="600" baseline="0" dirty="0">
                  <a:solidFill>
                    <a:schemeClr val="tx1"/>
                  </a:solidFill>
                  <a:latin typeface="+mj-lt"/>
                </a:rPr>
                <a:t>sämtliche enthaltenen </a:t>
              </a:r>
              <a:r>
                <a:rPr lang="de-DE" sz="800" b="1" kern="600" baseline="0" dirty="0" err="1">
                  <a:solidFill>
                    <a:schemeClr val="tx1"/>
                  </a:solidFill>
                  <a:latin typeface="+mj-lt"/>
                </a:rPr>
                <a:t>Layoutmaster</a:t>
              </a:r>
              <a:r>
                <a:rPr lang="de-DE" sz="800" b="1" kern="600" dirty="0">
                  <a:solidFill>
                    <a:schemeClr val="tx1"/>
                  </a:solidFill>
                  <a:latin typeface="+mj-lt"/>
                </a:rPr>
                <a:t>.</a:t>
              </a:r>
            </a:p>
            <a:p>
              <a:endParaRPr lang="de-DE" sz="800" b="0" kern="600" dirty="0">
                <a:solidFill>
                  <a:schemeClr val="tx1"/>
                </a:solidFill>
                <a:latin typeface="+mn-lt"/>
              </a:endParaRPr>
            </a:p>
            <a:p>
              <a:r>
                <a:rPr lang="de-DE" sz="800" b="1" kern="600" dirty="0">
                  <a:solidFill>
                    <a:schemeClr val="tx1"/>
                  </a:solidFill>
                  <a:latin typeface="+mj-lt"/>
                </a:rPr>
                <a:t>Hier enthalten:</a:t>
              </a:r>
            </a:p>
            <a:p>
              <a:r>
                <a:rPr lang="de-DE" sz="800" b="0" kern="600" dirty="0">
                  <a:solidFill>
                    <a:schemeClr val="tx1"/>
                  </a:solidFill>
                  <a:latin typeface="+mn-lt"/>
                </a:rPr>
                <a:t>Ebene</a:t>
              </a:r>
              <a:r>
                <a:rPr lang="de-DE" sz="800" b="0" kern="600" baseline="0" dirty="0">
                  <a:solidFill>
                    <a:schemeClr val="tx1"/>
                  </a:solidFill>
                  <a:latin typeface="+mn-lt"/>
                </a:rPr>
                <a:t> 1 = Text</a:t>
              </a:r>
            </a:p>
            <a:p>
              <a:r>
                <a:rPr lang="de-DE" sz="800" b="0" kern="600" baseline="0" dirty="0">
                  <a:solidFill>
                    <a:schemeClr val="tx1"/>
                  </a:solidFill>
                  <a:latin typeface="+mn-lt"/>
                </a:rPr>
                <a:t>Ebene 2 = Untertitel</a:t>
              </a:r>
            </a:p>
            <a:p>
              <a:r>
                <a:rPr lang="de-DE" sz="800" b="0" kern="600" baseline="0" dirty="0">
                  <a:solidFill>
                    <a:schemeClr val="tx1"/>
                  </a:solidFill>
                  <a:latin typeface="+mn-lt"/>
                </a:rPr>
                <a:t>Ebene 3 = Auflistung 1 (Bullet)</a:t>
              </a:r>
            </a:p>
            <a:p>
              <a:r>
                <a:rPr lang="de-DE" sz="800" b="0" kern="600" baseline="0" dirty="0">
                  <a:solidFill>
                    <a:schemeClr val="tx1"/>
                  </a:solidFill>
                  <a:latin typeface="+mn-lt"/>
                </a:rPr>
                <a:t>Ebene 4 = Auflistung 2, Unterpunkte</a:t>
              </a:r>
            </a:p>
            <a:p>
              <a:r>
                <a:rPr lang="de-DE" sz="800" b="0" kern="600" baseline="0" dirty="0">
                  <a:solidFill>
                    <a:schemeClr val="tx1"/>
                  </a:solidFill>
                  <a:latin typeface="+mn-lt"/>
                </a:rPr>
                <a:t>Ebene 5 = 1. Nummerierung</a:t>
              </a:r>
            </a:p>
            <a:p>
              <a:r>
                <a:rPr lang="de-DE" sz="800" b="0" kern="600" baseline="0" dirty="0">
                  <a:solidFill>
                    <a:schemeClr val="tx1"/>
                  </a:solidFill>
                  <a:latin typeface="+mn-lt"/>
                </a:rPr>
                <a:t>Ebene 6 = a) Nummerierung, Unterpunkte</a:t>
              </a:r>
            </a:p>
            <a:p>
              <a:r>
                <a:rPr lang="de-DE" sz="800" b="0" kern="600" baseline="0" dirty="0">
                  <a:solidFill>
                    <a:schemeClr val="tx1"/>
                  </a:solidFill>
                  <a:latin typeface="+mn-lt"/>
                </a:rPr>
                <a:t>Ebene 7 = Legende (kleiner Text)</a:t>
              </a:r>
              <a:endParaRPr lang="de-CH" sz="800" b="0" kern="600" dirty="0">
                <a:solidFill>
                  <a:schemeClr val="tx1"/>
                </a:solidFill>
                <a:latin typeface="+mn-lt"/>
              </a:endParaRPr>
            </a:p>
          </p:txBody>
        </p:sp>
        <p:pic>
          <p:nvPicPr>
            <p:cNvPr id="12" name="Grafik 11">
              <a:extLst>
                <a:ext uri="{FF2B5EF4-FFF2-40B4-BE49-F238E27FC236}">
                  <a16:creationId xmlns:a16="http://schemas.microsoft.com/office/drawing/2014/main" id="{C6C04271-F4E6-51CC-EAF3-3504D0054DA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39038" y="2135214"/>
              <a:ext cx="1633500" cy="630667"/>
            </a:xfrm>
            <a:prstGeom prst="rect">
              <a:avLst/>
            </a:prstGeom>
            <a:grpFill/>
          </p:spPr>
        </p:pic>
      </p:grpSp>
      <p:grpSp>
        <p:nvGrpSpPr>
          <p:cNvPr id="13" name="Gruppieren 12">
            <a:extLst>
              <a:ext uri="{FF2B5EF4-FFF2-40B4-BE49-F238E27FC236}">
                <a16:creationId xmlns:a16="http://schemas.microsoft.com/office/drawing/2014/main" id="{0D771BA3-510D-5B1D-8ADF-DC5C2FB9B7B3}"/>
              </a:ext>
            </a:extLst>
          </p:cNvPr>
          <p:cNvGrpSpPr/>
          <p:nvPr userDrawn="1"/>
        </p:nvGrpSpPr>
        <p:grpSpPr>
          <a:xfrm>
            <a:off x="-3600350" y="1758961"/>
            <a:ext cx="2880000" cy="2186550"/>
            <a:chOff x="-3240000" y="3985986"/>
            <a:chExt cx="2236901" cy="1639909"/>
          </a:xfrm>
          <a:solidFill>
            <a:schemeClr val="accent1">
              <a:lumMod val="40000"/>
              <a:lumOff val="60000"/>
            </a:schemeClr>
          </a:solidFill>
        </p:grpSpPr>
        <p:sp>
          <p:nvSpPr>
            <p:cNvPr id="14" name="Textfeld 13">
              <a:extLst>
                <a:ext uri="{FF2B5EF4-FFF2-40B4-BE49-F238E27FC236}">
                  <a16:creationId xmlns:a16="http://schemas.microsoft.com/office/drawing/2014/main" id="{4E6CD32E-6B42-E6DE-07A4-563E7C930FA7}"/>
                </a:ext>
              </a:extLst>
            </p:cNvPr>
            <p:cNvSpPr txBox="1"/>
            <p:nvPr userDrawn="1"/>
          </p:nvSpPr>
          <p:spPr>
            <a:xfrm flipH="1">
              <a:off x="-3240000" y="3985986"/>
              <a:ext cx="2236901" cy="1639909"/>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15" name="Grafik 14">
              <a:extLst>
                <a:ext uri="{FF2B5EF4-FFF2-40B4-BE49-F238E27FC236}">
                  <a16:creationId xmlns:a16="http://schemas.microsoft.com/office/drawing/2014/main" id="{4498923F-5AF5-68F3-9CB7-CEC750356A2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45380" y="4898785"/>
              <a:ext cx="1542150" cy="670187"/>
            </a:xfrm>
            <a:prstGeom prst="rect">
              <a:avLst/>
            </a:prstGeom>
            <a:grpFill/>
          </p:spPr>
        </p:pic>
      </p:grpSp>
      <p:sp>
        <p:nvSpPr>
          <p:cNvPr id="16" name="Bildplatzhalter 8">
            <a:extLst>
              <a:ext uri="{FF2B5EF4-FFF2-40B4-BE49-F238E27FC236}">
                <a16:creationId xmlns:a16="http://schemas.microsoft.com/office/drawing/2014/main" id="{4B22FF54-F7B0-F9A6-7CE3-B0B528F470B9}"/>
              </a:ext>
            </a:extLst>
          </p:cNvPr>
          <p:cNvSpPr>
            <a:spLocks noGrp="1"/>
          </p:cNvSpPr>
          <p:nvPr>
            <p:ph type="pic" sz="quarter" idx="15"/>
          </p:nvPr>
        </p:nvSpPr>
        <p:spPr>
          <a:xfrm>
            <a:off x="1216800" y="1652400"/>
            <a:ext cx="1879200" cy="1879200"/>
          </a:xfrm>
          <a:prstGeom prst="ellipse">
            <a:avLst/>
          </a:prstGeom>
          <a:noFill/>
        </p:spPr>
        <p:txBody>
          <a:bodyPr anchor="ctr" anchorCtr="0"/>
          <a:lstStyle>
            <a:lvl1pPr algn="ctr">
              <a:defRPr sz="1400">
                <a:solidFill>
                  <a:schemeClr val="tx1"/>
                </a:solidFill>
              </a:defRPr>
            </a:lvl1pPr>
          </a:lstStyle>
          <a:p>
            <a:r>
              <a:rPr lang="de-DE"/>
              <a:t>Bild durch Klicken auf Symbol hinzufügen</a:t>
            </a:r>
            <a:endParaRPr lang="de-CH" dirty="0"/>
          </a:p>
        </p:txBody>
      </p:sp>
      <p:sp>
        <p:nvSpPr>
          <p:cNvPr id="17" name="Bildplatzhalter 8">
            <a:extLst>
              <a:ext uri="{FF2B5EF4-FFF2-40B4-BE49-F238E27FC236}">
                <a16:creationId xmlns:a16="http://schemas.microsoft.com/office/drawing/2014/main" id="{8AEC4E21-8ADF-4650-C7D3-7CB9631941A3}"/>
              </a:ext>
            </a:extLst>
          </p:cNvPr>
          <p:cNvSpPr>
            <a:spLocks noGrp="1"/>
          </p:cNvSpPr>
          <p:nvPr>
            <p:ph type="pic" sz="quarter" idx="17"/>
          </p:nvPr>
        </p:nvSpPr>
        <p:spPr>
          <a:xfrm>
            <a:off x="3842400" y="1652400"/>
            <a:ext cx="1879200" cy="1879200"/>
          </a:xfrm>
          <a:prstGeom prst="ellipse">
            <a:avLst/>
          </a:prstGeom>
          <a:noFill/>
        </p:spPr>
        <p:txBody>
          <a:bodyPr anchor="ctr" anchorCtr="0"/>
          <a:lstStyle>
            <a:lvl1pPr algn="ctr">
              <a:defRPr sz="1400">
                <a:solidFill>
                  <a:schemeClr val="tx1"/>
                </a:solidFill>
              </a:defRPr>
            </a:lvl1pPr>
          </a:lstStyle>
          <a:p>
            <a:r>
              <a:rPr lang="de-DE"/>
              <a:t>Bild durch Klicken auf Symbol hinzufügen</a:t>
            </a:r>
            <a:endParaRPr lang="de-CH" dirty="0"/>
          </a:p>
        </p:txBody>
      </p:sp>
      <p:sp>
        <p:nvSpPr>
          <p:cNvPr id="19" name="Bildplatzhalter 8">
            <a:extLst>
              <a:ext uri="{FF2B5EF4-FFF2-40B4-BE49-F238E27FC236}">
                <a16:creationId xmlns:a16="http://schemas.microsoft.com/office/drawing/2014/main" id="{A8B1F49E-1005-3110-D886-389FC718940F}"/>
              </a:ext>
            </a:extLst>
          </p:cNvPr>
          <p:cNvSpPr>
            <a:spLocks noGrp="1"/>
          </p:cNvSpPr>
          <p:nvPr>
            <p:ph type="pic" sz="quarter" idx="21"/>
          </p:nvPr>
        </p:nvSpPr>
        <p:spPr>
          <a:xfrm>
            <a:off x="2581200" y="3999600"/>
            <a:ext cx="1879200" cy="1879200"/>
          </a:xfrm>
          <a:prstGeom prst="ellipse">
            <a:avLst/>
          </a:prstGeom>
          <a:noFill/>
        </p:spPr>
        <p:txBody>
          <a:bodyPr anchor="ctr" anchorCtr="0"/>
          <a:lstStyle>
            <a:lvl1pPr algn="ctr">
              <a:defRPr sz="1400">
                <a:solidFill>
                  <a:schemeClr val="tx1"/>
                </a:solidFill>
              </a:defRPr>
            </a:lvl1pPr>
          </a:lstStyle>
          <a:p>
            <a:r>
              <a:rPr lang="de-DE"/>
              <a:t>Bild durch Klicken auf Symbol hinzufügen</a:t>
            </a:r>
            <a:endParaRPr lang="de-CH" dirty="0"/>
          </a:p>
        </p:txBody>
      </p:sp>
      <p:sp>
        <p:nvSpPr>
          <p:cNvPr id="21" name="Textplatzhalter 44">
            <a:extLst>
              <a:ext uri="{FF2B5EF4-FFF2-40B4-BE49-F238E27FC236}">
                <a16:creationId xmlns:a16="http://schemas.microsoft.com/office/drawing/2014/main" id="{20BA4B2B-D88B-C3DE-169A-EA310C47DC2B}"/>
              </a:ext>
            </a:extLst>
          </p:cNvPr>
          <p:cNvSpPr>
            <a:spLocks noGrp="1"/>
          </p:cNvSpPr>
          <p:nvPr>
            <p:ph type="body" sz="quarter" idx="33" hasCustomPrompt="1"/>
          </p:nvPr>
        </p:nvSpPr>
        <p:spPr>
          <a:xfrm>
            <a:off x="1216800" y="35369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2" name="Textplatzhalter 44">
            <a:extLst>
              <a:ext uri="{FF2B5EF4-FFF2-40B4-BE49-F238E27FC236}">
                <a16:creationId xmlns:a16="http://schemas.microsoft.com/office/drawing/2014/main" id="{8856F42D-B468-9291-D60E-9B87D288A634}"/>
              </a:ext>
            </a:extLst>
          </p:cNvPr>
          <p:cNvSpPr>
            <a:spLocks noGrp="1"/>
          </p:cNvSpPr>
          <p:nvPr>
            <p:ph type="body" sz="quarter" idx="34" hasCustomPrompt="1"/>
          </p:nvPr>
        </p:nvSpPr>
        <p:spPr>
          <a:xfrm>
            <a:off x="3842400" y="35369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3" name="Textplatzhalter 44">
            <a:extLst>
              <a:ext uri="{FF2B5EF4-FFF2-40B4-BE49-F238E27FC236}">
                <a16:creationId xmlns:a16="http://schemas.microsoft.com/office/drawing/2014/main" id="{4A805010-9183-6CA9-5BD3-8AE73E34E47C}"/>
              </a:ext>
            </a:extLst>
          </p:cNvPr>
          <p:cNvSpPr>
            <a:spLocks noGrp="1"/>
          </p:cNvSpPr>
          <p:nvPr>
            <p:ph type="body" sz="quarter" idx="35" hasCustomPrompt="1"/>
          </p:nvPr>
        </p:nvSpPr>
        <p:spPr>
          <a:xfrm>
            <a:off x="2467200" y="58841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Tree>
    <p:extLst>
      <p:ext uri="{BB962C8B-B14F-4D97-AF65-F5344CB8AC3E}">
        <p14:creationId xmlns:p14="http://schemas.microsoft.com/office/powerpoint/2010/main" val="3391267521"/>
      </p:ext>
    </p:extLst>
  </p:cSld>
  <p:clrMapOvr>
    <a:masterClrMapping/>
  </p:clrMapOvr>
  <p:extLst>
    <p:ext uri="{DCECCB84-F9BA-43D5-87BE-67443E8EF086}">
      <p15:sldGuideLst xmlns:p15="http://schemas.microsoft.com/office/powerpoint/2012/main">
        <p15:guide id="2" orient="horz" pos="1108" userDrawn="1">
          <p15:clr>
            <a:srgbClr val="FBAE40"/>
          </p15:clr>
        </p15:guide>
        <p15:guide id="4" pos="415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6_Inhalt_Bild_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4986775"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2159794"/>
            <a:ext cx="4986775" cy="4362386"/>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a:xfrm>
            <a:off x="606425" y="7307232"/>
            <a:ext cx="2743200" cy="365125"/>
          </a:xfrm>
          <a:prstGeom prst="rect">
            <a:avLst/>
          </a:prstGeom>
        </p:spPr>
        <p:txBody>
          <a:bodyPr/>
          <a:lstStyle/>
          <a:p>
            <a:fld id="{8B15DE82-5151-406C-8B7C-88CF7C09C4D5}" type="datetimeFigureOut">
              <a:rPr lang="de-CH" smtClean="0"/>
              <a:t>14.01.26</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a:xfrm>
            <a:off x="4038600" y="7307232"/>
            <a:ext cx="4114800" cy="365125"/>
          </a:xfrm>
          <a:prstGeom prst="rect">
            <a:avLst/>
          </a:prstGeom>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a:xfrm>
            <a:off x="8842375" y="7307232"/>
            <a:ext cx="2743200" cy="365125"/>
          </a:xfrm>
          <a:prstGeom prst="rect">
            <a:avLst/>
          </a:prstGeom>
        </p:spPr>
        <p:txBody>
          <a:bodyPr/>
          <a:lstStyle/>
          <a:p>
            <a:fld id="{C5328619-05AF-4BF1-B452-9B5E471B5B92}" type="slidenum">
              <a:rPr lang="de-CH" smtClean="0"/>
              <a:t>‹Nr.›</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4986775"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6180000" y="0"/>
            <a:ext cx="6012000" cy="6858000"/>
          </a:xfrm>
          <a:noFill/>
        </p:spPr>
        <p:txBody>
          <a:bodyPr anchor="ctr" anchorCtr="0"/>
          <a:lstStyle>
            <a:lvl1pPr algn="ctr">
              <a:defRPr>
                <a:solidFill>
                  <a:schemeClr val="tx1"/>
                </a:solidFill>
              </a:defRPr>
            </a:lvl1pPr>
          </a:lstStyle>
          <a:p>
            <a:r>
              <a:rPr lang="de-DE"/>
              <a:t>Bild durch Klicken auf Symbol hinzufügen</a:t>
            </a:r>
            <a:endParaRPr lang="de-CH" dirty="0"/>
          </a:p>
        </p:txBody>
      </p:sp>
      <p:grpSp>
        <p:nvGrpSpPr>
          <p:cNvPr id="18" name="Gruppieren 17">
            <a:extLst>
              <a:ext uri="{FF2B5EF4-FFF2-40B4-BE49-F238E27FC236}">
                <a16:creationId xmlns:a16="http://schemas.microsoft.com/office/drawing/2014/main" id="{012E0550-8D38-2CBF-2E67-C1FC3A620850}"/>
              </a:ext>
            </a:extLst>
          </p:cNvPr>
          <p:cNvGrpSpPr/>
          <p:nvPr userDrawn="1"/>
        </p:nvGrpSpPr>
        <p:grpSpPr>
          <a:xfrm>
            <a:off x="12912000" y="4"/>
            <a:ext cx="2880000" cy="2602045"/>
            <a:chOff x="-3240000" y="3985986"/>
            <a:chExt cx="2236901" cy="1951533"/>
          </a:xfrm>
          <a:solidFill>
            <a:schemeClr val="accent1">
              <a:lumMod val="40000"/>
              <a:lumOff val="60000"/>
            </a:schemeClr>
          </a:solidFill>
        </p:grpSpPr>
        <p:sp>
          <p:nvSpPr>
            <p:cNvPr id="19" name="Textfeld 18">
              <a:extLst>
                <a:ext uri="{FF2B5EF4-FFF2-40B4-BE49-F238E27FC236}">
                  <a16:creationId xmlns:a16="http://schemas.microsoft.com/office/drawing/2014/main" id="{29574684-DF22-F5DE-2B17-7DF2CD964956}"/>
                </a:ext>
              </a:extLst>
            </p:cNvPr>
            <p:cNvSpPr txBox="1"/>
            <p:nvPr userDrawn="1"/>
          </p:nvSpPr>
          <p:spPr>
            <a:xfrm flipH="1">
              <a:off x="-3240000" y="3985986"/>
              <a:ext cx="2236901" cy="1951533"/>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pPr marL="304792" indent="-304792">
                <a:buFont typeface="+mj-lt"/>
                <a:buAutoNum type="arabicPeriod"/>
              </a:pPr>
              <a:endParaRPr lang="de-CH" sz="900" b="0" kern="600" dirty="0">
                <a:solidFill>
                  <a:schemeClr val="tx1"/>
                </a:solidFill>
                <a:latin typeface="+mn-lt"/>
              </a:endParaRPr>
            </a:p>
            <a:p>
              <a:r>
                <a:rPr lang="de-CH" sz="900" b="0" kern="600" dirty="0">
                  <a:solidFill>
                    <a:schemeClr val="tx1"/>
                  </a:solidFill>
                  <a:latin typeface="+mn-lt"/>
                </a:rPr>
                <a:t>Stellen Sie das Bild ggf. manuell in den Hintergrund, dass das Logo über dem Bild steht.</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20" name="Grafik 19">
              <a:extLst>
                <a:ext uri="{FF2B5EF4-FFF2-40B4-BE49-F238E27FC236}">
                  <a16:creationId xmlns:a16="http://schemas.microsoft.com/office/drawing/2014/main" id="{6B40E336-A4D3-62C2-E396-7B45609126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5199298"/>
              <a:ext cx="1542150" cy="670187"/>
            </a:xfrm>
            <a:prstGeom prst="rect">
              <a:avLst/>
            </a:prstGeom>
            <a:grpFill/>
          </p:spPr>
        </p:pic>
      </p:grpSp>
      <p:grpSp>
        <p:nvGrpSpPr>
          <p:cNvPr id="21" name="Gruppieren 20">
            <a:extLst>
              <a:ext uri="{FF2B5EF4-FFF2-40B4-BE49-F238E27FC236}">
                <a16:creationId xmlns:a16="http://schemas.microsoft.com/office/drawing/2014/main" id="{89970FF1-9CCA-1E1A-350E-F4F4CC670DB9}"/>
              </a:ext>
            </a:extLst>
          </p:cNvPr>
          <p:cNvGrpSpPr/>
          <p:nvPr userDrawn="1"/>
        </p:nvGrpSpPr>
        <p:grpSpPr>
          <a:xfrm>
            <a:off x="-3240000" y="2159794"/>
            <a:ext cx="2520000" cy="2817488"/>
            <a:chOff x="9768131" y="1419149"/>
            <a:chExt cx="1890000" cy="2817488"/>
          </a:xfrm>
          <a:solidFill>
            <a:schemeClr val="accent1">
              <a:lumMod val="20000"/>
              <a:lumOff val="80000"/>
            </a:schemeClr>
          </a:solidFill>
        </p:grpSpPr>
        <p:sp>
          <p:nvSpPr>
            <p:cNvPr id="22" name="Textfeld 21">
              <a:extLst>
                <a:ext uri="{FF2B5EF4-FFF2-40B4-BE49-F238E27FC236}">
                  <a16:creationId xmlns:a16="http://schemas.microsoft.com/office/drawing/2014/main" id="{51177C0F-A7C0-BF91-DF20-CAF673F0E33C}"/>
                </a:ext>
              </a:extLst>
            </p:cNvPr>
            <p:cNvSpPr txBox="1"/>
            <p:nvPr userDrawn="1"/>
          </p:nvSpPr>
          <p:spPr>
            <a:xfrm>
              <a:off x="9768131" y="1419149"/>
              <a:ext cx="1890000" cy="2817488"/>
            </a:xfrm>
            <a:prstGeom prst="rect">
              <a:avLst/>
            </a:prstGeom>
            <a:grpFill/>
          </p:spPr>
          <p:txBody>
            <a:bodyPr wrap="square" lIns="108000" tIns="54000" rIns="108000" bIns="54000" rtlCol="0">
              <a:spAutoFit/>
            </a:bodyPr>
            <a:lstStyle/>
            <a:p>
              <a:r>
                <a:rPr lang="de-DE" sz="800" b="1" kern="600" dirty="0">
                  <a:solidFill>
                    <a:schemeClr val="tx1"/>
                  </a:solidFill>
                  <a:latin typeface="+mj-lt"/>
                </a:rPr>
                <a:t>Texte richtig formatieren:</a:t>
              </a:r>
            </a:p>
            <a:p>
              <a:r>
                <a:rPr lang="de-DE" sz="800" b="0" kern="600" dirty="0">
                  <a:solidFill>
                    <a:schemeClr val="tx1"/>
                  </a:solidFill>
                  <a:latin typeface="+mn-lt"/>
                </a:rPr>
                <a:t>Texte werden über die «Textebenen» richtig formatiert. Setzen Sie den Cursor in den gewünschten Absatz und wechseln Sie unter «Start -&gt; Absatz» eine Ebene weiter bzw. zurück.</a:t>
              </a: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endParaRPr lang="de-DE" sz="800" b="0" kern="600" dirty="0">
                <a:solidFill>
                  <a:schemeClr val="tx1"/>
                </a:solidFill>
                <a:latin typeface="+mn-lt"/>
              </a:endParaRPr>
            </a:p>
            <a:p>
              <a:endParaRPr lang="de-DE" sz="800" b="0" kern="600" dirty="0">
                <a:solidFill>
                  <a:schemeClr val="tx1"/>
                </a:solidFill>
                <a:latin typeface="+mn-lt"/>
              </a:endParaRPr>
            </a:p>
            <a:p>
              <a:r>
                <a:rPr lang="de-DE" sz="800" b="1" kern="600" dirty="0">
                  <a:solidFill>
                    <a:schemeClr val="tx1"/>
                  </a:solidFill>
                  <a:latin typeface="+mj-lt"/>
                </a:rPr>
                <a:t>Diese Vorgehensweise gilt für </a:t>
              </a:r>
              <a:r>
                <a:rPr lang="de-DE" sz="800" b="1" kern="600" baseline="0" dirty="0">
                  <a:solidFill>
                    <a:schemeClr val="tx1"/>
                  </a:solidFill>
                  <a:latin typeface="+mj-lt"/>
                </a:rPr>
                <a:t>sämtliche enthaltenen </a:t>
              </a:r>
              <a:r>
                <a:rPr lang="de-DE" sz="800" b="1" kern="600" baseline="0" dirty="0" err="1">
                  <a:solidFill>
                    <a:schemeClr val="tx1"/>
                  </a:solidFill>
                  <a:latin typeface="+mj-lt"/>
                </a:rPr>
                <a:t>Layoutmaster</a:t>
              </a:r>
              <a:r>
                <a:rPr lang="de-DE" sz="800" b="1" kern="600" dirty="0">
                  <a:solidFill>
                    <a:schemeClr val="tx1"/>
                  </a:solidFill>
                  <a:latin typeface="+mj-lt"/>
                </a:rPr>
                <a:t>.</a:t>
              </a:r>
            </a:p>
            <a:p>
              <a:endParaRPr lang="de-DE" sz="800" b="0" kern="600" dirty="0">
                <a:solidFill>
                  <a:schemeClr val="tx1"/>
                </a:solidFill>
                <a:latin typeface="+mn-lt"/>
              </a:endParaRPr>
            </a:p>
            <a:p>
              <a:r>
                <a:rPr lang="de-DE" sz="800" b="1" kern="600" dirty="0">
                  <a:solidFill>
                    <a:schemeClr val="tx1"/>
                  </a:solidFill>
                  <a:latin typeface="+mj-lt"/>
                </a:rPr>
                <a:t>Hier enthalten:</a:t>
              </a:r>
            </a:p>
            <a:p>
              <a:r>
                <a:rPr lang="de-DE" sz="800" b="0" kern="600" dirty="0">
                  <a:solidFill>
                    <a:schemeClr val="tx1"/>
                  </a:solidFill>
                  <a:latin typeface="+mn-lt"/>
                </a:rPr>
                <a:t>Ebene</a:t>
              </a:r>
              <a:r>
                <a:rPr lang="de-DE" sz="800" b="0" kern="600" baseline="0" dirty="0">
                  <a:solidFill>
                    <a:schemeClr val="tx1"/>
                  </a:solidFill>
                  <a:latin typeface="+mn-lt"/>
                </a:rPr>
                <a:t> 1 = Text</a:t>
              </a:r>
            </a:p>
            <a:p>
              <a:r>
                <a:rPr lang="de-DE" sz="800" b="0" kern="600" baseline="0" dirty="0">
                  <a:solidFill>
                    <a:schemeClr val="tx1"/>
                  </a:solidFill>
                  <a:latin typeface="+mn-lt"/>
                </a:rPr>
                <a:t>Ebene 2 = Untertitel</a:t>
              </a:r>
            </a:p>
            <a:p>
              <a:r>
                <a:rPr lang="de-DE" sz="800" b="0" kern="600" baseline="0" dirty="0">
                  <a:solidFill>
                    <a:schemeClr val="tx1"/>
                  </a:solidFill>
                  <a:latin typeface="+mn-lt"/>
                </a:rPr>
                <a:t>Ebene 3 = Auflistung 1 (Bullet)</a:t>
              </a:r>
            </a:p>
            <a:p>
              <a:r>
                <a:rPr lang="de-DE" sz="800" b="0" kern="600" baseline="0" dirty="0">
                  <a:solidFill>
                    <a:schemeClr val="tx1"/>
                  </a:solidFill>
                  <a:latin typeface="+mn-lt"/>
                </a:rPr>
                <a:t>Ebene 4 = Auflistung 2, Unterpunkte</a:t>
              </a:r>
            </a:p>
            <a:p>
              <a:r>
                <a:rPr lang="de-DE" sz="800" b="0" kern="600" baseline="0" dirty="0">
                  <a:solidFill>
                    <a:schemeClr val="tx1"/>
                  </a:solidFill>
                  <a:latin typeface="+mn-lt"/>
                </a:rPr>
                <a:t>Ebene 5 = 1. Nummerierung</a:t>
              </a:r>
            </a:p>
            <a:p>
              <a:r>
                <a:rPr lang="de-DE" sz="800" b="0" kern="600" baseline="0" dirty="0">
                  <a:solidFill>
                    <a:schemeClr val="tx1"/>
                  </a:solidFill>
                  <a:latin typeface="+mn-lt"/>
                </a:rPr>
                <a:t>Ebene 6 = a) Nummerierung, Unterpunkte</a:t>
              </a:r>
            </a:p>
            <a:p>
              <a:r>
                <a:rPr lang="de-DE" sz="800" b="0" kern="600" baseline="0" dirty="0">
                  <a:solidFill>
                    <a:schemeClr val="tx1"/>
                  </a:solidFill>
                  <a:latin typeface="+mn-lt"/>
                </a:rPr>
                <a:t>Ebene 7 = Legende (kleiner Text)</a:t>
              </a:r>
              <a:endParaRPr lang="de-CH" sz="800" b="0" kern="600" dirty="0">
                <a:solidFill>
                  <a:schemeClr val="tx1"/>
                </a:solidFill>
                <a:latin typeface="+mn-lt"/>
              </a:endParaRPr>
            </a:p>
          </p:txBody>
        </p:sp>
        <p:pic>
          <p:nvPicPr>
            <p:cNvPr id="23" name="Grafik 22">
              <a:extLst>
                <a:ext uri="{FF2B5EF4-FFF2-40B4-BE49-F238E27FC236}">
                  <a16:creationId xmlns:a16="http://schemas.microsoft.com/office/drawing/2014/main" id="{28A7F8AE-E0A0-292F-53BA-254310D6BA9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39038" y="2135214"/>
              <a:ext cx="1633500" cy="630667"/>
            </a:xfrm>
            <a:prstGeom prst="rect">
              <a:avLst/>
            </a:prstGeom>
            <a:grpFill/>
          </p:spPr>
        </p:pic>
      </p:grpSp>
      <p:sp>
        <p:nvSpPr>
          <p:cNvPr id="10" name="Textplatzhalter 4">
            <a:extLst>
              <a:ext uri="{FF2B5EF4-FFF2-40B4-BE49-F238E27FC236}">
                <a16:creationId xmlns:a16="http://schemas.microsoft.com/office/drawing/2014/main" id="{B376BAAE-3792-5983-11C1-F299A631A6BC}"/>
              </a:ext>
            </a:extLst>
          </p:cNvPr>
          <p:cNvSpPr>
            <a:spLocks noGrp="1"/>
          </p:cNvSpPr>
          <p:nvPr>
            <p:ph type="body" sz="quarter" idx="20" hasCustomPrompt="1"/>
          </p:nvPr>
        </p:nvSpPr>
        <p:spPr>
          <a:xfrm>
            <a:off x="10302000" y="5673600"/>
            <a:ext cx="1890000" cy="1184400"/>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lstStyle>
            <a:lvl1pPr>
              <a:defRPr sz="100"/>
            </a:lvl1pPr>
          </a:lstStyle>
          <a:p>
            <a:pPr lvl="0"/>
            <a:r>
              <a:rPr lang="de-DE" dirty="0"/>
              <a:t>   </a:t>
            </a:r>
            <a:endParaRPr lang="de-CH" dirty="0"/>
          </a:p>
        </p:txBody>
      </p:sp>
      <p:sp>
        <p:nvSpPr>
          <p:cNvPr id="11" name="Textplatzhalter 6">
            <a:extLst>
              <a:ext uri="{FF2B5EF4-FFF2-40B4-BE49-F238E27FC236}">
                <a16:creationId xmlns:a16="http://schemas.microsoft.com/office/drawing/2014/main" id="{F417E827-BCFE-594F-B038-049D61F584DE}"/>
              </a:ext>
            </a:extLst>
          </p:cNvPr>
          <p:cNvSpPr>
            <a:spLocks noGrp="1"/>
          </p:cNvSpPr>
          <p:nvPr>
            <p:ph type="body" sz="quarter" idx="21" hasCustomPrompt="1"/>
          </p:nvPr>
        </p:nvSpPr>
        <p:spPr>
          <a:xfrm>
            <a:off x="11075229" y="5994263"/>
            <a:ext cx="874800" cy="655200"/>
          </a:xfrm>
          <a:blipFill dpi="0" rotWithShape="1">
            <a:blip r:embed="rId6">
              <a:extLst>
                <a:ext uri="{28A0092B-C50C-407E-A947-70E740481C1C}">
                  <a14:useLocalDpi xmlns:a14="http://schemas.microsoft.com/office/drawing/2010/main" val="0"/>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2197869305"/>
      </p:ext>
    </p:extLst>
  </p:cSld>
  <p:clrMapOvr>
    <a:masterClrMapping/>
  </p:clrMapOvr>
  <p:extLst>
    <p:ext uri="{DCECCB84-F9BA-43D5-87BE-67443E8EF086}">
      <p15:sldGuideLst xmlns:p15="http://schemas.microsoft.com/office/powerpoint/2012/main">
        <p15:guide id="3" pos="3893" userDrawn="1">
          <p15:clr>
            <a:srgbClr val="FBAE40"/>
          </p15:clr>
        </p15:guide>
        <p15:guide id="4"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6_Inhalt_3-Bilder_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2159794"/>
            <a:ext cx="4986775" cy="4362386"/>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a:xfrm>
            <a:off x="606425" y="7307232"/>
            <a:ext cx="2743200" cy="365125"/>
          </a:xfrm>
          <a:prstGeom prst="rect">
            <a:avLst/>
          </a:prstGeom>
        </p:spPr>
        <p:txBody>
          <a:bodyPr/>
          <a:lstStyle/>
          <a:p>
            <a:fld id="{8B15DE82-5151-406C-8B7C-88CF7C09C4D5}" type="datetimeFigureOut">
              <a:rPr lang="de-CH" smtClean="0"/>
              <a:t>14.01.26</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a:xfrm>
            <a:off x="4038600" y="7307232"/>
            <a:ext cx="4114800" cy="365125"/>
          </a:xfrm>
          <a:prstGeom prst="rect">
            <a:avLst/>
          </a:prstGeom>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a:xfrm>
            <a:off x="8842375" y="7307232"/>
            <a:ext cx="2743200" cy="365125"/>
          </a:xfrm>
          <a:prstGeom prst="rect">
            <a:avLst/>
          </a:prstGeom>
        </p:spPr>
        <p:txBody>
          <a:bodyPr/>
          <a:lstStyle/>
          <a:p>
            <a:fld id="{C5328619-05AF-4BF1-B452-9B5E471B5B92}" type="slidenum">
              <a:rPr lang="de-CH" smtClean="0"/>
              <a:t>‹Nr.›</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grpSp>
        <p:nvGrpSpPr>
          <p:cNvPr id="18" name="Gruppieren 17">
            <a:extLst>
              <a:ext uri="{FF2B5EF4-FFF2-40B4-BE49-F238E27FC236}">
                <a16:creationId xmlns:a16="http://schemas.microsoft.com/office/drawing/2014/main" id="{012E0550-8D38-2CBF-2E67-C1FC3A620850}"/>
              </a:ext>
            </a:extLst>
          </p:cNvPr>
          <p:cNvGrpSpPr/>
          <p:nvPr userDrawn="1"/>
        </p:nvGrpSpPr>
        <p:grpSpPr>
          <a:xfrm>
            <a:off x="12912000" y="4"/>
            <a:ext cx="2880000" cy="2602045"/>
            <a:chOff x="-3240000" y="3985986"/>
            <a:chExt cx="2236901" cy="1951533"/>
          </a:xfrm>
          <a:solidFill>
            <a:schemeClr val="accent1">
              <a:lumMod val="40000"/>
              <a:lumOff val="60000"/>
            </a:schemeClr>
          </a:solidFill>
        </p:grpSpPr>
        <p:sp>
          <p:nvSpPr>
            <p:cNvPr id="19" name="Textfeld 18">
              <a:extLst>
                <a:ext uri="{FF2B5EF4-FFF2-40B4-BE49-F238E27FC236}">
                  <a16:creationId xmlns:a16="http://schemas.microsoft.com/office/drawing/2014/main" id="{29574684-DF22-F5DE-2B17-7DF2CD964956}"/>
                </a:ext>
              </a:extLst>
            </p:cNvPr>
            <p:cNvSpPr txBox="1"/>
            <p:nvPr userDrawn="1"/>
          </p:nvSpPr>
          <p:spPr>
            <a:xfrm flipH="1">
              <a:off x="-3240000" y="3985986"/>
              <a:ext cx="2236901" cy="1951533"/>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pPr marL="304792" indent="-304792">
                <a:buFont typeface="+mj-lt"/>
                <a:buAutoNum type="arabicPeriod"/>
              </a:pPr>
              <a:endParaRPr lang="de-CH" sz="900" b="0" kern="600" dirty="0">
                <a:solidFill>
                  <a:schemeClr val="tx1"/>
                </a:solidFill>
                <a:latin typeface="+mn-lt"/>
              </a:endParaRPr>
            </a:p>
            <a:p>
              <a:r>
                <a:rPr lang="de-CH" sz="900" b="0" kern="600" dirty="0">
                  <a:solidFill>
                    <a:schemeClr val="tx1"/>
                  </a:solidFill>
                  <a:latin typeface="+mn-lt"/>
                </a:rPr>
                <a:t>Stellen Sie das Bild ggf. manuell in den Hintergrund, dass das Logo über dem Bild steht.</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20" name="Grafik 19">
              <a:extLst>
                <a:ext uri="{FF2B5EF4-FFF2-40B4-BE49-F238E27FC236}">
                  <a16:creationId xmlns:a16="http://schemas.microsoft.com/office/drawing/2014/main" id="{6B40E336-A4D3-62C2-E396-7B45609126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5199298"/>
              <a:ext cx="1542150" cy="670187"/>
            </a:xfrm>
            <a:prstGeom prst="rect">
              <a:avLst/>
            </a:prstGeom>
            <a:grpFill/>
          </p:spPr>
        </p:pic>
      </p:grpSp>
      <p:grpSp>
        <p:nvGrpSpPr>
          <p:cNvPr id="21" name="Gruppieren 20">
            <a:extLst>
              <a:ext uri="{FF2B5EF4-FFF2-40B4-BE49-F238E27FC236}">
                <a16:creationId xmlns:a16="http://schemas.microsoft.com/office/drawing/2014/main" id="{89970FF1-9CCA-1E1A-350E-F4F4CC670DB9}"/>
              </a:ext>
            </a:extLst>
          </p:cNvPr>
          <p:cNvGrpSpPr/>
          <p:nvPr userDrawn="1"/>
        </p:nvGrpSpPr>
        <p:grpSpPr>
          <a:xfrm>
            <a:off x="-3240000" y="2159794"/>
            <a:ext cx="2520000" cy="2817488"/>
            <a:chOff x="9768131" y="1419149"/>
            <a:chExt cx="1890000" cy="2817488"/>
          </a:xfrm>
          <a:solidFill>
            <a:schemeClr val="accent1">
              <a:lumMod val="20000"/>
              <a:lumOff val="80000"/>
            </a:schemeClr>
          </a:solidFill>
        </p:grpSpPr>
        <p:sp>
          <p:nvSpPr>
            <p:cNvPr id="22" name="Textfeld 21">
              <a:extLst>
                <a:ext uri="{FF2B5EF4-FFF2-40B4-BE49-F238E27FC236}">
                  <a16:creationId xmlns:a16="http://schemas.microsoft.com/office/drawing/2014/main" id="{51177C0F-A7C0-BF91-DF20-CAF673F0E33C}"/>
                </a:ext>
              </a:extLst>
            </p:cNvPr>
            <p:cNvSpPr txBox="1"/>
            <p:nvPr userDrawn="1"/>
          </p:nvSpPr>
          <p:spPr>
            <a:xfrm>
              <a:off x="9768131" y="1419149"/>
              <a:ext cx="1890000" cy="2817488"/>
            </a:xfrm>
            <a:prstGeom prst="rect">
              <a:avLst/>
            </a:prstGeom>
            <a:grpFill/>
          </p:spPr>
          <p:txBody>
            <a:bodyPr wrap="square" lIns="108000" tIns="54000" rIns="108000" bIns="54000" rtlCol="0">
              <a:spAutoFit/>
            </a:bodyPr>
            <a:lstStyle/>
            <a:p>
              <a:r>
                <a:rPr lang="de-DE" sz="800" b="1" kern="600" dirty="0">
                  <a:solidFill>
                    <a:schemeClr val="tx1"/>
                  </a:solidFill>
                  <a:latin typeface="+mj-lt"/>
                </a:rPr>
                <a:t>Texte richtig formatieren:</a:t>
              </a:r>
            </a:p>
            <a:p>
              <a:r>
                <a:rPr lang="de-DE" sz="800" b="0" kern="600" dirty="0">
                  <a:solidFill>
                    <a:schemeClr val="tx1"/>
                  </a:solidFill>
                  <a:latin typeface="+mn-lt"/>
                </a:rPr>
                <a:t>Texte werden über die «Textebenen» richtig formatiert. Setzen Sie den Cursor in den gewünschten Absatz und wechseln Sie unter «Start -&gt; Absatz» eine Ebene weiter bzw. zurück.</a:t>
              </a: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endParaRPr lang="de-DE" sz="800" b="0" kern="600" dirty="0">
                <a:solidFill>
                  <a:schemeClr val="tx1"/>
                </a:solidFill>
                <a:latin typeface="+mn-lt"/>
              </a:endParaRPr>
            </a:p>
            <a:p>
              <a:endParaRPr lang="de-DE" sz="800" b="0" kern="600" dirty="0">
                <a:solidFill>
                  <a:schemeClr val="tx1"/>
                </a:solidFill>
                <a:latin typeface="+mn-lt"/>
              </a:endParaRPr>
            </a:p>
            <a:p>
              <a:r>
                <a:rPr lang="de-DE" sz="800" b="1" kern="600" dirty="0">
                  <a:solidFill>
                    <a:schemeClr val="tx1"/>
                  </a:solidFill>
                  <a:latin typeface="+mj-lt"/>
                </a:rPr>
                <a:t>Diese Vorgehensweise gilt für </a:t>
              </a:r>
              <a:r>
                <a:rPr lang="de-DE" sz="800" b="1" kern="600" baseline="0" dirty="0">
                  <a:solidFill>
                    <a:schemeClr val="tx1"/>
                  </a:solidFill>
                  <a:latin typeface="+mj-lt"/>
                </a:rPr>
                <a:t>sämtliche enthaltenen </a:t>
              </a:r>
              <a:r>
                <a:rPr lang="de-DE" sz="800" b="1" kern="600" baseline="0" dirty="0" err="1">
                  <a:solidFill>
                    <a:schemeClr val="tx1"/>
                  </a:solidFill>
                  <a:latin typeface="+mj-lt"/>
                </a:rPr>
                <a:t>Layoutmaster</a:t>
              </a:r>
              <a:r>
                <a:rPr lang="de-DE" sz="800" b="1" kern="600" dirty="0">
                  <a:solidFill>
                    <a:schemeClr val="tx1"/>
                  </a:solidFill>
                  <a:latin typeface="+mj-lt"/>
                </a:rPr>
                <a:t>.</a:t>
              </a:r>
            </a:p>
            <a:p>
              <a:endParaRPr lang="de-DE" sz="800" b="0" kern="600" dirty="0">
                <a:solidFill>
                  <a:schemeClr val="tx1"/>
                </a:solidFill>
                <a:latin typeface="+mn-lt"/>
              </a:endParaRPr>
            </a:p>
            <a:p>
              <a:r>
                <a:rPr lang="de-DE" sz="800" b="1" kern="600" dirty="0">
                  <a:solidFill>
                    <a:schemeClr val="tx1"/>
                  </a:solidFill>
                  <a:latin typeface="+mj-lt"/>
                </a:rPr>
                <a:t>Hier enthalten:</a:t>
              </a:r>
            </a:p>
            <a:p>
              <a:r>
                <a:rPr lang="de-DE" sz="800" b="0" kern="600" dirty="0">
                  <a:solidFill>
                    <a:schemeClr val="tx1"/>
                  </a:solidFill>
                  <a:latin typeface="+mn-lt"/>
                </a:rPr>
                <a:t>Ebene</a:t>
              </a:r>
              <a:r>
                <a:rPr lang="de-DE" sz="800" b="0" kern="600" baseline="0" dirty="0">
                  <a:solidFill>
                    <a:schemeClr val="tx1"/>
                  </a:solidFill>
                  <a:latin typeface="+mn-lt"/>
                </a:rPr>
                <a:t> 1 = Text</a:t>
              </a:r>
            </a:p>
            <a:p>
              <a:r>
                <a:rPr lang="de-DE" sz="800" b="0" kern="600" baseline="0" dirty="0">
                  <a:solidFill>
                    <a:schemeClr val="tx1"/>
                  </a:solidFill>
                  <a:latin typeface="+mn-lt"/>
                </a:rPr>
                <a:t>Ebene 2 = Untertitel</a:t>
              </a:r>
            </a:p>
            <a:p>
              <a:r>
                <a:rPr lang="de-DE" sz="800" b="0" kern="600" baseline="0" dirty="0">
                  <a:solidFill>
                    <a:schemeClr val="tx1"/>
                  </a:solidFill>
                  <a:latin typeface="+mn-lt"/>
                </a:rPr>
                <a:t>Ebene 3 = Auflistung 1 (Bullet)</a:t>
              </a:r>
            </a:p>
            <a:p>
              <a:r>
                <a:rPr lang="de-DE" sz="800" b="0" kern="600" baseline="0" dirty="0">
                  <a:solidFill>
                    <a:schemeClr val="tx1"/>
                  </a:solidFill>
                  <a:latin typeface="+mn-lt"/>
                </a:rPr>
                <a:t>Ebene 4 = Auflistung 2, Unterpunkte</a:t>
              </a:r>
            </a:p>
            <a:p>
              <a:r>
                <a:rPr lang="de-DE" sz="800" b="0" kern="600" baseline="0" dirty="0">
                  <a:solidFill>
                    <a:schemeClr val="tx1"/>
                  </a:solidFill>
                  <a:latin typeface="+mn-lt"/>
                </a:rPr>
                <a:t>Ebene 5 = 1. Nummerierung</a:t>
              </a:r>
            </a:p>
            <a:p>
              <a:r>
                <a:rPr lang="de-DE" sz="800" b="0" kern="600" baseline="0" dirty="0">
                  <a:solidFill>
                    <a:schemeClr val="tx1"/>
                  </a:solidFill>
                  <a:latin typeface="+mn-lt"/>
                </a:rPr>
                <a:t>Ebene 6 = a) Nummerierung, Unterpunkte</a:t>
              </a:r>
            </a:p>
            <a:p>
              <a:r>
                <a:rPr lang="de-DE" sz="800" b="0" kern="600" baseline="0" dirty="0">
                  <a:solidFill>
                    <a:schemeClr val="tx1"/>
                  </a:solidFill>
                  <a:latin typeface="+mn-lt"/>
                </a:rPr>
                <a:t>Ebene 7 = Legende (kleiner Text)</a:t>
              </a:r>
              <a:endParaRPr lang="de-CH" sz="800" b="0" kern="600" dirty="0">
                <a:solidFill>
                  <a:schemeClr val="tx1"/>
                </a:solidFill>
                <a:latin typeface="+mn-lt"/>
              </a:endParaRPr>
            </a:p>
          </p:txBody>
        </p:sp>
        <p:pic>
          <p:nvPicPr>
            <p:cNvPr id="23" name="Grafik 22">
              <a:extLst>
                <a:ext uri="{FF2B5EF4-FFF2-40B4-BE49-F238E27FC236}">
                  <a16:creationId xmlns:a16="http://schemas.microsoft.com/office/drawing/2014/main" id="{28A7F8AE-E0A0-292F-53BA-254310D6BA9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39038" y="2135214"/>
              <a:ext cx="1633500" cy="630667"/>
            </a:xfrm>
            <a:prstGeom prst="rect">
              <a:avLst/>
            </a:prstGeom>
            <a:grpFill/>
          </p:spPr>
        </p:pic>
      </p:grpSp>
      <p:sp>
        <p:nvSpPr>
          <p:cNvPr id="12" name="Bildplatzhalter 8">
            <a:extLst>
              <a:ext uri="{FF2B5EF4-FFF2-40B4-BE49-F238E27FC236}">
                <a16:creationId xmlns:a16="http://schemas.microsoft.com/office/drawing/2014/main" id="{64B33AA7-8A34-846B-DB63-4688A30F7117}"/>
              </a:ext>
            </a:extLst>
          </p:cNvPr>
          <p:cNvSpPr>
            <a:spLocks noGrp="1"/>
          </p:cNvSpPr>
          <p:nvPr>
            <p:ph type="pic" sz="quarter" idx="18"/>
          </p:nvPr>
        </p:nvSpPr>
        <p:spPr>
          <a:xfrm>
            <a:off x="9093600" y="1652400"/>
            <a:ext cx="1879200" cy="1879200"/>
          </a:xfrm>
          <a:prstGeom prst="ellipse">
            <a:avLst/>
          </a:prstGeom>
          <a:noFill/>
        </p:spPr>
        <p:txBody>
          <a:bodyPr anchor="ctr" anchorCtr="0"/>
          <a:lstStyle>
            <a:lvl1pPr algn="ctr">
              <a:defRPr sz="1400">
                <a:solidFill>
                  <a:schemeClr val="tx1"/>
                </a:solidFill>
              </a:defRPr>
            </a:lvl1pPr>
          </a:lstStyle>
          <a:p>
            <a:r>
              <a:rPr lang="de-DE"/>
              <a:t>Bild durch Klicken auf Symbol hinzufügen</a:t>
            </a:r>
            <a:endParaRPr lang="de-CH" dirty="0"/>
          </a:p>
        </p:txBody>
      </p:sp>
      <p:sp>
        <p:nvSpPr>
          <p:cNvPr id="13" name="Bildplatzhalter 8">
            <a:extLst>
              <a:ext uri="{FF2B5EF4-FFF2-40B4-BE49-F238E27FC236}">
                <a16:creationId xmlns:a16="http://schemas.microsoft.com/office/drawing/2014/main" id="{FA876432-2A37-2A52-3F7D-FDF98D624CF5}"/>
              </a:ext>
            </a:extLst>
          </p:cNvPr>
          <p:cNvSpPr>
            <a:spLocks noGrp="1"/>
          </p:cNvSpPr>
          <p:nvPr>
            <p:ph type="pic" sz="quarter" idx="19"/>
          </p:nvPr>
        </p:nvSpPr>
        <p:spPr>
          <a:xfrm>
            <a:off x="6468000" y="1652400"/>
            <a:ext cx="1879200" cy="1879200"/>
          </a:xfrm>
          <a:prstGeom prst="ellipse">
            <a:avLst/>
          </a:prstGeom>
          <a:noFill/>
        </p:spPr>
        <p:txBody>
          <a:bodyPr anchor="ctr" anchorCtr="0"/>
          <a:lstStyle>
            <a:lvl1pPr algn="ctr">
              <a:defRPr sz="1400">
                <a:solidFill>
                  <a:schemeClr val="tx1"/>
                </a:solidFill>
              </a:defRPr>
            </a:lvl1pPr>
          </a:lstStyle>
          <a:p>
            <a:r>
              <a:rPr lang="de-DE"/>
              <a:t>Bild durch Klicken auf Symbol hinzufügen</a:t>
            </a:r>
            <a:endParaRPr lang="de-CH" dirty="0"/>
          </a:p>
        </p:txBody>
      </p:sp>
      <p:sp>
        <p:nvSpPr>
          <p:cNvPr id="15" name="Bildplatzhalter 8">
            <a:extLst>
              <a:ext uri="{FF2B5EF4-FFF2-40B4-BE49-F238E27FC236}">
                <a16:creationId xmlns:a16="http://schemas.microsoft.com/office/drawing/2014/main" id="{9AF95866-24BE-AF60-9B22-14C251C1A2D3}"/>
              </a:ext>
            </a:extLst>
          </p:cNvPr>
          <p:cNvSpPr>
            <a:spLocks noGrp="1"/>
          </p:cNvSpPr>
          <p:nvPr>
            <p:ph type="pic" sz="quarter" idx="23"/>
          </p:nvPr>
        </p:nvSpPr>
        <p:spPr>
          <a:xfrm>
            <a:off x="7718400" y="3999600"/>
            <a:ext cx="1879200" cy="1879200"/>
          </a:xfrm>
          <a:prstGeom prst="ellipse">
            <a:avLst/>
          </a:prstGeom>
          <a:noFill/>
        </p:spPr>
        <p:txBody>
          <a:bodyPr anchor="ctr" anchorCtr="0"/>
          <a:lstStyle>
            <a:lvl1pPr algn="ctr">
              <a:defRPr sz="1400">
                <a:solidFill>
                  <a:schemeClr val="tx1"/>
                </a:solidFill>
              </a:defRPr>
            </a:lvl1pPr>
          </a:lstStyle>
          <a:p>
            <a:r>
              <a:rPr lang="de-DE"/>
              <a:t>Bild durch Klicken auf Symbol hinzufügen</a:t>
            </a:r>
            <a:endParaRPr lang="de-CH" dirty="0"/>
          </a:p>
        </p:txBody>
      </p:sp>
      <p:sp>
        <p:nvSpPr>
          <p:cNvPr id="45" name="Textplatzhalter 44">
            <a:extLst>
              <a:ext uri="{FF2B5EF4-FFF2-40B4-BE49-F238E27FC236}">
                <a16:creationId xmlns:a16="http://schemas.microsoft.com/office/drawing/2014/main" id="{9B90F785-AC61-710E-017F-27B1EF0C1A76}"/>
              </a:ext>
            </a:extLst>
          </p:cNvPr>
          <p:cNvSpPr>
            <a:spLocks noGrp="1"/>
          </p:cNvSpPr>
          <p:nvPr>
            <p:ph type="body" sz="quarter" idx="30" hasCustomPrompt="1"/>
          </p:nvPr>
        </p:nvSpPr>
        <p:spPr>
          <a:xfrm>
            <a:off x="6468000" y="35316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46" name="Textplatzhalter 44">
            <a:extLst>
              <a:ext uri="{FF2B5EF4-FFF2-40B4-BE49-F238E27FC236}">
                <a16:creationId xmlns:a16="http://schemas.microsoft.com/office/drawing/2014/main" id="{8B511ABD-6B53-9950-F08A-DEC8CE93F107}"/>
              </a:ext>
            </a:extLst>
          </p:cNvPr>
          <p:cNvSpPr>
            <a:spLocks noGrp="1"/>
          </p:cNvSpPr>
          <p:nvPr>
            <p:ph type="body" sz="quarter" idx="31" hasCustomPrompt="1"/>
          </p:nvPr>
        </p:nvSpPr>
        <p:spPr>
          <a:xfrm>
            <a:off x="9093600" y="35316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48" name="Textplatzhalter 44">
            <a:extLst>
              <a:ext uri="{FF2B5EF4-FFF2-40B4-BE49-F238E27FC236}">
                <a16:creationId xmlns:a16="http://schemas.microsoft.com/office/drawing/2014/main" id="{88E7C613-A4FF-BF75-D6AC-25BE9F56DAC7}"/>
              </a:ext>
            </a:extLst>
          </p:cNvPr>
          <p:cNvSpPr>
            <a:spLocks noGrp="1"/>
          </p:cNvSpPr>
          <p:nvPr>
            <p:ph type="body" sz="quarter" idx="32" hasCustomPrompt="1"/>
          </p:nvPr>
        </p:nvSpPr>
        <p:spPr>
          <a:xfrm>
            <a:off x="7718400" y="58788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Tree>
    <p:extLst>
      <p:ext uri="{BB962C8B-B14F-4D97-AF65-F5344CB8AC3E}">
        <p14:creationId xmlns:p14="http://schemas.microsoft.com/office/powerpoint/2010/main" val="323908464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0D7AD178-C050-1077-829C-8C2C2AB520B1}"/>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11075194" y="5994264"/>
            <a:ext cx="874800" cy="654097"/>
          </a:xfrm>
          <a:prstGeom prst="rect">
            <a:avLst/>
          </a:prstGeom>
        </p:spPr>
      </p:pic>
      <p:sp>
        <p:nvSpPr>
          <p:cNvPr id="2" name="Titelplatzhalter 1">
            <a:extLst>
              <a:ext uri="{FF2B5EF4-FFF2-40B4-BE49-F238E27FC236}">
                <a16:creationId xmlns:a16="http://schemas.microsoft.com/office/drawing/2014/main" id="{976D282D-4131-96A8-2C3E-E3D388366516}"/>
              </a:ext>
            </a:extLst>
          </p:cNvPr>
          <p:cNvSpPr>
            <a:spLocks noGrp="1"/>
          </p:cNvSpPr>
          <p:nvPr>
            <p:ph type="title"/>
          </p:nvPr>
        </p:nvSpPr>
        <p:spPr>
          <a:xfrm>
            <a:off x="606425" y="759222"/>
            <a:ext cx="10979150" cy="672732"/>
          </a:xfrm>
          <a:prstGeom prst="rect">
            <a:avLst/>
          </a:prstGeom>
        </p:spPr>
        <p:txBody>
          <a:bodyPr vert="horz" lIns="0" tIns="90000" rIns="0" bIns="0" rtlCol="0" anchor="t" anchorCtr="0">
            <a:no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A7909801-75EF-7F23-AEB5-9D8654847A3C}"/>
              </a:ext>
            </a:extLst>
          </p:cNvPr>
          <p:cNvSpPr>
            <a:spLocks noGrp="1"/>
          </p:cNvSpPr>
          <p:nvPr>
            <p:ph type="body" idx="1"/>
          </p:nvPr>
        </p:nvSpPr>
        <p:spPr>
          <a:xfrm>
            <a:off x="606425" y="2193924"/>
            <a:ext cx="10979150" cy="4351338"/>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Tree>
    <p:extLst>
      <p:ext uri="{BB962C8B-B14F-4D97-AF65-F5344CB8AC3E}">
        <p14:creationId xmlns:p14="http://schemas.microsoft.com/office/powerpoint/2010/main" val="922927264"/>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1" r:id="rId3"/>
    <p:sldLayoutId id="2147483652" r:id="rId4"/>
    <p:sldLayoutId id="2147483650" r:id="rId5"/>
    <p:sldLayoutId id="2147483654" r:id="rId6"/>
    <p:sldLayoutId id="2147483664" r:id="rId7"/>
    <p:sldLayoutId id="2147483655" r:id="rId8"/>
    <p:sldLayoutId id="214748366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6" r:id="rId18"/>
    <p:sldLayoutId id="2147483667" r:id="rId19"/>
    <p:sldLayoutId id="2147483668" r:id="rId20"/>
    <p:sldLayoutId id="2147483669" r:id="rId21"/>
    <p:sldLayoutId id="2147483670" r:id="rId22"/>
    <p:sldLayoutId id="2147483671" r:id="rId23"/>
    <p:sldLayoutId id="2147483672" r:id="rId24"/>
  </p:sldLayoutIdLst>
  <p:txStyles>
    <p:titleStyle>
      <a:lvl1pPr algn="l" defTabSz="914400" rtl="0" eaLnBrk="1" latinLnBrk="0" hangingPunct="1">
        <a:lnSpc>
          <a:spcPct val="90000"/>
        </a:lnSpc>
        <a:spcBef>
          <a:spcPct val="0"/>
        </a:spcBef>
        <a:buNone/>
        <a:defRPr sz="4200" b="1" kern="1200">
          <a:solidFill>
            <a:schemeClr val="tx1"/>
          </a:solidFill>
          <a:latin typeface="+mj-lt"/>
          <a:ea typeface="+mj-ea"/>
          <a:cs typeface="+mj-cs"/>
        </a:defRPr>
      </a:lvl1pPr>
    </p:titleStyle>
    <p:body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2" userDrawn="1">
          <p15:clr>
            <a:srgbClr val="F26B43"/>
          </p15:clr>
        </p15:guide>
        <p15:guide id="3" pos="729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7.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8.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22.xml"/><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22.xml"/><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22.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22.xml"/><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22.xml"/><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20.xml"/><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2.jpeg"/><Relationship Id="rId2" Type="http://schemas.openxmlformats.org/officeDocument/2006/relationships/notesSlide" Target="../notesSlides/notesSlide51.xml"/><Relationship Id="rId1" Type="http://schemas.openxmlformats.org/officeDocument/2006/relationships/slideLayout" Target="../slideLayouts/slideLayout24.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1.emf"/></Relationships>
</file>

<file path=ppt/slides/_rels/slide5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2.xml"/><Relationship Id="rId1" Type="http://schemas.openxmlformats.org/officeDocument/2006/relationships/slideLayout" Target="../slideLayouts/slideLayout24.xml"/><Relationship Id="rId4" Type="http://schemas.openxmlformats.org/officeDocument/2006/relationships/image" Target="../media/image73.emf"/></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3.xml"/><Relationship Id="rId1" Type="http://schemas.openxmlformats.org/officeDocument/2006/relationships/slideLayout" Target="../slideLayouts/slideLayout20.xml"/><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5.xml"/><Relationship Id="rId1" Type="http://schemas.openxmlformats.org/officeDocument/2006/relationships/slideLayout" Target="../slideLayouts/slideLayout20.xml"/><Relationship Id="rId4" Type="http://schemas.openxmlformats.org/officeDocument/2006/relationships/image" Target="../media/image78.jpg"/></Relationships>
</file>

<file path=ppt/slides/_rels/slide5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8.xml"/><Relationship Id="rId1" Type="http://schemas.openxmlformats.org/officeDocument/2006/relationships/slideLayout" Target="../slideLayouts/slideLayout20.xml"/><Relationship Id="rId5" Type="http://schemas.openxmlformats.org/officeDocument/2006/relationships/image" Target="../media/image83.jpeg"/><Relationship Id="rId4" Type="http://schemas.openxmlformats.org/officeDocument/2006/relationships/image" Target="../media/image82.jpeg"/></Relationships>
</file>

<file path=ppt/slides/_rels/slide5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9.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0.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1.xml"/><Relationship Id="rId1" Type="http://schemas.openxmlformats.org/officeDocument/2006/relationships/slideLayout" Target="../slideLayouts/slideLayout20.xml"/><Relationship Id="rId4" Type="http://schemas.openxmlformats.org/officeDocument/2006/relationships/image" Target="../media/image87.jpeg"/></Relationships>
</file>

<file path=ppt/slides/_rels/slide6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2.xml"/><Relationship Id="rId1" Type="http://schemas.openxmlformats.org/officeDocument/2006/relationships/slideLayout" Target="../slideLayouts/slideLayout20.xml"/><Relationship Id="rId4" Type="http://schemas.openxmlformats.org/officeDocument/2006/relationships/image" Target="../media/image89.jpeg"/></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3.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4.xml"/><Relationship Id="rId1" Type="http://schemas.openxmlformats.org/officeDocument/2006/relationships/slideLayout" Target="../slideLayouts/slideLayout20.xml"/><Relationship Id="rId4" Type="http://schemas.openxmlformats.org/officeDocument/2006/relationships/image" Target="../media/image92.jpeg"/></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5.xml"/><Relationship Id="rId1" Type="http://schemas.openxmlformats.org/officeDocument/2006/relationships/slideLayout" Target="../slideLayouts/slideLayout20.xml"/><Relationship Id="rId4" Type="http://schemas.openxmlformats.org/officeDocument/2006/relationships/image" Target="../media/image94.jpeg"/></Relationships>
</file>

<file path=ppt/slides/_rels/slide6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Vogel, Eisvogel, draußen, Schnabel enthält.&#10;&#10;KI-generierte Inhalte können fehlerhaft sein.">
            <a:extLst>
              <a:ext uri="{FF2B5EF4-FFF2-40B4-BE49-F238E27FC236}">
                <a16:creationId xmlns:a16="http://schemas.microsoft.com/office/drawing/2014/main" id="{C5185DFE-47E8-3E72-0FEE-50A6B3BB12F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4" name="Titel 3">
            <a:extLst>
              <a:ext uri="{FF2B5EF4-FFF2-40B4-BE49-F238E27FC236}">
                <a16:creationId xmlns:a16="http://schemas.microsoft.com/office/drawing/2014/main" id="{BF2ACF36-1859-0330-9431-645D9DCC0E16}"/>
              </a:ext>
            </a:extLst>
          </p:cNvPr>
          <p:cNvSpPr>
            <a:spLocks noGrp="1"/>
          </p:cNvSpPr>
          <p:nvPr>
            <p:ph type="ctrTitle"/>
          </p:nvPr>
        </p:nvSpPr>
        <p:spPr>
          <a:xfrm>
            <a:off x="169965" y="565150"/>
            <a:ext cx="9337626" cy="2174441"/>
          </a:xfrm>
        </p:spPr>
        <p:txBody>
          <a:bodyPr/>
          <a:lstStyle/>
          <a:p>
            <a:pPr algn="ctr"/>
            <a:r>
              <a:rPr lang="de-DE" b="1" dirty="0"/>
              <a:t>Der Eisvogel</a:t>
            </a:r>
            <a:br>
              <a:rPr lang="de-DE" b="1" dirty="0"/>
            </a:br>
            <a:br>
              <a:rPr lang="de-CH" sz="3200" b="1" dirty="0"/>
            </a:br>
            <a:r>
              <a:rPr lang="de-CH" sz="3200" b="1" dirty="0"/>
              <a:t>Fliegender Edelstein an unseren Gewässern</a:t>
            </a:r>
            <a:endParaRPr lang="de-CH" sz="3600" b="1" dirty="0"/>
          </a:p>
        </p:txBody>
      </p:sp>
      <p:sp>
        <p:nvSpPr>
          <p:cNvPr id="9" name="Textplatzhalter 8">
            <a:extLst>
              <a:ext uri="{FF2B5EF4-FFF2-40B4-BE49-F238E27FC236}">
                <a16:creationId xmlns:a16="http://schemas.microsoft.com/office/drawing/2014/main" id="{645EA842-A9AC-2633-B6BD-F8847BABC3D9}"/>
              </a:ext>
            </a:extLst>
          </p:cNvPr>
          <p:cNvSpPr>
            <a:spLocks noGrp="1"/>
          </p:cNvSpPr>
          <p:nvPr>
            <p:ph type="body" sz="quarter" idx="20"/>
          </p:nvPr>
        </p:nvSpPr>
        <p:spPr/>
        <p:txBody>
          <a:bodyPr/>
          <a:lstStyle/>
          <a:p>
            <a:endParaRPr lang="de-CH"/>
          </a:p>
        </p:txBody>
      </p:sp>
      <p:sp>
        <p:nvSpPr>
          <p:cNvPr id="10" name="Textplatzhalter 9">
            <a:extLst>
              <a:ext uri="{FF2B5EF4-FFF2-40B4-BE49-F238E27FC236}">
                <a16:creationId xmlns:a16="http://schemas.microsoft.com/office/drawing/2014/main" id="{169CA3F6-053D-08CC-8FB0-F54C163C5568}"/>
              </a:ext>
            </a:extLst>
          </p:cNvPr>
          <p:cNvSpPr>
            <a:spLocks noGrp="1"/>
          </p:cNvSpPr>
          <p:nvPr>
            <p:ph type="body" sz="quarter" idx="21"/>
          </p:nvPr>
        </p:nvSpPr>
        <p:spPr/>
        <p:txBody>
          <a:bodyPr/>
          <a:lstStyle/>
          <a:p>
            <a:endParaRPr lang="de-CH"/>
          </a:p>
        </p:txBody>
      </p:sp>
      <p:sp>
        <p:nvSpPr>
          <p:cNvPr id="2" name="Grafik 16">
            <a:extLst>
              <a:ext uri="{FF2B5EF4-FFF2-40B4-BE49-F238E27FC236}">
                <a16:creationId xmlns:a16="http://schemas.microsoft.com/office/drawing/2014/main" id="{532F37EC-6601-285D-0531-6E966B29D154}"/>
              </a:ext>
            </a:extLst>
          </p:cNvPr>
          <p:cNvSpPr>
            <a:spLocks noChangeAspect="1"/>
          </p:cNvSpPr>
          <p:nvPr/>
        </p:nvSpPr>
        <p:spPr>
          <a:xfrm rot="21000000">
            <a:off x="9669271" y="305973"/>
            <a:ext cx="2032330" cy="2039955"/>
          </a:xfrm>
          <a:custGeom>
            <a:avLst/>
            <a:gdLst>
              <a:gd name="connsiteX0" fmla="*/ 182060 w 2722766"/>
              <a:gd name="connsiteY0" fmla="*/ 978979 h 2732982"/>
              <a:gd name="connsiteX1" fmla="*/ 122624 w 2722766"/>
              <a:gd name="connsiteY1" fmla="*/ 1088611 h 2732982"/>
              <a:gd name="connsiteX2" fmla="*/ 183488 w 2722766"/>
              <a:gd name="connsiteY2" fmla="*/ 933449 h 2732982"/>
              <a:gd name="connsiteX3" fmla="*/ 392467 w 2722766"/>
              <a:gd name="connsiteY3" fmla="*/ 615695 h 2732982"/>
              <a:gd name="connsiteX4" fmla="*/ 457142 w 2722766"/>
              <a:gd name="connsiteY4" fmla="*/ 548925 h 2732982"/>
              <a:gd name="connsiteX5" fmla="*/ 181964 w 2722766"/>
              <a:gd name="connsiteY5" fmla="*/ 978883 h 2732982"/>
              <a:gd name="connsiteX6" fmla="*/ 2609030 w 2722766"/>
              <a:gd name="connsiteY6" fmla="*/ 834770 h 2732982"/>
              <a:gd name="connsiteX7" fmla="*/ 1135417 w 2722766"/>
              <a:gd name="connsiteY7" fmla="*/ 15620 h 2732982"/>
              <a:gd name="connsiteX8" fmla="*/ 539438 w 2722766"/>
              <a:gd name="connsiteY8" fmla="*/ 265842 h 2732982"/>
              <a:gd name="connsiteX9" fmla="*/ 131196 w 2722766"/>
              <a:gd name="connsiteY9" fmla="*/ 762856 h 2732982"/>
              <a:gd name="connsiteX10" fmla="*/ 231399 w 2722766"/>
              <a:gd name="connsiteY10" fmla="*/ 623029 h 2732982"/>
              <a:gd name="connsiteX11" fmla="*/ 478287 w 2722766"/>
              <a:gd name="connsiteY11" fmla="*/ 382428 h 2732982"/>
              <a:gd name="connsiteX12" fmla="*/ 671073 w 2722766"/>
              <a:gd name="connsiteY12" fmla="*/ 254602 h 2732982"/>
              <a:gd name="connsiteX13" fmla="*/ 818330 w 2722766"/>
              <a:gd name="connsiteY13" fmla="*/ 204691 h 2732982"/>
              <a:gd name="connsiteX14" fmla="*/ 738605 w 2722766"/>
              <a:gd name="connsiteY14" fmla="*/ 245077 h 2732982"/>
              <a:gd name="connsiteX15" fmla="*/ 556106 w 2722766"/>
              <a:gd name="connsiteY15" fmla="*/ 368045 h 2732982"/>
              <a:gd name="connsiteX16" fmla="*/ 276071 w 2722766"/>
              <a:gd name="connsiteY16" fmla="*/ 647413 h 2732982"/>
              <a:gd name="connsiteX17" fmla="*/ 127100 w 2722766"/>
              <a:gd name="connsiteY17" fmla="*/ 893158 h 2732982"/>
              <a:gd name="connsiteX18" fmla="*/ 19658 w 2722766"/>
              <a:gd name="connsiteY18" fmla="*/ 1234344 h 2732982"/>
              <a:gd name="connsiteX19" fmla="*/ 22135 w 2722766"/>
              <a:gd name="connsiteY19" fmla="*/ 1675161 h 2732982"/>
              <a:gd name="connsiteX20" fmla="*/ 74618 w 2722766"/>
              <a:gd name="connsiteY20" fmla="*/ 1852421 h 2732982"/>
              <a:gd name="connsiteX21" fmla="*/ 284834 w 2722766"/>
              <a:gd name="connsiteY21" fmla="*/ 2227325 h 2732982"/>
              <a:gd name="connsiteX22" fmla="*/ 734414 w 2722766"/>
              <a:gd name="connsiteY22" fmla="*/ 2589656 h 2732982"/>
              <a:gd name="connsiteX23" fmla="*/ 1205997 w 2722766"/>
              <a:gd name="connsiteY23" fmla="*/ 2726149 h 2732982"/>
              <a:gd name="connsiteX24" fmla="*/ 1812644 w 2722766"/>
              <a:gd name="connsiteY24" fmla="*/ 2651950 h 2732982"/>
              <a:gd name="connsiteX25" fmla="*/ 2197550 w 2722766"/>
              <a:gd name="connsiteY25" fmla="*/ 2420683 h 2732982"/>
              <a:gd name="connsiteX26" fmla="*/ 2517495 w 2722766"/>
              <a:gd name="connsiteY26" fmla="*/ 1890902 h 2732982"/>
              <a:gd name="connsiteX27" fmla="*/ 2592075 w 2722766"/>
              <a:gd name="connsiteY27" fmla="*/ 1531429 h 2732982"/>
              <a:gd name="connsiteX28" fmla="*/ 2604553 w 2722766"/>
              <a:gd name="connsiteY28" fmla="*/ 1427511 h 2732982"/>
              <a:gd name="connsiteX29" fmla="*/ 2603791 w 2722766"/>
              <a:gd name="connsiteY29" fmla="*/ 1760219 h 2732982"/>
              <a:gd name="connsiteX30" fmla="*/ 2515875 w 2722766"/>
              <a:gd name="connsiteY30" fmla="*/ 2090070 h 2732982"/>
              <a:gd name="connsiteX31" fmla="*/ 2668847 w 2722766"/>
              <a:gd name="connsiteY31" fmla="*/ 1760981 h 2732982"/>
              <a:gd name="connsiteX32" fmla="*/ 2609125 w 2722766"/>
              <a:gd name="connsiteY32" fmla="*/ 834865 h 273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22766" h="2732982">
                <a:moveTo>
                  <a:pt x="182060" y="978979"/>
                </a:moveTo>
                <a:lnTo>
                  <a:pt x="122624" y="1088611"/>
                </a:lnTo>
                <a:cubicBezTo>
                  <a:pt x="131387" y="1032604"/>
                  <a:pt x="159676" y="983455"/>
                  <a:pt x="183488" y="933449"/>
                </a:cubicBezTo>
                <a:cubicBezTo>
                  <a:pt x="238543" y="818006"/>
                  <a:pt x="310076" y="713136"/>
                  <a:pt x="392467" y="615695"/>
                </a:cubicBezTo>
                <a:cubicBezTo>
                  <a:pt x="411041" y="593788"/>
                  <a:pt x="432472" y="574261"/>
                  <a:pt x="457142" y="548925"/>
                </a:cubicBezTo>
                <a:cubicBezTo>
                  <a:pt x="359320" y="670559"/>
                  <a:pt x="252926" y="839818"/>
                  <a:pt x="181964" y="978883"/>
                </a:cubicBezTo>
                <a:moveTo>
                  <a:pt x="2609030" y="834770"/>
                </a:moveTo>
                <a:cubicBezTo>
                  <a:pt x="2387193" y="310038"/>
                  <a:pt x="1825884" y="-84583"/>
                  <a:pt x="1135417" y="15620"/>
                </a:cubicBezTo>
                <a:cubicBezTo>
                  <a:pt x="916532" y="47434"/>
                  <a:pt x="720317" y="138207"/>
                  <a:pt x="539438" y="265842"/>
                </a:cubicBezTo>
                <a:cubicBezTo>
                  <a:pt x="399992" y="364235"/>
                  <a:pt x="147103" y="665606"/>
                  <a:pt x="131196" y="762856"/>
                </a:cubicBezTo>
                <a:cubicBezTo>
                  <a:pt x="131196" y="762856"/>
                  <a:pt x="201300" y="658653"/>
                  <a:pt x="231399" y="623029"/>
                </a:cubicBezTo>
                <a:cubicBezTo>
                  <a:pt x="312457" y="526922"/>
                  <a:pt x="408374" y="441292"/>
                  <a:pt x="478287" y="382428"/>
                </a:cubicBezTo>
                <a:cubicBezTo>
                  <a:pt x="548201" y="323468"/>
                  <a:pt x="591158" y="298513"/>
                  <a:pt x="671073" y="254602"/>
                </a:cubicBezTo>
                <a:cubicBezTo>
                  <a:pt x="716984" y="231933"/>
                  <a:pt x="786230" y="210121"/>
                  <a:pt x="818330" y="204691"/>
                </a:cubicBezTo>
                <a:cubicBezTo>
                  <a:pt x="793279" y="221074"/>
                  <a:pt x="772895" y="227551"/>
                  <a:pt x="738605" y="245077"/>
                </a:cubicBezTo>
                <a:cubicBezTo>
                  <a:pt x="704315" y="262603"/>
                  <a:pt x="614209" y="322992"/>
                  <a:pt x="556106" y="368045"/>
                </a:cubicBezTo>
                <a:cubicBezTo>
                  <a:pt x="451141" y="449579"/>
                  <a:pt x="356462" y="540829"/>
                  <a:pt x="276071" y="647413"/>
                </a:cubicBezTo>
                <a:cubicBezTo>
                  <a:pt x="217874" y="724566"/>
                  <a:pt x="168534" y="806576"/>
                  <a:pt x="127100" y="893158"/>
                </a:cubicBezTo>
                <a:cubicBezTo>
                  <a:pt x="75284" y="1001553"/>
                  <a:pt x="39756" y="1115758"/>
                  <a:pt x="19658" y="1234344"/>
                </a:cubicBezTo>
                <a:cubicBezTo>
                  <a:pt x="-5297" y="1381410"/>
                  <a:pt x="-8631" y="1528381"/>
                  <a:pt x="22135" y="1675161"/>
                </a:cubicBezTo>
                <a:cubicBezTo>
                  <a:pt x="34803" y="1735645"/>
                  <a:pt x="53948" y="1794223"/>
                  <a:pt x="74618" y="1852421"/>
                </a:cubicBezTo>
                <a:cubicBezTo>
                  <a:pt x="123290" y="1989486"/>
                  <a:pt x="194061" y="2114359"/>
                  <a:pt x="284834" y="2227325"/>
                </a:cubicBezTo>
                <a:cubicBezTo>
                  <a:pt x="408088" y="2380582"/>
                  <a:pt x="557440" y="2501836"/>
                  <a:pt x="734414" y="2589656"/>
                </a:cubicBezTo>
                <a:cubicBezTo>
                  <a:pt x="883766" y="2663761"/>
                  <a:pt x="1040643" y="2710528"/>
                  <a:pt x="1205997" y="2726149"/>
                </a:cubicBezTo>
                <a:cubicBezTo>
                  <a:pt x="1413166" y="2745771"/>
                  <a:pt x="1615953" y="2723768"/>
                  <a:pt x="1812644" y="2651950"/>
                </a:cubicBezTo>
                <a:cubicBezTo>
                  <a:pt x="1955996" y="2599562"/>
                  <a:pt x="2085440" y="2524886"/>
                  <a:pt x="2197550" y="2420683"/>
                </a:cubicBezTo>
                <a:cubicBezTo>
                  <a:pt x="2354712" y="2274569"/>
                  <a:pt x="2454153" y="2093404"/>
                  <a:pt x="2517495" y="1890902"/>
                </a:cubicBezTo>
                <a:cubicBezTo>
                  <a:pt x="2554166" y="1773745"/>
                  <a:pt x="2578740" y="1653634"/>
                  <a:pt x="2592075" y="1531429"/>
                </a:cubicBezTo>
                <a:cubicBezTo>
                  <a:pt x="2595885" y="1496758"/>
                  <a:pt x="2600362" y="1462087"/>
                  <a:pt x="2604553" y="1427511"/>
                </a:cubicBezTo>
                <a:cubicBezTo>
                  <a:pt x="2620746" y="1538763"/>
                  <a:pt x="2618269" y="1649634"/>
                  <a:pt x="2603791" y="1760219"/>
                </a:cubicBezTo>
                <a:cubicBezTo>
                  <a:pt x="2589218" y="1871757"/>
                  <a:pt x="2557404" y="1979199"/>
                  <a:pt x="2515875" y="2090070"/>
                </a:cubicBezTo>
                <a:cubicBezTo>
                  <a:pt x="2556452" y="2059971"/>
                  <a:pt x="2630271" y="1897665"/>
                  <a:pt x="2668847" y="1760981"/>
                </a:cubicBezTo>
                <a:cubicBezTo>
                  <a:pt x="2757715" y="1445323"/>
                  <a:pt x="2735998" y="1134903"/>
                  <a:pt x="2609125" y="834865"/>
                </a:cubicBezTo>
              </a:path>
            </a:pathLst>
          </a:custGeom>
          <a:solidFill>
            <a:schemeClr val="bg1"/>
          </a:solidFill>
          <a:ln w="9525" cap="flat">
            <a:noFill/>
            <a:prstDash val="solid"/>
            <a:miter/>
          </a:ln>
        </p:spPr>
        <p:txBody>
          <a:bodyPr rtlCol="0" anchor="ctr"/>
          <a:lstStyle/>
          <a:p>
            <a:pPr algn="ctr"/>
            <a:r>
              <a:rPr lang="de-CH" sz="2000" b="1" dirty="0">
                <a:solidFill>
                  <a:schemeClr val="accent1"/>
                </a:solidFill>
                <a:latin typeface="+mj-lt"/>
              </a:rPr>
              <a:t>Vogel des Jahres 2026</a:t>
            </a:r>
          </a:p>
          <a:p>
            <a:pPr algn="ctr"/>
            <a:endParaRPr lang="de-CH" sz="1200" b="1" dirty="0">
              <a:solidFill>
                <a:schemeClr val="accent1"/>
              </a:solidFill>
              <a:latin typeface="+mj-lt"/>
            </a:endParaRPr>
          </a:p>
          <a:p>
            <a:pPr algn="ctr"/>
            <a:r>
              <a:rPr lang="de-CH" sz="2000" b="1" dirty="0">
                <a:solidFill>
                  <a:schemeClr val="accent1"/>
                </a:solidFill>
                <a:latin typeface="+mj-lt"/>
              </a:rPr>
              <a:t>BirdLife Schweiz</a:t>
            </a:r>
          </a:p>
        </p:txBody>
      </p:sp>
      <p:sp>
        <p:nvSpPr>
          <p:cNvPr id="11" name="Inhaltsplatzhalter 2">
            <a:extLst>
              <a:ext uri="{FF2B5EF4-FFF2-40B4-BE49-F238E27FC236}">
                <a16:creationId xmlns:a16="http://schemas.microsoft.com/office/drawing/2014/main" id="{E7B80676-B2F2-3B21-2EA0-B23A415CB187}"/>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err="1">
                <a:solidFill>
                  <a:schemeClr val="bg1"/>
                </a:solidFill>
              </a:rPr>
              <a:t>www.eisvogel.land</a:t>
            </a:r>
            <a:endParaRPr lang="de-CH" sz="1100" dirty="0">
              <a:solidFill>
                <a:schemeClr val="bg1"/>
              </a:solidFill>
            </a:endParaRPr>
          </a:p>
        </p:txBody>
      </p:sp>
    </p:spTree>
    <p:extLst>
      <p:ext uri="{BB962C8B-B14F-4D97-AF65-F5344CB8AC3E}">
        <p14:creationId xmlns:p14="http://schemas.microsoft.com/office/powerpoint/2010/main" val="1535608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Diagramm, Screenshot enthält.&#10;&#10;KI-generierte Inhalte können fehlerhaft sein.">
            <a:extLst>
              <a:ext uri="{FF2B5EF4-FFF2-40B4-BE49-F238E27FC236}">
                <a16:creationId xmlns:a16="http://schemas.microsoft.com/office/drawing/2014/main" id="{BBEFAC96-5253-28AB-D02B-083BAD1ABE2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48707" y="1525505"/>
            <a:ext cx="9294586" cy="5042161"/>
          </a:xfrm>
          <a:prstGeom prst="rect">
            <a:avLst/>
          </a:prstGeom>
        </p:spPr>
      </p:pic>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de-CH" dirty="0"/>
              <a:t>Vorkommen</a:t>
            </a:r>
          </a:p>
        </p:txBody>
      </p:sp>
      <p:sp>
        <p:nvSpPr>
          <p:cNvPr id="9" name="Inhaltsplatzhalter 2">
            <a:extLst>
              <a:ext uri="{FF2B5EF4-FFF2-40B4-BE49-F238E27FC236}">
                <a16:creationId xmlns:a16="http://schemas.microsoft.com/office/drawing/2014/main" id="{FB4F8C7A-BA6D-2B94-B412-C3FE60F8B49C}"/>
              </a:ext>
            </a:extLst>
          </p:cNvPr>
          <p:cNvSpPr>
            <a:spLocks noGrp="1"/>
          </p:cNvSpPr>
          <p:nvPr>
            <p:ph idx="1"/>
          </p:nvPr>
        </p:nvSpPr>
        <p:spPr>
          <a:xfrm>
            <a:off x="606425" y="6567666"/>
            <a:ext cx="3292069" cy="214739"/>
          </a:xfrm>
        </p:spPr>
        <p:txBody>
          <a:bodyPr>
            <a:spAutoFit/>
          </a:bodyPr>
          <a:lstStyle/>
          <a:p>
            <a:r>
              <a:rPr lang="de-CH" sz="1400" i="1" dirty="0"/>
              <a:t>Schweizerische Vogelwarte, 2013-2016</a:t>
            </a:r>
          </a:p>
        </p:txBody>
      </p:sp>
    </p:spTree>
    <p:extLst>
      <p:ext uri="{BB962C8B-B14F-4D97-AF65-F5344CB8AC3E}">
        <p14:creationId xmlns:p14="http://schemas.microsoft.com/office/powerpoint/2010/main" val="137140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de-CH" dirty="0"/>
              <a:t>Vorkommen</a:t>
            </a:r>
          </a:p>
        </p:txBody>
      </p:sp>
      <p:pic>
        <p:nvPicPr>
          <p:cNvPr id="4" name="Grafik 3" descr="Ein Bild, das Karte, Text, Visualisierung enthält.&#10;&#10;KI-generierte Inhalte können fehlerhaft sein.">
            <a:extLst>
              <a:ext uri="{FF2B5EF4-FFF2-40B4-BE49-F238E27FC236}">
                <a16:creationId xmlns:a16="http://schemas.microsoft.com/office/drawing/2014/main" id="{57CACCE7-121D-E6B6-1397-C0C20FA825C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758950"/>
            <a:ext cx="12192000" cy="5099050"/>
          </a:xfrm>
          <a:prstGeom prst="rect">
            <a:avLst/>
          </a:prstGeom>
        </p:spPr>
      </p:pic>
      <p:sp>
        <p:nvSpPr>
          <p:cNvPr id="8" name="Inhaltsplatzhalter 2">
            <a:extLst>
              <a:ext uri="{FF2B5EF4-FFF2-40B4-BE49-F238E27FC236}">
                <a16:creationId xmlns:a16="http://schemas.microsoft.com/office/drawing/2014/main" id="{35B33B9D-D6EF-233E-475D-5838210D7D6E}"/>
              </a:ext>
            </a:extLst>
          </p:cNvPr>
          <p:cNvSpPr>
            <a:spLocks noGrp="1"/>
          </p:cNvSpPr>
          <p:nvPr>
            <p:ph idx="1"/>
          </p:nvPr>
        </p:nvSpPr>
        <p:spPr>
          <a:xfrm>
            <a:off x="106695" y="6643261"/>
            <a:ext cx="3292069" cy="214739"/>
          </a:xfrm>
        </p:spPr>
        <p:txBody>
          <a:bodyPr>
            <a:spAutoFit/>
          </a:bodyPr>
          <a:lstStyle/>
          <a:p>
            <a:r>
              <a:rPr lang="de-CH" sz="1400" i="1" dirty="0"/>
              <a:t>Ringwiederfunde, </a:t>
            </a:r>
            <a:r>
              <a:rPr lang="de-CH" sz="1400" i="1" dirty="0" err="1"/>
              <a:t>migrationatlas.org</a:t>
            </a:r>
            <a:endParaRPr lang="de-CH" sz="1400" i="1" dirty="0"/>
          </a:p>
        </p:txBody>
      </p:sp>
      <p:pic>
        <p:nvPicPr>
          <p:cNvPr id="12" name="Grafik 11" descr="Ein Bild, das Reihe, Diagramm, Screenshot, parallel enthält.&#10;&#10;KI-generierte Inhalte können fehlerhaft sein.">
            <a:extLst>
              <a:ext uri="{FF2B5EF4-FFF2-40B4-BE49-F238E27FC236}">
                <a16:creationId xmlns:a16="http://schemas.microsoft.com/office/drawing/2014/main" id="{DB22356E-D3E9-C34A-8C8E-C06B22A194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60463" y="205074"/>
            <a:ext cx="8150021" cy="3223926"/>
          </a:xfrm>
          <a:prstGeom prst="rect">
            <a:avLst/>
          </a:prstGeom>
          <a:ln>
            <a:solidFill>
              <a:schemeClr val="tx1"/>
            </a:solidFill>
          </a:ln>
        </p:spPr>
      </p:pic>
    </p:spTree>
    <p:extLst>
      <p:ext uri="{BB962C8B-B14F-4D97-AF65-F5344CB8AC3E}">
        <p14:creationId xmlns:p14="http://schemas.microsoft.com/office/powerpoint/2010/main" val="325074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Karte enthält.&#10;&#10;KI-generierte Inhalte können fehlerhaft sein.">
            <a:extLst>
              <a:ext uri="{FF2B5EF4-FFF2-40B4-BE49-F238E27FC236}">
                <a16:creationId xmlns:a16="http://schemas.microsoft.com/office/drawing/2014/main" id="{C93A5886-EF7A-0EFE-9B5F-CEFCCDC3078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273300" y="1"/>
            <a:ext cx="8204200" cy="6858000"/>
          </a:xfrm>
          <a:prstGeom prst="rect">
            <a:avLst/>
          </a:prstGeom>
        </p:spPr>
      </p:pic>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de-CH" dirty="0"/>
              <a:t>Vorkommen</a:t>
            </a:r>
          </a:p>
        </p:txBody>
      </p:sp>
      <p:sp>
        <p:nvSpPr>
          <p:cNvPr id="9" name="Inhaltsplatzhalter 2">
            <a:extLst>
              <a:ext uri="{FF2B5EF4-FFF2-40B4-BE49-F238E27FC236}">
                <a16:creationId xmlns:a16="http://schemas.microsoft.com/office/drawing/2014/main" id="{FB4F8C7A-BA6D-2B94-B412-C3FE60F8B49C}"/>
              </a:ext>
            </a:extLst>
          </p:cNvPr>
          <p:cNvSpPr>
            <a:spLocks noGrp="1"/>
          </p:cNvSpPr>
          <p:nvPr>
            <p:ph idx="1"/>
          </p:nvPr>
        </p:nvSpPr>
        <p:spPr>
          <a:xfrm>
            <a:off x="606425" y="6567666"/>
            <a:ext cx="3292069" cy="214739"/>
          </a:xfrm>
        </p:spPr>
        <p:txBody>
          <a:bodyPr>
            <a:spAutoFit/>
          </a:bodyPr>
          <a:lstStyle/>
          <a:p>
            <a:r>
              <a:rPr lang="de-CH" sz="1400" dirty="0"/>
              <a:t>Schweizerische Vogelwarte, 2000 - heute</a:t>
            </a:r>
          </a:p>
        </p:txBody>
      </p:sp>
      <p:sp>
        <p:nvSpPr>
          <p:cNvPr id="5" name="Textfeld 4">
            <a:extLst>
              <a:ext uri="{FF2B5EF4-FFF2-40B4-BE49-F238E27FC236}">
                <a16:creationId xmlns:a16="http://schemas.microsoft.com/office/drawing/2014/main" id="{2A8B63F5-698D-7242-E1B6-BB20BD2A851B}"/>
              </a:ext>
            </a:extLst>
          </p:cNvPr>
          <p:cNvSpPr txBox="1"/>
          <p:nvPr/>
        </p:nvSpPr>
        <p:spPr>
          <a:xfrm>
            <a:off x="606425" y="1758950"/>
            <a:ext cx="3356222" cy="1583474"/>
          </a:xfrm>
          <a:prstGeom prst="rect">
            <a:avLst/>
          </a:prstGeom>
          <a:solidFill>
            <a:schemeClr val="bg1">
              <a:alpha val="80000"/>
            </a:schemeClr>
          </a:solidFill>
        </p:spPr>
        <p:txBody>
          <a:bodyPr wrap="none" lIns="0" tIns="144000" rIns="144000" bIns="144000" rtlCol="0">
            <a:spAutoFit/>
          </a:bodyPr>
          <a:lstStyle/>
          <a:p>
            <a:pPr algn="l"/>
            <a:r>
              <a:rPr lang="de-CH" sz="2100" dirty="0"/>
              <a:t>Eisvogel Winterverbreitung</a:t>
            </a:r>
          </a:p>
          <a:p>
            <a:pPr algn="l"/>
            <a:endParaRPr lang="de-CH" sz="2100" dirty="0"/>
          </a:p>
          <a:p>
            <a:pPr algn="l"/>
            <a:r>
              <a:rPr lang="de-CH" sz="2100" dirty="0"/>
              <a:t>Speziell: Oberengadin!</a:t>
            </a:r>
            <a:br>
              <a:rPr lang="de-CH" sz="2100" dirty="0"/>
            </a:br>
            <a:r>
              <a:rPr lang="de-CH" sz="2100" dirty="0"/>
              <a:t>1’700 – 1’800 m</a:t>
            </a:r>
          </a:p>
        </p:txBody>
      </p:sp>
      <p:sp>
        <p:nvSpPr>
          <p:cNvPr id="4" name="Oval 3">
            <a:extLst>
              <a:ext uri="{FF2B5EF4-FFF2-40B4-BE49-F238E27FC236}">
                <a16:creationId xmlns:a16="http://schemas.microsoft.com/office/drawing/2014/main" id="{00DB2320-1AF0-7073-1E56-02B1FAF19BC1}"/>
              </a:ext>
            </a:extLst>
          </p:cNvPr>
          <p:cNvSpPr/>
          <p:nvPr/>
        </p:nvSpPr>
        <p:spPr>
          <a:xfrm>
            <a:off x="8537946" y="3912781"/>
            <a:ext cx="1212111" cy="1148317"/>
          </a:xfrm>
          <a:prstGeom prst="ellipse">
            <a:avLst/>
          </a:prstGeom>
          <a:noFill/>
          <a:ln w="444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dirty="0"/>
          </a:p>
        </p:txBody>
      </p:sp>
      <p:pic>
        <p:nvPicPr>
          <p:cNvPr id="6" name="Grafik 5" descr="Ein Bild, das Karte, Diagramm, Text enthält.&#10;&#10;KI-generierte Inhalte können fehlerhaft sein.">
            <a:extLst>
              <a:ext uri="{FF2B5EF4-FFF2-40B4-BE49-F238E27FC236}">
                <a16:creationId xmlns:a16="http://schemas.microsoft.com/office/drawing/2014/main" id="{3DAE3DFA-8981-0B9C-4F59-D03482FC6239}"/>
              </a:ext>
            </a:extLst>
          </p:cNvPr>
          <p:cNvPicPr>
            <a:picLocks noChangeAspect="1"/>
          </p:cNvPicPr>
          <p:nvPr/>
        </p:nvPicPr>
        <p:blipFill>
          <a:blip r:embed="rId4" cstate="screen">
            <a:alphaModFix/>
            <a:extLst>
              <a:ext uri="{28A0092B-C50C-407E-A947-70E740481C1C}">
                <a14:useLocalDpi xmlns:a14="http://schemas.microsoft.com/office/drawing/2010/main"/>
              </a:ext>
            </a:extLst>
          </a:blip>
          <a:srcRect/>
          <a:stretch>
            <a:fillRect/>
          </a:stretch>
        </p:blipFill>
        <p:spPr>
          <a:xfrm>
            <a:off x="8978692" y="0"/>
            <a:ext cx="3197585" cy="2668772"/>
          </a:xfrm>
          <a:prstGeom prst="rect">
            <a:avLst/>
          </a:prstGeom>
        </p:spPr>
      </p:pic>
      <p:sp>
        <p:nvSpPr>
          <p:cNvPr id="7" name="Textfeld 6">
            <a:extLst>
              <a:ext uri="{FF2B5EF4-FFF2-40B4-BE49-F238E27FC236}">
                <a16:creationId xmlns:a16="http://schemas.microsoft.com/office/drawing/2014/main" id="{D90B37AF-7D5E-E4AA-B2B9-E8001135A5A7}"/>
              </a:ext>
            </a:extLst>
          </p:cNvPr>
          <p:cNvSpPr txBox="1"/>
          <p:nvPr/>
        </p:nvSpPr>
        <p:spPr>
          <a:xfrm>
            <a:off x="10010288" y="191385"/>
            <a:ext cx="762563" cy="506256"/>
          </a:xfrm>
          <a:prstGeom prst="rect">
            <a:avLst/>
          </a:prstGeom>
          <a:noFill/>
        </p:spPr>
        <p:txBody>
          <a:bodyPr wrap="none" lIns="0" tIns="144000" rIns="144000" bIns="144000" rtlCol="0">
            <a:spAutoFit/>
          </a:bodyPr>
          <a:lstStyle/>
          <a:p>
            <a:r>
              <a:rPr lang="de-CH" sz="1400" dirty="0"/>
              <a:t>Reviere</a:t>
            </a:r>
          </a:p>
        </p:txBody>
      </p:sp>
    </p:spTree>
    <p:extLst>
      <p:ext uri="{BB962C8B-B14F-4D97-AF65-F5344CB8AC3E}">
        <p14:creationId xmlns:p14="http://schemas.microsoft.com/office/powerpoint/2010/main" val="86672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Vogel, Eisvogel, Wildleben, draußen enthält.&#10;&#10;KI-generierte Inhalte können fehlerhaft sein.">
            <a:extLst>
              <a:ext uri="{FF2B5EF4-FFF2-40B4-BE49-F238E27FC236}">
                <a16:creationId xmlns:a16="http://schemas.microsoft.com/office/drawing/2014/main" id="{D78499B0-D762-B4FC-68DA-8C0A652E873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180138" y="0"/>
            <a:ext cx="6011862" cy="6858000"/>
          </a:xfrm>
          <a:prstGeom prst="rect">
            <a:avLst/>
          </a:prstGeom>
        </p:spPr>
      </p:pic>
      <p:sp>
        <p:nvSpPr>
          <p:cNvPr id="4" name="Titel 3">
            <a:extLst>
              <a:ext uri="{FF2B5EF4-FFF2-40B4-BE49-F238E27FC236}">
                <a16:creationId xmlns:a16="http://schemas.microsoft.com/office/drawing/2014/main" id="{7F3B82F6-DB86-944A-5EDA-D88F07F3164F}"/>
              </a:ext>
            </a:extLst>
          </p:cNvPr>
          <p:cNvSpPr>
            <a:spLocks noGrp="1"/>
          </p:cNvSpPr>
          <p:nvPr>
            <p:ph type="title"/>
          </p:nvPr>
        </p:nvSpPr>
        <p:spPr/>
        <p:txBody>
          <a:bodyPr/>
          <a:lstStyle/>
          <a:p>
            <a:r>
              <a:rPr lang="de-CH" dirty="0"/>
              <a:t>Eisvogel</a:t>
            </a:r>
          </a:p>
        </p:txBody>
      </p:sp>
      <p:sp>
        <p:nvSpPr>
          <p:cNvPr id="5" name="Inhaltsplatzhalter 4">
            <a:extLst>
              <a:ext uri="{FF2B5EF4-FFF2-40B4-BE49-F238E27FC236}">
                <a16:creationId xmlns:a16="http://schemas.microsoft.com/office/drawing/2014/main" id="{787D269A-7148-5EE4-23E3-6D061D98DBF2}"/>
              </a:ext>
            </a:extLst>
          </p:cNvPr>
          <p:cNvSpPr>
            <a:spLocks noGrp="1"/>
          </p:cNvSpPr>
          <p:nvPr>
            <p:ph idx="1"/>
          </p:nvPr>
        </p:nvSpPr>
        <p:spPr>
          <a:xfrm>
            <a:off x="606425" y="2159794"/>
            <a:ext cx="5489575" cy="4362386"/>
          </a:xfrm>
        </p:spPr>
        <p:txBody>
          <a:bodyPr/>
          <a:lstStyle/>
          <a:p>
            <a:r>
              <a:rPr lang="de-CH" i="1" dirty="0"/>
              <a:t>Alcedo </a:t>
            </a:r>
            <a:r>
              <a:rPr lang="de-CH" i="1" dirty="0" err="1"/>
              <a:t>atthis</a:t>
            </a:r>
            <a:endParaRPr lang="de-CH" i="1" dirty="0"/>
          </a:p>
          <a:p>
            <a:endParaRPr lang="de-CH" sz="700" dirty="0"/>
          </a:p>
          <a:p>
            <a:r>
              <a:rPr lang="de-CH" dirty="0"/>
              <a:t>    griech.	</a:t>
            </a:r>
            <a:r>
              <a:rPr lang="de-CH" i="1" dirty="0" err="1"/>
              <a:t>alkyon</a:t>
            </a:r>
            <a:r>
              <a:rPr lang="de-CH" dirty="0"/>
              <a:t> = Eisvogel</a:t>
            </a:r>
          </a:p>
          <a:p>
            <a:endParaRPr lang="de-CH" sz="700" dirty="0"/>
          </a:p>
          <a:p>
            <a:r>
              <a:rPr lang="de-CH" dirty="0"/>
              <a:t>    		</a:t>
            </a:r>
            <a:r>
              <a:rPr lang="de-CH" dirty="0" err="1"/>
              <a:t>Atthis</a:t>
            </a:r>
            <a:r>
              <a:rPr lang="de-CH" dirty="0"/>
              <a:t> war die Tochter des 			</a:t>
            </a:r>
            <a:r>
              <a:rPr lang="de-CH" dirty="0" err="1"/>
              <a:t>Kranaos</a:t>
            </a:r>
            <a:r>
              <a:rPr lang="de-CH" dirty="0"/>
              <a:t>, Herrscher in Attika</a:t>
            </a:r>
          </a:p>
          <a:p>
            <a:endParaRPr lang="de-CH" dirty="0"/>
          </a:p>
          <a:p>
            <a:endParaRPr lang="de-CH" dirty="0"/>
          </a:p>
          <a:p>
            <a:endParaRPr lang="de-CH" dirty="0"/>
          </a:p>
          <a:p>
            <a:endParaRPr lang="de-CH" dirty="0"/>
          </a:p>
          <a:p>
            <a:endParaRPr lang="de-CH" dirty="0"/>
          </a:p>
        </p:txBody>
      </p:sp>
      <p:sp>
        <p:nvSpPr>
          <p:cNvPr id="24" name="Textplatzhalter 23">
            <a:extLst>
              <a:ext uri="{FF2B5EF4-FFF2-40B4-BE49-F238E27FC236}">
                <a16:creationId xmlns:a16="http://schemas.microsoft.com/office/drawing/2014/main" id="{29DF58EB-553A-F2E5-FF4E-AEFEFBD6578A}"/>
              </a:ext>
            </a:extLst>
          </p:cNvPr>
          <p:cNvSpPr>
            <a:spLocks noGrp="1"/>
          </p:cNvSpPr>
          <p:nvPr>
            <p:ph type="body" sz="quarter" idx="20"/>
          </p:nvPr>
        </p:nvSpPr>
        <p:spPr/>
        <p:txBody>
          <a:bodyPr/>
          <a:lstStyle/>
          <a:p>
            <a:endParaRPr lang="de-CH"/>
          </a:p>
        </p:txBody>
      </p:sp>
      <p:sp>
        <p:nvSpPr>
          <p:cNvPr id="25" name="Textplatzhalter 24">
            <a:extLst>
              <a:ext uri="{FF2B5EF4-FFF2-40B4-BE49-F238E27FC236}">
                <a16:creationId xmlns:a16="http://schemas.microsoft.com/office/drawing/2014/main" id="{1DF2B528-4821-C80D-676A-D09A27419487}"/>
              </a:ext>
            </a:extLst>
          </p:cNvPr>
          <p:cNvSpPr>
            <a:spLocks noGrp="1"/>
          </p:cNvSpPr>
          <p:nvPr>
            <p:ph type="body" sz="quarter" idx="21"/>
          </p:nvPr>
        </p:nvSpPr>
        <p:spPr/>
        <p:txBody>
          <a:bodyPr/>
          <a:lstStyle/>
          <a:p>
            <a:endParaRPr lang="de-CH"/>
          </a:p>
        </p:txBody>
      </p:sp>
      <p:sp>
        <p:nvSpPr>
          <p:cNvPr id="33" name="Inhaltsplatzhalter 2">
            <a:extLst>
              <a:ext uri="{FF2B5EF4-FFF2-40B4-BE49-F238E27FC236}">
                <a16:creationId xmlns:a16="http://schemas.microsoft.com/office/drawing/2014/main" id="{C34DC827-829B-523B-AB59-940D08503385}"/>
              </a:ext>
            </a:extLst>
          </p:cNvPr>
          <p:cNvSpPr txBox="1">
            <a:spLocks/>
          </p:cNvSpPr>
          <p:nvPr/>
        </p:nvSpPr>
        <p:spPr>
          <a:xfrm>
            <a:off x="6180138"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t>Michael Gerber</a:t>
            </a:r>
          </a:p>
        </p:txBody>
      </p:sp>
    </p:spTree>
    <p:extLst>
      <p:ext uri="{BB962C8B-B14F-4D97-AF65-F5344CB8AC3E}">
        <p14:creationId xmlns:p14="http://schemas.microsoft.com/office/powerpoint/2010/main" val="1830780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Vogel, Eisvogel, Wildleben, draußen enthält.&#10;&#10;KI-generierte Inhalte können fehlerhaft sein.">
            <a:extLst>
              <a:ext uri="{FF2B5EF4-FFF2-40B4-BE49-F238E27FC236}">
                <a16:creationId xmlns:a16="http://schemas.microsoft.com/office/drawing/2014/main" id="{D78499B0-D762-B4FC-68DA-8C0A652E873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180138" y="0"/>
            <a:ext cx="6011862" cy="6858000"/>
          </a:xfrm>
          <a:prstGeom prst="rect">
            <a:avLst/>
          </a:prstGeom>
        </p:spPr>
      </p:pic>
      <p:sp>
        <p:nvSpPr>
          <p:cNvPr id="4" name="Titel 3">
            <a:extLst>
              <a:ext uri="{FF2B5EF4-FFF2-40B4-BE49-F238E27FC236}">
                <a16:creationId xmlns:a16="http://schemas.microsoft.com/office/drawing/2014/main" id="{7F3B82F6-DB86-944A-5EDA-D88F07F3164F}"/>
              </a:ext>
            </a:extLst>
          </p:cNvPr>
          <p:cNvSpPr>
            <a:spLocks noGrp="1"/>
          </p:cNvSpPr>
          <p:nvPr>
            <p:ph type="title"/>
          </p:nvPr>
        </p:nvSpPr>
        <p:spPr/>
        <p:txBody>
          <a:bodyPr/>
          <a:lstStyle/>
          <a:p>
            <a:r>
              <a:rPr lang="de-CH" dirty="0"/>
              <a:t>Eisvogel</a:t>
            </a:r>
          </a:p>
        </p:txBody>
      </p:sp>
      <p:sp>
        <p:nvSpPr>
          <p:cNvPr id="5" name="Inhaltsplatzhalter 4">
            <a:extLst>
              <a:ext uri="{FF2B5EF4-FFF2-40B4-BE49-F238E27FC236}">
                <a16:creationId xmlns:a16="http://schemas.microsoft.com/office/drawing/2014/main" id="{787D269A-7148-5EE4-23E3-6D061D98DBF2}"/>
              </a:ext>
            </a:extLst>
          </p:cNvPr>
          <p:cNvSpPr>
            <a:spLocks noGrp="1"/>
          </p:cNvSpPr>
          <p:nvPr>
            <p:ph idx="1"/>
          </p:nvPr>
        </p:nvSpPr>
        <p:spPr/>
        <p:txBody>
          <a:bodyPr/>
          <a:lstStyle/>
          <a:p>
            <a:r>
              <a:rPr lang="de-CH" dirty="0"/>
              <a:t>16 – 18 cm lang</a:t>
            </a:r>
          </a:p>
          <a:p>
            <a:endParaRPr lang="de-CH" dirty="0"/>
          </a:p>
          <a:p>
            <a:r>
              <a:rPr lang="de-CH" dirty="0"/>
              <a:t>40 – 45 </a:t>
            </a:r>
            <a:r>
              <a:rPr lang="de-CH" dirty="0" err="1"/>
              <a:t>g</a:t>
            </a:r>
            <a:r>
              <a:rPr lang="de-CH" dirty="0"/>
              <a:t> schwer</a:t>
            </a:r>
          </a:p>
          <a:p>
            <a:endParaRPr lang="de-CH" dirty="0"/>
          </a:p>
          <a:p>
            <a:r>
              <a:rPr lang="de-CH" dirty="0"/>
              <a:t>Unterschied Männchen – Weibchen durch Färbung des Unterschnabels:</a:t>
            </a:r>
          </a:p>
          <a:p>
            <a:r>
              <a:rPr lang="de-CH" dirty="0"/>
              <a:t>	Männchen rein schwarz,</a:t>
            </a:r>
          </a:p>
          <a:p>
            <a:r>
              <a:rPr lang="de-CH" dirty="0"/>
              <a:t>	Weibchen orange gefärbt mit 	schwarzer Spitze </a:t>
            </a:r>
          </a:p>
          <a:p>
            <a:endParaRPr lang="de-CH" dirty="0"/>
          </a:p>
          <a:p>
            <a:endParaRPr lang="de-CH" dirty="0"/>
          </a:p>
          <a:p>
            <a:endParaRPr lang="de-CH" dirty="0"/>
          </a:p>
        </p:txBody>
      </p:sp>
      <p:sp>
        <p:nvSpPr>
          <p:cNvPr id="7" name="Textplatzhalter 6">
            <a:extLst>
              <a:ext uri="{FF2B5EF4-FFF2-40B4-BE49-F238E27FC236}">
                <a16:creationId xmlns:a16="http://schemas.microsoft.com/office/drawing/2014/main" id="{8EB35212-63D9-7B43-5422-C049B222ABA0}"/>
              </a:ext>
            </a:extLst>
          </p:cNvPr>
          <p:cNvSpPr>
            <a:spLocks noGrp="1"/>
          </p:cNvSpPr>
          <p:nvPr>
            <p:ph type="body" sz="quarter" idx="20"/>
          </p:nvPr>
        </p:nvSpPr>
        <p:spPr/>
        <p:txBody>
          <a:bodyPr/>
          <a:lstStyle/>
          <a:p>
            <a:endParaRPr lang="de-CH"/>
          </a:p>
        </p:txBody>
      </p:sp>
      <p:sp>
        <p:nvSpPr>
          <p:cNvPr id="8" name="Textplatzhalter 7">
            <a:extLst>
              <a:ext uri="{FF2B5EF4-FFF2-40B4-BE49-F238E27FC236}">
                <a16:creationId xmlns:a16="http://schemas.microsoft.com/office/drawing/2014/main" id="{EA5AEA77-B1C3-43D4-3D78-5BCDCF0B0D4A}"/>
              </a:ext>
            </a:extLst>
          </p:cNvPr>
          <p:cNvSpPr>
            <a:spLocks noGrp="1"/>
          </p:cNvSpPr>
          <p:nvPr>
            <p:ph type="body" sz="quarter" idx="21"/>
          </p:nvPr>
        </p:nvSpPr>
        <p:spPr/>
        <p:txBody>
          <a:bodyPr/>
          <a:lstStyle/>
          <a:p>
            <a:endParaRPr lang="de-CH"/>
          </a:p>
        </p:txBody>
      </p:sp>
      <p:sp>
        <p:nvSpPr>
          <p:cNvPr id="2" name="Inhaltsplatzhalter 2">
            <a:extLst>
              <a:ext uri="{FF2B5EF4-FFF2-40B4-BE49-F238E27FC236}">
                <a16:creationId xmlns:a16="http://schemas.microsoft.com/office/drawing/2014/main" id="{F3A5303B-68E4-06A2-AB93-2699B1590032}"/>
              </a:ext>
            </a:extLst>
          </p:cNvPr>
          <p:cNvSpPr txBox="1">
            <a:spLocks/>
          </p:cNvSpPr>
          <p:nvPr/>
        </p:nvSpPr>
        <p:spPr>
          <a:xfrm>
            <a:off x="6180138"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t>Michael Gerber</a:t>
            </a:r>
          </a:p>
        </p:txBody>
      </p:sp>
    </p:spTree>
    <p:extLst>
      <p:ext uri="{BB962C8B-B14F-4D97-AF65-F5344CB8AC3E}">
        <p14:creationId xmlns:p14="http://schemas.microsoft.com/office/powerpoint/2010/main" val="4129858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Vogel, Eisvogel, draußen, Wildleben enthält.&#10;&#10;KI-generierte Inhalte können fehlerhaft sein.">
            <a:extLst>
              <a:ext uri="{FF2B5EF4-FFF2-40B4-BE49-F238E27FC236}">
                <a16:creationId xmlns:a16="http://schemas.microsoft.com/office/drawing/2014/main" id="{6D4AE412-CA7F-6CD6-E878-474520CB859C}"/>
              </a:ext>
            </a:extLst>
          </p:cNvPr>
          <p:cNvPicPr>
            <a:picLocks noChangeAspect="1"/>
          </p:cNvPicPr>
          <p:nvPr/>
        </p:nvPicPr>
        <p:blipFill>
          <a:blip r:embed="rId3" cstate="screen">
            <a:extLst>
              <a:ext uri="{28A0092B-C50C-407E-A947-70E740481C1C}">
                <a14:useLocalDpi xmlns:a14="http://schemas.microsoft.com/office/drawing/2010/main"/>
              </a:ext>
            </a:extLst>
          </a:blip>
          <a:srcRect l="-6648"/>
          <a:stretch>
            <a:fillRect/>
          </a:stretch>
        </p:blipFill>
        <p:spPr>
          <a:xfrm flipH="1">
            <a:off x="-5787" y="0"/>
            <a:ext cx="6869574" cy="6858000"/>
          </a:xfrm>
          <a:prstGeom prst="rect">
            <a:avLst/>
          </a:prstGeom>
        </p:spPr>
      </p:pic>
      <p:pic>
        <p:nvPicPr>
          <p:cNvPr id="3" name="Grafik 2" descr="Ein Bild, das Vogel, Eisvogel, Wildleben, draußen enthält.&#10;&#10;KI-generierte Inhalte können fehlerhaft sein.">
            <a:extLst>
              <a:ext uri="{FF2B5EF4-FFF2-40B4-BE49-F238E27FC236}">
                <a16:creationId xmlns:a16="http://schemas.microsoft.com/office/drawing/2014/main" id="{D78499B0-D762-B4FC-68DA-8C0A652E873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180138" y="0"/>
            <a:ext cx="6011862" cy="6858000"/>
          </a:xfrm>
          <a:prstGeom prst="rect">
            <a:avLst/>
          </a:prstGeom>
        </p:spPr>
      </p:pic>
      <p:sp>
        <p:nvSpPr>
          <p:cNvPr id="7" name="Textplatzhalter 6">
            <a:extLst>
              <a:ext uri="{FF2B5EF4-FFF2-40B4-BE49-F238E27FC236}">
                <a16:creationId xmlns:a16="http://schemas.microsoft.com/office/drawing/2014/main" id="{8EB35212-63D9-7B43-5422-C049B222ABA0}"/>
              </a:ext>
            </a:extLst>
          </p:cNvPr>
          <p:cNvSpPr>
            <a:spLocks noGrp="1"/>
          </p:cNvSpPr>
          <p:nvPr>
            <p:ph type="body" sz="quarter" idx="20"/>
          </p:nvPr>
        </p:nvSpPr>
        <p:spPr/>
        <p:txBody>
          <a:bodyPr/>
          <a:lstStyle/>
          <a:p>
            <a:endParaRPr lang="de-CH"/>
          </a:p>
        </p:txBody>
      </p:sp>
      <p:sp>
        <p:nvSpPr>
          <p:cNvPr id="8" name="Textplatzhalter 7">
            <a:extLst>
              <a:ext uri="{FF2B5EF4-FFF2-40B4-BE49-F238E27FC236}">
                <a16:creationId xmlns:a16="http://schemas.microsoft.com/office/drawing/2014/main" id="{EA5AEA77-B1C3-43D4-3D78-5BCDCF0B0D4A}"/>
              </a:ext>
            </a:extLst>
          </p:cNvPr>
          <p:cNvSpPr>
            <a:spLocks noGrp="1"/>
          </p:cNvSpPr>
          <p:nvPr>
            <p:ph type="body" sz="quarter" idx="21"/>
          </p:nvPr>
        </p:nvSpPr>
        <p:spPr/>
        <p:txBody>
          <a:bodyPr/>
          <a:lstStyle/>
          <a:p>
            <a:endParaRPr lang="de-CH"/>
          </a:p>
        </p:txBody>
      </p:sp>
      <p:sp>
        <p:nvSpPr>
          <p:cNvPr id="13" name="Inhaltsplatzhalter 4">
            <a:extLst>
              <a:ext uri="{FF2B5EF4-FFF2-40B4-BE49-F238E27FC236}">
                <a16:creationId xmlns:a16="http://schemas.microsoft.com/office/drawing/2014/main" id="{3B23B104-863C-8DD4-81C0-98AACA9765ED}"/>
              </a:ext>
            </a:extLst>
          </p:cNvPr>
          <p:cNvSpPr>
            <a:spLocks noGrp="1"/>
          </p:cNvSpPr>
          <p:nvPr>
            <p:ph idx="1"/>
          </p:nvPr>
        </p:nvSpPr>
        <p:spPr>
          <a:xfrm>
            <a:off x="2313943" y="238396"/>
            <a:ext cx="1546466" cy="490809"/>
          </a:xfrm>
        </p:spPr>
        <p:txBody>
          <a:bodyPr/>
          <a:lstStyle/>
          <a:p>
            <a:pPr algn="ctr"/>
            <a:r>
              <a:rPr lang="de-CH" dirty="0">
                <a:solidFill>
                  <a:schemeClr val="bg1"/>
                </a:solidFill>
              </a:rPr>
              <a:t>Weibchen</a:t>
            </a:r>
          </a:p>
        </p:txBody>
      </p:sp>
      <p:sp>
        <p:nvSpPr>
          <p:cNvPr id="14" name="Inhaltsplatzhalter 4">
            <a:extLst>
              <a:ext uri="{FF2B5EF4-FFF2-40B4-BE49-F238E27FC236}">
                <a16:creationId xmlns:a16="http://schemas.microsoft.com/office/drawing/2014/main" id="{9C61100E-22D2-6C63-6F72-E60A825CBC18}"/>
              </a:ext>
            </a:extLst>
          </p:cNvPr>
          <p:cNvSpPr txBox="1">
            <a:spLocks/>
          </p:cNvSpPr>
          <p:nvPr/>
        </p:nvSpPr>
        <p:spPr>
          <a:xfrm>
            <a:off x="8410283" y="238396"/>
            <a:ext cx="1546466" cy="490809"/>
          </a:xfrm>
          <a:prstGeom prst="rect">
            <a:avLst/>
          </a:prstGeom>
        </p:spPr>
        <p:txBody>
          <a:bodyPr vert="horz" lIns="0" tIns="0" rIns="0" bIns="0" rtlCol="0">
            <a:no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gn="ctr"/>
            <a:r>
              <a:rPr lang="de-CH" dirty="0">
                <a:solidFill>
                  <a:schemeClr val="bg1"/>
                </a:solidFill>
              </a:rPr>
              <a:t>Männchen</a:t>
            </a:r>
          </a:p>
        </p:txBody>
      </p:sp>
      <p:sp>
        <p:nvSpPr>
          <p:cNvPr id="2" name="Inhaltsplatzhalter 2">
            <a:extLst>
              <a:ext uri="{FF2B5EF4-FFF2-40B4-BE49-F238E27FC236}">
                <a16:creationId xmlns:a16="http://schemas.microsoft.com/office/drawing/2014/main" id="{83FEB730-C844-EAF3-520A-D52E12BF43D6}"/>
              </a:ext>
            </a:extLst>
          </p:cNvPr>
          <p:cNvSpPr txBox="1">
            <a:spLocks/>
          </p:cNvSpPr>
          <p:nvPr/>
        </p:nvSpPr>
        <p:spPr>
          <a:xfrm>
            <a:off x="6180138"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t>Michael Gerber</a:t>
            </a:r>
          </a:p>
        </p:txBody>
      </p:sp>
    </p:spTree>
    <p:extLst>
      <p:ext uri="{BB962C8B-B14F-4D97-AF65-F5344CB8AC3E}">
        <p14:creationId xmlns:p14="http://schemas.microsoft.com/office/powerpoint/2010/main" val="1410362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descr="Ein Bild, das Vogel, Eisvogel, draußen, Schnabel enthält.&#10;&#10;KI-generierte Inhalte können fehlerhaft sein.">
            <a:extLst>
              <a:ext uri="{FF2B5EF4-FFF2-40B4-BE49-F238E27FC236}">
                <a16:creationId xmlns:a16="http://schemas.microsoft.com/office/drawing/2014/main" id="{A6CED734-3E68-6926-FAE6-7FFC6FB8E7C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7" name="Textplatzhalter 6">
            <a:extLst>
              <a:ext uri="{FF2B5EF4-FFF2-40B4-BE49-F238E27FC236}">
                <a16:creationId xmlns:a16="http://schemas.microsoft.com/office/drawing/2014/main" id="{8EB35212-63D9-7B43-5422-C049B222ABA0}"/>
              </a:ext>
            </a:extLst>
          </p:cNvPr>
          <p:cNvSpPr>
            <a:spLocks noGrp="1"/>
          </p:cNvSpPr>
          <p:nvPr>
            <p:ph type="body" sz="quarter" idx="20"/>
          </p:nvPr>
        </p:nvSpPr>
        <p:spPr/>
        <p:txBody>
          <a:bodyPr/>
          <a:lstStyle/>
          <a:p>
            <a:endParaRPr lang="de-CH"/>
          </a:p>
        </p:txBody>
      </p:sp>
      <p:sp>
        <p:nvSpPr>
          <p:cNvPr id="8" name="Textplatzhalter 7">
            <a:extLst>
              <a:ext uri="{FF2B5EF4-FFF2-40B4-BE49-F238E27FC236}">
                <a16:creationId xmlns:a16="http://schemas.microsoft.com/office/drawing/2014/main" id="{EA5AEA77-B1C3-43D4-3D78-5BCDCF0B0D4A}"/>
              </a:ext>
            </a:extLst>
          </p:cNvPr>
          <p:cNvSpPr>
            <a:spLocks noGrp="1"/>
          </p:cNvSpPr>
          <p:nvPr>
            <p:ph type="body" sz="quarter" idx="21"/>
          </p:nvPr>
        </p:nvSpPr>
        <p:spPr/>
        <p:txBody>
          <a:bodyPr/>
          <a:lstStyle/>
          <a:p>
            <a:endParaRPr lang="de-CH"/>
          </a:p>
        </p:txBody>
      </p:sp>
      <p:sp>
        <p:nvSpPr>
          <p:cNvPr id="13" name="Inhaltsplatzhalter 4">
            <a:extLst>
              <a:ext uri="{FF2B5EF4-FFF2-40B4-BE49-F238E27FC236}">
                <a16:creationId xmlns:a16="http://schemas.microsoft.com/office/drawing/2014/main" id="{3B23B104-863C-8DD4-81C0-98AACA9765ED}"/>
              </a:ext>
            </a:extLst>
          </p:cNvPr>
          <p:cNvSpPr>
            <a:spLocks noGrp="1"/>
          </p:cNvSpPr>
          <p:nvPr>
            <p:ph idx="1"/>
          </p:nvPr>
        </p:nvSpPr>
        <p:spPr>
          <a:xfrm>
            <a:off x="5112835" y="504613"/>
            <a:ext cx="1546466" cy="490809"/>
          </a:xfrm>
        </p:spPr>
        <p:txBody>
          <a:bodyPr/>
          <a:lstStyle/>
          <a:p>
            <a:pPr algn="ctr"/>
            <a:r>
              <a:rPr lang="de-CH" dirty="0">
                <a:solidFill>
                  <a:schemeClr val="bg1"/>
                </a:solidFill>
              </a:rPr>
              <a:t>Weibchen</a:t>
            </a:r>
          </a:p>
        </p:txBody>
      </p:sp>
      <p:sp>
        <p:nvSpPr>
          <p:cNvPr id="14" name="Inhaltsplatzhalter 4">
            <a:extLst>
              <a:ext uri="{FF2B5EF4-FFF2-40B4-BE49-F238E27FC236}">
                <a16:creationId xmlns:a16="http://schemas.microsoft.com/office/drawing/2014/main" id="{9C61100E-22D2-6C63-6F72-E60A825CBC18}"/>
              </a:ext>
            </a:extLst>
          </p:cNvPr>
          <p:cNvSpPr txBox="1">
            <a:spLocks/>
          </p:cNvSpPr>
          <p:nvPr/>
        </p:nvSpPr>
        <p:spPr>
          <a:xfrm>
            <a:off x="8063042" y="504612"/>
            <a:ext cx="1546466" cy="490809"/>
          </a:xfrm>
          <a:prstGeom prst="rect">
            <a:avLst/>
          </a:prstGeom>
        </p:spPr>
        <p:txBody>
          <a:bodyPr vert="horz" lIns="0" tIns="0" rIns="0" bIns="0" rtlCol="0">
            <a:no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gn="ctr"/>
            <a:r>
              <a:rPr lang="de-CH" dirty="0">
                <a:solidFill>
                  <a:schemeClr val="bg1"/>
                </a:solidFill>
              </a:rPr>
              <a:t>Jungvogel</a:t>
            </a:r>
          </a:p>
        </p:txBody>
      </p:sp>
      <p:sp>
        <p:nvSpPr>
          <p:cNvPr id="16" name="Inhaltsplatzhalter 4">
            <a:extLst>
              <a:ext uri="{FF2B5EF4-FFF2-40B4-BE49-F238E27FC236}">
                <a16:creationId xmlns:a16="http://schemas.microsoft.com/office/drawing/2014/main" id="{A349B47B-A95F-0D6E-DBE9-F0DCB187AC9B}"/>
              </a:ext>
            </a:extLst>
          </p:cNvPr>
          <p:cNvSpPr txBox="1">
            <a:spLocks/>
          </p:cNvSpPr>
          <p:nvPr/>
        </p:nvSpPr>
        <p:spPr>
          <a:xfrm>
            <a:off x="2427182" y="504612"/>
            <a:ext cx="1546466" cy="490809"/>
          </a:xfrm>
          <a:prstGeom prst="rect">
            <a:avLst/>
          </a:prstGeom>
        </p:spPr>
        <p:txBody>
          <a:bodyPr vert="horz" lIns="0" tIns="0" rIns="0" bIns="0" rtlCol="0">
            <a:no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gn="ctr"/>
            <a:r>
              <a:rPr lang="de-CH" dirty="0">
                <a:solidFill>
                  <a:schemeClr val="bg1"/>
                </a:solidFill>
              </a:rPr>
              <a:t>Jungvogel</a:t>
            </a:r>
          </a:p>
        </p:txBody>
      </p:sp>
      <p:sp>
        <p:nvSpPr>
          <p:cNvPr id="17" name="Inhaltsplatzhalter 2">
            <a:extLst>
              <a:ext uri="{FF2B5EF4-FFF2-40B4-BE49-F238E27FC236}">
                <a16:creationId xmlns:a16="http://schemas.microsoft.com/office/drawing/2014/main" id="{9531E4B9-A791-50FD-8938-F78471106204}"/>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err="1">
                <a:solidFill>
                  <a:schemeClr val="bg1"/>
                </a:solidFill>
              </a:rPr>
              <a:t>www.eisvogel.land</a:t>
            </a:r>
            <a:endParaRPr lang="de-CH" sz="1100" dirty="0">
              <a:solidFill>
                <a:schemeClr val="bg1"/>
              </a:solidFill>
            </a:endParaRPr>
          </a:p>
        </p:txBody>
      </p:sp>
    </p:spTree>
    <p:extLst>
      <p:ext uri="{BB962C8B-B14F-4D97-AF65-F5344CB8AC3E}">
        <p14:creationId xmlns:p14="http://schemas.microsoft.com/office/powerpoint/2010/main" val="2647251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BA3230-FDD5-086C-9C58-74CC06E4021B}"/>
              </a:ext>
            </a:extLst>
          </p:cNvPr>
          <p:cNvSpPr>
            <a:spLocks noGrp="1"/>
          </p:cNvSpPr>
          <p:nvPr>
            <p:ph type="title"/>
          </p:nvPr>
        </p:nvSpPr>
        <p:spPr/>
        <p:txBody>
          <a:bodyPr/>
          <a:lstStyle/>
          <a:p>
            <a:r>
              <a:rPr lang="de-CH" dirty="0"/>
              <a:t>Familie: Eisvögel</a:t>
            </a:r>
          </a:p>
        </p:txBody>
      </p:sp>
      <p:pic>
        <p:nvPicPr>
          <p:cNvPr id="25" name="Bildplatzhalter 24">
            <a:extLst>
              <a:ext uri="{FF2B5EF4-FFF2-40B4-BE49-F238E27FC236}">
                <a16:creationId xmlns:a16="http://schemas.microsoft.com/office/drawing/2014/main" id="{890FBD0C-D6B9-5E27-0A4B-56AEADB12836}"/>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t="-638"/>
          <a:stretch>
            <a:fillRect/>
          </a:stretch>
        </p:blipFill>
        <p:spPr>
          <a:xfrm>
            <a:off x="8633532" y="2152740"/>
            <a:ext cx="2625668" cy="2625668"/>
          </a:xfrm>
        </p:spPr>
      </p:pic>
      <p:pic>
        <p:nvPicPr>
          <p:cNvPr id="21" name="Bildplatzhalter 20">
            <a:extLst>
              <a:ext uri="{FF2B5EF4-FFF2-40B4-BE49-F238E27FC236}">
                <a16:creationId xmlns:a16="http://schemas.microsoft.com/office/drawing/2014/main" id="{4C641DF0-9AA9-074A-5A22-A1BD4ABE5A88}"/>
              </a:ext>
            </a:extLst>
          </p:cNvPr>
          <p:cNvPicPr>
            <a:picLocks noGrp="1" noChangeAspect="1"/>
          </p:cNvPicPr>
          <p:nvPr>
            <p:ph type="pic" sz="quarter" idx="17"/>
          </p:nvPr>
        </p:nvPicPr>
        <p:blipFill>
          <a:blip r:embed="rId4" cstate="screen">
            <a:extLst>
              <a:ext uri="{28A0092B-C50C-407E-A947-70E740481C1C}">
                <a14:useLocalDpi xmlns:a14="http://schemas.microsoft.com/office/drawing/2010/main"/>
              </a:ext>
            </a:extLst>
          </a:blip>
          <a:srcRect/>
          <a:stretch>
            <a:fillRect/>
          </a:stretch>
        </p:blipFill>
        <p:spPr>
          <a:xfrm>
            <a:off x="8633532" y="-121609"/>
            <a:ext cx="2625668" cy="2625668"/>
          </a:xfrm>
        </p:spPr>
      </p:pic>
      <p:pic>
        <p:nvPicPr>
          <p:cNvPr id="23" name="Bildplatzhalter 22">
            <a:extLst>
              <a:ext uri="{FF2B5EF4-FFF2-40B4-BE49-F238E27FC236}">
                <a16:creationId xmlns:a16="http://schemas.microsoft.com/office/drawing/2014/main" id="{CD353F56-A925-DF14-CE4D-1D00FC44B715}"/>
              </a:ext>
            </a:extLst>
          </p:cNvPr>
          <p:cNvPicPr>
            <a:picLocks noGrp="1" noChangeAspect="1"/>
          </p:cNvPicPr>
          <p:nvPr>
            <p:ph type="pic" sz="quarter" idx="18"/>
          </p:nvPr>
        </p:nvPicPr>
        <p:blipFill>
          <a:blip r:embed="rId5" cstate="screen">
            <a:extLst>
              <a:ext uri="{28A0092B-C50C-407E-A947-70E740481C1C}">
                <a14:useLocalDpi xmlns:a14="http://schemas.microsoft.com/office/drawing/2010/main"/>
              </a:ext>
            </a:extLst>
          </a:blip>
          <a:srcRect l="-273"/>
          <a:stretch>
            <a:fillRect/>
          </a:stretch>
        </p:blipFill>
        <p:spPr>
          <a:xfrm>
            <a:off x="6306532" y="828090"/>
            <a:ext cx="2625668" cy="2625668"/>
          </a:xfrm>
        </p:spPr>
      </p:pic>
      <p:sp>
        <p:nvSpPr>
          <p:cNvPr id="3" name="Inhaltsplatzhalter 2">
            <a:extLst>
              <a:ext uri="{FF2B5EF4-FFF2-40B4-BE49-F238E27FC236}">
                <a16:creationId xmlns:a16="http://schemas.microsoft.com/office/drawing/2014/main" id="{253784C3-88D4-131B-5E29-028D9D272012}"/>
              </a:ext>
            </a:extLst>
          </p:cNvPr>
          <p:cNvSpPr>
            <a:spLocks noGrp="1"/>
          </p:cNvSpPr>
          <p:nvPr>
            <p:ph idx="30"/>
          </p:nvPr>
        </p:nvSpPr>
        <p:spPr>
          <a:xfrm>
            <a:off x="5740166" y="567029"/>
            <a:ext cx="1879200" cy="309337"/>
          </a:xfrm>
        </p:spPr>
        <p:txBody>
          <a:bodyPr/>
          <a:lstStyle/>
          <a:p>
            <a:r>
              <a:rPr lang="de-CH" dirty="0"/>
              <a:t>Jägerliest</a:t>
            </a:r>
          </a:p>
        </p:txBody>
      </p:sp>
      <p:sp>
        <p:nvSpPr>
          <p:cNvPr id="6" name="Inhaltsplatzhalter 5">
            <a:extLst>
              <a:ext uri="{FF2B5EF4-FFF2-40B4-BE49-F238E27FC236}">
                <a16:creationId xmlns:a16="http://schemas.microsoft.com/office/drawing/2014/main" id="{AC819B84-63EF-35D9-38C2-8C4519946A7D}"/>
              </a:ext>
            </a:extLst>
          </p:cNvPr>
          <p:cNvSpPr>
            <a:spLocks noGrp="1"/>
          </p:cNvSpPr>
          <p:nvPr>
            <p:ph type="body" sz="quarter" idx="31"/>
          </p:nvPr>
        </p:nvSpPr>
        <p:spPr>
          <a:xfrm>
            <a:off x="10394166" y="2437459"/>
            <a:ext cx="1879200" cy="309337"/>
          </a:xfrm>
        </p:spPr>
        <p:txBody>
          <a:bodyPr/>
          <a:lstStyle/>
          <a:p>
            <a:r>
              <a:rPr lang="de-CH" dirty="0"/>
              <a:t>Amazonasfischer</a:t>
            </a:r>
          </a:p>
        </p:txBody>
      </p:sp>
      <p:sp>
        <p:nvSpPr>
          <p:cNvPr id="15" name="Inhaltsplatzhalter 14">
            <a:extLst>
              <a:ext uri="{FF2B5EF4-FFF2-40B4-BE49-F238E27FC236}">
                <a16:creationId xmlns:a16="http://schemas.microsoft.com/office/drawing/2014/main" id="{BA380A29-02CC-CE8F-1392-2B51DB1A28B0}"/>
              </a:ext>
            </a:extLst>
          </p:cNvPr>
          <p:cNvSpPr>
            <a:spLocks noGrp="1"/>
          </p:cNvSpPr>
          <p:nvPr>
            <p:ph type="body" sz="quarter" idx="34"/>
          </p:nvPr>
        </p:nvSpPr>
        <p:spPr>
          <a:xfrm>
            <a:off x="10554265" y="54527"/>
            <a:ext cx="1879200" cy="309337"/>
          </a:xfrm>
        </p:spPr>
        <p:txBody>
          <a:bodyPr/>
          <a:lstStyle/>
          <a:p>
            <a:r>
              <a:rPr lang="de-CH" dirty="0" err="1"/>
              <a:t>Numforliest</a:t>
            </a:r>
            <a:endParaRPr lang="de-CH" dirty="0"/>
          </a:p>
        </p:txBody>
      </p:sp>
      <p:pic>
        <p:nvPicPr>
          <p:cNvPr id="34" name="Bildplatzhalter 18">
            <a:extLst>
              <a:ext uri="{FF2B5EF4-FFF2-40B4-BE49-F238E27FC236}">
                <a16:creationId xmlns:a16="http://schemas.microsoft.com/office/drawing/2014/main" id="{32F4728A-9B95-471C-80FC-20DD7B242CE4}"/>
              </a:ext>
            </a:extLst>
          </p:cNvPr>
          <p:cNvPicPr>
            <a:picLocks noChangeAspect="1"/>
          </p:cNvPicPr>
          <p:nvPr/>
        </p:nvPicPr>
        <p:blipFill>
          <a:blip r:embed="rId6" cstate="screen">
            <a:extLst>
              <a:ext uri="{28A0092B-C50C-407E-A947-70E740481C1C}">
                <a14:useLocalDpi xmlns:a14="http://schemas.microsoft.com/office/drawing/2010/main"/>
              </a:ext>
            </a:extLst>
          </a:blip>
          <a:srcRect t="-153"/>
          <a:stretch>
            <a:fillRect/>
          </a:stretch>
        </p:blipFill>
        <p:spPr>
          <a:xfrm>
            <a:off x="6306532" y="3105017"/>
            <a:ext cx="2625668" cy="2625668"/>
          </a:xfrm>
          <a:prstGeom prst="ellipse">
            <a:avLst/>
          </a:prstGeom>
          <a:noFill/>
        </p:spPr>
      </p:pic>
      <p:sp>
        <p:nvSpPr>
          <p:cNvPr id="42" name="Inhaltsplatzhalter 10">
            <a:extLst>
              <a:ext uri="{FF2B5EF4-FFF2-40B4-BE49-F238E27FC236}">
                <a16:creationId xmlns:a16="http://schemas.microsoft.com/office/drawing/2014/main" id="{AF93BBCD-CD14-5F1E-B8F9-75B12F510659}"/>
              </a:ext>
            </a:extLst>
          </p:cNvPr>
          <p:cNvSpPr txBox="1">
            <a:spLocks/>
          </p:cNvSpPr>
          <p:nvPr/>
        </p:nvSpPr>
        <p:spPr>
          <a:xfrm>
            <a:off x="5122642" y="3250624"/>
            <a:ext cx="1879200" cy="309337"/>
          </a:xfrm>
          <a:prstGeom prst="rect">
            <a:avLst/>
          </a:prstGeom>
        </p:spPr>
        <p:txBody>
          <a:bodyPr vert="horz" lIns="0" tIns="90000" rIns="0" bIns="0" rtlCol="0">
            <a:spAutoFit/>
          </a:bodyPr>
          <a:lstStyle>
            <a:lvl1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1pPr>
            <a:lvl2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2pPr>
            <a:lvl3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3pPr>
            <a:lvl4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4pPr>
            <a:lvl5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5pPr>
            <a:lvl6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6pPr>
            <a:lvl7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7pPr>
            <a:lvl8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8pPr>
            <a:lvl9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9pPr>
          </a:lstStyle>
          <a:p>
            <a:r>
              <a:rPr lang="de-CH" dirty="0"/>
              <a:t>Riesenfischer</a:t>
            </a:r>
          </a:p>
        </p:txBody>
      </p:sp>
      <p:sp>
        <p:nvSpPr>
          <p:cNvPr id="18" name="Inhaltsplatzhalter 2">
            <a:extLst>
              <a:ext uri="{FF2B5EF4-FFF2-40B4-BE49-F238E27FC236}">
                <a16:creationId xmlns:a16="http://schemas.microsoft.com/office/drawing/2014/main" id="{124D3EF4-A94D-AC36-ADB1-CF5BD241EE74}"/>
              </a:ext>
            </a:extLst>
          </p:cNvPr>
          <p:cNvSpPr txBox="1">
            <a:spLocks/>
          </p:cNvSpPr>
          <p:nvPr/>
        </p:nvSpPr>
        <p:spPr>
          <a:xfrm>
            <a:off x="613096" y="1817720"/>
            <a:ext cx="4986775" cy="4362386"/>
          </a:xfrm>
          <a:prstGeom prst="rect">
            <a:avLst/>
          </a:prstGeom>
        </p:spPr>
        <p:txBody>
          <a:bodyPr lIns="90000" tIns="46800" rIns="90000" bIns="46800"/>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lvl="2"/>
            <a:r>
              <a:rPr lang="de-CH" dirty="0"/>
              <a:t>117 Arten weltweit</a:t>
            </a:r>
          </a:p>
          <a:p>
            <a:pPr lvl="2"/>
            <a:r>
              <a:rPr lang="de-CH" dirty="0"/>
              <a:t>fast ausschliesslich in den Tropen</a:t>
            </a:r>
          </a:p>
          <a:p>
            <a:pPr lvl="2"/>
            <a:r>
              <a:rPr lang="de-CH" dirty="0"/>
              <a:t>viele an Wasser gebunden, aber ebenso reine Waldbewohner</a:t>
            </a:r>
          </a:p>
          <a:p>
            <a:pPr lvl="2"/>
            <a:r>
              <a:rPr lang="de-CH" dirty="0"/>
              <a:t>nächste Verwandte:                 Racken und Bienenfresser</a:t>
            </a:r>
          </a:p>
          <a:p>
            <a:pPr lvl="2"/>
            <a:endParaRPr lang="de-CH" dirty="0"/>
          </a:p>
        </p:txBody>
      </p:sp>
      <p:pic>
        <p:nvPicPr>
          <p:cNvPr id="20" name="Bildplatzhalter 24">
            <a:extLst>
              <a:ext uri="{FF2B5EF4-FFF2-40B4-BE49-F238E27FC236}">
                <a16:creationId xmlns:a16="http://schemas.microsoft.com/office/drawing/2014/main" id="{659FF03C-A9F7-C233-1004-F6D1F55C3F2C}"/>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8219646" y="4393766"/>
            <a:ext cx="2625668" cy="2625668"/>
          </a:xfrm>
          <a:prstGeom prst="ellipse">
            <a:avLst/>
          </a:prstGeom>
          <a:noFill/>
        </p:spPr>
      </p:pic>
      <p:sp>
        <p:nvSpPr>
          <p:cNvPr id="22" name="Inhaltsplatzhalter 5">
            <a:extLst>
              <a:ext uri="{FF2B5EF4-FFF2-40B4-BE49-F238E27FC236}">
                <a16:creationId xmlns:a16="http://schemas.microsoft.com/office/drawing/2014/main" id="{DDC0BF00-3B25-C63C-A676-801D6A7EF2B4}"/>
              </a:ext>
            </a:extLst>
          </p:cNvPr>
          <p:cNvSpPr txBox="1">
            <a:spLocks/>
          </p:cNvSpPr>
          <p:nvPr/>
        </p:nvSpPr>
        <p:spPr>
          <a:xfrm>
            <a:off x="10412797" y="4629145"/>
            <a:ext cx="1879200" cy="309337"/>
          </a:xfrm>
          <a:prstGeom prst="rect">
            <a:avLst/>
          </a:prstGeom>
        </p:spPr>
        <p:txBody>
          <a:bodyPr vert="horz" lIns="0" tIns="90000" rIns="0" bIns="0" rtlCol="0">
            <a:spAutoFit/>
          </a:bodyPr>
          <a:lstStyle>
            <a:lvl1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1pPr>
            <a:lvl2pPr marL="0" indent="0" algn="ctr" defTabSz="914400" rtl="0" eaLnBrk="1" latinLnBrk="0" hangingPunct="1">
              <a:lnSpc>
                <a:spcPct val="107000"/>
              </a:lnSpc>
              <a:spcBef>
                <a:spcPts val="0"/>
              </a:spcBef>
              <a:buFont typeface="Arial" panose="020B0604020202020204" pitchFamily="34" charset="0"/>
              <a:buNone/>
              <a:defRPr sz="1400" b="1" kern="1200">
                <a:solidFill>
                  <a:schemeClr val="tx1"/>
                </a:solidFill>
                <a:latin typeface="+mn-lt"/>
                <a:ea typeface="+mn-ea"/>
                <a:cs typeface="+mn-cs"/>
              </a:defRPr>
            </a:lvl2pPr>
            <a:lvl3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3pPr>
            <a:lvl4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4pPr>
            <a:lvl5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5pPr>
            <a:lvl6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6pPr>
            <a:lvl7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7pPr>
            <a:lvl8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8pPr>
            <a:lvl9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9pPr>
          </a:lstStyle>
          <a:p>
            <a:r>
              <a:rPr lang="de-CH" dirty="0"/>
              <a:t>Froschschnabelliest</a:t>
            </a:r>
          </a:p>
        </p:txBody>
      </p:sp>
      <p:pic>
        <p:nvPicPr>
          <p:cNvPr id="24" name="Bildplatzhalter 24">
            <a:extLst>
              <a:ext uri="{FF2B5EF4-FFF2-40B4-BE49-F238E27FC236}">
                <a16:creationId xmlns:a16="http://schemas.microsoft.com/office/drawing/2014/main" id="{549386F3-31B6-2B8E-7BEA-C05CDCF1FDA0}"/>
              </a:ext>
            </a:extLst>
          </p:cNvPr>
          <p:cNvPicPr>
            <a:picLocks noChangeAspect="1"/>
          </p:cNvPicPr>
          <p:nvPr/>
        </p:nvPicPr>
        <p:blipFill>
          <a:blip r:embed="rId8" cstate="screen">
            <a:extLst>
              <a:ext uri="{28A0092B-C50C-407E-A947-70E740481C1C}">
                <a14:useLocalDpi xmlns:a14="http://schemas.microsoft.com/office/drawing/2010/main"/>
              </a:ext>
            </a:extLst>
          </a:blip>
          <a:srcRect l="-635" b="-3656"/>
          <a:stretch>
            <a:fillRect/>
          </a:stretch>
        </p:blipFill>
        <p:spPr>
          <a:xfrm>
            <a:off x="4605893" y="4406035"/>
            <a:ext cx="2625668" cy="2625668"/>
          </a:xfrm>
          <a:prstGeom prst="ellipse">
            <a:avLst/>
          </a:prstGeom>
          <a:noFill/>
        </p:spPr>
      </p:pic>
      <p:sp>
        <p:nvSpPr>
          <p:cNvPr id="26" name="Inhaltsplatzhalter 10">
            <a:extLst>
              <a:ext uri="{FF2B5EF4-FFF2-40B4-BE49-F238E27FC236}">
                <a16:creationId xmlns:a16="http://schemas.microsoft.com/office/drawing/2014/main" id="{C8BE9E4C-3D7D-B050-E12C-5381B4F28118}"/>
              </a:ext>
            </a:extLst>
          </p:cNvPr>
          <p:cNvSpPr txBox="1">
            <a:spLocks/>
          </p:cNvSpPr>
          <p:nvPr/>
        </p:nvSpPr>
        <p:spPr>
          <a:xfrm>
            <a:off x="6340446" y="6373625"/>
            <a:ext cx="1879200" cy="309337"/>
          </a:xfrm>
          <a:prstGeom prst="rect">
            <a:avLst/>
          </a:prstGeom>
        </p:spPr>
        <p:txBody>
          <a:bodyPr vert="horz" lIns="0" tIns="90000" rIns="0" bIns="0" rtlCol="0">
            <a:spAutoFit/>
          </a:bodyPr>
          <a:lstStyle>
            <a:lvl1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1pPr>
            <a:lvl2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2pPr>
            <a:lvl3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3pPr>
            <a:lvl4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4pPr>
            <a:lvl5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5pPr>
            <a:lvl6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6pPr>
            <a:lvl7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7pPr>
            <a:lvl8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8pPr>
            <a:lvl9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9pPr>
          </a:lstStyle>
          <a:p>
            <a:r>
              <a:rPr lang="de-CH" dirty="0"/>
              <a:t>Dschungelzwergfischer</a:t>
            </a:r>
          </a:p>
        </p:txBody>
      </p:sp>
      <p:pic>
        <p:nvPicPr>
          <p:cNvPr id="32" name="Bildplatzhalter 24">
            <a:extLst>
              <a:ext uri="{FF2B5EF4-FFF2-40B4-BE49-F238E27FC236}">
                <a16:creationId xmlns:a16="http://schemas.microsoft.com/office/drawing/2014/main" id="{6F397882-50DC-3001-BB87-0F9742346D1D}"/>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93565" y="4417851"/>
            <a:ext cx="1776797" cy="1776797"/>
          </a:xfrm>
          <a:prstGeom prst="ellipse">
            <a:avLst/>
          </a:prstGeom>
          <a:noFill/>
        </p:spPr>
      </p:pic>
      <p:pic>
        <p:nvPicPr>
          <p:cNvPr id="33" name="Bildplatzhalter 24">
            <a:extLst>
              <a:ext uri="{FF2B5EF4-FFF2-40B4-BE49-F238E27FC236}">
                <a16:creationId xmlns:a16="http://schemas.microsoft.com/office/drawing/2014/main" id="{157D66D3-E0C3-2FCD-A6F1-A51EB71D270D}"/>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310694" y="5219427"/>
            <a:ext cx="1776797" cy="1776797"/>
          </a:xfrm>
          <a:prstGeom prst="ellipse">
            <a:avLst/>
          </a:prstGeom>
          <a:noFill/>
        </p:spPr>
      </p:pic>
      <p:sp>
        <p:nvSpPr>
          <p:cNvPr id="44" name="Inhaltsplatzhalter 2">
            <a:extLst>
              <a:ext uri="{FF2B5EF4-FFF2-40B4-BE49-F238E27FC236}">
                <a16:creationId xmlns:a16="http://schemas.microsoft.com/office/drawing/2014/main" id="{2F2C640F-125E-0BA7-E064-8D578E213FB0}"/>
              </a:ext>
            </a:extLst>
          </p:cNvPr>
          <p:cNvSpPr txBox="1">
            <a:spLocks/>
          </p:cNvSpPr>
          <p:nvPr/>
        </p:nvSpPr>
        <p:spPr>
          <a:xfrm>
            <a:off x="-310109" y="6141899"/>
            <a:ext cx="1879200" cy="309337"/>
          </a:xfrm>
          <a:prstGeom prst="rect">
            <a:avLst/>
          </a:prstGeom>
        </p:spPr>
        <p:txBody>
          <a:bodyPr vert="horz" lIns="0" tIns="90000" rIns="0" bIns="0" rtlCol="0">
            <a:spAutoFit/>
          </a:bodyPr>
          <a:lstStyle>
            <a:lvl1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1pPr>
            <a:lvl2pPr marL="0" indent="0" algn="ctr" defTabSz="914400" rtl="0" eaLnBrk="1" latinLnBrk="0" hangingPunct="1">
              <a:lnSpc>
                <a:spcPct val="107000"/>
              </a:lnSpc>
              <a:spcBef>
                <a:spcPts val="0"/>
              </a:spcBef>
              <a:buFont typeface="Arial" panose="020B0604020202020204" pitchFamily="34" charset="0"/>
              <a:buNone/>
              <a:defRPr sz="1400" b="1" kern="1200">
                <a:solidFill>
                  <a:schemeClr val="tx1"/>
                </a:solidFill>
                <a:latin typeface="+mn-lt"/>
                <a:ea typeface="+mn-ea"/>
                <a:cs typeface="+mn-cs"/>
              </a:defRPr>
            </a:lvl2pPr>
            <a:lvl3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3pPr>
            <a:lvl4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4pPr>
            <a:lvl5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5pPr>
            <a:lvl6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6pPr>
            <a:lvl7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7pPr>
            <a:lvl8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8pPr>
            <a:lvl9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9pPr>
          </a:lstStyle>
          <a:p>
            <a:r>
              <a:rPr lang="de-CH" dirty="0"/>
              <a:t>Bienenfresser</a:t>
            </a:r>
          </a:p>
        </p:txBody>
      </p:sp>
      <p:sp>
        <p:nvSpPr>
          <p:cNvPr id="45" name="Inhaltsplatzhalter 2">
            <a:extLst>
              <a:ext uri="{FF2B5EF4-FFF2-40B4-BE49-F238E27FC236}">
                <a16:creationId xmlns:a16="http://schemas.microsoft.com/office/drawing/2014/main" id="{30588656-AB6E-E7B6-23BF-6298683D0E51}"/>
              </a:ext>
            </a:extLst>
          </p:cNvPr>
          <p:cNvSpPr txBox="1">
            <a:spLocks/>
          </p:cNvSpPr>
          <p:nvPr/>
        </p:nvSpPr>
        <p:spPr>
          <a:xfrm>
            <a:off x="91745" y="6487503"/>
            <a:ext cx="1879200" cy="309337"/>
          </a:xfrm>
          <a:prstGeom prst="rect">
            <a:avLst/>
          </a:prstGeom>
        </p:spPr>
        <p:txBody>
          <a:bodyPr vert="horz" lIns="0" tIns="90000" rIns="0" bIns="0" rtlCol="0">
            <a:spAutoFit/>
          </a:bodyPr>
          <a:lstStyle>
            <a:lvl1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1pPr>
            <a:lvl2pPr marL="0" indent="0" algn="ctr" defTabSz="914400" rtl="0" eaLnBrk="1" latinLnBrk="0" hangingPunct="1">
              <a:lnSpc>
                <a:spcPct val="107000"/>
              </a:lnSpc>
              <a:spcBef>
                <a:spcPts val="0"/>
              </a:spcBef>
              <a:buFont typeface="Arial" panose="020B0604020202020204" pitchFamily="34" charset="0"/>
              <a:buNone/>
              <a:defRPr sz="1400" b="1" kern="1200">
                <a:solidFill>
                  <a:schemeClr val="tx1"/>
                </a:solidFill>
                <a:latin typeface="+mn-lt"/>
                <a:ea typeface="+mn-ea"/>
                <a:cs typeface="+mn-cs"/>
              </a:defRPr>
            </a:lvl2pPr>
            <a:lvl3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3pPr>
            <a:lvl4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4pPr>
            <a:lvl5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5pPr>
            <a:lvl6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6pPr>
            <a:lvl7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7pPr>
            <a:lvl8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8pPr>
            <a:lvl9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9pPr>
          </a:lstStyle>
          <a:p>
            <a:r>
              <a:rPr lang="de-CH" dirty="0"/>
              <a:t>Blauracke</a:t>
            </a:r>
          </a:p>
        </p:txBody>
      </p:sp>
    </p:spTree>
    <p:extLst>
      <p:ext uri="{BB962C8B-B14F-4D97-AF65-F5344CB8AC3E}">
        <p14:creationId xmlns:p14="http://schemas.microsoft.com/office/powerpoint/2010/main" val="308210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BA3230-FDD5-086C-9C58-74CC06E4021B}"/>
              </a:ext>
            </a:extLst>
          </p:cNvPr>
          <p:cNvSpPr>
            <a:spLocks noGrp="1"/>
          </p:cNvSpPr>
          <p:nvPr>
            <p:ph type="title"/>
          </p:nvPr>
        </p:nvSpPr>
        <p:spPr/>
        <p:txBody>
          <a:bodyPr/>
          <a:lstStyle/>
          <a:p>
            <a:r>
              <a:rPr lang="de-CH" dirty="0"/>
              <a:t>Nahrung</a:t>
            </a:r>
          </a:p>
        </p:txBody>
      </p:sp>
      <p:sp>
        <p:nvSpPr>
          <p:cNvPr id="31" name="Inhaltsplatzhalter 8">
            <a:extLst>
              <a:ext uri="{FF2B5EF4-FFF2-40B4-BE49-F238E27FC236}">
                <a16:creationId xmlns:a16="http://schemas.microsoft.com/office/drawing/2014/main" id="{535F8444-17B4-4F14-8202-B2F684ED6B9F}"/>
              </a:ext>
            </a:extLst>
          </p:cNvPr>
          <p:cNvSpPr txBox="1">
            <a:spLocks/>
          </p:cNvSpPr>
          <p:nvPr/>
        </p:nvSpPr>
        <p:spPr>
          <a:xfrm>
            <a:off x="8128000" y="1651000"/>
            <a:ext cx="4064000" cy="44304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lvl="2"/>
            <a:r>
              <a:rPr lang="de-CH" dirty="0"/>
              <a:t>hauptsächlich kleine Fische</a:t>
            </a:r>
          </a:p>
          <a:p>
            <a:pPr lvl="2"/>
            <a:r>
              <a:rPr lang="de-CH" dirty="0"/>
              <a:t>meist 4 – 8 cm Länge</a:t>
            </a:r>
          </a:p>
          <a:p>
            <a:pPr lvl="2"/>
            <a:r>
              <a:rPr lang="de-CH" dirty="0"/>
              <a:t>keine Spezialisierung, sondern häufige Fischarten</a:t>
            </a:r>
          </a:p>
          <a:p>
            <a:pPr lvl="2"/>
            <a:r>
              <a:rPr lang="de-CH" dirty="0"/>
              <a:t>opportunistisch auch Libellenlarven, Kaulquappen, kleine Frösche, etc.</a:t>
            </a:r>
          </a:p>
        </p:txBody>
      </p:sp>
      <p:pic>
        <p:nvPicPr>
          <p:cNvPr id="4" name="Grafik 3" descr="Ein Bild, das Vogel, Wasser, draußen, Feder enthält.&#10;&#10;KI-generierte Inhalte können fehlerhaft sein.">
            <a:extLst>
              <a:ext uri="{FF2B5EF4-FFF2-40B4-BE49-F238E27FC236}">
                <a16:creationId xmlns:a16="http://schemas.microsoft.com/office/drawing/2014/main" id="{A631C1D3-8856-2D2B-657C-C3D0DF3D89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76400"/>
            <a:ext cx="7772400" cy="5181600"/>
          </a:xfrm>
          <a:prstGeom prst="rect">
            <a:avLst/>
          </a:prstGeom>
        </p:spPr>
      </p:pic>
      <p:sp>
        <p:nvSpPr>
          <p:cNvPr id="3" name="Inhaltsplatzhalter 2">
            <a:extLst>
              <a:ext uri="{FF2B5EF4-FFF2-40B4-BE49-F238E27FC236}">
                <a16:creationId xmlns:a16="http://schemas.microsoft.com/office/drawing/2014/main" id="{790E0CDA-ADEC-F178-70D5-668EB23D2965}"/>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err="1">
                <a:solidFill>
                  <a:schemeClr val="bg1"/>
                </a:solidFill>
              </a:rPr>
              <a:t>www.eisvogel.land</a:t>
            </a:r>
            <a:endParaRPr lang="de-CH" sz="1100" dirty="0">
              <a:solidFill>
                <a:schemeClr val="bg1"/>
              </a:solidFill>
            </a:endParaRPr>
          </a:p>
        </p:txBody>
      </p:sp>
    </p:spTree>
    <p:extLst>
      <p:ext uri="{BB962C8B-B14F-4D97-AF65-F5344CB8AC3E}">
        <p14:creationId xmlns:p14="http://schemas.microsoft.com/office/powerpoint/2010/main" val="3459450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BA3230-FDD5-086C-9C58-74CC06E4021B}"/>
              </a:ext>
            </a:extLst>
          </p:cNvPr>
          <p:cNvSpPr>
            <a:spLocks noGrp="1"/>
          </p:cNvSpPr>
          <p:nvPr>
            <p:ph type="title"/>
          </p:nvPr>
        </p:nvSpPr>
        <p:spPr/>
        <p:txBody>
          <a:bodyPr/>
          <a:lstStyle/>
          <a:p>
            <a:r>
              <a:rPr lang="de-CH" dirty="0"/>
              <a:t>Nahrung</a:t>
            </a:r>
          </a:p>
        </p:txBody>
      </p:sp>
      <p:sp>
        <p:nvSpPr>
          <p:cNvPr id="31" name="Inhaltsplatzhalter 8">
            <a:extLst>
              <a:ext uri="{FF2B5EF4-FFF2-40B4-BE49-F238E27FC236}">
                <a16:creationId xmlns:a16="http://schemas.microsoft.com/office/drawing/2014/main" id="{535F8444-17B4-4F14-8202-B2F684ED6B9F}"/>
              </a:ext>
            </a:extLst>
          </p:cNvPr>
          <p:cNvSpPr txBox="1">
            <a:spLocks/>
          </p:cNvSpPr>
          <p:nvPr/>
        </p:nvSpPr>
        <p:spPr>
          <a:xfrm>
            <a:off x="8128000" y="1651000"/>
            <a:ext cx="4064000" cy="44304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lvl="2"/>
            <a:r>
              <a:rPr lang="de-CH" dirty="0"/>
              <a:t>hauptsächlich kleine Fische</a:t>
            </a:r>
          </a:p>
          <a:p>
            <a:pPr lvl="2"/>
            <a:r>
              <a:rPr lang="de-CH" dirty="0"/>
              <a:t>meist 4-8 cm Länge</a:t>
            </a:r>
          </a:p>
          <a:p>
            <a:pPr lvl="2"/>
            <a:r>
              <a:rPr lang="de-CH" dirty="0"/>
              <a:t>keine Spezialisierung, sondern häufige Fischarten</a:t>
            </a:r>
          </a:p>
          <a:p>
            <a:pPr lvl="2"/>
            <a:r>
              <a:rPr lang="de-CH" dirty="0"/>
              <a:t>frisst 35-50 % seines Körpergewichts pro Tag</a:t>
            </a:r>
          </a:p>
          <a:p>
            <a:pPr lvl="2"/>
            <a:endParaRPr lang="de-CH" dirty="0"/>
          </a:p>
          <a:p>
            <a:pPr lvl="2"/>
            <a:r>
              <a:rPr lang="de-CH" dirty="0"/>
              <a:t>unverdauliche Beutereste werden als Gewölle wieder ausgewürgt</a:t>
            </a:r>
          </a:p>
        </p:txBody>
      </p:sp>
      <p:pic>
        <p:nvPicPr>
          <p:cNvPr id="4" name="Grafik 3" descr="Ein Bild, das Vogel, Wasser, draußen, Feder enthält.&#10;&#10;KI-generierte Inhalte können fehlerhaft sein.">
            <a:extLst>
              <a:ext uri="{FF2B5EF4-FFF2-40B4-BE49-F238E27FC236}">
                <a16:creationId xmlns:a16="http://schemas.microsoft.com/office/drawing/2014/main" id="{A631C1D3-8856-2D2B-657C-C3D0DF3D89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76400"/>
            <a:ext cx="7772400" cy="5181600"/>
          </a:xfrm>
          <a:prstGeom prst="rect">
            <a:avLst/>
          </a:prstGeom>
        </p:spPr>
      </p:pic>
      <p:pic>
        <p:nvPicPr>
          <p:cNvPr id="6" name="Grafik 5" descr="Ein Bild, das draußen, Nest, Vogel, Horst enthält.&#10;&#10;KI-generierte Inhalte können fehlerhaft sein.">
            <a:extLst>
              <a:ext uri="{FF2B5EF4-FFF2-40B4-BE49-F238E27FC236}">
                <a16:creationId xmlns:a16="http://schemas.microsoft.com/office/drawing/2014/main" id="{C832A8AD-60C9-23A7-16F0-7CA8E0E84B3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8340250" y="1108551"/>
            <a:ext cx="3294927" cy="4430626"/>
          </a:xfrm>
          <a:prstGeom prst="rect">
            <a:avLst/>
          </a:prstGeom>
        </p:spPr>
      </p:pic>
      <p:sp>
        <p:nvSpPr>
          <p:cNvPr id="7" name="Inhaltsplatzhalter 2">
            <a:extLst>
              <a:ext uri="{FF2B5EF4-FFF2-40B4-BE49-F238E27FC236}">
                <a16:creationId xmlns:a16="http://schemas.microsoft.com/office/drawing/2014/main" id="{8804B0DD-ED73-20C2-BC88-1FD3BEE6AFB9}"/>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err="1">
                <a:solidFill>
                  <a:schemeClr val="bg1"/>
                </a:solidFill>
              </a:rPr>
              <a:t>www.eisvogel.land</a:t>
            </a:r>
            <a:endParaRPr lang="de-CH" sz="1100" dirty="0">
              <a:solidFill>
                <a:schemeClr val="bg1"/>
              </a:solidFill>
            </a:endParaRPr>
          </a:p>
        </p:txBody>
      </p:sp>
    </p:spTree>
    <p:extLst>
      <p:ext uri="{BB962C8B-B14F-4D97-AF65-F5344CB8AC3E}">
        <p14:creationId xmlns:p14="http://schemas.microsoft.com/office/powerpoint/2010/main" val="4196227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CD20A912-5084-1EC1-1371-5FF1B19224EA}"/>
              </a:ext>
            </a:extLst>
          </p:cNvPr>
          <p:cNvPicPr>
            <a:picLocks noChangeAspect="1"/>
          </p:cNvPicPr>
          <p:nvPr/>
        </p:nvPicPr>
        <p:blipFill>
          <a:blip r:embed="rId3" cstate="screen">
            <a:extLst>
              <a:ext uri="{28A0092B-C50C-407E-A947-70E740481C1C}">
                <a14:useLocalDpi xmlns:a14="http://schemas.microsoft.com/office/drawing/2010/main"/>
              </a:ext>
            </a:extLst>
          </a:blip>
          <a:srcRect t="-119"/>
          <a:stretch>
            <a:fillRect/>
          </a:stretch>
        </p:blipFill>
        <p:spPr>
          <a:xfrm>
            <a:off x="0" y="1527219"/>
            <a:ext cx="12192000" cy="5330781"/>
          </a:xfrm>
          <a:prstGeom prst="rect">
            <a:avLst/>
          </a:prstGeom>
        </p:spPr>
      </p:pic>
      <p:sp>
        <p:nvSpPr>
          <p:cNvPr id="4" name="Titel 3">
            <a:extLst>
              <a:ext uri="{FF2B5EF4-FFF2-40B4-BE49-F238E27FC236}">
                <a16:creationId xmlns:a16="http://schemas.microsoft.com/office/drawing/2014/main" id="{7F3B82F6-DB86-944A-5EDA-D88F07F3164F}"/>
              </a:ext>
            </a:extLst>
          </p:cNvPr>
          <p:cNvSpPr>
            <a:spLocks noGrp="1"/>
          </p:cNvSpPr>
          <p:nvPr>
            <p:ph type="title"/>
          </p:nvPr>
        </p:nvSpPr>
        <p:spPr>
          <a:xfrm>
            <a:off x="606425" y="540000"/>
            <a:ext cx="8639175" cy="672732"/>
          </a:xfrm>
        </p:spPr>
        <p:txBody>
          <a:bodyPr/>
          <a:lstStyle/>
          <a:p>
            <a:r>
              <a:rPr lang="de-CH" dirty="0"/>
              <a:t>Die Schweiz hat gewählt...</a:t>
            </a:r>
          </a:p>
        </p:txBody>
      </p:sp>
      <p:sp>
        <p:nvSpPr>
          <p:cNvPr id="11" name="Textplatzhalter 10">
            <a:extLst>
              <a:ext uri="{FF2B5EF4-FFF2-40B4-BE49-F238E27FC236}">
                <a16:creationId xmlns:a16="http://schemas.microsoft.com/office/drawing/2014/main" id="{75472566-9E13-10F9-5BB6-A962A8131949}"/>
              </a:ext>
            </a:extLst>
          </p:cNvPr>
          <p:cNvSpPr>
            <a:spLocks noGrp="1"/>
          </p:cNvSpPr>
          <p:nvPr>
            <p:ph type="body" sz="quarter" idx="20"/>
          </p:nvPr>
        </p:nvSpPr>
        <p:spPr/>
        <p:txBody>
          <a:bodyPr/>
          <a:lstStyle/>
          <a:p>
            <a:endParaRPr lang="de-CH"/>
          </a:p>
        </p:txBody>
      </p:sp>
      <p:sp>
        <p:nvSpPr>
          <p:cNvPr id="13" name="Textplatzhalter 12">
            <a:extLst>
              <a:ext uri="{FF2B5EF4-FFF2-40B4-BE49-F238E27FC236}">
                <a16:creationId xmlns:a16="http://schemas.microsoft.com/office/drawing/2014/main" id="{681E6D2A-C773-FB42-1D8C-3D389C1B61CC}"/>
              </a:ext>
            </a:extLst>
          </p:cNvPr>
          <p:cNvSpPr>
            <a:spLocks noGrp="1"/>
          </p:cNvSpPr>
          <p:nvPr>
            <p:ph type="body" sz="quarter" idx="21"/>
          </p:nvPr>
        </p:nvSpPr>
        <p:spPr/>
        <p:txBody>
          <a:bodyPr/>
          <a:lstStyle/>
          <a:p>
            <a:endParaRPr lang="de-CH"/>
          </a:p>
        </p:txBody>
      </p:sp>
      <p:sp>
        <p:nvSpPr>
          <p:cNvPr id="15" name="Grafik 16">
            <a:extLst>
              <a:ext uri="{FF2B5EF4-FFF2-40B4-BE49-F238E27FC236}">
                <a16:creationId xmlns:a16="http://schemas.microsoft.com/office/drawing/2014/main" id="{B3FDF7F3-BE18-0D06-76F8-BD0A55B2160D}"/>
              </a:ext>
            </a:extLst>
          </p:cNvPr>
          <p:cNvSpPr>
            <a:spLocks noChangeAspect="1"/>
          </p:cNvSpPr>
          <p:nvPr/>
        </p:nvSpPr>
        <p:spPr>
          <a:xfrm rot="1068212">
            <a:off x="8956469" y="4884942"/>
            <a:ext cx="979450" cy="983126"/>
          </a:xfrm>
          <a:custGeom>
            <a:avLst/>
            <a:gdLst>
              <a:gd name="connsiteX0" fmla="*/ 182060 w 2722766"/>
              <a:gd name="connsiteY0" fmla="*/ 978979 h 2732982"/>
              <a:gd name="connsiteX1" fmla="*/ 122624 w 2722766"/>
              <a:gd name="connsiteY1" fmla="*/ 1088611 h 2732982"/>
              <a:gd name="connsiteX2" fmla="*/ 183488 w 2722766"/>
              <a:gd name="connsiteY2" fmla="*/ 933449 h 2732982"/>
              <a:gd name="connsiteX3" fmla="*/ 392467 w 2722766"/>
              <a:gd name="connsiteY3" fmla="*/ 615695 h 2732982"/>
              <a:gd name="connsiteX4" fmla="*/ 457142 w 2722766"/>
              <a:gd name="connsiteY4" fmla="*/ 548925 h 2732982"/>
              <a:gd name="connsiteX5" fmla="*/ 181964 w 2722766"/>
              <a:gd name="connsiteY5" fmla="*/ 978883 h 2732982"/>
              <a:gd name="connsiteX6" fmla="*/ 2609030 w 2722766"/>
              <a:gd name="connsiteY6" fmla="*/ 834770 h 2732982"/>
              <a:gd name="connsiteX7" fmla="*/ 1135417 w 2722766"/>
              <a:gd name="connsiteY7" fmla="*/ 15620 h 2732982"/>
              <a:gd name="connsiteX8" fmla="*/ 539438 w 2722766"/>
              <a:gd name="connsiteY8" fmla="*/ 265842 h 2732982"/>
              <a:gd name="connsiteX9" fmla="*/ 131196 w 2722766"/>
              <a:gd name="connsiteY9" fmla="*/ 762856 h 2732982"/>
              <a:gd name="connsiteX10" fmla="*/ 231399 w 2722766"/>
              <a:gd name="connsiteY10" fmla="*/ 623029 h 2732982"/>
              <a:gd name="connsiteX11" fmla="*/ 478287 w 2722766"/>
              <a:gd name="connsiteY11" fmla="*/ 382428 h 2732982"/>
              <a:gd name="connsiteX12" fmla="*/ 671073 w 2722766"/>
              <a:gd name="connsiteY12" fmla="*/ 254602 h 2732982"/>
              <a:gd name="connsiteX13" fmla="*/ 818330 w 2722766"/>
              <a:gd name="connsiteY13" fmla="*/ 204691 h 2732982"/>
              <a:gd name="connsiteX14" fmla="*/ 738605 w 2722766"/>
              <a:gd name="connsiteY14" fmla="*/ 245077 h 2732982"/>
              <a:gd name="connsiteX15" fmla="*/ 556106 w 2722766"/>
              <a:gd name="connsiteY15" fmla="*/ 368045 h 2732982"/>
              <a:gd name="connsiteX16" fmla="*/ 276071 w 2722766"/>
              <a:gd name="connsiteY16" fmla="*/ 647413 h 2732982"/>
              <a:gd name="connsiteX17" fmla="*/ 127100 w 2722766"/>
              <a:gd name="connsiteY17" fmla="*/ 893158 h 2732982"/>
              <a:gd name="connsiteX18" fmla="*/ 19658 w 2722766"/>
              <a:gd name="connsiteY18" fmla="*/ 1234344 h 2732982"/>
              <a:gd name="connsiteX19" fmla="*/ 22135 w 2722766"/>
              <a:gd name="connsiteY19" fmla="*/ 1675161 h 2732982"/>
              <a:gd name="connsiteX20" fmla="*/ 74618 w 2722766"/>
              <a:gd name="connsiteY20" fmla="*/ 1852421 h 2732982"/>
              <a:gd name="connsiteX21" fmla="*/ 284834 w 2722766"/>
              <a:gd name="connsiteY21" fmla="*/ 2227325 h 2732982"/>
              <a:gd name="connsiteX22" fmla="*/ 734414 w 2722766"/>
              <a:gd name="connsiteY22" fmla="*/ 2589656 h 2732982"/>
              <a:gd name="connsiteX23" fmla="*/ 1205997 w 2722766"/>
              <a:gd name="connsiteY23" fmla="*/ 2726149 h 2732982"/>
              <a:gd name="connsiteX24" fmla="*/ 1812644 w 2722766"/>
              <a:gd name="connsiteY24" fmla="*/ 2651950 h 2732982"/>
              <a:gd name="connsiteX25" fmla="*/ 2197550 w 2722766"/>
              <a:gd name="connsiteY25" fmla="*/ 2420683 h 2732982"/>
              <a:gd name="connsiteX26" fmla="*/ 2517495 w 2722766"/>
              <a:gd name="connsiteY26" fmla="*/ 1890902 h 2732982"/>
              <a:gd name="connsiteX27" fmla="*/ 2592075 w 2722766"/>
              <a:gd name="connsiteY27" fmla="*/ 1531429 h 2732982"/>
              <a:gd name="connsiteX28" fmla="*/ 2604553 w 2722766"/>
              <a:gd name="connsiteY28" fmla="*/ 1427511 h 2732982"/>
              <a:gd name="connsiteX29" fmla="*/ 2603791 w 2722766"/>
              <a:gd name="connsiteY29" fmla="*/ 1760219 h 2732982"/>
              <a:gd name="connsiteX30" fmla="*/ 2515875 w 2722766"/>
              <a:gd name="connsiteY30" fmla="*/ 2090070 h 2732982"/>
              <a:gd name="connsiteX31" fmla="*/ 2668847 w 2722766"/>
              <a:gd name="connsiteY31" fmla="*/ 1760981 h 2732982"/>
              <a:gd name="connsiteX32" fmla="*/ 2609125 w 2722766"/>
              <a:gd name="connsiteY32" fmla="*/ 834865 h 273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22766" h="2732982">
                <a:moveTo>
                  <a:pt x="182060" y="978979"/>
                </a:moveTo>
                <a:lnTo>
                  <a:pt x="122624" y="1088611"/>
                </a:lnTo>
                <a:cubicBezTo>
                  <a:pt x="131387" y="1032604"/>
                  <a:pt x="159676" y="983455"/>
                  <a:pt x="183488" y="933449"/>
                </a:cubicBezTo>
                <a:cubicBezTo>
                  <a:pt x="238543" y="818006"/>
                  <a:pt x="310076" y="713136"/>
                  <a:pt x="392467" y="615695"/>
                </a:cubicBezTo>
                <a:cubicBezTo>
                  <a:pt x="411041" y="593788"/>
                  <a:pt x="432472" y="574261"/>
                  <a:pt x="457142" y="548925"/>
                </a:cubicBezTo>
                <a:cubicBezTo>
                  <a:pt x="359320" y="670559"/>
                  <a:pt x="252926" y="839818"/>
                  <a:pt x="181964" y="978883"/>
                </a:cubicBezTo>
                <a:moveTo>
                  <a:pt x="2609030" y="834770"/>
                </a:moveTo>
                <a:cubicBezTo>
                  <a:pt x="2387193" y="310038"/>
                  <a:pt x="1825884" y="-84583"/>
                  <a:pt x="1135417" y="15620"/>
                </a:cubicBezTo>
                <a:cubicBezTo>
                  <a:pt x="916532" y="47434"/>
                  <a:pt x="720317" y="138207"/>
                  <a:pt x="539438" y="265842"/>
                </a:cubicBezTo>
                <a:cubicBezTo>
                  <a:pt x="399992" y="364235"/>
                  <a:pt x="147103" y="665606"/>
                  <a:pt x="131196" y="762856"/>
                </a:cubicBezTo>
                <a:cubicBezTo>
                  <a:pt x="131196" y="762856"/>
                  <a:pt x="201300" y="658653"/>
                  <a:pt x="231399" y="623029"/>
                </a:cubicBezTo>
                <a:cubicBezTo>
                  <a:pt x="312457" y="526922"/>
                  <a:pt x="408374" y="441292"/>
                  <a:pt x="478287" y="382428"/>
                </a:cubicBezTo>
                <a:cubicBezTo>
                  <a:pt x="548201" y="323468"/>
                  <a:pt x="591158" y="298513"/>
                  <a:pt x="671073" y="254602"/>
                </a:cubicBezTo>
                <a:cubicBezTo>
                  <a:pt x="716984" y="231933"/>
                  <a:pt x="786230" y="210121"/>
                  <a:pt x="818330" y="204691"/>
                </a:cubicBezTo>
                <a:cubicBezTo>
                  <a:pt x="793279" y="221074"/>
                  <a:pt x="772895" y="227551"/>
                  <a:pt x="738605" y="245077"/>
                </a:cubicBezTo>
                <a:cubicBezTo>
                  <a:pt x="704315" y="262603"/>
                  <a:pt x="614209" y="322992"/>
                  <a:pt x="556106" y="368045"/>
                </a:cubicBezTo>
                <a:cubicBezTo>
                  <a:pt x="451141" y="449579"/>
                  <a:pt x="356462" y="540829"/>
                  <a:pt x="276071" y="647413"/>
                </a:cubicBezTo>
                <a:cubicBezTo>
                  <a:pt x="217874" y="724566"/>
                  <a:pt x="168534" y="806576"/>
                  <a:pt x="127100" y="893158"/>
                </a:cubicBezTo>
                <a:cubicBezTo>
                  <a:pt x="75284" y="1001553"/>
                  <a:pt x="39756" y="1115758"/>
                  <a:pt x="19658" y="1234344"/>
                </a:cubicBezTo>
                <a:cubicBezTo>
                  <a:pt x="-5297" y="1381410"/>
                  <a:pt x="-8631" y="1528381"/>
                  <a:pt x="22135" y="1675161"/>
                </a:cubicBezTo>
                <a:cubicBezTo>
                  <a:pt x="34803" y="1735645"/>
                  <a:pt x="53948" y="1794223"/>
                  <a:pt x="74618" y="1852421"/>
                </a:cubicBezTo>
                <a:cubicBezTo>
                  <a:pt x="123290" y="1989486"/>
                  <a:pt x="194061" y="2114359"/>
                  <a:pt x="284834" y="2227325"/>
                </a:cubicBezTo>
                <a:cubicBezTo>
                  <a:pt x="408088" y="2380582"/>
                  <a:pt x="557440" y="2501836"/>
                  <a:pt x="734414" y="2589656"/>
                </a:cubicBezTo>
                <a:cubicBezTo>
                  <a:pt x="883766" y="2663761"/>
                  <a:pt x="1040643" y="2710528"/>
                  <a:pt x="1205997" y="2726149"/>
                </a:cubicBezTo>
                <a:cubicBezTo>
                  <a:pt x="1413166" y="2745771"/>
                  <a:pt x="1615953" y="2723768"/>
                  <a:pt x="1812644" y="2651950"/>
                </a:cubicBezTo>
                <a:cubicBezTo>
                  <a:pt x="1955996" y="2599562"/>
                  <a:pt x="2085440" y="2524886"/>
                  <a:pt x="2197550" y="2420683"/>
                </a:cubicBezTo>
                <a:cubicBezTo>
                  <a:pt x="2354712" y="2274569"/>
                  <a:pt x="2454153" y="2093404"/>
                  <a:pt x="2517495" y="1890902"/>
                </a:cubicBezTo>
                <a:cubicBezTo>
                  <a:pt x="2554166" y="1773745"/>
                  <a:pt x="2578740" y="1653634"/>
                  <a:pt x="2592075" y="1531429"/>
                </a:cubicBezTo>
                <a:cubicBezTo>
                  <a:pt x="2595885" y="1496758"/>
                  <a:pt x="2600362" y="1462087"/>
                  <a:pt x="2604553" y="1427511"/>
                </a:cubicBezTo>
                <a:cubicBezTo>
                  <a:pt x="2620746" y="1538763"/>
                  <a:pt x="2618269" y="1649634"/>
                  <a:pt x="2603791" y="1760219"/>
                </a:cubicBezTo>
                <a:cubicBezTo>
                  <a:pt x="2589218" y="1871757"/>
                  <a:pt x="2557404" y="1979199"/>
                  <a:pt x="2515875" y="2090070"/>
                </a:cubicBezTo>
                <a:cubicBezTo>
                  <a:pt x="2556452" y="2059971"/>
                  <a:pt x="2630271" y="1897665"/>
                  <a:pt x="2668847" y="1760981"/>
                </a:cubicBezTo>
                <a:cubicBezTo>
                  <a:pt x="2757715" y="1445323"/>
                  <a:pt x="2735998" y="1134903"/>
                  <a:pt x="2609125" y="834865"/>
                </a:cubicBezTo>
              </a:path>
            </a:pathLst>
          </a:custGeom>
          <a:solidFill>
            <a:schemeClr val="bg1">
              <a:alpha val="80000"/>
            </a:schemeClr>
          </a:solidFill>
          <a:ln w="9525" cap="flat">
            <a:noFill/>
            <a:prstDash val="solid"/>
            <a:miter/>
          </a:ln>
        </p:spPr>
        <p:txBody>
          <a:bodyPr rtlCol="0" anchor="ctr"/>
          <a:lstStyle/>
          <a:p>
            <a:pPr algn="ctr"/>
            <a:r>
              <a:rPr lang="de-CH" sz="2000" b="1" dirty="0">
                <a:solidFill>
                  <a:schemeClr val="accent1"/>
                </a:solidFill>
                <a:latin typeface="+mj-lt"/>
              </a:rPr>
              <a:t>30.2 %</a:t>
            </a:r>
          </a:p>
        </p:txBody>
      </p:sp>
      <p:sp>
        <p:nvSpPr>
          <p:cNvPr id="16" name="Grafik 16">
            <a:extLst>
              <a:ext uri="{FF2B5EF4-FFF2-40B4-BE49-F238E27FC236}">
                <a16:creationId xmlns:a16="http://schemas.microsoft.com/office/drawing/2014/main" id="{610F8A2E-F1A1-7ED6-77B0-39C0AAB4CD01}"/>
              </a:ext>
            </a:extLst>
          </p:cNvPr>
          <p:cNvSpPr>
            <a:spLocks noChangeAspect="1"/>
          </p:cNvSpPr>
          <p:nvPr/>
        </p:nvSpPr>
        <p:spPr>
          <a:xfrm rot="20848265">
            <a:off x="10940718" y="2759232"/>
            <a:ext cx="979450" cy="983126"/>
          </a:xfrm>
          <a:custGeom>
            <a:avLst/>
            <a:gdLst>
              <a:gd name="connsiteX0" fmla="*/ 182060 w 2722766"/>
              <a:gd name="connsiteY0" fmla="*/ 978979 h 2732982"/>
              <a:gd name="connsiteX1" fmla="*/ 122624 w 2722766"/>
              <a:gd name="connsiteY1" fmla="*/ 1088611 h 2732982"/>
              <a:gd name="connsiteX2" fmla="*/ 183488 w 2722766"/>
              <a:gd name="connsiteY2" fmla="*/ 933449 h 2732982"/>
              <a:gd name="connsiteX3" fmla="*/ 392467 w 2722766"/>
              <a:gd name="connsiteY3" fmla="*/ 615695 h 2732982"/>
              <a:gd name="connsiteX4" fmla="*/ 457142 w 2722766"/>
              <a:gd name="connsiteY4" fmla="*/ 548925 h 2732982"/>
              <a:gd name="connsiteX5" fmla="*/ 181964 w 2722766"/>
              <a:gd name="connsiteY5" fmla="*/ 978883 h 2732982"/>
              <a:gd name="connsiteX6" fmla="*/ 2609030 w 2722766"/>
              <a:gd name="connsiteY6" fmla="*/ 834770 h 2732982"/>
              <a:gd name="connsiteX7" fmla="*/ 1135417 w 2722766"/>
              <a:gd name="connsiteY7" fmla="*/ 15620 h 2732982"/>
              <a:gd name="connsiteX8" fmla="*/ 539438 w 2722766"/>
              <a:gd name="connsiteY8" fmla="*/ 265842 h 2732982"/>
              <a:gd name="connsiteX9" fmla="*/ 131196 w 2722766"/>
              <a:gd name="connsiteY9" fmla="*/ 762856 h 2732982"/>
              <a:gd name="connsiteX10" fmla="*/ 231399 w 2722766"/>
              <a:gd name="connsiteY10" fmla="*/ 623029 h 2732982"/>
              <a:gd name="connsiteX11" fmla="*/ 478287 w 2722766"/>
              <a:gd name="connsiteY11" fmla="*/ 382428 h 2732982"/>
              <a:gd name="connsiteX12" fmla="*/ 671073 w 2722766"/>
              <a:gd name="connsiteY12" fmla="*/ 254602 h 2732982"/>
              <a:gd name="connsiteX13" fmla="*/ 818330 w 2722766"/>
              <a:gd name="connsiteY13" fmla="*/ 204691 h 2732982"/>
              <a:gd name="connsiteX14" fmla="*/ 738605 w 2722766"/>
              <a:gd name="connsiteY14" fmla="*/ 245077 h 2732982"/>
              <a:gd name="connsiteX15" fmla="*/ 556106 w 2722766"/>
              <a:gd name="connsiteY15" fmla="*/ 368045 h 2732982"/>
              <a:gd name="connsiteX16" fmla="*/ 276071 w 2722766"/>
              <a:gd name="connsiteY16" fmla="*/ 647413 h 2732982"/>
              <a:gd name="connsiteX17" fmla="*/ 127100 w 2722766"/>
              <a:gd name="connsiteY17" fmla="*/ 893158 h 2732982"/>
              <a:gd name="connsiteX18" fmla="*/ 19658 w 2722766"/>
              <a:gd name="connsiteY18" fmla="*/ 1234344 h 2732982"/>
              <a:gd name="connsiteX19" fmla="*/ 22135 w 2722766"/>
              <a:gd name="connsiteY19" fmla="*/ 1675161 h 2732982"/>
              <a:gd name="connsiteX20" fmla="*/ 74618 w 2722766"/>
              <a:gd name="connsiteY20" fmla="*/ 1852421 h 2732982"/>
              <a:gd name="connsiteX21" fmla="*/ 284834 w 2722766"/>
              <a:gd name="connsiteY21" fmla="*/ 2227325 h 2732982"/>
              <a:gd name="connsiteX22" fmla="*/ 734414 w 2722766"/>
              <a:gd name="connsiteY22" fmla="*/ 2589656 h 2732982"/>
              <a:gd name="connsiteX23" fmla="*/ 1205997 w 2722766"/>
              <a:gd name="connsiteY23" fmla="*/ 2726149 h 2732982"/>
              <a:gd name="connsiteX24" fmla="*/ 1812644 w 2722766"/>
              <a:gd name="connsiteY24" fmla="*/ 2651950 h 2732982"/>
              <a:gd name="connsiteX25" fmla="*/ 2197550 w 2722766"/>
              <a:gd name="connsiteY25" fmla="*/ 2420683 h 2732982"/>
              <a:gd name="connsiteX26" fmla="*/ 2517495 w 2722766"/>
              <a:gd name="connsiteY26" fmla="*/ 1890902 h 2732982"/>
              <a:gd name="connsiteX27" fmla="*/ 2592075 w 2722766"/>
              <a:gd name="connsiteY27" fmla="*/ 1531429 h 2732982"/>
              <a:gd name="connsiteX28" fmla="*/ 2604553 w 2722766"/>
              <a:gd name="connsiteY28" fmla="*/ 1427511 h 2732982"/>
              <a:gd name="connsiteX29" fmla="*/ 2603791 w 2722766"/>
              <a:gd name="connsiteY29" fmla="*/ 1760219 h 2732982"/>
              <a:gd name="connsiteX30" fmla="*/ 2515875 w 2722766"/>
              <a:gd name="connsiteY30" fmla="*/ 2090070 h 2732982"/>
              <a:gd name="connsiteX31" fmla="*/ 2668847 w 2722766"/>
              <a:gd name="connsiteY31" fmla="*/ 1760981 h 2732982"/>
              <a:gd name="connsiteX32" fmla="*/ 2609125 w 2722766"/>
              <a:gd name="connsiteY32" fmla="*/ 834865 h 273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22766" h="2732982">
                <a:moveTo>
                  <a:pt x="182060" y="978979"/>
                </a:moveTo>
                <a:lnTo>
                  <a:pt x="122624" y="1088611"/>
                </a:lnTo>
                <a:cubicBezTo>
                  <a:pt x="131387" y="1032604"/>
                  <a:pt x="159676" y="983455"/>
                  <a:pt x="183488" y="933449"/>
                </a:cubicBezTo>
                <a:cubicBezTo>
                  <a:pt x="238543" y="818006"/>
                  <a:pt x="310076" y="713136"/>
                  <a:pt x="392467" y="615695"/>
                </a:cubicBezTo>
                <a:cubicBezTo>
                  <a:pt x="411041" y="593788"/>
                  <a:pt x="432472" y="574261"/>
                  <a:pt x="457142" y="548925"/>
                </a:cubicBezTo>
                <a:cubicBezTo>
                  <a:pt x="359320" y="670559"/>
                  <a:pt x="252926" y="839818"/>
                  <a:pt x="181964" y="978883"/>
                </a:cubicBezTo>
                <a:moveTo>
                  <a:pt x="2609030" y="834770"/>
                </a:moveTo>
                <a:cubicBezTo>
                  <a:pt x="2387193" y="310038"/>
                  <a:pt x="1825884" y="-84583"/>
                  <a:pt x="1135417" y="15620"/>
                </a:cubicBezTo>
                <a:cubicBezTo>
                  <a:pt x="916532" y="47434"/>
                  <a:pt x="720317" y="138207"/>
                  <a:pt x="539438" y="265842"/>
                </a:cubicBezTo>
                <a:cubicBezTo>
                  <a:pt x="399992" y="364235"/>
                  <a:pt x="147103" y="665606"/>
                  <a:pt x="131196" y="762856"/>
                </a:cubicBezTo>
                <a:cubicBezTo>
                  <a:pt x="131196" y="762856"/>
                  <a:pt x="201300" y="658653"/>
                  <a:pt x="231399" y="623029"/>
                </a:cubicBezTo>
                <a:cubicBezTo>
                  <a:pt x="312457" y="526922"/>
                  <a:pt x="408374" y="441292"/>
                  <a:pt x="478287" y="382428"/>
                </a:cubicBezTo>
                <a:cubicBezTo>
                  <a:pt x="548201" y="323468"/>
                  <a:pt x="591158" y="298513"/>
                  <a:pt x="671073" y="254602"/>
                </a:cubicBezTo>
                <a:cubicBezTo>
                  <a:pt x="716984" y="231933"/>
                  <a:pt x="786230" y="210121"/>
                  <a:pt x="818330" y="204691"/>
                </a:cubicBezTo>
                <a:cubicBezTo>
                  <a:pt x="793279" y="221074"/>
                  <a:pt x="772895" y="227551"/>
                  <a:pt x="738605" y="245077"/>
                </a:cubicBezTo>
                <a:cubicBezTo>
                  <a:pt x="704315" y="262603"/>
                  <a:pt x="614209" y="322992"/>
                  <a:pt x="556106" y="368045"/>
                </a:cubicBezTo>
                <a:cubicBezTo>
                  <a:pt x="451141" y="449579"/>
                  <a:pt x="356462" y="540829"/>
                  <a:pt x="276071" y="647413"/>
                </a:cubicBezTo>
                <a:cubicBezTo>
                  <a:pt x="217874" y="724566"/>
                  <a:pt x="168534" y="806576"/>
                  <a:pt x="127100" y="893158"/>
                </a:cubicBezTo>
                <a:cubicBezTo>
                  <a:pt x="75284" y="1001553"/>
                  <a:pt x="39756" y="1115758"/>
                  <a:pt x="19658" y="1234344"/>
                </a:cubicBezTo>
                <a:cubicBezTo>
                  <a:pt x="-5297" y="1381410"/>
                  <a:pt x="-8631" y="1528381"/>
                  <a:pt x="22135" y="1675161"/>
                </a:cubicBezTo>
                <a:cubicBezTo>
                  <a:pt x="34803" y="1735645"/>
                  <a:pt x="53948" y="1794223"/>
                  <a:pt x="74618" y="1852421"/>
                </a:cubicBezTo>
                <a:cubicBezTo>
                  <a:pt x="123290" y="1989486"/>
                  <a:pt x="194061" y="2114359"/>
                  <a:pt x="284834" y="2227325"/>
                </a:cubicBezTo>
                <a:cubicBezTo>
                  <a:pt x="408088" y="2380582"/>
                  <a:pt x="557440" y="2501836"/>
                  <a:pt x="734414" y="2589656"/>
                </a:cubicBezTo>
                <a:cubicBezTo>
                  <a:pt x="883766" y="2663761"/>
                  <a:pt x="1040643" y="2710528"/>
                  <a:pt x="1205997" y="2726149"/>
                </a:cubicBezTo>
                <a:cubicBezTo>
                  <a:pt x="1413166" y="2745771"/>
                  <a:pt x="1615953" y="2723768"/>
                  <a:pt x="1812644" y="2651950"/>
                </a:cubicBezTo>
                <a:cubicBezTo>
                  <a:pt x="1955996" y="2599562"/>
                  <a:pt x="2085440" y="2524886"/>
                  <a:pt x="2197550" y="2420683"/>
                </a:cubicBezTo>
                <a:cubicBezTo>
                  <a:pt x="2354712" y="2274569"/>
                  <a:pt x="2454153" y="2093404"/>
                  <a:pt x="2517495" y="1890902"/>
                </a:cubicBezTo>
                <a:cubicBezTo>
                  <a:pt x="2554166" y="1773745"/>
                  <a:pt x="2578740" y="1653634"/>
                  <a:pt x="2592075" y="1531429"/>
                </a:cubicBezTo>
                <a:cubicBezTo>
                  <a:pt x="2595885" y="1496758"/>
                  <a:pt x="2600362" y="1462087"/>
                  <a:pt x="2604553" y="1427511"/>
                </a:cubicBezTo>
                <a:cubicBezTo>
                  <a:pt x="2620746" y="1538763"/>
                  <a:pt x="2618269" y="1649634"/>
                  <a:pt x="2603791" y="1760219"/>
                </a:cubicBezTo>
                <a:cubicBezTo>
                  <a:pt x="2589218" y="1871757"/>
                  <a:pt x="2557404" y="1979199"/>
                  <a:pt x="2515875" y="2090070"/>
                </a:cubicBezTo>
                <a:cubicBezTo>
                  <a:pt x="2556452" y="2059971"/>
                  <a:pt x="2630271" y="1897665"/>
                  <a:pt x="2668847" y="1760981"/>
                </a:cubicBezTo>
                <a:cubicBezTo>
                  <a:pt x="2757715" y="1445323"/>
                  <a:pt x="2735998" y="1134903"/>
                  <a:pt x="2609125" y="834865"/>
                </a:cubicBezTo>
              </a:path>
            </a:pathLst>
          </a:custGeom>
          <a:solidFill>
            <a:schemeClr val="bg1">
              <a:alpha val="80000"/>
            </a:schemeClr>
          </a:solidFill>
          <a:ln w="9525" cap="flat">
            <a:noFill/>
            <a:prstDash val="solid"/>
            <a:miter/>
          </a:ln>
        </p:spPr>
        <p:txBody>
          <a:bodyPr rtlCol="0" anchor="ctr"/>
          <a:lstStyle/>
          <a:p>
            <a:pPr algn="ctr"/>
            <a:r>
              <a:rPr lang="de-CH" sz="2000" b="1" dirty="0">
                <a:solidFill>
                  <a:schemeClr val="accent1"/>
                </a:solidFill>
                <a:latin typeface="+mj-lt"/>
              </a:rPr>
              <a:t>30.5 %</a:t>
            </a:r>
          </a:p>
        </p:txBody>
      </p:sp>
      <p:sp>
        <p:nvSpPr>
          <p:cNvPr id="18" name="Grafik 16">
            <a:extLst>
              <a:ext uri="{FF2B5EF4-FFF2-40B4-BE49-F238E27FC236}">
                <a16:creationId xmlns:a16="http://schemas.microsoft.com/office/drawing/2014/main" id="{F6BFF66A-E6B3-AA27-FD7B-815064DAA013}"/>
              </a:ext>
            </a:extLst>
          </p:cNvPr>
          <p:cNvSpPr>
            <a:spLocks noChangeAspect="1"/>
          </p:cNvSpPr>
          <p:nvPr/>
        </p:nvSpPr>
        <p:spPr>
          <a:xfrm>
            <a:off x="9157638" y="1574815"/>
            <a:ext cx="979450" cy="983126"/>
          </a:xfrm>
          <a:custGeom>
            <a:avLst/>
            <a:gdLst>
              <a:gd name="connsiteX0" fmla="*/ 182060 w 2722766"/>
              <a:gd name="connsiteY0" fmla="*/ 978979 h 2732982"/>
              <a:gd name="connsiteX1" fmla="*/ 122624 w 2722766"/>
              <a:gd name="connsiteY1" fmla="*/ 1088611 h 2732982"/>
              <a:gd name="connsiteX2" fmla="*/ 183488 w 2722766"/>
              <a:gd name="connsiteY2" fmla="*/ 933449 h 2732982"/>
              <a:gd name="connsiteX3" fmla="*/ 392467 w 2722766"/>
              <a:gd name="connsiteY3" fmla="*/ 615695 h 2732982"/>
              <a:gd name="connsiteX4" fmla="*/ 457142 w 2722766"/>
              <a:gd name="connsiteY4" fmla="*/ 548925 h 2732982"/>
              <a:gd name="connsiteX5" fmla="*/ 181964 w 2722766"/>
              <a:gd name="connsiteY5" fmla="*/ 978883 h 2732982"/>
              <a:gd name="connsiteX6" fmla="*/ 2609030 w 2722766"/>
              <a:gd name="connsiteY6" fmla="*/ 834770 h 2732982"/>
              <a:gd name="connsiteX7" fmla="*/ 1135417 w 2722766"/>
              <a:gd name="connsiteY7" fmla="*/ 15620 h 2732982"/>
              <a:gd name="connsiteX8" fmla="*/ 539438 w 2722766"/>
              <a:gd name="connsiteY8" fmla="*/ 265842 h 2732982"/>
              <a:gd name="connsiteX9" fmla="*/ 131196 w 2722766"/>
              <a:gd name="connsiteY9" fmla="*/ 762856 h 2732982"/>
              <a:gd name="connsiteX10" fmla="*/ 231399 w 2722766"/>
              <a:gd name="connsiteY10" fmla="*/ 623029 h 2732982"/>
              <a:gd name="connsiteX11" fmla="*/ 478287 w 2722766"/>
              <a:gd name="connsiteY11" fmla="*/ 382428 h 2732982"/>
              <a:gd name="connsiteX12" fmla="*/ 671073 w 2722766"/>
              <a:gd name="connsiteY12" fmla="*/ 254602 h 2732982"/>
              <a:gd name="connsiteX13" fmla="*/ 818330 w 2722766"/>
              <a:gd name="connsiteY13" fmla="*/ 204691 h 2732982"/>
              <a:gd name="connsiteX14" fmla="*/ 738605 w 2722766"/>
              <a:gd name="connsiteY14" fmla="*/ 245077 h 2732982"/>
              <a:gd name="connsiteX15" fmla="*/ 556106 w 2722766"/>
              <a:gd name="connsiteY15" fmla="*/ 368045 h 2732982"/>
              <a:gd name="connsiteX16" fmla="*/ 276071 w 2722766"/>
              <a:gd name="connsiteY16" fmla="*/ 647413 h 2732982"/>
              <a:gd name="connsiteX17" fmla="*/ 127100 w 2722766"/>
              <a:gd name="connsiteY17" fmla="*/ 893158 h 2732982"/>
              <a:gd name="connsiteX18" fmla="*/ 19658 w 2722766"/>
              <a:gd name="connsiteY18" fmla="*/ 1234344 h 2732982"/>
              <a:gd name="connsiteX19" fmla="*/ 22135 w 2722766"/>
              <a:gd name="connsiteY19" fmla="*/ 1675161 h 2732982"/>
              <a:gd name="connsiteX20" fmla="*/ 74618 w 2722766"/>
              <a:gd name="connsiteY20" fmla="*/ 1852421 h 2732982"/>
              <a:gd name="connsiteX21" fmla="*/ 284834 w 2722766"/>
              <a:gd name="connsiteY21" fmla="*/ 2227325 h 2732982"/>
              <a:gd name="connsiteX22" fmla="*/ 734414 w 2722766"/>
              <a:gd name="connsiteY22" fmla="*/ 2589656 h 2732982"/>
              <a:gd name="connsiteX23" fmla="*/ 1205997 w 2722766"/>
              <a:gd name="connsiteY23" fmla="*/ 2726149 h 2732982"/>
              <a:gd name="connsiteX24" fmla="*/ 1812644 w 2722766"/>
              <a:gd name="connsiteY24" fmla="*/ 2651950 h 2732982"/>
              <a:gd name="connsiteX25" fmla="*/ 2197550 w 2722766"/>
              <a:gd name="connsiteY25" fmla="*/ 2420683 h 2732982"/>
              <a:gd name="connsiteX26" fmla="*/ 2517495 w 2722766"/>
              <a:gd name="connsiteY26" fmla="*/ 1890902 h 2732982"/>
              <a:gd name="connsiteX27" fmla="*/ 2592075 w 2722766"/>
              <a:gd name="connsiteY27" fmla="*/ 1531429 h 2732982"/>
              <a:gd name="connsiteX28" fmla="*/ 2604553 w 2722766"/>
              <a:gd name="connsiteY28" fmla="*/ 1427511 h 2732982"/>
              <a:gd name="connsiteX29" fmla="*/ 2603791 w 2722766"/>
              <a:gd name="connsiteY29" fmla="*/ 1760219 h 2732982"/>
              <a:gd name="connsiteX30" fmla="*/ 2515875 w 2722766"/>
              <a:gd name="connsiteY30" fmla="*/ 2090070 h 2732982"/>
              <a:gd name="connsiteX31" fmla="*/ 2668847 w 2722766"/>
              <a:gd name="connsiteY31" fmla="*/ 1760981 h 2732982"/>
              <a:gd name="connsiteX32" fmla="*/ 2609125 w 2722766"/>
              <a:gd name="connsiteY32" fmla="*/ 834865 h 273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22766" h="2732982">
                <a:moveTo>
                  <a:pt x="182060" y="978979"/>
                </a:moveTo>
                <a:lnTo>
                  <a:pt x="122624" y="1088611"/>
                </a:lnTo>
                <a:cubicBezTo>
                  <a:pt x="131387" y="1032604"/>
                  <a:pt x="159676" y="983455"/>
                  <a:pt x="183488" y="933449"/>
                </a:cubicBezTo>
                <a:cubicBezTo>
                  <a:pt x="238543" y="818006"/>
                  <a:pt x="310076" y="713136"/>
                  <a:pt x="392467" y="615695"/>
                </a:cubicBezTo>
                <a:cubicBezTo>
                  <a:pt x="411041" y="593788"/>
                  <a:pt x="432472" y="574261"/>
                  <a:pt x="457142" y="548925"/>
                </a:cubicBezTo>
                <a:cubicBezTo>
                  <a:pt x="359320" y="670559"/>
                  <a:pt x="252926" y="839818"/>
                  <a:pt x="181964" y="978883"/>
                </a:cubicBezTo>
                <a:moveTo>
                  <a:pt x="2609030" y="834770"/>
                </a:moveTo>
                <a:cubicBezTo>
                  <a:pt x="2387193" y="310038"/>
                  <a:pt x="1825884" y="-84583"/>
                  <a:pt x="1135417" y="15620"/>
                </a:cubicBezTo>
                <a:cubicBezTo>
                  <a:pt x="916532" y="47434"/>
                  <a:pt x="720317" y="138207"/>
                  <a:pt x="539438" y="265842"/>
                </a:cubicBezTo>
                <a:cubicBezTo>
                  <a:pt x="399992" y="364235"/>
                  <a:pt x="147103" y="665606"/>
                  <a:pt x="131196" y="762856"/>
                </a:cubicBezTo>
                <a:cubicBezTo>
                  <a:pt x="131196" y="762856"/>
                  <a:pt x="201300" y="658653"/>
                  <a:pt x="231399" y="623029"/>
                </a:cubicBezTo>
                <a:cubicBezTo>
                  <a:pt x="312457" y="526922"/>
                  <a:pt x="408374" y="441292"/>
                  <a:pt x="478287" y="382428"/>
                </a:cubicBezTo>
                <a:cubicBezTo>
                  <a:pt x="548201" y="323468"/>
                  <a:pt x="591158" y="298513"/>
                  <a:pt x="671073" y="254602"/>
                </a:cubicBezTo>
                <a:cubicBezTo>
                  <a:pt x="716984" y="231933"/>
                  <a:pt x="786230" y="210121"/>
                  <a:pt x="818330" y="204691"/>
                </a:cubicBezTo>
                <a:cubicBezTo>
                  <a:pt x="793279" y="221074"/>
                  <a:pt x="772895" y="227551"/>
                  <a:pt x="738605" y="245077"/>
                </a:cubicBezTo>
                <a:cubicBezTo>
                  <a:pt x="704315" y="262603"/>
                  <a:pt x="614209" y="322992"/>
                  <a:pt x="556106" y="368045"/>
                </a:cubicBezTo>
                <a:cubicBezTo>
                  <a:pt x="451141" y="449579"/>
                  <a:pt x="356462" y="540829"/>
                  <a:pt x="276071" y="647413"/>
                </a:cubicBezTo>
                <a:cubicBezTo>
                  <a:pt x="217874" y="724566"/>
                  <a:pt x="168534" y="806576"/>
                  <a:pt x="127100" y="893158"/>
                </a:cubicBezTo>
                <a:cubicBezTo>
                  <a:pt x="75284" y="1001553"/>
                  <a:pt x="39756" y="1115758"/>
                  <a:pt x="19658" y="1234344"/>
                </a:cubicBezTo>
                <a:cubicBezTo>
                  <a:pt x="-5297" y="1381410"/>
                  <a:pt x="-8631" y="1528381"/>
                  <a:pt x="22135" y="1675161"/>
                </a:cubicBezTo>
                <a:cubicBezTo>
                  <a:pt x="34803" y="1735645"/>
                  <a:pt x="53948" y="1794223"/>
                  <a:pt x="74618" y="1852421"/>
                </a:cubicBezTo>
                <a:cubicBezTo>
                  <a:pt x="123290" y="1989486"/>
                  <a:pt x="194061" y="2114359"/>
                  <a:pt x="284834" y="2227325"/>
                </a:cubicBezTo>
                <a:cubicBezTo>
                  <a:pt x="408088" y="2380582"/>
                  <a:pt x="557440" y="2501836"/>
                  <a:pt x="734414" y="2589656"/>
                </a:cubicBezTo>
                <a:cubicBezTo>
                  <a:pt x="883766" y="2663761"/>
                  <a:pt x="1040643" y="2710528"/>
                  <a:pt x="1205997" y="2726149"/>
                </a:cubicBezTo>
                <a:cubicBezTo>
                  <a:pt x="1413166" y="2745771"/>
                  <a:pt x="1615953" y="2723768"/>
                  <a:pt x="1812644" y="2651950"/>
                </a:cubicBezTo>
                <a:cubicBezTo>
                  <a:pt x="1955996" y="2599562"/>
                  <a:pt x="2085440" y="2524886"/>
                  <a:pt x="2197550" y="2420683"/>
                </a:cubicBezTo>
                <a:cubicBezTo>
                  <a:pt x="2354712" y="2274569"/>
                  <a:pt x="2454153" y="2093404"/>
                  <a:pt x="2517495" y="1890902"/>
                </a:cubicBezTo>
                <a:cubicBezTo>
                  <a:pt x="2554166" y="1773745"/>
                  <a:pt x="2578740" y="1653634"/>
                  <a:pt x="2592075" y="1531429"/>
                </a:cubicBezTo>
                <a:cubicBezTo>
                  <a:pt x="2595885" y="1496758"/>
                  <a:pt x="2600362" y="1462087"/>
                  <a:pt x="2604553" y="1427511"/>
                </a:cubicBezTo>
                <a:cubicBezTo>
                  <a:pt x="2620746" y="1538763"/>
                  <a:pt x="2618269" y="1649634"/>
                  <a:pt x="2603791" y="1760219"/>
                </a:cubicBezTo>
                <a:cubicBezTo>
                  <a:pt x="2589218" y="1871757"/>
                  <a:pt x="2557404" y="1979199"/>
                  <a:pt x="2515875" y="2090070"/>
                </a:cubicBezTo>
                <a:cubicBezTo>
                  <a:pt x="2556452" y="2059971"/>
                  <a:pt x="2630271" y="1897665"/>
                  <a:pt x="2668847" y="1760981"/>
                </a:cubicBezTo>
                <a:cubicBezTo>
                  <a:pt x="2757715" y="1445323"/>
                  <a:pt x="2735998" y="1134903"/>
                  <a:pt x="2609125" y="834865"/>
                </a:cubicBezTo>
              </a:path>
            </a:pathLst>
          </a:custGeom>
          <a:solidFill>
            <a:schemeClr val="bg1">
              <a:alpha val="80000"/>
            </a:schemeClr>
          </a:solidFill>
          <a:ln w="9525" cap="flat">
            <a:noFill/>
            <a:prstDash val="solid"/>
            <a:miter/>
          </a:ln>
        </p:spPr>
        <p:txBody>
          <a:bodyPr rtlCol="0" anchor="ctr"/>
          <a:lstStyle/>
          <a:p>
            <a:pPr algn="ctr"/>
            <a:r>
              <a:rPr lang="de-CH" sz="2000" b="1" dirty="0">
                <a:solidFill>
                  <a:schemeClr val="accent1"/>
                </a:solidFill>
                <a:latin typeface="+mj-lt"/>
              </a:rPr>
              <a:t>10.4 %</a:t>
            </a:r>
          </a:p>
        </p:txBody>
      </p:sp>
      <p:sp>
        <p:nvSpPr>
          <p:cNvPr id="19" name="Grafik 16">
            <a:extLst>
              <a:ext uri="{FF2B5EF4-FFF2-40B4-BE49-F238E27FC236}">
                <a16:creationId xmlns:a16="http://schemas.microsoft.com/office/drawing/2014/main" id="{D207B6A1-CD8E-836B-62E5-D49D15BAF868}"/>
              </a:ext>
            </a:extLst>
          </p:cNvPr>
          <p:cNvSpPr>
            <a:spLocks noChangeAspect="1"/>
          </p:cNvSpPr>
          <p:nvPr/>
        </p:nvSpPr>
        <p:spPr>
          <a:xfrm>
            <a:off x="2317927" y="5612160"/>
            <a:ext cx="979450" cy="983126"/>
          </a:xfrm>
          <a:custGeom>
            <a:avLst/>
            <a:gdLst>
              <a:gd name="connsiteX0" fmla="*/ 182060 w 2722766"/>
              <a:gd name="connsiteY0" fmla="*/ 978979 h 2732982"/>
              <a:gd name="connsiteX1" fmla="*/ 122624 w 2722766"/>
              <a:gd name="connsiteY1" fmla="*/ 1088611 h 2732982"/>
              <a:gd name="connsiteX2" fmla="*/ 183488 w 2722766"/>
              <a:gd name="connsiteY2" fmla="*/ 933449 h 2732982"/>
              <a:gd name="connsiteX3" fmla="*/ 392467 w 2722766"/>
              <a:gd name="connsiteY3" fmla="*/ 615695 h 2732982"/>
              <a:gd name="connsiteX4" fmla="*/ 457142 w 2722766"/>
              <a:gd name="connsiteY4" fmla="*/ 548925 h 2732982"/>
              <a:gd name="connsiteX5" fmla="*/ 181964 w 2722766"/>
              <a:gd name="connsiteY5" fmla="*/ 978883 h 2732982"/>
              <a:gd name="connsiteX6" fmla="*/ 2609030 w 2722766"/>
              <a:gd name="connsiteY6" fmla="*/ 834770 h 2732982"/>
              <a:gd name="connsiteX7" fmla="*/ 1135417 w 2722766"/>
              <a:gd name="connsiteY7" fmla="*/ 15620 h 2732982"/>
              <a:gd name="connsiteX8" fmla="*/ 539438 w 2722766"/>
              <a:gd name="connsiteY8" fmla="*/ 265842 h 2732982"/>
              <a:gd name="connsiteX9" fmla="*/ 131196 w 2722766"/>
              <a:gd name="connsiteY9" fmla="*/ 762856 h 2732982"/>
              <a:gd name="connsiteX10" fmla="*/ 231399 w 2722766"/>
              <a:gd name="connsiteY10" fmla="*/ 623029 h 2732982"/>
              <a:gd name="connsiteX11" fmla="*/ 478287 w 2722766"/>
              <a:gd name="connsiteY11" fmla="*/ 382428 h 2732982"/>
              <a:gd name="connsiteX12" fmla="*/ 671073 w 2722766"/>
              <a:gd name="connsiteY12" fmla="*/ 254602 h 2732982"/>
              <a:gd name="connsiteX13" fmla="*/ 818330 w 2722766"/>
              <a:gd name="connsiteY13" fmla="*/ 204691 h 2732982"/>
              <a:gd name="connsiteX14" fmla="*/ 738605 w 2722766"/>
              <a:gd name="connsiteY14" fmla="*/ 245077 h 2732982"/>
              <a:gd name="connsiteX15" fmla="*/ 556106 w 2722766"/>
              <a:gd name="connsiteY15" fmla="*/ 368045 h 2732982"/>
              <a:gd name="connsiteX16" fmla="*/ 276071 w 2722766"/>
              <a:gd name="connsiteY16" fmla="*/ 647413 h 2732982"/>
              <a:gd name="connsiteX17" fmla="*/ 127100 w 2722766"/>
              <a:gd name="connsiteY17" fmla="*/ 893158 h 2732982"/>
              <a:gd name="connsiteX18" fmla="*/ 19658 w 2722766"/>
              <a:gd name="connsiteY18" fmla="*/ 1234344 h 2732982"/>
              <a:gd name="connsiteX19" fmla="*/ 22135 w 2722766"/>
              <a:gd name="connsiteY19" fmla="*/ 1675161 h 2732982"/>
              <a:gd name="connsiteX20" fmla="*/ 74618 w 2722766"/>
              <a:gd name="connsiteY20" fmla="*/ 1852421 h 2732982"/>
              <a:gd name="connsiteX21" fmla="*/ 284834 w 2722766"/>
              <a:gd name="connsiteY21" fmla="*/ 2227325 h 2732982"/>
              <a:gd name="connsiteX22" fmla="*/ 734414 w 2722766"/>
              <a:gd name="connsiteY22" fmla="*/ 2589656 h 2732982"/>
              <a:gd name="connsiteX23" fmla="*/ 1205997 w 2722766"/>
              <a:gd name="connsiteY23" fmla="*/ 2726149 h 2732982"/>
              <a:gd name="connsiteX24" fmla="*/ 1812644 w 2722766"/>
              <a:gd name="connsiteY24" fmla="*/ 2651950 h 2732982"/>
              <a:gd name="connsiteX25" fmla="*/ 2197550 w 2722766"/>
              <a:gd name="connsiteY25" fmla="*/ 2420683 h 2732982"/>
              <a:gd name="connsiteX26" fmla="*/ 2517495 w 2722766"/>
              <a:gd name="connsiteY26" fmla="*/ 1890902 h 2732982"/>
              <a:gd name="connsiteX27" fmla="*/ 2592075 w 2722766"/>
              <a:gd name="connsiteY27" fmla="*/ 1531429 h 2732982"/>
              <a:gd name="connsiteX28" fmla="*/ 2604553 w 2722766"/>
              <a:gd name="connsiteY28" fmla="*/ 1427511 h 2732982"/>
              <a:gd name="connsiteX29" fmla="*/ 2603791 w 2722766"/>
              <a:gd name="connsiteY29" fmla="*/ 1760219 h 2732982"/>
              <a:gd name="connsiteX30" fmla="*/ 2515875 w 2722766"/>
              <a:gd name="connsiteY30" fmla="*/ 2090070 h 2732982"/>
              <a:gd name="connsiteX31" fmla="*/ 2668847 w 2722766"/>
              <a:gd name="connsiteY31" fmla="*/ 1760981 h 2732982"/>
              <a:gd name="connsiteX32" fmla="*/ 2609125 w 2722766"/>
              <a:gd name="connsiteY32" fmla="*/ 834865 h 273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22766" h="2732982">
                <a:moveTo>
                  <a:pt x="182060" y="978979"/>
                </a:moveTo>
                <a:lnTo>
                  <a:pt x="122624" y="1088611"/>
                </a:lnTo>
                <a:cubicBezTo>
                  <a:pt x="131387" y="1032604"/>
                  <a:pt x="159676" y="983455"/>
                  <a:pt x="183488" y="933449"/>
                </a:cubicBezTo>
                <a:cubicBezTo>
                  <a:pt x="238543" y="818006"/>
                  <a:pt x="310076" y="713136"/>
                  <a:pt x="392467" y="615695"/>
                </a:cubicBezTo>
                <a:cubicBezTo>
                  <a:pt x="411041" y="593788"/>
                  <a:pt x="432472" y="574261"/>
                  <a:pt x="457142" y="548925"/>
                </a:cubicBezTo>
                <a:cubicBezTo>
                  <a:pt x="359320" y="670559"/>
                  <a:pt x="252926" y="839818"/>
                  <a:pt x="181964" y="978883"/>
                </a:cubicBezTo>
                <a:moveTo>
                  <a:pt x="2609030" y="834770"/>
                </a:moveTo>
                <a:cubicBezTo>
                  <a:pt x="2387193" y="310038"/>
                  <a:pt x="1825884" y="-84583"/>
                  <a:pt x="1135417" y="15620"/>
                </a:cubicBezTo>
                <a:cubicBezTo>
                  <a:pt x="916532" y="47434"/>
                  <a:pt x="720317" y="138207"/>
                  <a:pt x="539438" y="265842"/>
                </a:cubicBezTo>
                <a:cubicBezTo>
                  <a:pt x="399992" y="364235"/>
                  <a:pt x="147103" y="665606"/>
                  <a:pt x="131196" y="762856"/>
                </a:cubicBezTo>
                <a:cubicBezTo>
                  <a:pt x="131196" y="762856"/>
                  <a:pt x="201300" y="658653"/>
                  <a:pt x="231399" y="623029"/>
                </a:cubicBezTo>
                <a:cubicBezTo>
                  <a:pt x="312457" y="526922"/>
                  <a:pt x="408374" y="441292"/>
                  <a:pt x="478287" y="382428"/>
                </a:cubicBezTo>
                <a:cubicBezTo>
                  <a:pt x="548201" y="323468"/>
                  <a:pt x="591158" y="298513"/>
                  <a:pt x="671073" y="254602"/>
                </a:cubicBezTo>
                <a:cubicBezTo>
                  <a:pt x="716984" y="231933"/>
                  <a:pt x="786230" y="210121"/>
                  <a:pt x="818330" y="204691"/>
                </a:cubicBezTo>
                <a:cubicBezTo>
                  <a:pt x="793279" y="221074"/>
                  <a:pt x="772895" y="227551"/>
                  <a:pt x="738605" y="245077"/>
                </a:cubicBezTo>
                <a:cubicBezTo>
                  <a:pt x="704315" y="262603"/>
                  <a:pt x="614209" y="322992"/>
                  <a:pt x="556106" y="368045"/>
                </a:cubicBezTo>
                <a:cubicBezTo>
                  <a:pt x="451141" y="449579"/>
                  <a:pt x="356462" y="540829"/>
                  <a:pt x="276071" y="647413"/>
                </a:cubicBezTo>
                <a:cubicBezTo>
                  <a:pt x="217874" y="724566"/>
                  <a:pt x="168534" y="806576"/>
                  <a:pt x="127100" y="893158"/>
                </a:cubicBezTo>
                <a:cubicBezTo>
                  <a:pt x="75284" y="1001553"/>
                  <a:pt x="39756" y="1115758"/>
                  <a:pt x="19658" y="1234344"/>
                </a:cubicBezTo>
                <a:cubicBezTo>
                  <a:pt x="-5297" y="1381410"/>
                  <a:pt x="-8631" y="1528381"/>
                  <a:pt x="22135" y="1675161"/>
                </a:cubicBezTo>
                <a:cubicBezTo>
                  <a:pt x="34803" y="1735645"/>
                  <a:pt x="53948" y="1794223"/>
                  <a:pt x="74618" y="1852421"/>
                </a:cubicBezTo>
                <a:cubicBezTo>
                  <a:pt x="123290" y="1989486"/>
                  <a:pt x="194061" y="2114359"/>
                  <a:pt x="284834" y="2227325"/>
                </a:cubicBezTo>
                <a:cubicBezTo>
                  <a:pt x="408088" y="2380582"/>
                  <a:pt x="557440" y="2501836"/>
                  <a:pt x="734414" y="2589656"/>
                </a:cubicBezTo>
                <a:cubicBezTo>
                  <a:pt x="883766" y="2663761"/>
                  <a:pt x="1040643" y="2710528"/>
                  <a:pt x="1205997" y="2726149"/>
                </a:cubicBezTo>
                <a:cubicBezTo>
                  <a:pt x="1413166" y="2745771"/>
                  <a:pt x="1615953" y="2723768"/>
                  <a:pt x="1812644" y="2651950"/>
                </a:cubicBezTo>
                <a:cubicBezTo>
                  <a:pt x="1955996" y="2599562"/>
                  <a:pt x="2085440" y="2524886"/>
                  <a:pt x="2197550" y="2420683"/>
                </a:cubicBezTo>
                <a:cubicBezTo>
                  <a:pt x="2354712" y="2274569"/>
                  <a:pt x="2454153" y="2093404"/>
                  <a:pt x="2517495" y="1890902"/>
                </a:cubicBezTo>
                <a:cubicBezTo>
                  <a:pt x="2554166" y="1773745"/>
                  <a:pt x="2578740" y="1653634"/>
                  <a:pt x="2592075" y="1531429"/>
                </a:cubicBezTo>
                <a:cubicBezTo>
                  <a:pt x="2595885" y="1496758"/>
                  <a:pt x="2600362" y="1462087"/>
                  <a:pt x="2604553" y="1427511"/>
                </a:cubicBezTo>
                <a:cubicBezTo>
                  <a:pt x="2620746" y="1538763"/>
                  <a:pt x="2618269" y="1649634"/>
                  <a:pt x="2603791" y="1760219"/>
                </a:cubicBezTo>
                <a:cubicBezTo>
                  <a:pt x="2589218" y="1871757"/>
                  <a:pt x="2557404" y="1979199"/>
                  <a:pt x="2515875" y="2090070"/>
                </a:cubicBezTo>
                <a:cubicBezTo>
                  <a:pt x="2556452" y="2059971"/>
                  <a:pt x="2630271" y="1897665"/>
                  <a:pt x="2668847" y="1760981"/>
                </a:cubicBezTo>
                <a:cubicBezTo>
                  <a:pt x="2757715" y="1445323"/>
                  <a:pt x="2735998" y="1134903"/>
                  <a:pt x="2609125" y="834865"/>
                </a:cubicBezTo>
              </a:path>
            </a:pathLst>
          </a:custGeom>
          <a:solidFill>
            <a:schemeClr val="bg1">
              <a:alpha val="80000"/>
            </a:schemeClr>
          </a:solidFill>
          <a:ln w="9525" cap="flat">
            <a:noFill/>
            <a:prstDash val="solid"/>
            <a:miter/>
          </a:ln>
        </p:spPr>
        <p:txBody>
          <a:bodyPr rtlCol="0" anchor="ctr"/>
          <a:lstStyle/>
          <a:p>
            <a:pPr algn="ctr"/>
            <a:r>
              <a:rPr lang="de-CH" sz="2000" b="1" dirty="0">
                <a:solidFill>
                  <a:schemeClr val="accent1"/>
                </a:solidFill>
                <a:latin typeface="+mj-lt"/>
              </a:rPr>
              <a:t>16.4 %</a:t>
            </a:r>
          </a:p>
        </p:txBody>
      </p:sp>
      <p:sp>
        <p:nvSpPr>
          <p:cNvPr id="20" name="Grafik 16">
            <a:extLst>
              <a:ext uri="{FF2B5EF4-FFF2-40B4-BE49-F238E27FC236}">
                <a16:creationId xmlns:a16="http://schemas.microsoft.com/office/drawing/2014/main" id="{21E8480F-1599-B8D0-490D-D6841E4EA6B4}"/>
              </a:ext>
            </a:extLst>
          </p:cNvPr>
          <p:cNvSpPr>
            <a:spLocks noChangeAspect="1"/>
          </p:cNvSpPr>
          <p:nvPr/>
        </p:nvSpPr>
        <p:spPr>
          <a:xfrm rot="20848265">
            <a:off x="159943" y="2658647"/>
            <a:ext cx="979450" cy="983126"/>
          </a:xfrm>
          <a:custGeom>
            <a:avLst/>
            <a:gdLst>
              <a:gd name="connsiteX0" fmla="*/ 182060 w 2722766"/>
              <a:gd name="connsiteY0" fmla="*/ 978979 h 2732982"/>
              <a:gd name="connsiteX1" fmla="*/ 122624 w 2722766"/>
              <a:gd name="connsiteY1" fmla="*/ 1088611 h 2732982"/>
              <a:gd name="connsiteX2" fmla="*/ 183488 w 2722766"/>
              <a:gd name="connsiteY2" fmla="*/ 933449 h 2732982"/>
              <a:gd name="connsiteX3" fmla="*/ 392467 w 2722766"/>
              <a:gd name="connsiteY3" fmla="*/ 615695 h 2732982"/>
              <a:gd name="connsiteX4" fmla="*/ 457142 w 2722766"/>
              <a:gd name="connsiteY4" fmla="*/ 548925 h 2732982"/>
              <a:gd name="connsiteX5" fmla="*/ 181964 w 2722766"/>
              <a:gd name="connsiteY5" fmla="*/ 978883 h 2732982"/>
              <a:gd name="connsiteX6" fmla="*/ 2609030 w 2722766"/>
              <a:gd name="connsiteY6" fmla="*/ 834770 h 2732982"/>
              <a:gd name="connsiteX7" fmla="*/ 1135417 w 2722766"/>
              <a:gd name="connsiteY7" fmla="*/ 15620 h 2732982"/>
              <a:gd name="connsiteX8" fmla="*/ 539438 w 2722766"/>
              <a:gd name="connsiteY8" fmla="*/ 265842 h 2732982"/>
              <a:gd name="connsiteX9" fmla="*/ 131196 w 2722766"/>
              <a:gd name="connsiteY9" fmla="*/ 762856 h 2732982"/>
              <a:gd name="connsiteX10" fmla="*/ 231399 w 2722766"/>
              <a:gd name="connsiteY10" fmla="*/ 623029 h 2732982"/>
              <a:gd name="connsiteX11" fmla="*/ 478287 w 2722766"/>
              <a:gd name="connsiteY11" fmla="*/ 382428 h 2732982"/>
              <a:gd name="connsiteX12" fmla="*/ 671073 w 2722766"/>
              <a:gd name="connsiteY12" fmla="*/ 254602 h 2732982"/>
              <a:gd name="connsiteX13" fmla="*/ 818330 w 2722766"/>
              <a:gd name="connsiteY13" fmla="*/ 204691 h 2732982"/>
              <a:gd name="connsiteX14" fmla="*/ 738605 w 2722766"/>
              <a:gd name="connsiteY14" fmla="*/ 245077 h 2732982"/>
              <a:gd name="connsiteX15" fmla="*/ 556106 w 2722766"/>
              <a:gd name="connsiteY15" fmla="*/ 368045 h 2732982"/>
              <a:gd name="connsiteX16" fmla="*/ 276071 w 2722766"/>
              <a:gd name="connsiteY16" fmla="*/ 647413 h 2732982"/>
              <a:gd name="connsiteX17" fmla="*/ 127100 w 2722766"/>
              <a:gd name="connsiteY17" fmla="*/ 893158 h 2732982"/>
              <a:gd name="connsiteX18" fmla="*/ 19658 w 2722766"/>
              <a:gd name="connsiteY18" fmla="*/ 1234344 h 2732982"/>
              <a:gd name="connsiteX19" fmla="*/ 22135 w 2722766"/>
              <a:gd name="connsiteY19" fmla="*/ 1675161 h 2732982"/>
              <a:gd name="connsiteX20" fmla="*/ 74618 w 2722766"/>
              <a:gd name="connsiteY20" fmla="*/ 1852421 h 2732982"/>
              <a:gd name="connsiteX21" fmla="*/ 284834 w 2722766"/>
              <a:gd name="connsiteY21" fmla="*/ 2227325 h 2732982"/>
              <a:gd name="connsiteX22" fmla="*/ 734414 w 2722766"/>
              <a:gd name="connsiteY22" fmla="*/ 2589656 h 2732982"/>
              <a:gd name="connsiteX23" fmla="*/ 1205997 w 2722766"/>
              <a:gd name="connsiteY23" fmla="*/ 2726149 h 2732982"/>
              <a:gd name="connsiteX24" fmla="*/ 1812644 w 2722766"/>
              <a:gd name="connsiteY24" fmla="*/ 2651950 h 2732982"/>
              <a:gd name="connsiteX25" fmla="*/ 2197550 w 2722766"/>
              <a:gd name="connsiteY25" fmla="*/ 2420683 h 2732982"/>
              <a:gd name="connsiteX26" fmla="*/ 2517495 w 2722766"/>
              <a:gd name="connsiteY26" fmla="*/ 1890902 h 2732982"/>
              <a:gd name="connsiteX27" fmla="*/ 2592075 w 2722766"/>
              <a:gd name="connsiteY27" fmla="*/ 1531429 h 2732982"/>
              <a:gd name="connsiteX28" fmla="*/ 2604553 w 2722766"/>
              <a:gd name="connsiteY28" fmla="*/ 1427511 h 2732982"/>
              <a:gd name="connsiteX29" fmla="*/ 2603791 w 2722766"/>
              <a:gd name="connsiteY29" fmla="*/ 1760219 h 2732982"/>
              <a:gd name="connsiteX30" fmla="*/ 2515875 w 2722766"/>
              <a:gd name="connsiteY30" fmla="*/ 2090070 h 2732982"/>
              <a:gd name="connsiteX31" fmla="*/ 2668847 w 2722766"/>
              <a:gd name="connsiteY31" fmla="*/ 1760981 h 2732982"/>
              <a:gd name="connsiteX32" fmla="*/ 2609125 w 2722766"/>
              <a:gd name="connsiteY32" fmla="*/ 834865 h 273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22766" h="2732982">
                <a:moveTo>
                  <a:pt x="182060" y="978979"/>
                </a:moveTo>
                <a:lnTo>
                  <a:pt x="122624" y="1088611"/>
                </a:lnTo>
                <a:cubicBezTo>
                  <a:pt x="131387" y="1032604"/>
                  <a:pt x="159676" y="983455"/>
                  <a:pt x="183488" y="933449"/>
                </a:cubicBezTo>
                <a:cubicBezTo>
                  <a:pt x="238543" y="818006"/>
                  <a:pt x="310076" y="713136"/>
                  <a:pt x="392467" y="615695"/>
                </a:cubicBezTo>
                <a:cubicBezTo>
                  <a:pt x="411041" y="593788"/>
                  <a:pt x="432472" y="574261"/>
                  <a:pt x="457142" y="548925"/>
                </a:cubicBezTo>
                <a:cubicBezTo>
                  <a:pt x="359320" y="670559"/>
                  <a:pt x="252926" y="839818"/>
                  <a:pt x="181964" y="978883"/>
                </a:cubicBezTo>
                <a:moveTo>
                  <a:pt x="2609030" y="834770"/>
                </a:moveTo>
                <a:cubicBezTo>
                  <a:pt x="2387193" y="310038"/>
                  <a:pt x="1825884" y="-84583"/>
                  <a:pt x="1135417" y="15620"/>
                </a:cubicBezTo>
                <a:cubicBezTo>
                  <a:pt x="916532" y="47434"/>
                  <a:pt x="720317" y="138207"/>
                  <a:pt x="539438" y="265842"/>
                </a:cubicBezTo>
                <a:cubicBezTo>
                  <a:pt x="399992" y="364235"/>
                  <a:pt x="147103" y="665606"/>
                  <a:pt x="131196" y="762856"/>
                </a:cubicBezTo>
                <a:cubicBezTo>
                  <a:pt x="131196" y="762856"/>
                  <a:pt x="201300" y="658653"/>
                  <a:pt x="231399" y="623029"/>
                </a:cubicBezTo>
                <a:cubicBezTo>
                  <a:pt x="312457" y="526922"/>
                  <a:pt x="408374" y="441292"/>
                  <a:pt x="478287" y="382428"/>
                </a:cubicBezTo>
                <a:cubicBezTo>
                  <a:pt x="548201" y="323468"/>
                  <a:pt x="591158" y="298513"/>
                  <a:pt x="671073" y="254602"/>
                </a:cubicBezTo>
                <a:cubicBezTo>
                  <a:pt x="716984" y="231933"/>
                  <a:pt x="786230" y="210121"/>
                  <a:pt x="818330" y="204691"/>
                </a:cubicBezTo>
                <a:cubicBezTo>
                  <a:pt x="793279" y="221074"/>
                  <a:pt x="772895" y="227551"/>
                  <a:pt x="738605" y="245077"/>
                </a:cubicBezTo>
                <a:cubicBezTo>
                  <a:pt x="704315" y="262603"/>
                  <a:pt x="614209" y="322992"/>
                  <a:pt x="556106" y="368045"/>
                </a:cubicBezTo>
                <a:cubicBezTo>
                  <a:pt x="451141" y="449579"/>
                  <a:pt x="356462" y="540829"/>
                  <a:pt x="276071" y="647413"/>
                </a:cubicBezTo>
                <a:cubicBezTo>
                  <a:pt x="217874" y="724566"/>
                  <a:pt x="168534" y="806576"/>
                  <a:pt x="127100" y="893158"/>
                </a:cubicBezTo>
                <a:cubicBezTo>
                  <a:pt x="75284" y="1001553"/>
                  <a:pt x="39756" y="1115758"/>
                  <a:pt x="19658" y="1234344"/>
                </a:cubicBezTo>
                <a:cubicBezTo>
                  <a:pt x="-5297" y="1381410"/>
                  <a:pt x="-8631" y="1528381"/>
                  <a:pt x="22135" y="1675161"/>
                </a:cubicBezTo>
                <a:cubicBezTo>
                  <a:pt x="34803" y="1735645"/>
                  <a:pt x="53948" y="1794223"/>
                  <a:pt x="74618" y="1852421"/>
                </a:cubicBezTo>
                <a:cubicBezTo>
                  <a:pt x="123290" y="1989486"/>
                  <a:pt x="194061" y="2114359"/>
                  <a:pt x="284834" y="2227325"/>
                </a:cubicBezTo>
                <a:cubicBezTo>
                  <a:pt x="408088" y="2380582"/>
                  <a:pt x="557440" y="2501836"/>
                  <a:pt x="734414" y="2589656"/>
                </a:cubicBezTo>
                <a:cubicBezTo>
                  <a:pt x="883766" y="2663761"/>
                  <a:pt x="1040643" y="2710528"/>
                  <a:pt x="1205997" y="2726149"/>
                </a:cubicBezTo>
                <a:cubicBezTo>
                  <a:pt x="1413166" y="2745771"/>
                  <a:pt x="1615953" y="2723768"/>
                  <a:pt x="1812644" y="2651950"/>
                </a:cubicBezTo>
                <a:cubicBezTo>
                  <a:pt x="1955996" y="2599562"/>
                  <a:pt x="2085440" y="2524886"/>
                  <a:pt x="2197550" y="2420683"/>
                </a:cubicBezTo>
                <a:cubicBezTo>
                  <a:pt x="2354712" y="2274569"/>
                  <a:pt x="2454153" y="2093404"/>
                  <a:pt x="2517495" y="1890902"/>
                </a:cubicBezTo>
                <a:cubicBezTo>
                  <a:pt x="2554166" y="1773745"/>
                  <a:pt x="2578740" y="1653634"/>
                  <a:pt x="2592075" y="1531429"/>
                </a:cubicBezTo>
                <a:cubicBezTo>
                  <a:pt x="2595885" y="1496758"/>
                  <a:pt x="2600362" y="1462087"/>
                  <a:pt x="2604553" y="1427511"/>
                </a:cubicBezTo>
                <a:cubicBezTo>
                  <a:pt x="2620746" y="1538763"/>
                  <a:pt x="2618269" y="1649634"/>
                  <a:pt x="2603791" y="1760219"/>
                </a:cubicBezTo>
                <a:cubicBezTo>
                  <a:pt x="2589218" y="1871757"/>
                  <a:pt x="2557404" y="1979199"/>
                  <a:pt x="2515875" y="2090070"/>
                </a:cubicBezTo>
                <a:cubicBezTo>
                  <a:pt x="2556452" y="2059971"/>
                  <a:pt x="2630271" y="1897665"/>
                  <a:pt x="2668847" y="1760981"/>
                </a:cubicBezTo>
                <a:cubicBezTo>
                  <a:pt x="2757715" y="1445323"/>
                  <a:pt x="2735998" y="1134903"/>
                  <a:pt x="2609125" y="834865"/>
                </a:cubicBezTo>
              </a:path>
            </a:pathLst>
          </a:custGeom>
          <a:solidFill>
            <a:schemeClr val="bg1">
              <a:alpha val="80000"/>
            </a:schemeClr>
          </a:solidFill>
          <a:ln w="9525" cap="flat">
            <a:noFill/>
            <a:prstDash val="solid"/>
            <a:miter/>
          </a:ln>
        </p:spPr>
        <p:txBody>
          <a:bodyPr rtlCol="0" anchor="ctr"/>
          <a:lstStyle/>
          <a:p>
            <a:pPr algn="ctr"/>
            <a:r>
              <a:rPr lang="de-CH" sz="2000" b="1" dirty="0">
                <a:solidFill>
                  <a:schemeClr val="accent1"/>
                </a:solidFill>
                <a:latin typeface="+mj-lt"/>
              </a:rPr>
              <a:t>12.6 %</a:t>
            </a:r>
          </a:p>
        </p:txBody>
      </p:sp>
    </p:spTree>
    <p:extLst>
      <p:ext uri="{BB962C8B-B14F-4D97-AF65-F5344CB8AC3E}">
        <p14:creationId xmlns:p14="http://schemas.microsoft.com/office/powerpoint/2010/main" val="347306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19"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BA3230-FDD5-086C-9C58-74CC06E4021B}"/>
              </a:ext>
            </a:extLst>
          </p:cNvPr>
          <p:cNvSpPr>
            <a:spLocks noGrp="1"/>
          </p:cNvSpPr>
          <p:nvPr>
            <p:ph type="title"/>
          </p:nvPr>
        </p:nvSpPr>
        <p:spPr/>
        <p:txBody>
          <a:bodyPr/>
          <a:lstStyle/>
          <a:p>
            <a:r>
              <a:rPr lang="de-CH" dirty="0"/>
              <a:t>Nahrung</a:t>
            </a:r>
          </a:p>
        </p:txBody>
      </p:sp>
      <p:sp>
        <p:nvSpPr>
          <p:cNvPr id="31" name="Inhaltsplatzhalter 8">
            <a:extLst>
              <a:ext uri="{FF2B5EF4-FFF2-40B4-BE49-F238E27FC236}">
                <a16:creationId xmlns:a16="http://schemas.microsoft.com/office/drawing/2014/main" id="{535F8444-17B4-4F14-8202-B2F684ED6B9F}"/>
              </a:ext>
            </a:extLst>
          </p:cNvPr>
          <p:cNvSpPr txBox="1">
            <a:spLocks/>
          </p:cNvSpPr>
          <p:nvPr/>
        </p:nvSpPr>
        <p:spPr>
          <a:xfrm>
            <a:off x="8128000" y="1651000"/>
            <a:ext cx="4064000" cy="44304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lvl="2"/>
            <a:r>
              <a:rPr lang="de-CH" dirty="0"/>
              <a:t>frisst 35 – 50% seines Körpergewichts pro Tag</a:t>
            </a:r>
          </a:p>
          <a:p>
            <a:pPr lvl="2"/>
            <a:r>
              <a:rPr lang="de-CH" dirty="0"/>
              <a:t>in kurzer Zeit viel Gewicht möglich: z.B. Fang von drei Fischen in 10 Minuten</a:t>
            </a:r>
            <a:br>
              <a:rPr lang="de-CH" dirty="0"/>
            </a:br>
            <a:r>
              <a:rPr lang="de-CH" dirty="0"/>
              <a:t>=&gt; von 40.7g auf 51.1g Körpergewicht</a:t>
            </a:r>
          </a:p>
          <a:p>
            <a:pPr lvl="2"/>
            <a:r>
              <a:rPr lang="de-CH" dirty="0"/>
              <a:t>vor allem im Winter ist viel Nahrung überlebenswichtig!</a:t>
            </a:r>
          </a:p>
          <a:p>
            <a:pPr lvl="2"/>
            <a:endParaRPr lang="de-CH" dirty="0"/>
          </a:p>
          <a:p>
            <a:pPr marL="0" lvl="2" indent="0">
              <a:buNone/>
            </a:pPr>
            <a:r>
              <a:rPr lang="de-CH" dirty="0"/>
              <a:t>=&gt; </a:t>
            </a:r>
            <a:r>
              <a:rPr lang="de-CH" dirty="0" err="1"/>
              <a:t>www.eisvogel.land</a:t>
            </a:r>
            <a:endParaRPr lang="de-CH" dirty="0"/>
          </a:p>
        </p:txBody>
      </p:sp>
      <p:sp>
        <p:nvSpPr>
          <p:cNvPr id="7" name="Inhaltsplatzhalter 2">
            <a:extLst>
              <a:ext uri="{FF2B5EF4-FFF2-40B4-BE49-F238E27FC236}">
                <a16:creationId xmlns:a16="http://schemas.microsoft.com/office/drawing/2014/main" id="{8804B0DD-ED73-20C2-BC88-1FD3BEE6AFB9}"/>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err="1">
                <a:solidFill>
                  <a:schemeClr val="bg1"/>
                </a:solidFill>
              </a:rPr>
              <a:t>www.eisvogel.land</a:t>
            </a:r>
            <a:endParaRPr lang="de-CH" sz="1100" dirty="0">
              <a:solidFill>
                <a:schemeClr val="bg1"/>
              </a:solidFill>
            </a:endParaRPr>
          </a:p>
        </p:txBody>
      </p:sp>
      <p:pic>
        <p:nvPicPr>
          <p:cNvPr id="8" name="Grafik 7" descr="Ein Bild, das draußen, Vogel, sitzen, Wildleben enthält.&#10;&#10;KI-generierte Inhalte können fehlerhaft sein.">
            <a:extLst>
              <a:ext uri="{FF2B5EF4-FFF2-40B4-BE49-F238E27FC236}">
                <a16:creationId xmlns:a16="http://schemas.microsoft.com/office/drawing/2014/main" id="{EA5F8819-453C-8A79-9B7C-9C33F1DA940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650999"/>
            <a:ext cx="7772400" cy="5207001"/>
          </a:xfrm>
          <a:prstGeom prst="rect">
            <a:avLst/>
          </a:prstGeom>
        </p:spPr>
      </p:pic>
      <p:sp>
        <p:nvSpPr>
          <p:cNvPr id="9" name="Inhaltsplatzhalter 2">
            <a:extLst>
              <a:ext uri="{FF2B5EF4-FFF2-40B4-BE49-F238E27FC236}">
                <a16:creationId xmlns:a16="http://schemas.microsoft.com/office/drawing/2014/main" id="{5D55439C-212B-103B-C8E8-17D39F13A861}"/>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err="1">
                <a:solidFill>
                  <a:schemeClr val="bg1"/>
                </a:solidFill>
              </a:rPr>
              <a:t>www.eisvogel.land</a:t>
            </a:r>
            <a:endParaRPr lang="de-CH" sz="1100" dirty="0">
              <a:solidFill>
                <a:schemeClr val="bg1"/>
              </a:solidFill>
            </a:endParaRPr>
          </a:p>
        </p:txBody>
      </p:sp>
    </p:spTree>
    <p:extLst>
      <p:ext uri="{BB962C8B-B14F-4D97-AF65-F5344CB8AC3E}">
        <p14:creationId xmlns:p14="http://schemas.microsoft.com/office/powerpoint/2010/main" val="3160106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BA3230-FDD5-086C-9C58-74CC06E4021B}"/>
              </a:ext>
            </a:extLst>
          </p:cNvPr>
          <p:cNvSpPr>
            <a:spLocks noGrp="1"/>
          </p:cNvSpPr>
          <p:nvPr>
            <p:ph type="title"/>
          </p:nvPr>
        </p:nvSpPr>
        <p:spPr/>
        <p:txBody>
          <a:bodyPr/>
          <a:lstStyle/>
          <a:p>
            <a:r>
              <a:rPr lang="de-CH" dirty="0"/>
              <a:t>Jagd</a:t>
            </a:r>
          </a:p>
        </p:txBody>
      </p:sp>
      <p:sp>
        <p:nvSpPr>
          <p:cNvPr id="31" name="Inhaltsplatzhalter 8">
            <a:extLst>
              <a:ext uri="{FF2B5EF4-FFF2-40B4-BE49-F238E27FC236}">
                <a16:creationId xmlns:a16="http://schemas.microsoft.com/office/drawing/2014/main" id="{535F8444-17B4-4F14-8202-B2F684ED6B9F}"/>
              </a:ext>
            </a:extLst>
          </p:cNvPr>
          <p:cNvSpPr txBox="1">
            <a:spLocks/>
          </p:cNvSpPr>
          <p:nvPr/>
        </p:nvSpPr>
        <p:spPr>
          <a:xfrm>
            <a:off x="8128000" y="1651000"/>
            <a:ext cx="4064000" cy="44304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lvl="2"/>
            <a:r>
              <a:rPr lang="de-CH" dirty="0"/>
              <a:t>Stosstauchen Kopf voran</a:t>
            </a:r>
          </a:p>
          <a:p>
            <a:pPr lvl="2"/>
            <a:r>
              <a:rPr lang="de-CH" dirty="0"/>
              <a:t>meist von einer Sitzwarte aus, selten Rüttelflug</a:t>
            </a:r>
          </a:p>
          <a:p>
            <a:pPr lvl="2"/>
            <a:r>
              <a:rPr lang="de-CH" dirty="0"/>
              <a:t>Tauchtiefe bis 60 cm, </a:t>
            </a:r>
            <a:br>
              <a:rPr lang="de-CH" dirty="0"/>
            </a:br>
            <a:r>
              <a:rPr lang="de-CH" dirty="0"/>
              <a:t>oft aber flacher</a:t>
            </a:r>
          </a:p>
          <a:p>
            <a:pPr marL="0" lvl="2" indent="0">
              <a:buNone/>
            </a:pPr>
            <a:endParaRPr lang="de-CH" dirty="0"/>
          </a:p>
        </p:txBody>
      </p:sp>
      <p:pic>
        <p:nvPicPr>
          <p:cNvPr id="5" name="Grafik 4" descr="Ein Bild, das Vogel, Wasser, Blau, Eisvogel enthält.&#10;&#10;KI-generierte Inhalte können fehlerhaft sein.">
            <a:extLst>
              <a:ext uri="{FF2B5EF4-FFF2-40B4-BE49-F238E27FC236}">
                <a16:creationId xmlns:a16="http://schemas.microsoft.com/office/drawing/2014/main" id="{FC665EB5-7396-7B0F-B91C-C5CFE7A37F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77867"/>
            <a:ext cx="7772400" cy="5180133"/>
          </a:xfrm>
          <a:prstGeom prst="rect">
            <a:avLst/>
          </a:prstGeom>
        </p:spPr>
      </p:pic>
      <p:sp>
        <p:nvSpPr>
          <p:cNvPr id="6" name="Inhaltsplatzhalter 2">
            <a:extLst>
              <a:ext uri="{FF2B5EF4-FFF2-40B4-BE49-F238E27FC236}">
                <a16:creationId xmlns:a16="http://schemas.microsoft.com/office/drawing/2014/main" id="{81357384-E3E7-3A78-4274-C346A54F4E0D}"/>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err="1">
                <a:solidFill>
                  <a:schemeClr val="bg1"/>
                </a:solidFill>
              </a:rPr>
              <a:t>www.eisvogel.land</a:t>
            </a:r>
            <a:endParaRPr lang="de-CH" sz="1100" dirty="0">
              <a:solidFill>
                <a:schemeClr val="bg1"/>
              </a:solidFill>
            </a:endParaRPr>
          </a:p>
        </p:txBody>
      </p:sp>
    </p:spTree>
    <p:extLst>
      <p:ext uri="{BB962C8B-B14F-4D97-AF65-F5344CB8AC3E}">
        <p14:creationId xmlns:p14="http://schemas.microsoft.com/office/powerpoint/2010/main" val="2906745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BA3230-FDD5-086C-9C58-74CC06E4021B}"/>
              </a:ext>
            </a:extLst>
          </p:cNvPr>
          <p:cNvSpPr>
            <a:spLocks noGrp="1"/>
          </p:cNvSpPr>
          <p:nvPr>
            <p:ph type="title"/>
          </p:nvPr>
        </p:nvSpPr>
        <p:spPr/>
        <p:txBody>
          <a:bodyPr/>
          <a:lstStyle/>
          <a:p>
            <a:r>
              <a:rPr lang="de-CH" dirty="0"/>
              <a:t>Jagd</a:t>
            </a:r>
          </a:p>
        </p:txBody>
      </p:sp>
      <p:sp>
        <p:nvSpPr>
          <p:cNvPr id="31" name="Inhaltsplatzhalter 8">
            <a:extLst>
              <a:ext uri="{FF2B5EF4-FFF2-40B4-BE49-F238E27FC236}">
                <a16:creationId xmlns:a16="http://schemas.microsoft.com/office/drawing/2014/main" id="{535F8444-17B4-4F14-8202-B2F684ED6B9F}"/>
              </a:ext>
            </a:extLst>
          </p:cNvPr>
          <p:cNvSpPr txBox="1">
            <a:spLocks/>
          </p:cNvSpPr>
          <p:nvPr/>
        </p:nvSpPr>
        <p:spPr>
          <a:xfrm>
            <a:off x="8128000" y="1651000"/>
            <a:ext cx="4064000" cy="44304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lvl="2"/>
            <a:r>
              <a:rPr lang="de-CH" dirty="0"/>
              <a:t>Stosstauchen Kopf voran</a:t>
            </a:r>
          </a:p>
          <a:p>
            <a:pPr lvl="2"/>
            <a:r>
              <a:rPr lang="de-CH" dirty="0"/>
              <a:t>meist von einer Sitzwarte aus, selten Rüttelflug</a:t>
            </a:r>
          </a:p>
          <a:p>
            <a:pPr lvl="2"/>
            <a:r>
              <a:rPr lang="de-CH" dirty="0"/>
              <a:t>Tauchtiefe bis 60 cm, </a:t>
            </a:r>
            <a:br>
              <a:rPr lang="de-CH" dirty="0"/>
            </a:br>
            <a:r>
              <a:rPr lang="de-CH" dirty="0"/>
              <a:t>oft aber flacher</a:t>
            </a:r>
          </a:p>
          <a:p>
            <a:pPr marL="0" lvl="2" indent="0">
              <a:buNone/>
            </a:pPr>
            <a:endParaRPr lang="de-CH" dirty="0"/>
          </a:p>
        </p:txBody>
      </p:sp>
      <p:pic>
        <p:nvPicPr>
          <p:cNvPr id="5" name="Grafik 4" descr="Ein Bild, das Vogel, Wasser, Blau, Eisvogel enthält.&#10;&#10;KI-generierte Inhalte können fehlerhaft sein.">
            <a:extLst>
              <a:ext uri="{FF2B5EF4-FFF2-40B4-BE49-F238E27FC236}">
                <a16:creationId xmlns:a16="http://schemas.microsoft.com/office/drawing/2014/main" id="{FC665EB5-7396-7B0F-B91C-C5CFE7A37F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77867"/>
            <a:ext cx="7772400" cy="5180133"/>
          </a:xfrm>
          <a:prstGeom prst="rect">
            <a:avLst/>
          </a:prstGeom>
        </p:spPr>
      </p:pic>
      <p:sp>
        <p:nvSpPr>
          <p:cNvPr id="6" name="Inhaltsplatzhalter 2">
            <a:extLst>
              <a:ext uri="{FF2B5EF4-FFF2-40B4-BE49-F238E27FC236}">
                <a16:creationId xmlns:a16="http://schemas.microsoft.com/office/drawing/2014/main" id="{81357384-E3E7-3A78-4274-C346A54F4E0D}"/>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err="1">
                <a:solidFill>
                  <a:schemeClr val="bg1"/>
                </a:solidFill>
              </a:rPr>
              <a:t>www.eisvogel.land</a:t>
            </a:r>
            <a:endParaRPr lang="de-CH" sz="1100" dirty="0">
              <a:solidFill>
                <a:schemeClr val="bg1"/>
              </a:solidFill>
            </a:endParaRPr>
          </a:p>
        </p:txBody>
      </p:sp>
      <p:pic>
        <p:nvPicPr>
          <p:cNvPr id="8" name="Grafik 7" descr="Ein Bild, das Transport, Zug, Bahn, Eisenbahn enthält.&#10;&#10;KI-generierte Inhalte können fehlerhaft sein.">
            <a:extLst>
              <a:ext uri="{FF2B5EF4-FFF2-40B4-BE49-F238E27FC236}">
                <a16:creationId xmlns:a16="http://schemas.microsoft.com/office/drawing/2014/main" id="{0ECD2397-50C9-18A0-F65D-20059B03F7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32294" y="0"/>
            <a:ext cx="5559706" cy="4169780"/>
          </a:xfrm>
          <a:prstGeom prst="rect">
            <a:avLst/>
          </a:prstGeom>
        </p:spPr>
      </p:pic>
      <p:sp>
        <p:nvSpPr>
          <p:cNvPr id="3" name="Inhaltsplatzhalter 8">
            <a:extLst>
              <a:ext uri="{FF2B5EF4-FFF2-40B4-BE49-F238E27FC236}">
                <a16:creationId xmlns:a16="http://schemas.microsoft.com/office/drawing/2014/main" id="{3AE31428-25F9-2B13-0F56-753ED5A81486}"/>
              </a:ext>
            </a:extLst>
          </p:cNvPr>
          <p:cNvSpPr txBox="1">
            <a:spLocks/>
          </p:cNvSpPr>
          <p:nvPr/>
        </p:nvSpPr>
        <p:spPr>
          <a:xfrm>
            <a:off x="8128000" y="4553296"/>
            <a:ext cx="4064000" cy="204437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lvl="2"/>
            <a:r>
              <a:rPr lang="de-CH" dirty="0"/>
              <a:t>Aufprall mit bis zu 11 m/s</a:t>
            </a:r>
          </a:p>
          <a:p>
            <a:pPr lvl="2"/>
            <a:r>
              <a:rPr lang="de-CH" dirty="0"/>
              <a:t>Tau-Proteine schützen Gehirn</a:t>
            </a:r>
          </a:p>
          <a:p>
            <a:pPr marL="0" lvl="2" indent="0">
              <a:buNone/>
            </a:pPr>
            <a:endParaRPr lang="de-CH" dirty="0"/>
          </a:p>
        </p:txBody>
      </p:sp>
    </p:spTree>
    <p:extLst>
      <p:ext uri="{BB962C8B-B14F-4D97-AF65-F5344CB8AC3E}">
        <p14:creationId xmlns:p14="http://schemas.microsoft.com/office/powerpoint/2010/main" val="1472130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BA3230-FDD5-086C-9C58-74CC06E4021B}"/>
              </a:ext>
            </a:extLst>
          </p:cNvPr>
          <p:cNvSpPr>
            <a:spLocks noGrp="1"/>
          </p:cNvSpPr>
          <p:nvPr>
            <p:ph type="title"/>
          </p:nvPr>
        </p:nvSpPr>
        <p:spPr/>
        <p:txBody>
          <a:bodyPr/>
          <a:lstStyle/>
          <a:p>
            <a:r>
              <a:rPr lang="de-CH" dirty="0"/>
              <a:t>Jagd</a:t>
            </a:r>
          </a:p>
        </p:txBody>
      </p:sp>
      <p:sp>
        <p:nvSpPr>
          <p:cNvPr id="31" name="Inhaltsplatzhalter 8">
            <a:extLst>
              <a:ext uri="{FF2B5EF4-FFF2-40B4-BE49-F238E27FC236}">
                <a16:creationId xmlns:a16="http://schemas.microsoft.com/office/drawing/2014/main" id="{535F8444-17B4-4F14-8202-B2F684ED6B9F}"/>
              </a:ext>
            </a:extLst>
          </p:cNvPr>
          <p:cNvSpPr txBox="1">
            <a:spLocks/>
          </p:cNvSpPr>
          <p:nvPr/>
        </p:nvSpPr>
        <p:spPr>
          <a:xfrm>
            <a:off x="8128000" y="1651000"/>
            <a:ext cx="4064000" cy="44304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lvl="2"/>
            <a:r>
              <a:rPr lang="de-CH" dirty="0"/>
              <a:t>Flügel sind beim Eintauchen angelegt, das Auge wird durch Nickhaut geschützt</a:t>
            </a:r>
          </a:p>
          <a:p>
            <a:pPr lvl="2"/>
            <a:r>
              <a:rPr lang="de-CH" dirty="0"/>
              <a:t>Abbremsen durch Ausbreiten der Flügel und Beine unter Wasser</a:t>
            </a:r>
          </a:p>
          <a:p>
            <a:pPr lvl="2"/>
            <a:r>
              <a:rPr lang="de-CH" dirty="0"/>
              <a:t>Flug zurück auf Sitzwarte</a:t>
            </a:r>
          </a:p>
          <a:p>
            <a:pPr lvl="2"/>
            <a:r>
              <a:rPr lang="de-CH" dirty="0"/>
              <a:t>Beute wird mehrmals auf die Sitzwarte geschlagen und kopfvoran verschluckt</a:t>
            </a:r>
          </a:p>
          <a:p>
            <a:pPr marL="0" lvl="2" indent="0">
              <a:buNone/>
            </a:pPr>
            <a:endParaRPr lang="de-CH" dirty="0"/>
          </a:p>
        </p:txBody>
      </p:sp>
      <p:pic>
        <p:nvPicPr>
          <p:cNvPr id="9" name="Grafik 8" descr="Ein Bild, das Vogel, Eisvogel, Wasser, Schnabel enthält.&#10;&#10;KI-generierte Inhalte können fehlerhaft sein.">
            <a:extLst>
              <a:ext uri="{FF2B5EF4-FFF2-40B4-BE49-F238E27FC236}">
                <a16:creationId xmlns:a16="http://schemas.microsoft.com/office/drawing/2014/main" id="{B961DBD5-C023-9F3A-64BC-5A956ADFA5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7" y="1676400"/>
            <a:ext cx="7772400" cy="5181600"/>
          </a:xfrm>
          <a:prstGeom prst="rect">
            <a:avLst/>
          </a:prstGeom>
        </p:spPr>
      </p:pic>
    </p:spTree>
    <p:extLst>
      <p:ext uri="{BB962C8B-B14F-4D97-AF65-F5344CB8AC3E}">
        <p14:creationId xmlns:p14="http://schemas.microsoft.com/office/powerpoint/2010/main" val="310189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Screenshot, Reihe enthält.&#10;&#10;KI-generierte Inhalte können fehlerhaft sein.">
            <a:extLst>
              <a:ext uri="{FF2B5EF4-FFF2-40B4-BE49-F238E27FC236}">
                <a16:creationId xmlns:a16="http://schemas.microsoft.com/office/drawing/2014/main" id="{5E475414-DDCC-0A4A-0926-D4CF386A99A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749523"/>
            <a:ext cx="12192000" cy="3754318"/>
          </a:xfrm>
          <a:prstGeom prst="rect">
            <a:avLst/>
          </a:prstGeom>
        </p:spPr>
      </p:pic>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t>Stimme</a:t>
            </a:r>
          </a:p>
        </p:txBody>
      </p:sp>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spTree>
    <p:extLst>
      <p:ext uri="{BB962C8B-B14F-4D97-AF65-F5344CB8AC3E}">
        <p14:creationId xmlns:p14="http://schemas.microsoft.com/office/powerpoint/2010/main" val="2428732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t>Stimme</a:t>
            </a:r>
          </a:p>
        </p:txBody>
      </p:sp>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pic>
        <p:nvPicPr>
          <p:cNvPr id="3" name="XC1068234 - Common Kingfisher - Alcedo atthis">
            <a:hlinkClick r:id="" action="ppaction://media"/>
            <a:extLst>
              <a:ext uri="{FF2B5EF4-FFF2-40B4-BE49-F238E27FC236}">
                <a16:creationId xmlns:a16="http://schemas.microsoft.com/office/drawing/2014/main" id="{FE02DAD1-48CB-2E47-7E81-3703D68F150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788993"/>
            <a:ext cx="12192000" cy="3724275"/>
          </a:xfrm>
          <a:prstGeom prst="rect">
            <a:avLst/>
          </a:prstGeom>
        </p:spPr>
      </p:pic>
    </p:spTree>
    <p:extLst>
      <p:ext uri="{BB962C8B-B14F-4D97-AF65-F5344CB8AC3E}">
        <p14:creationId xmlns:p14="http://schemas.microsoft.com/office/powerpoint/2010/main" val="194420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XC1068235 - Common Kingfisher - Alcedo atthis">
            <a:hlinkClick r:id="" action="ppaction://media"/>
            <a:extLst>
              <a:ext uri="{FF2B5EF4-FFF2-40B4-BE49-F238E27FC236}">
                <a16:creationId xmlns:a16="http://schemas.microsoft.com/office/drawing/2014/main" id="{B20C55A6-ECB2-90F8-9348-635B219A201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768377"/>
            <a:ext cx="12192000" cy="3736975"/>
          </a:xfrm>
          <a:prstGeom prst="rect">
            <a:avLst/>
          </a:prstGeom>
        </p:spPr>
      </p:pic>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t>Stimme</a:t>
            </a:r>
          </a:p>
        </p:txBody>
      </p:sp>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spTree>
    <p:extLst>
      <p:ext uri="{BB962C8B-B14F-4D97-AF65-F5344CB8AC3E}">
        <p14:creationId xmlns:p14="http://schemas.microsoft.com/office/powerpoint/2010/main" val="72878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Vogel, Eisvogel, draußen, Schnabel enthält.&#10;&#10;KI-generierte Inhalte können fehlerhaft sein.">
            <a:extLst>
              <a:ext uri="{FF2B5EF4-FFF2-40B4-BE49-F238E27FC236}">
                <a16:creationId xmlns:a16="http://schemas.microsoft.com/office/drawing/2014/main" id="{787CC2D5-D2C0-6D61-67E3-797F8D7BA7E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flipH="1">
            <a:off x="6350000" y="0"/>
            <a:ext cx="5842000" cy="6858000"/>
          </a:xfrm>
          <a:prstGeom prst="rect">
            <a:avLst/>
          </a:prstGeom>
        </p:spPr>
      </p:pic>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t>Balz</a:t>
            </a:r>
          </a:p>
        </p:txBody>
      </p:sp>
      <p:sp>
        <p:nvSpPr>
          <p:cNvPr id="3" name="Inhaltsplatzhalter 4">
            <a:extLst>
              <a:ext uri="{FF2B5EF4-FFF2-40B4-BE49-F238E27FC236}">
                <a16:creationId xmlns:a16="http://schemas.microsoft.com/office/drawing/2014/main" id="{8E412A3B-AF68-138A-32F5-45DF442D68A5}"/>
              </a:ext>
            </a:extLst>
          </p:cNvPr>
          <p:cNvSpPr txBox="1">
            <a:spLocks/>
          </p:cNvSpPr>
          <p:nvPr/>
        </p:nvSpPr>
        <p:spPr>
          <a:xfrm>
            <a:off x="606424" y="1758950"/>
            <a:ext cx="6632576" cy="43623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de-CH" dirty="0"/>
              <a:t>das Revier wird ganzjährig besetzt</a:t>
            </a:r>
          </a:p>
          <a:p>
            <a:pPr marL="342900" indent="-342900">
              <a:lnSpc>
                <a:spcPct val="150000"/>
              </a:lnSpc>
              <a:buFont typeface="Arial" panose="020B0604020202020204" pitchFamily="34" charset="0"/>
              <a:buChar char="•"/>
            </a:pPr>
            <a:r>
              <a:rPr lang="de-CH" dirty="0"/>
              <a:t>Paarbildung ab Februar</a:t>
            </a:r>
          </a:p>
          <a:p>
            <a:pPr marL="342900" indent="-342900">
              <a:lnSpc>
                <a:spcPct val="150000"/>
              </a:lnSpc>
              <a:buFont typeface="Arial" panose="020B0604020202020204" pitchFamily="34" charset="0"/>
              <a:buChar char="•"/>
            </a:pPr>
            <a:r>
              <a:rPr lang="de-CH" dirty="0"/>
              <a:t>gegenseitiges Jagen über das Wasser</a:t>
            </a:r>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p:txBody>
      </p:sp>
      <p:sp>
        <p:nvSpPr>
          <p:cNvPr id="5" name="Textplatzhalter 10">
            <a:extLst>
              <a:ext uri="{FF2B5EF4-FFF2-40B4-BE49-F238E27FC236}">
                <a16:creationId xmlns:a16="http://schemas.microsoft.com/office/drawing/2014/main" id="{9C48D8BF-A0CE-A870-5D82-3CE069886450}"/>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C98FD5C5-9AD8-72CD-2AFD-8A6EA52E116F}"/>
              </a:ext>
            </a:extLst>
          </p:cNvPr>
          <p:cNvSpPr>
            <a:spLocks noGrp="1"/>
          </p:cNvSpPr>
          <p:nvPr>
            <p:ph type="body" sz="quarter" idx="21"/>
          </p:nvPr>
        </p:nvSpPr>
        <p:spPr>
          <a:xfrm>
            <a:off x="11075229" y="5994263"/>
            <a:ext cx="874800" cy="655200"/>
          </a:xfrm>
        </p:spPr>
        <p:txBody>
          <a:bodyPr/>
          <a:lstStyle/>
          <a:p>
            <a:endParaRPr lang="de-CH"/>
          </a:p>
        </p:txBody>
      </p:sp>
      <p:sp>
        <p:nvSpPr>
          <p:cNvPr id="7" name="Inhaltsplatzhalter 2">
            <a:extLst>
              <a:ext uri="{FF2B5EF4-FFF2-40B4-BE49-F238E27FC236}">
                <a16:creationId xmlns:a16="http://schemas.microsoft.com/office/drawing/2014/main" id="{238914CD-622E-E41F-D040-CF13379EE1E0}"/>
              </a:ext>
            </a:extLst>
          </p:cNvPr>
          <p:cNvSpPr txBox="1">
            <a:spLocks/>
          </p:cNvSpPr>
          <p:nvPr/>
        </p:nvSpPr>
        <p:spPr>
          <a:xfrm>
            <a:off x="6380345"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solidFill>
                  <a:schemeClr val="bg1"/>
                </a:solidFill>
              </a:rPr>
              <a:t>Markus Nobel</a:t>
            </a:r>
          </a:p>
        </p:txBody>
      </p:sp>
    </p:spTree>
    <p:extLst>
      <p:ext uri="{BB962C8B-B14F-4D97-AF65-F5344CB8AC3E}">
        <p14:creationId xmlns:p14="http://schemas.microsoft.com/office/powerpoint/2010/main" val="1165563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Eisvogel, Vogel, draußen, Schnabel enthält.&#10;&#10;KI-generierte Inhalte können fehlerhaft sein.">
            <a:extLst>
              <a:ext uri="{FF2B5EF4-FFF2-40B4-BE49-F238E27FC236}">
                <a16:creationId xmlns:a16="http://schemas.microsoft.com/office/drawing/2014/main" id="{A4CC3F69-BFE2-A3A9-F45C-0CCA06D9256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5" name="Textplatzhalter 10">
            <a:extLst>
              <a:ext uri="{FF2B5EF4-FFF2-40B4-BE49-F238E27FC236}">
                <a16:creationId xmlns:a16="http://schemas.microsoft.com/office/drawing/2014/main" id="{9C48D8BF-A0CE-A870-5D82-3CE069886450}"/>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C98FD5C5-9AD8-72CD-2AFD-8A6EA52E116F}"/>
              </a:ext>
            </a:extLst>
          </p:cNvPr>
          <p:cNvSpPr>
            <a:spLocks noGrp="1"/>
          </p:cNvSpPr>
          <p:nvPr>
            <p:ph type="body" sz="quarter" idx="21"/>
          </p:nvPr>
        </p:nvSpPr>
        <p:spPr>
          <a:xfrm>
            <a:off x="11075229" y="5994263"/>
            <a:ext cx="874800" cy="655200"/>
          </a:xfrm>
        </p:spPr>
        <p:txBody>
          <a:bodyPr/>
          <a:lstStyle/>
          <a:p>
            <a:endParaRPr lang="de-CH"/>
          </a:p>
        </p:txBody>
      </p:sp>
      <p:sp>
        <p:nvSpPr>
          <p:cNvPr id="3" name="Inhaltsplatzhalter 2">
            <a:extLst>
              <a:ext uri="{FF2B5EF4-FFF2-40B4-BE49-F238E27FC236}">
                <a16:creationId xmlns:a16="http://schemas.microsoft.com/office/drawing/2014/main" id="{7100E395-CC75-7C23-809E-475B08F55932}"/>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solidFill>
                  <a:schemeClr val="bg1"/>
                </a:solidFill>
              </a:rPr>
              <a:t>Markus Nobel</a:t>
            </a:r>
          </a:p>
        </p:txBody>
      </p:sp>
    </p:spTree>
    <p:extLst>
      <p:ext uri="{BB962C8B-B14F-4D97-AF65-F5344CB8AC3E}">
        <p14:creationId xmlns:p14="http://schemas.microsoft.com/office/powerpoint/2010/main" val="3547619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Vogel, Eisvogel, draußen, Blau enthält.&#10;&#10;KI-generierte Inhalte können fehlerhaft sein.">
            <a:extLst>
              <a:ext uri="{FF2B5EF4-FFF2-40B4-BE49-F238E27FC236}">
                <a16:creationId xmlns:a16="http://schemas.microsoft.com/office/drawing/2014/main" id="{FD34DD5A-D956-DE6E-B9B6-C55D57C9A7C4}"/>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a:stretch>
            <a:fillRect/>
          </a:stretch>
        </p:blipFill>
        <p:spPr>
          <a:xfrm>
            <a:off x="0" y="1"/>
            <a:ext cx="12192000" cy="6858000"/>
          </a:xfrm>
          <a:prstGeom prst="rect">
            <a:avLst/>
          </a:prstGeom>
        </p:spPr>
      </p:pic>
      <p:sp>
        <p:nvSpPr>
          <p:cNvPr id="5" name="Textplatzhalter 10">
            <a:extLst>
              <a:ext uri="{FF2B5EF4-FFF2-40B4-BE49-F238E27FC236}">
                <a16:creationId xmlns:a16="http://schemas.microsoft.com/office/drawing/2014/main" id="{9C48D8BF-A0CE-A870-5D82-3CE069886450}"/>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C98FD5C5-9AD8-72CD-2AFD-8A6EA52E116F}"/>
              </a:ext>
            </a:extLst>
          </p:cNvPr>
          <p:cNvSpPr>
            <a:spLocks noGrp="1"/>
          </p:cNvSpPr>
          <p:nvPr>
            <p:ph type="body" sz="quarter" idx="21"/>
          </p:nvPr>
        </p:nvSpPr>
        <p:spPr>
          <a:xfrm>
            <a:off x="11075229" y="5994263"/>
            <a:ext cx="874800" cy="655200"/>
          </a:xfrm>
        </p:spPr>
        <p:txBody>
          <a:bodyPr/>
          <a:lstStyle/>
          <a:p>
            <a:endParaRPr lang="de-CH"/>
          </a:p>
        </p:txBody>
      </p:sp>
      <p:sp>
        <p:nvSpPr>
          <p:cNvPr id="7" name="Inhaltsplatzhalter 2">
            <a:extLst>
              <a:ext uri="{FF2B5EF4-FFF2-40B4-BE49-F238E27FC236}">
                <a16:creationId xmlns:a16="http://schemas.microsoft.com/office/drawing/2014/main" id="{ED3582B7-93EC-B770-3A7C-73913C1FFAFC}"/>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solidFill>
                  <a:schemeClr val="bg1"/>
                </a:solidFill>
              </a:rPr>
              <a:t>Markus Nobel</a:t>
            </a:r>
          </a:p>
        </p:txBody>
      </p:sp>
    </p:spTree>
    <p:extLst>
      <p:ext uri="{BB962C8B-B14F-4D97-AF65-F5344CB8AC3E}">
        <p14:creationId xmlns:p14="http://schemas.microsoft.com/office/powerpoint/2010/main" val="1495287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de-CH" dirty="0"/>
              <a:t>Vorkommen</a:t>
            </a:r>
          </a:p>
        </p:txBody>
      </p:sp>
      <p:sp>
        <p:nvSpPr>
          <p:cNvPr id="14" name="Inhaltsplatzhalter 2">
            <a:extLst>
              <a:ext uri="{FF2B5EF4-FFF2-40B4-BE49-F238E27FC236}">
                <a16:creationId xmlns:a16="http://schemas.microsoft.com/office/drawing/2014/main" id="{CD2208EA-6148-B0BA-3F9E-248C2BA30240}"/>
              </a:ext>
            </a:extLst>
          </p:cNvPr>
          <p:cNvSpPr>
            <a:spLocks noGrp="1"/>
          </p:cNvSpPr>
          <p:nvPr>
            <p:ph idx="1"/>
          </p:nvPr>
        </p:nvSpPr>
        <p:spPr>
          <a:xfrm>
            <a:off x="7389900" y="532398"/>
            <a:ext cx="2592300" cy="747206"/>
          </a:xfrm>
        </p:spPr>
        <p:txBody>
          <a:bodyPr/>
          <a:lstStyle/>
          <a:p>
            <a:r>
              <a:rPr lang="de-CH" sz="1400" dirty="0"/>
              <a:t>Brutgebiet, ganzjährig</a:t>
            </a:r>
          </a:p>
          <a:p>
            <a:r>
              <a:rPr lang="de-CH" sz="1400" dirty="0"/>
              <a:t>Brutgebiet, im Winter geräumt</a:t>
            </a:r>
          </a:p>
          <a:p>
            <a:r>
              <a:rPr lang="de-CH" sz="1400" dirty="0"/>
              <a:t>Überwinterungsgebiet</a:t>
            </a:r>
          </a:p>
          <a:p>
            <a:endParaRPr lang="de-CH" sz="1400" dirty="0"/>
          </a:p>
        </p:txBody>
      </p:sp>
      <p:grpSp>
        <p:nvGrpSpPr>
          <p:cNvPr id="15" name="Gruppieren 14">
            <a:extLst>
              <a:ext uri="{FF2B5EF4-FFF2-40B4-BE49-F238E27FC236}">
                <a16:creationId xmlns:a16="http://schemas.microsoft.com/office/drawing/2014/main" id="{3B579452-A7A8-2CE8-334C-F92F50AD0BD9}"/>
              </a:ext>
            </a:extLst>
          </p:cNvPr>
          <p:cNvGrpSpPr/>
          <p:nvPr/>
        </p:nvGrpSpPr>
        <p:grpSpPr>
          <a:xfrm>
            <a:off x="7071528" y="559931"/>
            <a:ext cx="190919" cy="633046"/>
            <a:chOff x="7455877" y="234921"/>
            <a:chExt cx="190919" cy="633046"/>
          </a:xfrm>
        </p:grpSpPr>
        <p:sp>
          <p:nvSpPr>
            <p:cNvPr id="16" name="Rechteck 15">
              <a:extLst>
                <a:ext uri="{FF2B5EF4-FFF2-40B4-BE49-F238E27FC236}">
                  <a16:creationId xmlns:a16="http://schemas.microsoft.com/office/drawing/2014/main" id="{4DFB8FD5-6B6E-4E1A-2FC4-C66C76DA2F17}"/>
                </a:ext>
              </a:extLst>
            </p:cNvPr>
            <p:cNvSpPr/>
            <p:nvPr/>
          </p:nvSpPr>
          <p:spPr>
            <a:xfrm>
              <a:off x="7455877" y="234921"/>
              <a:ext cx="190919" cy="190919"/>
            </a:xfrm>
            <a:prstGeom prst="rect">
              <a:avLst/>
            </a:prstGeom>
            <a:solidFill>
              <a:srgbClr val="80B56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Rechteck 16">
              <a:extLst>
                <a:ext uri="{FF2B5EF4-FFF2-40B4-BE49-F238E27FC236}">
                  <a16:creationId xmlns:a16="http://schemas.microsoft.com/office/drawing/2014/main" id="{9F735C96-5798-3EF7-DB79-F3C572DE3404}"/>
                </a:ext>
              </a:extLst>
            </p:cNvPr>
            <p:cNvSpPr/>
            <p:nvPr/>
          </p:nvSpPr>
          <p:spPr>
            <a:xfrm>
              <a:off x="7455877" y="455985"/>
              <a:ext cx="190919" cy="190919"/>
            </a:xfrm>
            <a:prstGeom prst="rect">
              <a:avLst/>
            </a:prstGeom>
            <a:solidFill>
              <a:srgbClr val="F5F56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Rechteck 17">
              <a:extLst>
                <a:ext uri="{FF2B5EF4-FFF2-40B4-BE49-F238E27FC236}">
                  <a16:creationId xmlns:a16="http://schemas.microsoft.com/office/drawing/2014/main" id="{AE29F23F-100C-D11C-F929-2E57EE00E77C}"/>
                </a:ext>
              </a:extLst>
            </p:cNvPr>
            <p:cNvSpPr/>
            <p:nvPr/>
          </p:nvSpPr>
          <p:spPr>
            <a:xfrm>
              <a:off x="7455877" y="677048"/>
              <a:ext cx="190919" cy="190919"/>
            </a:xfrm>
            <a:prstGeom prst="rect">
              <a:avLst/>
            </a:prstGeom>
            <a:solidFill>
              <a:srgbClr val="76ACC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grpSp>
      <p:pic>
        <p:nvPicPr>
          <p:cNvPr id="4" name="Grafik 3" descr="Ein Bild, das Karte, Text, Atlas enthält.&#10;&#10;KI-generierte Inhalte können fehlerhaft sein.">
            <a:extLst>
              <a:ext uri="{FF2B5EF4-FFF2-40B4-BE49-F238E27FC236}">
                <a16:creationId xmlns:a16="http://schemas.microsoft.com/office/drawing/2014/main" id="{6145D0D5-C986-7F34-05AB-DDC43C674F3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758949"/>
            <a:ext cx="12192000" cy="5099051"/>
          </a:xfrm>
          <a:prstGeom prst="rect">
            <a:avLst/>
          </a:prstGeom>
        </p:spPr>
      </p:pic>
    </p:spTree>
    <p:extLst>
      <p:ext uri="{BB962C8B-B14F-4D97-AF65-F5344CB8AC3E}">
        <p14:creationId xmlns:p14="http://schemas.microsoft.com/office/powerpoint/2010/main" val="1758952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Vogel, Eisvogel, Blau, Himmel enthält.&#10;&#10;KI-generierte Inhalte können fehlerhaft sein.">
            <a:extLst>
              <a:ext uri="{FF2B5EF4-FFF2-40B4-BE49-F238E27FC236}">
                <a16:creationId xmlns:a16="http://schemas.microsoft.com/office/drawing/2014/main" id="{2F9E0E31-8F96-EF8F-3BDF-F5834BF31C90}"/>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a:stretch>
            <a:fillRect/>
          </a:stretch>
        </p:blipFill>
        <p:spPr>
          <a:xfrm>
            <a:off x="0" y="0"/>
            <a:ext cx="12191999" cy="6858000"/>
          </a:xfrm>
          <a:prstGeom prst="rect">
            <a:avLst/>
          </a:prstGeom>
        </p:spPr>
      </p:pic>
      <p:sp>
        <p:nvSpPr>
          <p:cNvPr id="5" name="Textplatzhalter 10">
            <a:extLst>
              <a:ext uri="{FF2B5EF4-FFF2-40B4-BE49-F238E27FC236}">
                <a16:creationId xmlns:a16="http://schemas.microsoft.com/office/drawing/2014/main" id="{9C48D8BF-A0CE-A870-5D82-3CE069886450}"/>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C98FD5C5-9AD8-72CD-2AFD-8A6EA52E116F}"/>
              </a:ext>
            </a:extLst>
          </p:cNvPr>
          <p:cNvSpPr>
            <a:spLocks noGrp="1"/>
          </p:cNvSpPr>
          <p:nvPr>
            <p:ph type="body" sz="quarter" idx="21"/>
          </p:nvPr>
        </p:nvSpPr>
        <p:spPr>
          <a:xfrm>
            <a:off x="11075229" y="5994263"/>
            <a:ext cx="874800" cy="655200"/>
          </a:xfrm>
        </p:spPr>
        <p:txBody>
          <a:bodyPr/>
          <a:lstStyle/>
          <a:p>
            <a:endParaRPr lang="de-CH"/>
          </a:p>
        </p:txBody>
      </p:sp>
      <p:sp>
        <p:nvSpPr>
          <p:cNvPr id="2" name="Inhaltsplatzhalter 2">
            <a:extLst>
              <a:ext uri="{FF2B5EF4-FFF2-40B4-BE49-F238E27FC236}">
                <a16:creationId xmlns:a16="http://schemas.microsoft.com/office/drawing/2014/main" id="{03F2965B-75AC-C27C-9962-F16722CC17D5}"/>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solidFill>
                  <a:schemeClr val="bg1"/>
                </a:solidFill>
              </a:rPr>
              <a:t>Markus Nobel</a:t>
            </a:r>
          </a:p>
        </p:txBody>
      </p:sp>
    </p:spTree>
    <p:extLst>
      <p:ext uri="{BB962C8B-B14F-4D97-AF65-F5344CB8AC3E}">
        <p14:creationId xmlns:p14="http://schemas.microsoft.com/office/powerpoint/2010/main" val="13650848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Vogel, draußen, Eisvogel, Schnabel enthält.&#10;&#10;KI-generierte Inhalte können fehlerhaft sein.">
            <a:extLst>
              <a:ext uri="{FF2B5EF4-FFF2-40B4-BE49-F238E27FC236}">
                <a16:creationId xmlns:a16="http://schemas.microsoft.com/office/drawing/2014/main" id="{A8D36B21-28AA-3E9C-3AD1-233F9BF20D96}"/>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a:stretch>
            <a:fillRect/>
          </a:stretch>
        </p:blipFill>
        <p:spPr>
          <a:xfrm>
            <a:off x="-2" y="0"/>
            <a:ext cx="12192001" cy="6858000"/>
          </a:xfrm>
          <a:prstGeom prst="rect">
            <a:avLst/>
          </a:prstGeom>
        </p:spPr>
      </p:pic>
      <p:sp>
        <p:nvSpPr>
          <p:cNvPr id="5" name="Textplatzhalter 10">
            <a:extLst>
              <a:ext uri="{FF2B5EF4-FFF2-40B4-BE49-F238E27FC236}">
                <a16:creationId xmlns:a16="http://schemas.microsoft.com/office/drawing/2014/main" id="{9C48D8BF-A0CE-A870-5D82-3CE069886450}"/>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C98FD5C5-9AD8-72CD-2AFD-8A6EA52E116F}"/>
              </a:ext>
            </a:extLst>
          </p:cNvPr>
          <p:cNvSpPr>
            <a:spLocks noGrp="1"/>
          </p:cNvSpPr>
          <p:nvPr>
            <p:ph type="body" sz="quarter" idx="21"/>
          </p:nvPr>
        </p:nvSpPr>
        <p:spPr>
          <a:xfrm>
            <a:off x="11075229" y="5994263"/>
            <a:ext cx="874800" cy="655200"/>
          </a:xfrm>
        </p:spPr>
        <p:txBody>
          <a:bodyPr/>
          <a:lstStyle/>
          <a:p>
            <a:endParaRPr lang="de-CH"/>
          </a:p>
        </p:txBody>
      </p:sp>
      <p:sp>
        <p:nvSpPr>
          <p:cNvPr id="2" name="Inhaltsplatzhalter 2">
            <a:extLst>
              <a:ext uri="{FF2B5EF4-FFF2-40B4-BE49-F238E27FC236}">
                <a16:creationId xmlns:a16="http://schemas.microsoft.com/office/drawing/2014/main" id="{FA6B83F3-9FD1-35D4-1AD2-92EAA8519593}"/>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solidFill>
                  <a:schemeClr val="bg1"/>
                </a:solidFill>
              </a:rPr>
              <a:t>Markus Nobel</a:t>
            </a:r>
          </a:p>
        </p:txBody>
      </p:sp>
    </p:spTree>
    <p:extLst>
      <p:ext uri="{BB962C8B-B14F-4D97-AF65-F5344CB8AC3E}">
        <p14:creationId xmlns:p14="http://schemas.microsoft.com/office/powerpoint/2010/main" val="26573198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Vogel, Eisvogel, draußen, Schnabel enthält.&#10;&#10;KI-generierte Inhalte können fehlerhaft sein.">
            <a:extLst>
              <a:ext uri="{FF2B5EF4-FFF2-40B4-BE49-F238E27FC236}">
                <a16:creationId xmlns:a16="http://schemas.microsoft.com/office/drawing/2014/main" id="{DBF61345-0FD2-73A2-2585-F05477B6073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
            <a:ext cx="12192000" cy="6858001"/>
          </a:xfrm>
          <a:prstGeom prst="rect">
            <a:avLst/>
          </a:prstGeom>
        </p:spPr>
      </p:pic>
      <p:sp>
        <p:nvSpPr>
          <p:cNvPr id="5" name="Textplatzhalter 10">
            <a:extLst>
              <a:ext uri="{FF2B5EF4-FFF2-40B4-BE49-F238E27FC236}">
                <a16:creationId xmlns:a16="http://schemas.microsoft.com/office/drawing/2014/main" id="{9C48D8BF-A0CE-A870-5D82-3CE069886450}"/>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C98FD5C5-9AD8-72CD-2AFD-8A6EA52E116F}"/>
              </a:ext>
            </a:extLst>
          </p:cNvPr>
          <p:cNvSpPr>
            <a:spLocks noGrp="1"/>
          </p:cNvSpPr>
          <p:nvPr>
            <p:ph type="body" sz="quarter" idx="21"/>
          </p:nvPr>
        </p:nvSpPr>
        <p:spPr>
          <a:xfrm>
            <a:off x="11075229" y="5994263"/>
            <a:ext cx="874800" cy="655200"/>
          </a:xfrm>
        </p:spPr>
        <p:txBody>
          <a:bodyPr/>
          <a:lstStyle/>
          <a:p>
            <a:endParaRPr lang="de-CH"/>
          </a:p>
        </p:txBody>
      </p:sp>
      <p:sp>
        <p:nvSpPr>
          <p:cNvPr id="11" name="Inhaltsplatzhalter 2">
            <a:extLst>
              <a:ext uri="{FF2B5EF4-FFF2-40B4-BE49-F238E27FC236}">
                <a16:creationId xmlns:a16="http://schemas.microsoft.com/office/drawing/2014/main" id="{8AD42EB2-E274-EF46-0188-7034A3337A4C}"/>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solidFill>
                  <a:schemeClr val="bg1"/>
                </a:solidFill>
              </a:rPr>
              <a:t>Markus Nobel</a:t>
            </a:r>
          </a:p>
        </p:txBody>
      </p:sp>
    </p:spTree>
    <p:extLst>
      <p:ext uri="{BB962C8B-B14F-4D97-AF65-F5344CB8AC3E}">
        <p14:creationId xmlns:p14="http://schemas.microsoft.com/office/powerpoint/2010/main" val="477424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Vogel, Eisvogel, draußen, Wasser enthält.&#10;&#10;KI-generierte Inhalte können fehlerhaft sein.">
            <a:extLst>
              <a:ext uri="{FF2B5EF4-FFF2-40B4-BE49-F238E27FC236}">
                <a16:creationId xmlns:a16="http://schemas.microsoft.com/office/drawing/2014/main" id="{5535CD9C-5CF0-062F-F40E-FC934010E49B}"/>
              </a:ext>
            </a:extLst>
          </p:cNvPr>
          <p:cNvPicPr>
            <a:picLocks noChangeAspect="1"/>
          </p:cNvPicPr>
          <p:nvPr/>
        </p:nvPicPr>
        <p:blipFill>
          <a:blip r:embed="rId3" cstate="screen">
            <a:extLst>
              <a:ext uri="{28A0092B-C50C-407E-A947-70E740481C1C}">
                <a14:useLocalDpi xmlns:a14="http://schemas.microsoft.com/office/drawing/2010/main"/>
              </a:ext>
            </a:extLst>
          </a:blip>
          <a:srcRect b="-2"/>
          <a:stretch>
            <a:fillRect/>
          </a:stretch>
        </p:blipFill>
        <p:spPr>
          <a:xfrm>
            <a:off x="6180000" y="0"/>
            <a:ext cx="6012000" cy="6858000"/>
          </a:xfrm>
          <a:prstGeom prst="rect">
            <a:avLst/>
          </a:prstGeom>
        </p:spPr>
      </p:pic>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t>Balz</a:t>
            </a:r>
          </a:p>
        </p:txBody>
      </p:sp>
      <p:sp>
        <p:nvSpPr>
          <p:cNvPr id="9" name="Textplatzhalter 8">
            <a:extLst>
              <a:ext uri="{FF2B5EF4-FFF2-40B4-BE49-F238E27FC236}">
                <a16:creationId xmlns:a16="http://schemas.microsoft.com/office/drawing/2014/main" id="{09CDC8DE-53B8-6DC4-FEE5-96B08A2B13BC}"/>
              </a:ext>
            </a:extLst>
          </p:cNvPr>
          <p:cNvSpPr>
            <a:spLocks noGrp="1"/>
          </p:cNvSpPr>
          <p:nvPr>
            <p:ph type="body" sz="quarter" idx="20"/>
          </p:nvPr>
        </p:nvSpPr>
        <p:spPr/>
        <p:txBody>
          <a:bodyPr/>
          <a:lstStyle/>
          <a:p>
            <a:endParaRPr lang="de-CH"/>
          </a:p>
        </p:txBody>
      </p:sp>
      <p:sp>
        <p:nvSpPr>
          <p:cNvPr id="10" name="Textplatzhalter 9">
            <a:extLst>
              <a:ext uri="{FF2B5EF4-FFF2-40B4-BE49-F238E27FC236}">
                <a16:creationId xmlns:a16="http://schemas.microsoft.com/office/drawing/2014/main" id="{4FD56CEA-ABA7-B2DF-D186-544FED55C313}"/>
              </a:ext>
            </a:extLst>
          </p:cNvPr>
          <p:cNvSpPr>
            <a:spLocks noGrp="1"/>
          </p:cNvSpPr>
          <p:nvPr>
            <p:ph type="body" sz="quarter" idx="21"/>
          </p:nvPr>
        </p:nvSpPr>
        <p:spPr/>
        <p:txBody>
          <a:bodyPr/>
          <a:lstStyle/>
          <a:p>
            <a:endParaRPr lang="de-CH"/>
          </a:p>
        </p:txBody>
      </p:sp>
      <p:sp>
        <p:nvSpPr>
          <p:cNvPr id="3" name="Inhaltsplatzhalter 4">
            <a:extLst>
              <a:ext uri="{FF2B5EF4-FFF2-40B4-BE49-F238E27FC236}">
                <a16:creationId xmlns:a16="http://schemas.microsoft.com/office/drawing/2014/main" id="{8E412A3B-AF68-138A-32F5-45DF442D68A5}"/>
              </a:ext>
            </a:extLst>
          </p:cNvPr>
          <p:cNvSpPr txBox="1">
            <a:spLocks/>
          </p:cNvSpPr>
          <p:nvPr/>
        </p:nvSpPr>
        <p:spPr>
          <a:xfrm>
            <a:off x="606424" y="1758950"/>
            <a:ext cx="5573576" cy="43623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de-CH" dirty="0"/>
              <a:t>das Revier wird ganzjährig besetzt</a:t>
            </a:r>
          </a:p>
          <a:p>
            <a:pPr marL="342900" indent="-342900">
              <a:lnSpc>
                <a:spcPct val="150000"/>
              </a:lnSpc>
              <a:buFont typeface="Arial" panose="020B0604020202020204" pitchFamily="34" charset="0"/>
              <a:buChar char="•"/>
            </a:pPr>
            <a:r>
              <a:rPr lang="de-CH" dirty="0"/>
              <a:t>Paarbildung ab Februar</a:t>
            </a:r>
          </a:p>
          <a:p>
            <a:pPr marL="342900" indent="-342900">
              <a:lnSpc>
                <a:spcPct val="150000"/>
              </a:lnSpc>
              <a:buFont typeface="Arial" panose="020B0604020202020204" pitchFamily="34" charset="0"/>
              <a:buChar char="•"/>
            </a:pPr>
            <a:r>
              <a:rPr lang="de-CH" dirty="0"/>
              <a:t>gegenseitiges Jagen über das Wasser</a:t>
            </a:r>
          </a:p>
          <a:p>
            <a:pPr marL="342900" indent="-342900">
              <a:lnSpc>
                <a:spcPct val="150000"/>
              </a:lnSpc>
              <a:buFont typeface="Arial" panose="020B0604020202020204" pitchFamily="34" charset="0"/>
              <a:buChar char="•"/>
            </a:pPr>
            <a:r>
              <a:rPr lang="de-CH" dirty="0"/>
              <a:t>Fütterungszeremonie</a:t>
            </a:r>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p:txBody>
      </p:sp>
      <p:sp>
        <p:nvSpPr>
          <p:cNvPr id="5" name="Inhaltsplatzhalter 2">
            <a:extLst>
              <a:ext uri="{FF2B5EF4-FFF2-40B4-BE49-F238E27FC236}">
                <a16:creationId xmlns:a16="http://schemas.microsoft.com/office/drawing/2014/main" id="{0DF70A6E-FAF1-2C71-8EFE-CAF25FDAF4ED}"/>
              </a:ext>
            </a:extLst>
          </p:cNvPr>
          <p:cNvSpPr txBox="1">
            <a:spLocks/>
          </p:cNvSpPr>
          <p:nvPr/>
        </p:nvSpPr>
        <p:spPr>
          <a:xfrm>
            <a:off x="6180138"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solidFill>
                  <a:schemeClr val="bg1"/>
                </a:solidFill>
              </a:rPr>
              <a:t>Eduard Germann</a:t>
            </a:r>
          </a:p>
        </p:txBody>
      </p:sp>
    </p:spTree>
    <p:extLst>
      <p:ext uri="{BB962C8B-B14F-4D97-AF65-F5344CB8AC3E}">
        <p14:creationId xmlns:p14="http://schemas.microsoft.com/office/powerpoint/2010/main" val="3402106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Vogel, draußen, Eisvogel, Wildleben enthält.&#10;&#10;KI-generierte Inhalte können fehlerhaft sein.">
            <a:extLst>
              <a:ext uri="{FF2B5EF4-FFF2-40B4-BE49-F238E27FC236}">
                <a16:creationId xmlns:a16="http://schemas.microsoft.com/office/drawing/2014/main" id="{231213CA-3DC5-E849-F29C-403286FE373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180138" y="0"/>
            <a:ext cx="6011862" cy="6858000"/>
          </a:xfrm>
          <a:prstGeom prst="rect">
            <a:avLst/>
          </a:prstGeom>
        </p:spPr>
      </p:pic>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t>Balz</a:t>
            </a:r>
          </a:p>
        </p:txBody>
      </p:sp>
      <p:sp>
        <p:nvSpPr>
          <p:cNvPr id="9" name="Textplatzhalter 8">
            <a:extLst>
              <a:ext uri="{FF2B5EF4-FFF2-40B4-BE49-F238E27FC236}">
                <a16:creationId xmlns:a16="http://schemas.microsoft.com/office/drawing/2014/main" id="{09CDC8DE-53B8-6DC4-FEE5-96B08A2B13BC}"/>
              </a:ext>
            </a:extLst>
          </p:cNvPr>
          <p:cNvSpPr>
            <a:spLocks noGrp="1"/>
          </p:cNvSpPr>
          <p:nvPr>
            <p:ph type="body" sz="quarter" idx="20"/>
          </p:nvPr>
        </p:nvSpPr>
        <p:spPr/>
        <p:txBody>
          <a:bodyPr/>
          <a:lstStyle/>
          <a:p>
            <a:endParaRPr lang="de-CH"/>
          </a:p>
        </p:txBody>
      </p:sp>
      <p:sp>
        <p:nvSpPr>
          <p:cNvPr id="10" name="Textplatzhalter 9">
            <a:extLst>
              <a:ext uri="{FF2B5EF4-FFF2-40B4-BE49-F238E27FC236}">
                <a16:creationId xmlns:a16="http://schemas.microsoft.com/office/drawing/2014/main" id="{4FD56CEA-ABA7-B2DF-D186-544FED55C313}"/>
              </a:ext>
            </a:extLst>
          </p:cNvPr>
          <p:cNvSpPr>
            <a:spLocks noGrp="1"/>
          </p:cNvSpPr>
          <p:nvPr>
            <p:ph type="body" sz="quarter" idx="21"/>
          </p:nvPr>
        </p:nvSpPr>
        <p:spPr/>
        <p:txBody>
          <a:bodyPr/>
          <a:lstStyle/>
          <a:p>
            <a:endParaRPr lang="de-CH"/>
          </a:p>
        </p:txBody>
      </p:sp>
      <p:sp>
        <p:nvSpPr>
          <p:cNvPr id="3" name="Inhaltsplatzhalter 4">
            <a:extLst>
              <a:ext uri="{FF2B5EF4-FFF2-40B4-BE49-F238E27FC236}">
                <a16:creationId xmlns:a16="http://schemas.microsoft.com/office/drawing/2014/main" id="{8E412A3B-AF68-138A-32F5-45DF442D68A5}"/>
              </a:ext>
            </a:extLst>
          </p:cNvPr>
          <p:cNvSpPr txBox="1">
            <a:spLocks/>
          </p:cNvSpPr>
          <p:nvPr/>
        </p:nvSpPr>
        <p:spPr>
          <a:xfrm>
            <a:off x="606424" y="1758950"/>
            <a:ext cx="5573714" cy="43623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de-CH" dirty="0"/>
              <a:t>das Revier wird ganzjährig besetzt</a:t>
            </a:r>
          </a:p>
          <a:p>
            <a:pPr marL="342900" indent="-342900">
              <a:lnSpc>
                <a:spcPct val="150000"/>
              </a:lnSpc>
              <a:buFont typeface="Arial" panose="020B0604020202020204" pitchFamily="34" charset="0"/>
              <a:buChar char="•"/>
            </a:pPr>
            <a:r>
              <a:rPr lang="de-CH" dirty="0"/>
              <a:t>Paarbildung ab Februar</a:t>
            </a:r>
          </a:p>
          <a:p>
            <a:pPr marL="342900" indent="-342900">
              <a:lnSpc>
                <a:spcPct val="150000"/>
              </a:lnSpc>
              <a:buFont typeface="Arial" panose="020B0604020202020204" pitchFamily="34" charset="0"/>
              <a:buChar char="•"/>
            </a:pPr>
            <a:r>
              <a:rPr lang="de-CH" dirty="0"/>
              <a:t>gegenseitiges Jagen über das Wasser</a:t>
            </a:r>
          </a:p>
          <a:p>
            <a:pPr marL="342900" indent="-342900">
              <a:lnSpc>
                <a:spcPct val="150000"/>
              </a:lnSpc>
              <a:buFont typeface="Arial" panose="020B0604020202020204" pitchFamily="34" charset="0"/>
              <a:buChar char="•"/>
            </a:pPr>
            <a:r>
              <a:rPr lang="de-CH" dirty="0"/>
              <a:t>Fütterungszeremonie</a:t>
            </a:r>
          </a:p>
          <a:p>
            <a:pPr marL="342900" indent="-342900">
              <a:lnSpc>
                <a:spcPct val="150000"/>
              </a:lnSpc>
              <a:buFont typeface="Arial" panose="020B0604020202020204" pitchFamily="34" charset="0"/>
              <a:buChar char="•"/>
            </a:pPr>
            <a:r>
              <a:rPr lang="de-CH" dirty="0"/>
              <a:t>bei der Paarung hält sich Männchen an Nackenfedern des Weibchens fest</a:t>
            </a:r>
          </a:p>
          <a:p>
            <a:pPr marL="342900" indent="-342900">
              <a:lnSpc>
                <a:spcPct val="150000"/>
              </a:lnSpc>
              <a:buFont typeface="Arial" panose="020B0604020202020204" pitchFamily="34" charset="0"/>
              <a:buChar char="•"/>
            </a:pPr>
            <a:r>
              <a:rPr lang="de-CH" dirty="0"/>
              <a:t>ausserhalb der Brutzeit Einzelgänger</a:t>
            </a:r>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p:txBody>
      </p:sp>
    </p:spTree>
    <p:extLst>
      <p:ext uri="{BB962C8B-B14F-4D97-AF65-F5344CB8AC3E}">
        <p14:creationId xmlns:p14="http://schemas.microsoft.com/office/powerpoint/2010/main" val="1458706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draußen, Baum, Pflanze, Gewässer enthält.&#10;&#10;KI-generierte Inhalte können fehlerhaft sein.">
            <a:extLst>
              <a:ext uri="{FF2B5EF4-FFF2-40B4-BE49-F238E27FC236}">
                <a16:creationId xmlns:a16="http://schemas.microsoft.com/office/drawing/2014/main" id="{3D63ECCA-1B8C-4AB0-FC91-10F25E14052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180138" y="0"/>
            <a:ext cx="6011862" cy="6858000"/>
          </a:xfrm>
          <a:prstGeom prst="rect">
            <a:avLst/>
          </a:prstGeom>
        </p:spPr>
      </p:pic>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t>Nest</a:t>
            </a:r>
          </a:p>
        </p:txBody>
      </p:sp>
      <p:sp>
        <p:nvSpPr>
          <p:cNvPr id="12" name="Textplatzhalter 11">
            <a:extLst>
              <a:ext uri="{FF2B5EF4-FFF2-40B4-BE49-F238E27FC236}">
                <a16:creationId xmlns:a16="http://schemas.microsoft.com/office/drawing/2014/main" id="{02729560-639F-4E5F-EB19-84F4BCD8124B}"/>
              </a:ext>
            </a:extLst>
          </p:cNvPr>
          <p:cNvSpPr>
            <a:spLocks noGrp="1"/>
          </p:cNvSpPr>
          <p:nvPr>
            <p:ph type="body" sz="quarter" idx="20"/>
          </p:nvPr>
        </p:nvSpPr>
        <p:spPr/>
        <p:txBody>
          <a:bodyPr/>
          <a:lstStyle/>
          <a:p>
            <a:endParaRPr lang="de-CH"/>
          </a:p>
        </p:txBody>
      </p:sp>
      <p:sp>
        <p:nvSpPr>
          <p:cNvPr id="13" name="Textplatzhalter 12">
            <a:extLst>
              <a:ext uri="{FF2B5EF4-FFF2-40B4-BE49-F238E27FC236}">
                <a16:creationId xmlns:a16="http://schemas.microsoft.com/office/drawing/2014/main" id="{FB0BAC92-4E0E-3C8B-4901-62EA1015EE60}"/>
              </a:ext>
            </a:extLst>
          </p:cNvPr>
          <p:cNvSpPr>
            <a:spLocks noGrp="1"/>
          </p:cNvSpPr>
          <p:nvPr>
            <p:ph type="body" sz="quarter" idx="21"/>
          </p:nvPr>
        </p:nvSpPr>
        <p:spPr/>
        <p:txBody>
          <a:bodyPr/>
          <a:lstStyle/>
          <a:p>
            <a:endParaRPr lang="de-CH"/>
          </a:p>
        </p:txBody>
      </p:sp>
      <p:sp>
        <p:nvSpPr>
          <p:cNvPr id="3" name="Inhaltsplatzhalter 4">
            <a:extLst>
              <a:ext uri="{FF2B5EF4-FFF2-40B4-BE49-F238E27FC236}">
                <a16:creationId xmlns:a16="http://schemas.microsoft.com/office/drawing/2014/main" id="{8E412A3B-AF68-138A-32F5-45DF442D68A5}"/>
              </a:ext>
            </a:extLst>
          </p:cNvPr>
          <p:cNvSpPr txBox="1">
            <a:spLocks/>
          </p:cNvSpPr>
          <p:nvPr/>
        </p:nvSpPr>
        <p:spPr>
          <a:xfrm>
            <a:off x="606424" y="1758950"/>
            <a:ext cx="5558706" cy="43623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de-CH" dirty="0"/>
              <a:t>unbewachsener Steilhang</a:t>
            </a:r>
          </a:p>
          <a:p>
            <a:pPr marL="342900" indent="-342900">
              <a:lnSpc>
                <a:spcPct val="150000"/>
              </a:lnSpc>
              <a:buFont typeface="Arial" panose="020B0604020202020204" pitchFamily="34" charset="0"/>
              <a:buChar char="•"/>
            </a:pPr>
            <a:r>
              <a:rPr lang="de-CH" dirty="0"/>
              <a:t>senkrecht oder leicht überhängend </a:t>
            </a:r>
          </a:p>
          <a:p>
            <a:pPr marL="342900" indent="-342900">
              <a:lnSpc>
                <a:spcPct val="150000"/>
              </a:lnSpc>
              <a:buFont typeface="Arial" panose="020B0604020202020204" pitchFamily="34" charset="0"/>
              <a:buChar char="•"/>
            </a:pPr>
            <a:r>
              <a:rPr lang="de-CH" dirty="0"/>
              <a:t>meist direkt am Wasser</a:t>
            </a:r>
          </a:p>
          <a:p>
            <a:pPr marL="342900" indent="-342900">
              <a:lnSpc>
                <a:spcPct val="150000"/>
              </a:lnSpc>
              <a:buFont typeface="Arial" panose="020B0604020202020204" pitchFamily="34" charset="0"/>
              <a:buChar char="•"/>
            </a:pPr>
            <a:r>
              <a:rPr lang="de-CH" dirty="0"/>
              <a:t>bei natürlichen Fliessgewässern Uferabbrüche oder Prallhänge</a:t>
            </a:r>
          </a:p>
          <a:p>
            <a:pPr marL="342900" indent="-342900">
              <a:lnSpc>
                <a:spcPct val="150000"/>
              </a:lnSpc>
              <a:buFont typeface="Arial" panose="020B0604020202020204" pitchFamily="34" charset="0"/>
              <a:buChar char="•"/>
            </a:pPr>
            <a:r>
              <a:rPr lang="de-CH" dirty="0"/>
              <a:t>oft lehmig-sandige Böden </a:t>
            </a:r>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p:txBody>
      </p:sp>
      <p:sp>
        <p:nvSpPr>
          <p:cNvPr id="14" name="Inhaltsplatzhalter 2">
            <a:extLst>
              <a:ext uri="{FF2B5EF4-FFF2-40B4-BE49-F238E27FC236}">
                <a16:creationId xmlns:a16="http://schemas.microsoft.com/office/drawing/2014/main" id="{BB268077-CCD4-D6C1-84D8-189CA1349106}"/>
              </a:ext>
            </a:extLst>
          </p:cNvPr>
          <p:cNvSpPr txBox="1">
            <a:spLocks/>
          </p:cNvSpPr>
          <p:nvPr/>
        </p:nvSpPr>
        <p:spPr>
          <a:xfrm>
            <a:off x="6180138"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solidFill>
                  <a:schemeClr val="bg1"/>
                </a:solidFill>
              </a:rPr>
              <a:t>Martin Gerber</a:t>
            </a:r>
          </a:p>
        </p:txBody>
      </p:sp>
    </p:spTree>
    <p:extLst>
      <p:ext uri="{BB962C8B-B14F-4D97-AF65-F5344CB8AC3E}">
        <p14:creationId xmlns:p14="http://schemas.microsoft.com/office/powerpoint/2010/main" val="27482362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draußen, Wasser, Baum, Gras enthält.&#10;&#10;KI-generierte Inhalte können fehlerhaft sein.">
            <a:extLst>
              <a:ext uri="{FF2B5EF4-FFF2-40B4-BE49-F238E27FC236}">
                <a16:creationId xmlns:a16="http://schemas.microsoft.com/office/drawing/2014/main" id="{936952CC-7994-2106-021B-A64ED0465D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solidFill>
                  <a:schemeClr val="bg1"/>
                </a:solidFill>
              </a:rPr>
              <a:t>Nest</a:t>
            </a:r>
          </a:p>
        </p:txBody>
      </p:sp>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pic>
        <p:nvPicPr>
          <p:cNvPr id="6" name="Grafik 5" descr="Ein Bild, das draußen, Baum, Pflanze enthält.&#10;&#10;KI-generierte Inhalte können fehlerhaft sein.">
            <a:extLst>
              <a:ext uri="{FF2B5EF4-FFF2-40B4-BE49-F238E27FC236}">
                <a16:creationId xmlns:a16="http://schemas.microsoft.com/office/drawing/2014/main" id="{05766534-22F0-C9F7-4896-E8C23BED3C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738188" y="1500188"/>
            <a:ext cx="6857999" cy="3857625"/>
          </a:xfrm>
          <a:prstGeom prst="rect">
            <a:avLst/>
          </a:prstGeom>
          <a:ln>
            <a:solidFill>
              <a:schemeClr val="bg1"/>
            </a:solidFill>
          </a:ln>
        </p:spPr>
      </p:pic>
      <p:sp>
        <p:nvSpPr>
          <p:cNvPr id="8" name="Inhaltsplatzhalter 2">
            <a:extLst>
              <a:ext uri="{FF2B5EF4-FFF2-40B4-BE49-F238E27FC236}">
                <a16:creationId xmlns:a16="http://schemas.microsoft.com/office/drawing/2014/main" id="{034C728A-6190-B046-365F-103940F8A098}"/>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solidFill>
                  <a:schemeClr val="bg1"/>
                </a:solidFill>
              </a:rPr>
              <a:t>Claudia Müller</a:t>
            </a:r>
          </a:p>
        </p:txBody>
      </p:sp>
    </p:spTree>
    <p:extLst>
      <p:ext uri="{BB962C8B-B14F-4D97-AF65-F5344CB8AC3E}">
        <p14:creationId xmlns:p14="http://schemas.microsoft.com/office/powerpoint/2010/main" val="83654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draußen, Blau, Vogel, Gelände enthält.&#10;&#10;KI-generierte Inhalte können fehlerhaft sein.">
            <a:extLst>
              <a:ext uri="{FF2B5EF4-FFF2-40B4-BE49-F238E27FC236}">
                <a16:creationId xmlns:a16="http://schemas.microsoft.com/office/drawing/2014/main" id="{EFB2F719-0E9F-958B-198C-8795DF96A67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619999" y="0"/>
            <a:ext cx="4572000" cy="6858000"/>
          </a:xfrm>
          <a:prstGeom prst="rect">
            <a:avLst/>
          </a:prstGeom>
        </p:spPr>
      </p:pic>
      <p:pic>
        <p:nvPicPr>
          <p:cNvPr id="11" name="Grafik 10" descr="Ein Bild, das draußen, Vogel, Blau, Eisvogel enthält.&#10;&#10;KI-generierte Inhalte können fehlerhaft sein.">
            <a:extLst>
              <a:ext uri="{FF2B5EF4-FFF2-40B4-BE49-F238E27FC236}">
                <a16:creationId xmlns:a16="http://schemas.microsoft.com/office/drawing/2014/main" id="{94DA80A8-386E-6EF3-D54A-24FBD62AAF83}"/>
              </a:ext>
            </a:extLst>
          </p:cNvPr>
          <p:cNvPicPr>
            <a:picLocks noChangeAspect="1"/>
          </p:cNvPicPr>
          <p:nvPr/>
        </p:nvPicPr>
        <p:blipFill>
          <a:blip r:embed="rId4" cstate="screen">
            <a:alphaModFix/>
            <a:extLst>
              <a:ext uri="{28A0092B-C50C-407E-A947-70E740481C1C}">
                <a14:useLocalDpi xmlns:a14="http://schemas.microsoft.com/office/drawing/2010/main"/>
              </a:ext>
            </a:extLst>
          </a:blip>
          <a:srcRect l="-1123"/>
          <a:stretch>
            <a:fillRect/>
          </a:stretch>
        </p:blipFill>
        <p:spPr>
          <a:xfrm>
            <a:off x="7619999" y="12700"/>
            <a:ext cx="4572001" cy="6858000"/>
          </a:xfrm>
          <a:prstGeom prst="rect">
            <a:avLst/>
          </a:prstGeom>
        </p:spPr>
      </p:pic>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t>Nest</a:t>
            </a:r>
          </a:p>
        </p:txBody>
      </p:sp>
      <p:sp>
        <p:nvSpPr>
          <p:cNvPr id="3" name="Inhaltsplatzhalter 4">
            <a:extLst>
              <a:ext uri="{FF2B5EF4-FFF2-40B4-BE49-F238E27FC236}">
                <a16:creationId xmlns:a16="http://schemas.microsoft.com/office/drawing/2014/main" id="{8E412A3B-AF68-138A-32F5-45DF442D68A5}"/>
              </a:ext>
            </a:extLst>
          </p:cNvPr>
          <p:cNvSpPr txBox="1">
            <a:spLocks/>
          </p:cNvSpPr>
          <p:nvPr/>
        </p:nvSpPr>
        <p:spPr>
          <a:xfrm>
            <a:off x="606424" y="1758950"/>
            <a:ext cx="6934230" cy="43623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de-CH" dirty="0"/>
              <a:t>beide Partner bauen die Bruthöhle</a:t>
            </a:r>
          </a:p>
          <a:p>
            <a:pPr marL="342900" indent="-342900">
              <a:lnSpc>
                <a:spcPct val="150000"/>
              </a:lnSpc>
              <a:buFont typeface="Arial" panose="020B0604020202020204" pitchFamily="34" charset="0"/>
              <a:buChar char="•"/>
            </a:pPr>
            <a:r>
              <a:rPr lang="de-CH" dirty="0"/>
              <a:t>Röhre leicht ansteigend, 40 – 80 cm lang</a:t>
            </a:r>
          </a:p>
          <a:p>
            <a:pPr marL="342900" indent="-342900">
              <a:lnSpc>
                <a:spcPct val="150000"/>
              </a:lnSpc>
              <a:buFont typeface="Arial" panose="020B0604020202020204" pitchFamily="34" charset="0"/>
              <a:buChar char="•"/>
            </a:pPr>
            <a:r>
              <a:rPr lang="de-CH" dirty="0"/>
              <a:t>am Ende ein etwas grösserer Brutkessel</a:t>
            </a:r>
          </a:p>
          <a:p>
            <a:pPr marL="342900" indent="-342900">
              <a:lnSpc>
                <a:spcPct val="150000"/>
              </a:lnSpc>
              <a:buFont typeface="Arial" panose="020B0604020202020204" pitchFamily="34" charset="0"/>
              <a:buChar char="•"/>
            </a:pPr>
            <a:r>
              <a:rPr lang="de-CH" dirty="0"/>
              <a:t>alte Bruthöhlen werden oft wieder benutzt</a:t>
            </a:r>
          </a:p>
          <a:p>
            <a:pPr marL="342900" indent="-342900">
              <a:lnSpc>
                <a:spcPct val="150000"/>
              </a:lnSpc>
              <a:buFont typeface="Arial" panose="020B0604020202020204" pitchFamily="34" charset="0"/>
              <a:buChar char="•"/>
            </a:pPr>
            <a:r>
              <a:rPr lang="de-CH" dirty="0"/>
              <a:t>Röhren mit einer Brut verraten sich manchmal</a:t>
            </a:r>
            <a:br>
              <a:rPr lang="de-CH" dirty="0"/>
            </a:br>
            <a:r>
              <a:rPr lang="de-CH" dirty="0"/>
              <a:t>durch Kotspuren am Eingang</a:t>
            </a:r>
          </a:p>
          <a:p>
            <a:pPr marL="342900" indent="-342900">
              <a:lnSpc>
                <a:spcPct val="150000"/>
              </a:lnSpc>
              <a:buFont typeface="Arial" panose="020B0604020202020204" pitchFamily="34" charset="0"/>
              <a:buChar char="•"/>
            </a:pPr>
            <a:r>
              <a:rPr lang="de-CH" dirty="0"/>
              <a:t>gerne mit Sitzwarten in der Nähe</a:t>
            </a:r>
          </a:p>
          <a:p>
            <a:pPr>
              <a:lnSpc>
                <a:spcPct val="150000"/>
              </a:lnSpc>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p:txBody>
      </p:sp>
      <p:sp>
        <p:nvSpPr>
          <p:cNvPr id="5" name="Textplatzhalter 10">
            <a:extLst>
              <a:ext uri="{FF2B5EF4-FFF2-40B4-BE49-F238E27FC236}">
                <a16:creationId xmlns:a16="http://schemas.microsoft.com/office/drawing/2014/main" id="{9C48D8BF-A0CE-A870-5D82-3CE069886450}"/>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C98FD5C5-9AD8-72CD-2AFD-8A6EA52E116F}"/>
              </a:ext>
            </a:extLst>
          </p:cNvPr>
          <p:cNvSpPr>
            <a:spLocks noGrp="1"/>
          </p:cNvSpPr>
          <p:nvPr>
            <p:ph type="body" sz="quarter" idx="21"/>
          </p:nvPr>
        </p:nvSpPr>
        <p:spPr>
          <a:xfrm>
            <a:off x="11075229" y="5994263"/>
            <a:ext cx="874800" cy="655200"/>
          </a:xfrm>
        </p:spPr>
        <p:txBody>
          <a:bodyPr/>
          <a:lstStyle/>
          <a:p>
            <a:endParaRPr lang="de-CH"/>
          </a:p>
        </p:txBody>
      </p:sp>
      <p:sp>
        <p:nvSpPr>
          <p:cNvPr id="12" name="Inhaltsplatzhalter 2">
            <a:extLst>
              <a:ext uri="{FF2B5EF4-FFF2-40B4-BE49-F238E27FC236}">
                <a16:creationId xmlns:a16="http://schemas.microsoft.com/office/drawing/2014/main" id="{9F91C6FB-0CD4-85E6-690A-BB2AA975E164}"/>
              </a:ext>
            </a:extLst>
          </p:cNvPr>
          <p:cNvSpPr txBox="1">
            <a:spLocks/>
          </p:cNvSpPr>
          <p:nvPr/>
        </p:nvSpPr>
        <p:spPr>
          <a:xfrm>
            <a:off x="7558692"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solidFill>
                  <a:schemeClr val="bg1"/>
                </a:solidFill>
              </a:rPr>
              <a:t>Dieter Hopf</a:t>
            </a:r>
          </a:p>
        </p:txBody>
      </p:sp>
    </p:spTree>
    <p:extLst>
      <p:ext uri="{BB962C8B-B14F-4D97-AF65-F5344CB8AC3E}">
        <p14:creationId xmlns:p14="http://schemas.microsoft.com/office/powerpoint/2010/main" val="12086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Kugel, Ball, Licht enthält.&#10;&#10;KI-generierte Inhalte können fehlerhaft sein.">
            <a:extLst>
              <a:ext uri="{FF2B5EF4-FFF2-40B4-BE49-F238E27FC236}">
                <a16:creationId xmlns:a16="http://schemas.microsoft.com/office/drawing/2014/main" id="{FB02E000-83C9-8C95-D7DA-50CCB5924F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6000" y="3233394"/>
            <a:ext cx="4506000" cy="3624606"/>
          </a:xfrm>
          <a:prstGeom prst="rect">
            <a:avLst/>
          </a:prstGeom>
        </p:spPr>
      </p:pic>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t>Brut</a:t>
            </a:r>
          </a:p>
        </p:txBody>
      </p:sp>
      <p:sp>
        <p:nvSpPr>
          <p:cNvPr id="3" name="Inhaltsplatzhalter 4">
            <a:extLst>
              <a:ext uri="{FF2B5EF4-FFF2-40B4-BE49-F238E27FC236}">
                <a16:creationId xmlns:a16="http://schemas.microsoft.com/office/drawing/2014/main" id="{8E412A3B-AF68-138A-32F5-45DF442D68A5}"/>
              </a:ext>
            </a:extLst>
          </p:cNvPr>
          <p:cNvSpPr txBox="1">
            <a:spLocks/>
          </p:cNvSpPr>
          <p:nvPr/>
        </p:nvSpPr>
        <p:spPr>
          <a:xfrm>
            <a:off x="606424" y="1758950"/>
            <a:ext cx="6934230" cy="43623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de-CH" dirty="0"/>
              <a:t>Brutzeit April bis August</a:t>
            </a:r>
          </a:p>
          <a:p>
            <a:pPr marL="342900" indent="-342900">
              <a:lnSpc>
                <a:spcPct val="150000"/>
              </a:lnSpc>
              <a:buFont typeface="Arial" panose="020B0604020202020204" pitchFamily="34" charset="0"/>
              <a:buChar char="•"/>
            </a:pPr>
            <a:r>
              <a:rPr lang="de-CH" dirty="0"/>
              <a:t>meist 6 – 8, rundlich weisse Eier</a:t>
            </a:r>
          </a:p>
          <a:p>
            <a:pPr marL="342900" indent="-342900">
              <a:lnSpc>
                <a:spcPct val="150000"/>
              </a:lnSpc>
              <a:buFont typeface="Arial" panose="020B0604020202020204" pitchFamily="34" charset="0"/>
              <a:buChar char="•"/>
            </a:pPr>
            <a:r>
              <a:rPr lang="de-CH" dirty="0"/>
              <a:t>Brutzeit 19 – 21 Tage</a:t>
            </a:r>
          </a:p>
          <a:p>
            <a:pPr marL="342900" indent="-342900">
              <a:lnSpc>
                <a:spcPct val="150000"/>
              </a:lnSpc>
              <a:buFont typeface="Arial" panose="020B0604020202020204" pitchFamily="34" charset="0"/>
              <a:buChar char="•"/>
            </a:pPr>
            <a:r>
              <a:rPr lang="de-CH" dirty="0" err="1"/>
              <a:t>Nestlingszeit</a:t>
            </a:r>
            <a:r>
              <a:rPr lang="de-CH" dirty="0"/>
              <a:t> 23 – 28 Tage</a:t>
            </a:r>
          </a:p>
          <a:p>
            <a:pPr marL="342900" indent="-342900">
              <a:lnSpc>
                <a:spcPct val="150000"/>
              </a:lnSpc>
              <a:buFont typeface="Arial" panose="020B0604020202020204" pitchFamily="34" charset="0"/>
              <a:buChar char="•"/>
            </a:pPr>
            <a:r>
              <a:rPr lang="de-CH" dirty="0"/>
              <a:t>beide Partner brüten und füttern</a:t>
            </a:r>
          </a:p>
          <a:p>
            <a:pPr marL="342900" indent="-342900">
              <a:lnSpc>
                <a:spcPct val="150000"/>
              </a:lnSpc>
              <a:buFont typeface="Arial" panose="020B0604020202020204" pitchFamily="34" charset="0"/>
              <a:buChar char="•"/>
            </a:pPr>
            <a:r>
              <a:rPr lang="de-CH" dirty="0"/>
              <a:t>2 bis 3 Jahresbruten!</a:t>
            </a:r>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p:txBody>
      </p:sp>
      <p:sp>
        <p:nvSpPr>
          <p:cNvPr id="5" name="Textplatzhalter 10">
            <a:extLst>
              <a:ext uri="{FF2B5EF4-FFF2-40B4-BE49-F238E27FC236}">
                <a16:creationId xmlns:a16="http://schemas.microsoft.com/office/drawing/2014/main" id="{9C48D8BF-A0CE-A870-5D82-3CE069886450}"/>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C98FD5C5-9AD8-72CD-2AFD-8A6EA52E116F}"/>
              </a:ext>
            </a:extLst>
          </p:cNvPr>
          <p:cNvSpPr>
            <a:spLocks noGrp="1"/>
          </p:cNvSpPr>
          <p:nvPr>
            <p:ph type="body" sz="quarter" idx="21"/>
          </p:nvPr>
        </p:nvSpPr>
        <p:spPr>
          <a:xfrm>
            <a:off x="11075229" y="5994263"/>
            <a:ext cx="874800" cy="655200"/>
          </a:xfrm>
        </p:spPr>
        <p:txBody>
          <a:bodyPr/>
          <a:lstStyle/>
          <a:p>
            <a:endParaRPr lang="de-CH"/>
          </a:p>
        </p:txBody>
      </p:sp>
      <p:pic>
        <p:nvPicPr>
          <p:cNvPr id="7" name="Picture 6">
            <a:extLst>
              <a:ext uri="{FF2B5EF4-FFF2-40B4-BE49-F238E27FC236}">
                <a16:creationId xmlns:a16="http://schemas.microsoft.com/office/drawing/2014/main" id="{73C56561-6831-8C29-2D1F-5C2DFE9597D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899"/>
          <a:stretch>
            <a:fillRect/>
          </a:stretch>
        </p:blipFill>
        <p:spPr bwMode="auto">
          <a:xfrm>
            <a:off x="7686000" y="0"/>
            <a:ext cx="4506000" cy="3233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3148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t>Brut</a:t>
            </a:r>
          </a:p>
        </p:txBody>
      </p:sp>
      <p:sp>
        <p:nvSpPr>
          <p:cNvPr id="3" name="Inhaltsplatzhalter 4">
            <a:extLst>
              <a:ext uri="{FF2B5EF4-FFF2-40B4-BE49-F238E27FC236}">
                <a16:creationId xmlns:a16="http://schemas.microsoft.com/office/drawing/2014/main" id="{8E412A3B-AF68-138A-32F5-45DF442D68A5}"/>
              </a:ext>
            </a:extLst>
          </p:cNvPr>
          <p:cNvSpPr txBox="1">
            <a:spLocks/>
          </p:cNvSpPr>
          <p:nvPr/>
        </p:nvSpPr>
        <p:spPr>
          <a:xfrm>
            <a:off x="606424" y="1758950"/>
            <a:ext cx="6934230" cy="43623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de-CH" dirty="0"/>
              <a:t>Futterkarussell</a:t>
            </a:r>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p:txBody>
      </p:sp>
      <p:sp>
        <p:nvSpPr>
          <p:cNvPr id="5" name="Textplatzhalter 10">
            <a:extLst>
              <a:ext uri="{FF2B5EF4-FFF2-40B4-BE49-F238E27FC236}">
                <a16:creationId xmlns:a16="http://schemas.microsoft.com/office/drawing/2014/main" id="{9C48D8BF-A0CE-A870-5D82-3CE069886450}"/>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C98FD5C5-9AD8-72CD-2AFD-8A6EA52E116F}"/>
              </a:ext>
            </a:extLst>
          </p:cNvPr>
          <p:cNvSpPr>
            <a:spLocks noGrp="1"/>
          </p:cNvSpPr>
          <p:nvPr>
            <p:ph type="body" sz="quarter" idx="21"/>
          </p:nvPr>
        </p:nvSpPr>
        <p:spPr>
          <a:xfrm>
            <a:off x="11075229" y="5994263"/>
            <a:ext cx="874800" cy="655200"/>
          </a:xfrm>
        </p:spPr>
        <p:txBody>
          <a:bodyPr/>
          <a:lstStyle/>
          <a:p>
            <a:endParaRPr lang="de-CH"/>
          </a:p>
        </p:txBody>
      </p:sp>
      <p:pic>
        <p:nvPicPr>
          <p:cNvPr id="12" name="Grafik 11" descr="Ein Bild, das Gelände, draußen, Blau, Krabbe enthält.&#10;&#10;KI-generierte Inhalte können fehlerhaft sein.">
            <a:extLst>
              <a:ext uri="{FF2B5EF4-FFF2-40B4-BE49-F238E27FC236}">
                <a16:creationId xmlns:a16="http://schemas.microsoft.com/office/drawing/2014/main" id="{2A2DB8F2-EB22-9D2F-7BBB-AF72B1686F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43424" y="1758950"/>
            <a:ext cx="7648575" cy="5099050"/>
          </a:xfrm>
          <a:prstGeom prst="rect">
            <a:avLst/>
          </a:prstGeom>
        </p:spPr>
      </p:pic>
    </p:spTree>
    <p:extLst>
      <p:ext uri="{BB962C8B-B14F-4D97-AF65-F5344CB8AC3E}">
        <p14:creationId xmlns:p14="http://schemas.microsoft.com/office/powerpoint/2010/main" val="590986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de-CH" dirty="0"/>
              <a:t>Vorkommen</a:t>
            </a:r>
          </a:p>
        </p:txBody>
      </p:sp>
      <p:sp>
        <p:nvSpPr>
          <p:cNvPr id="14" name="Inhaltsplatzhalter 2">
            <a:extLst>
              <a:ext uri="{FF2B5EF4-FFF2-40B4-BE49-F238E27FC236}">
                <a16:creationId xmlns:a16="http://schemas.microsoft.com/office/drawing/2014/main" id="{CD2208EA-6148-B0BA-3F9E-248C2BA30240}"/>
              </a:ext>
            </a:extLst>
          </p:cNvPr>
          <p:cNvSpPr>
            <a:spLocks noGrp="1"/>
          </p:cNvSpPr>
          <p:nvPr>
            <p:ph idx="1"/>
          </p:nvPr>
        </p:nvSpPr>
        <p:spPr>
          <a:xfrm>
            <a:off x="7389900" y="532398"/>
            <a:ext cx="2592300" cy="747206"/>
          </a:xfrm>
        </p:spPr>
        <p:txBody>
          <a:bodyPr/>
          <a:lstStyle/>
          <a:p>
            <a:r>
              <a:rPr lang="de-CH" sz="1400" dirty="0"/>
              <a:t>Brutgebiet, ganzjährig</a:t>
            </a:r>
          </a:p>
          <a:p>
            <a:r>
              <a:rPr lang="de-CH" sz="1400" dirty="0"/>
              <a:t>Brutgebiet, im Winter geräumt</a:t>
            </a:r>
          </a:p>
          <a:p>
            <a:r>
              <a:rPr lang="de-CH" sz="1400" dirty="0"/>
              <a:t>Überwinterungsgebiet</a:t>
            </a:r>
          </a:p>
          <a:p>
            <a:endParaRPr lang="de-CH" sz="1400" dirty="0"/>
          </a:p>
        </p:txBody>
      </p:sp>
      <p:grpSp>
        <p:nvGrpSpPr>
          <p:cNvPr id="15" name="Gruppieren 14">
            <a:extLst>
              <a:ext uri="{FF2B5EF4-FFF2-40B4-BE49-F238E27FC236}">
                <a16:creationId xmlns:a16="http://schemas.microsoft.com/office/drawing/2014/main" id="{3B579452-A7A8-2CE8-334C-F92F50AD0BD9}"/>
              </a:ext>
            </a:extLst>
          </p:cNvPr>
          <p:cNvGrpSpPr/>
          <p:nvPr/>
        </p:nvGrpSpPr>
        <p:grpSpPr>
          <a:xfrm>
            <a:off x="7071528" y="559931"/>
            <a:ext cx="190919" cy="633046"/>
            <a:chOff x="7455877" y="234921"/>
            <a:chExt cx="190919" cy="633046"/>
          </a:xfrm>
        </p:grpSpPr>
        <p:sp>
          <p:nvSpPr>
            <p:cNvPr id="16" name="Rechteck 15">
              <a:extLst>
                <a:ext uri="{FF2B5EF4-FFF2-40B4-BE49-F238E27FC236}">
                  <a16:creationId xmlns:a16="http://schemas.microsoft.com/office/drawing/2014/main" id="{4DFB8FD5-6B6E-4E1A-2FC4-C66C76DA2F17}"/>
                </a:ext>
              </a:extLst>
            </p:cNvPr>
            <p:cNvSpPr/>
            <p:nvPr/>
          </p:nvSpPr>
          <p:spPr>
            <a:xfrm>
              <a:off x="7455877" y="234921"/>
              <a:ext cx="190919" cy="190919"/>
            </a:xfrm>
            <a:prstGeom prst="rect">
              <a:avLst/>
            </a:prstGeom>
            <a:solidFill>
              <a:srgbClr val="80B56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Rechteck 16">
              <a:extLst>
                <a:ext uri="{FF2B5EF4-FFF2-40B4-BE49-F238E27FC236}">
                  <a16:creationId xmlns:a16="http://schemas.microsoft.com/office/drawing/2014/main" id="{9F735C96-5798-3EF7-DB79-F3C572DE3404}"/>
                </a:ext>
              </a:extLst>
            </p:cNvPr>
            <p:cNvSpPr/>
            <p:nvPr/>
          </p:nvSpPr>
          <p:spPr>
            <a:xfrm>
              <a:off x="7455877" y="455985"/>
              <a:ext cx="190919" cy="190919"/>
            </a:xfrm>
            <a:prstGeom prst="rect">
              <a:avLst/>
            </a:prstGeom>
            <a:solidFill>
              <a:srgbClr val="F5F56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Rechteck 17">
              <a:extLst>
                <a:ext uri="{FF2B5EF4-FFF2-40B4-BE49-F238E27FC236}">
                  <a16:creationId xmlns:a16="http://schemas.microsoft.com/office/drawing/2014/main" id="{AE29F23F-100C-D11C-F929-2E57EE00E77C}"/>
                </a:ext>
              </a:extLst>
            </p:cNvPr>
            <p:cNvSpPr/>
            <p:nvPr/>
          </p:nvSpPr>
          <p:spPr>
            <a:xfrm>
              <a:off x="7455877" y="677048"/>
              <a:ext cx="190919" cy="190919"/>
            </a:xfrm>
            <a:prstGeom prst="rect">
              <a:avLst/>
            </a:prstGeom>
            <a:solidFill>
              <a:srgbClr val="76ACC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grpSp>
      <p:pic>
        <p:nvPicPr>
          <p:cNvPr id="7" name="Grafik 6" descr="Ein Bild, das Karte, Text, Atlas enthält.&#10;&#10;KI-generierte Inhalte können fehlerhaft sein.">
            <a:extLst>
              <a:ext uri="{FF2B5EF4-FFF2-40B4-BE49-F238E27FC236}">
                <a16:creationId xmlns:a16="http://schemas.microsoft.com/office/drawing/2014/main" id="{A8969E02-3978-B16D-3F8D-23EAF241C3A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758950"/>
            <a:ext cx="12192000" cy="5099050"/>
          </a:xfrm>
          <a:prstGeom prst="rect">
            <a:avLst/>
          </a:prstGeom>
        </p:spPr>
      </p:pic>
    </p:spTree>
    <p:extLst>
      <p:ext uri="{BB962C8B-B14F-4D97-AF65-F5344CB8AC3E}">
        <p14:creationId xmlns:p14="http://schemas.microsoft.com/office/powerpoint/2010/main" val="32252732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t>Gefahren am Nest</a:t>
            </a:r>
          </a:p>
        </p:txBody>
      </p:sp>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dirty="0"/>
          </a:p>
        </p:txBody>
      </p:sp>
      <p:sp>
        <p:nvSpPr>
          <p:cNvPr id="4" name="Inhaltsplatzhalter 2">
            <a:extLst>
              <a:ext uri="{FF2B5EF4-FFF2-40B4-BE49-F238E27FC236}">
                <a16:creationId xmlns:a16="http://schemas.microsoft.com/office/drawing/2014/main" id="{0AA5B1B7-68BA-4B9B-4E99-58E497EF2D89}"/>
              </a:ext>
            </a:extLst>
          </p:cNvPr>
          <p:cNvSpPr txBox="1">
            <a:spLocks/>
          </p:cNvSpPr>
          <p:nvPr/>
        </p:nvSpPr>
        <p:spPr>
          <a:xfrm>
            <a:off x="606425" y="1768230"/>
            <a:ext cx="5489575" cy="4362386"/>
          </a:xfrm>
          <a:prstGeom prst="rect">
            <a:avLst/>
          </a:prstGeom>
        </p:spPr>
        <p:txBody>
          <a:bodyPr/>
          <a:lstStyle>
            <a:defPPr>
              <a:defRPr lang="de-DE"/>
            </a:defPPr>
            <a:lvl1pPr indent="0">
              <a:lnSpc>
                <a:spcPct val="107000"/>
              </a:lnSpc>
              <a:spcBef>
                <a:spcPts val="0"/>
              </a:spcBef>
              <a:buFont typeface="Arial" panose="020B0604020202020204" pitchFamily="34" charset="0"/>
              <a:buNone/>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pPr marL="342900" indent="-342900">
              <a:lnSpc>
                <a:spcPct val="150000"/>
              </a:lnSpc>
              <a:buFont typeface="Arial" panose="020B0604020202020204" pitchFamily="34" charset="0"/>
              <a:buChar char="•"/>
            </a:pPr>
            <a:r>
              <a:rPr lang="de-CH" dirty="0"/>
              <a:t>30 – 40 % der Bruten schaffen es nicht bis zum Ausflug</a:t>
            </a:r>
          </a:p>
          <a:p>
            <a:pPr marL="342900" indent="-342900">
              <a:lnSpc>
                <a:spcPct val="150000"/>
              </a:lnSpc>
              <a:buFont typeface="Arial" panose="020B0604020202020204" pitchFamily="34" charset="0"/>
              <a:buChar char="•"/>
            </a:pPr>
            <a:r>
              <a:rPr lang="de-CH" dirty="0"/>
              <a:t>Hermelin oder Ratten können eindringen</a:t>
            </a:r>
          </a:p>
          <a:p>
            <a:pPr marL="342900" indent="-342900">
              <a:lnSpc>
                <a:spcPct val="150000"/>
              </a:lnSpc>
              <a:buFont typeface="Arial" panose="020B0604020202020204" pitchFamily="34" charset="0"/>
              <a:buChar char="•"/>
            </a:pPr>
            <a:r>
              <a:rPr lang="de-CH" dirty="0"/>
              <a:t>grössere Säuger (Fuchs, Iltis...) können die Höhle ausgraben</a:t>
            </a:r>
          </a:p>
          <a:p>
            <a:pPr marL="342900" indent="-342900">
              <a:lnSpc>
                <a:spcPct val="150000"/>
              </a:lnSpc>
              <a:buFont typeface="Arial" panose="020B0604020202020204" pitchFamily="34" charset="0"/>
              <a:buChar char="•"/>
            </a:pPr>
            <a:r>
              <a:rPr lang="de-CH" dirty="0"/>
              <a:t>Katzen lernen die Sitzwarten</a:t>
            </a:r>
          </a:p>
        </p:txBody>
      </p:sp>
      <p:pic>
        <p:nvPicPr>
          <p:cNvPr id="6" name="Grafik 5" descr="Ein Bild, das Säugetier, Gras, draußen, Wiesel enthält.&#10;&#10;KI-generierte Inhalte können fehlerhaft sein.">
            <a:extLst>
              <a:ext uri="{FF2B5EF4-FFF2-40B4-BE49-F238E27FC236}">
                <a16:creationId xmlns:a16="http://schemas.microsoft.com/office/drawing/2014/main" id="{0DF5AAEE-04C9-A89B-FC9B-92309163C3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42891" y="0"/>
            <a:ext cx="5549109" cy="4149182"/>
          </a:xfrm>
          <a:prstGeom prst="rect">
            <a:avLst/>
          </a:prstGeom>
        </p:spPr>
      </p:pic>
      <p:pic>
        <p:nvPicPr>
          <p:cNvPr id="10" name="Grafik 9" descr="Ein Bild, das Säugetier, Fuchs, Gras, draußen enthält.&#10;&#10;KI-generierte Inhalte können fehlerhaft sein.">
            <a:extLst>
              <a:ext uri="{FF2B5EF4-FFF2-40B4-BE49-F238E27FC236}">
                <a16:creationId xmlns:a16="http://schemas.microsoft.com/office/drawing/2014/main" id="{2B96B4BB-55B8-F45B-37EB-A5F3018EF245}"/>
              </a:ext>
            </a:extLst>
          </p:cNvPr>
          <p:cNvPicPr>
            <a:picLocks noChangeAspect="1"/>
          </p:cNvPicPr>
          <p:nvPr/>
        </p:nvPicPr>
        <p:blipFill>
          <a:blip r:embed="rId4" cstate="screen">
            <a:extLst>
              <a:ext uri="{28A0092B-C50C-407E-A947-70E740481C1C}">
                <a14:useLocalDpi xmlns:a14="http://schemas.microsoft.com/office/drawing/2010/main"/>
              </a:ext>
            </a:extLst>
          </a:blip>
          <a:srcRect t="-3043"/>
          <a:stretch>
            <a:fillRect/>
          </a:stretch>
        </p:blipFill>
        <p:spPr>
          <a:xfrm>
            <a:off x="6642892" y="3429000"/>
            <a:ext cx="5549107" cy="3428999"/>
          </a:xfrm>
          <a:prstGeom prst="rect">
            <a:avLst/>
          </a:prstGeom>
        </p:spPr>
      </p:pic>
    </p:spTree>
    <p:extLst>
      <p:ext uri="{BB962C8B-B14F-4D97-AF65-F5344CB8AC3E}">
        <p14:creationId xmlns:p14="http://schemas.microsoft.com/office/powerpoint/2010/main" val="23052081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t>Gefahren am Nest</a:t>
            </a:r>
          </a:p>
        </p:txBody>
      </p:sp>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dirty="0"/>
          </a:p>
        </p:txBody>
      </p:sp>
      <p:sp>
        <p:nvSpPr>
          <p:cNvPr id="4" name="Inhaltsplatzhalter 2">
            <a:extLst>
              <a:ext uri="{FF2B5EF4-FFF2-40B4-BE49-F238E27FC236}">
                <a16:creationId xmlns:a16="http://schemas.microsoft.com/office/drawing/2014/main" id="{0AA5B1B7-68BA-4B9B-4E99-58E497EF2D89}"/>
              </a:ext>
            </a:extLst>
          </p:cNvPr>
          <p:cNvSpPr txBox="1">
            <a:spLocks/>
          </p:cNvSpPr>
          <p:nvPr/>
        </p:nvSpPr>
        <p:spPr>
          <a:xfrm>
            <a:off x="606426" y="1768230"/>
            <a:ext cx="5337174" cy="4362386"/>
          </a:xfrm>
          <a:prstGeom prst="rect">
            <a:avLst/>
          </a:prstGeom>
        </p:spPr>
        <p:txBody>
          <a:bodyPr/>
          <a:lstStyle>
            <a:defPPr>
              <a:defRPr lang="de-DE"/>
            </a:defPPr>
            <a:lvl1pPr indent="0">
              <a:lnSpc>
                <a:spcPct val="107000"/>
              </a:lnSpc>
              <a:spcBef>
                <a:spcPts val="0"/>
              </a:spcBef>
              <a:buFont typeface="Arial" panose="020B0604020202020204" pitchFamily="34" charset="0"/>
              <a:buNone/>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pPr marL="342900" indent="-342900">
              <a:lnSpc>
                <a:spcPct val="150000"/>
              </a:lnSpc>
              <a:buFont typeface="Arial" panose="020B0604020202020204" pitchFamily="34" charset="0"/>
              <a:buChar char="•"/>
            </a:pPr>
            <a:r>
              <a:rPr lang="de-CH" dirty="0"/>
              <a:t>viele Brutverluste durch Hochwasser</a:t>
            </a:r>
          </a:p>
          <a:p>
            <a:pPr marL="342900" indent="-342900">
              <a:lnSpc>
                <a:spcPct val="150000"/>
              </a:lnSpc>
              <a:buFont typeface="Arial" panose="020B0604020202020204" pitchFamily="34" charset="0"/>
              <a:buChar char="•"/>
            </a:pPr>
            <a:r>
              <a:rPr lang="de-CH" dirty="0"/>
              <a:t>Hochwasser und Starkregen trüben auch das Wasser </a:t>
            </a:r>
            <a:br>
              <a:rPr lang="de-CH" dirty="0"/>
            </a:br>
            <a:r>
              <a:rPr lang="de-CH" dirty="0"/>
              <a:t>=&gt; erschwerter Fischfang</a:t>
            </a:r>
          </a:p>
          <a:p>
            <a:pPr marL="342900" indent="-342900">
              <a:lnSpc>
                <a:spcPct val="150000"/>
              </a:lnSpc>
              <a:buFont typeface="Arial" panose="020B0604020202020204" pitchFamily="34" charset="0"/>
              <a:buChar char="•"/>
            </a:pPr>
            <a:r>
              <a:rPr lang="de-CH" dirty="0"/>
              <a:t>Störungen durch Menschen </a:t>
            </a:r>
          </a:p>
          <a:p>
            <a:pPr marL="342900" indent="-342900">
              <a:lnSpc>
                <a:spcPct val="150000"/>
              </a:lnSpc>
              <a:buFont typeface="Arial" panose="020B0604020202020204" pitchFamily="34" charset="0"/>
              <a:buChar char="•"/>
            </a:pPr>
            <a:endParaRPr lang="de-CH" dirty="0"/>
          </a:p>
          <a:p>
            <a:pPr>
              <a:lnSpc>
                <a:spcPct val="150000"/>
              </a:lnSpc>
            </a:pPr>
            <a:endParaRPr lang="de-CH" dirty="0"/>
          </a:p>
        </p:txBody>
      </p:sp>
      <p:pic>
        <p:nvPicPr>
          <p:cNvPr id="8" name="Grafik 7">
            <a:extLst>
              <a:ext uri="{FF2B5EF4-FFF2-40B4-BE49-F238E27FC236}">
                <a16:creationId xmlns:a16="http://schemas.microsoft.com/office/drawing/2014/main" id="{0C4CB03A-9CCA-566F-A536-0478EC39A765}"/>
              </a:ext>
            </a:extLst>
          </p:cNvPr>
          <p:cNvPicPr>
            <a:picLocks noChangeAspect="1"/>
          </p:cNvPicPr>
          <p:nvPr/>
        </p:nvPicPr>
        <p:blipFill>
          <a:blip r:embed="rId3" cstate="screen">
            <a:extLst>
              <a:ext uri="{28A0092B-C50C-407E-A947-70E740481C1C}">
                <a14:useLocalDpi xmlns:a14="http://schemas.microsoft.com/office/drawing/2010/main"/>
              </a:ext>
            </a:extLst>
          </a:blip>
          <a:srcRect b="-12590"/>
          <a:stretch>
            <a:fillRect/>
          </a:stretch>
        </p:blipFill>
        <p:spPr>
          <a:xfrm>
            <a:off x="6248402" y="-10391"/>
            <a:ext cx="5943598" cy="3954312"/>
          </a:xfrm>
          <a:prstGeom prst="rect">
            <a:avLst/>
          </a:prstGeom>
        </p:spPr>
      </p:pic>
      <p:pic>
        <p:nvPicPr>
          <p:cNvPr id="11" name="Grafik 10">
            <a:extLst>
              <a:ext uri="{FF2B5EF4-FFF2-40B4-BE49-F238E27FC236}">
                <a16:creationId xmlns:a16="http://schemas.microsoft.com/office/drawing/2014/main" id="{2395A86A-93A1-548F-4CFB-1010691783B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248402" y="3501736"/>
            <a:ext cx="5943596" cy="3356264"/>
          </a:xfrm>
          <a:prstGeom prst="rect">
            <a:avLst/>
          </a:prstGeom>
        </p:spPr>
      </p:pic>
    </p:spTree>
    <p:extLst>
      <p:ext uri="{BB962C8B-B14F-4D97-AF65-F5344CB8AC3E}">
        <p14:creationId xmlns:p14="http://schemas.microsoft.com/office/powerpoint/2010/main" val="42622125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t>Gefahren am Nest</a:t>
            </a:r>
          </a:p>
        </p:txBody>
      </p:sp>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dirty="0"/>
          </a:p>
        </p:txBody>
      </p:sp>
      <p:sp>
        <p:nvSpPr>
          <p:cNvPr id="4" name="Inhaltsplatzhalter 2">
            <a:extLst>
              <a:ext uri="{FF2B5EF4-FFF2-40B4-BE49-F238E27FC236}">
                <a16:creationId xmlns:a16="http://schemas.microsoft.com/office/drawing/2014/main" id="{0AA5B1B7-68BA-4B9B-4E99-58E497EF2D89}"/>
              </a:ext>
            </a:extLst>
          </p:cNvPr>
          <p:cNvSpPr txBox="1">
            <a:spLocks/>
          </p:cNvSpPr>
          <p:nvPr/>
        </p:nvSpPr>
        <p:spPr>
          <a:xfrm>
            <a:off x="606426" y="1768230"/>
            <a:ext cx="5337174" cy="4362386"/>
          </a:xfrm>
          <a:prstGeom prst="rect">
            <a:avLst/>
          </a:prstGeom>
        </p:spPr>
        <p:txBody>
          <a:bodyPr/>
          <a:lstStyle>
            <a:defPPr>
              <a:defRPr lang="de-DE"/>
            </a:defPPr>
            <a:lvl1pPr indent="0">
              <a:lnSpc>
                <a:spcPct val="107000"/>
              </a:lnSpc>
              <a:spcBef>
                <a:spcPts val="0"/>
              </a:spcBef>
              <a:buFont typeface="Arial" panose="020B0604020202020204" pitchFamily="34" charset="0"/>
              <a:buNone/>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pPr marL="342900" indent="-342900">
              <a:lnSpc>
                <a:spcPct val="150000"/>
              </a:lnSpc>
              <a:buFont typeface="Arial" panose="020B0604020202020204" pitchFamily="34" charset="0"/>
              <a:buChar char="•"/>
            </a:pPr>
            <a:r>
              <a:rPr lang="de-CH" dirty="0"/>
              <a:t>viele Brutverluste durch Hochwasser</a:t>
            </a:r>
          </a:p>
          <a:p>
            <a:pPr marL="342900" indent="-342900">
              <a:lnSpc>
                <a:spcPct val="150000"/>
              </a:lnSpc>
              <a:buFont typeface="Arial" panose="020B0604020202020204" pitchFamily="34" charset="0"/>
              <a:buChar char="•"/>
            </a:pPr>
            <a:r>
              <a:rPr lang="de-CH" dirty="0"/>
              <a:t>Hochwasser und Starkregen trüben auch das Wasser </a:t>
            </a:r>
            <a:br>
              <a:rPr lang="de-CH" dirty="0"/>
            </a:br>
            <a:r>
              <a:rPr lang="de-CH" dirty="0"/>
              <a:t>=&gt; erschwerter Fischfang</a:t>
            </a:r>
          </a:p>
          <a:p>
            <a:pPr marL="342900" indent="-342900">
              <a:lnSpc>
                <a:spcPct val="150000"/>
              </a:lnSpc>
              <a:buFont typeface="Arial" panose="020B0604020202020204" pitchFamily="34" charset="0"/>
              <a:buChar char="•"/>
            </a:pPr>
            <a:r>
              <a:rPr lang="de-CH" dirty="0"/>
              <a:t>Störungen durch Menschen </a:t>
            </a:r>
          </a:p>
        </p:txBody>
      </p:sp>
      <p:pic>
        <p:nvPicPr>
          <p:cNvPr id="3" name="Picture 4">
            <a:extLst>
              <a:ext uri="{FF2B5EF4-FFF2-40B4-BE49-F238E27FC236}">
                <a16:creationId xmlns:a16="http://schemas.microsoft.com/office/drawing/2014/main" id="{8A4C2234-EB39-D943-B6F0-AC050F0445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43600" y="1783638"/>
            <a:ext cx="6248400" cy="400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Inhaltsplatzhalter 2">
            <a:extLst>
              <a:ext uri="{FF2B5EF4-FFF2-40B4-BE49-F238E27FC236}">
                <a16:creationId xmlns:a16="http://schemas.microsoft.com/office/drawing/2014/main" id="{74770257-01ED-56EA-5E39-4A5B7322C13D}"/>
              </a:ext>
            </a:extLst>
          </p:cNvPr>
          <p:cNvSpPr txBox="1">
            <a:spLocks/>
          </p:cNvSpPr>
          <p:nvPr/>
        </p:nvSpPr>
        <p:spPr>
          <a:xfrm>
            <a:off x="5943600" y="5760393"/>
            <a:ext cx="5489575" cy="880702"/>
          </a:xfrm>
          <a:prstGeom prst="rect">
            <a:avLst/>
          </a:prstGeom>
        </p:spPr>
        <p:txBody>
          <a:bodyPr/>
          <a:lstStyle>
            <a:defPPr>
              <a:defRPr lang="de-DE"/>
            </a:defPPr>
            <a:lvl1pPr indent="0">
              <a:lnSpc>
                <a:spcPct val="107000"/>
              </a:lnSpc>
              <a:spcBef>
                <a:spcPts val="0"/>
              </a:spcBef>
              <a:buFont typeface="Arial" panose="020B0604020202020204" pitchFamily="34" charset="0"/>
              <a:buNone/>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pPr>
              <a:lnSpc>
                <a:spcPct val="150000"/>
              </a:lnSpc>
            </a:pPr>
            <a:r>
              <a:rPr lang="de-CH" sz="1600" dirty="0"/>
              <a:t>...seit über 20 Jahren keine Veränderung...</a:t>
            </a:r>
          </a:p>
        </p:txBody>
      </p:sp>
    </p:spTree>
    <p:extLst>
      <p:ext uri="{BB962C8B-B14F-4D97-AF65-F5344CB8AC3E}">
        <p14:creationId xmlns:p14="http://schemas.microsoft.com/office/powerpoint/2010/main" val="33118876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36EDD-F4D5-604E-57D6-7478DE065271}"/>
            </a:ext>
          </a:extLst>
        </p:cNvPr>
        <p:cNvGrpSpPr/>
        <p:nvPr/>
      </p:nvGrpSpPr>
      <p:grpSpPr>
        <a:xfrm>
          <a:off x="0" y="0"/>
          <a:ext cx="0" cy="0"/>
          <a:chOff x="0" y="0"/>
          <a:chExt cx="0" cy="0"/>
        </a:xfrm>
      </p:grpSpPr>
      <p:pic>
        <p:nvPicPr>
          <p:cNvPr id="4" name="Grafik 3" descr="Ein Bild, das Vogel, draußen, Zweig, Baum enthält.&#10;&#10;KI-generierte Inhalte können fehlerhaft sein.">
            <a:extLst>
              <a:ext uri="{FF2B5EF4-FFF2-40B4-BE49-F238E27FC236}">
                <a16:creationId xmlns:a16="http://schemas.microsoft.com/office/drawing/2014/main" id="{7CD06C26-6C61-756B-AEEB-E04E59CD0133}"/>
              </a:ext>
            </a:extLst>
          </p:cNvPr>
          <p:cNvPicPr>
            <a:picLocks noChangeAspect="1"/>
          </p:cNvPicPr>
          <p:nvPr/>
        </p:nvPicPr>
        <p:blipFill>
          <a:blip r:embed="rId3" cstate="screen">
            <a:extLst>
              <a:ext uri="{28A0092B-C50C-407E-A947-70E740481C1C}">
                <a14:useLocalDpi xmlns:a14="http://schemas.microsoft.com/office/drawing/2010/main"/>
              </a:ext>
            </a:extLst>
          </a:blip>
          <a:srcRect b="-247"/>
          <a:stretch>
            <a:fillRect/>
          </a:stretch>
        </p:blipFill>
        <p:spPr>
          <a:xfrm>
            <a:off x="6165130" y="-1"/>
            <a:ext cx="6026870" cy="6874933"/>
          </a:xfrm>
          <a:prstGeom prst="rect">
            <a:avLst/>
          </a:prstGeom>
        </p:spPr>
      </p:pic>
      <p:sp>
        <p:nvSpPr>
          <p:cNvPr id="2" name="Titel 1">
            <a:extLst>
              <a:ext uri="{FF2B5EF4-FFF2-40B4-BE49-F238E27FC236}">
                <a16:creationId xmlns:a16="http://schemas.microsoft.com/office/drawing/2014/main" id="{7291D6D1-F7A7-D729-403B-9A3BFE558885}"/>
              </a:ext>
            </a:extLst>
          </p:cNvPr>
          <p:cNvSpPr>
            <a:spLocks noGrp="1"/>
          </p:cNvSpPr>
          <p:nvPr>
            <p:ph type="title"/>
          </p:nvPr>
        </p:nvSpPr>
        <p:spPr/>
        <p:txBody>
          <a:bodyPr/>
          <a:lstStyle/>
          <a:p>
            <a:r>
              <a:rPr lang="de-CH" dirty="0"/>
              <a:t>Weitere Gefahren</a:t>
            </a:r>
          </a:p>
        </p:txBody>
      </p:sp>
      <p:sp>
        <p:nvSpPr>
          <p:cNvPr id="12" name="Textplatzhalter 11">
            <a:extLst>
              <a:ext uri="{FF2B5EF4-FFF2-40B4-BE49-F238E27FC236}">
                <a16:creationId xmlns:a16="http://schemas.microsoft.com/office/drawing/2014/main" id="{0710C381-B744-D79B-1749-345EF8384494}"/>
              </a:ext>
            </a:extLst>
          </p:cNvPr>
          <p:cNvSpPr>
            <a:spLocks noGrp="1"/>
          </p:cNvSpPr>
          <p:nvPr>
            <p:ph type="body" sz="quarter" idx="20"/>
          </p:nvPr>
        </p:nvSpPr>
        <p:spPr/>
        <p:txBody>
          <a:bodyPr/>
          <a:lstStyle/>
          <a:p>
            <a:endParaRPr lang="de-CH"/>
          </a:p>
        </p:txBody>
      </p:sp>
      <p:sp>
        <p:nvSpPr>
          <p:cNvPr id="13" name="Textplatzhalter 12">
            <a:extLst>
              <a:ext uri="{FF2B5EF4-FFF2-40B4-BE49-F238E27FC236}">
                <a16:creationId xmlns:a16="http://schemas.microsoft.com/office/drawing/2014/main" id="{CD17E0E8-61A9-2C78-37C3-3ECF036B98A2}"/>
              </a:ext>
            </a:extLst>
          </p:cNvPr>
          <p:cNvSpPr>
            <a:spLocks noGrp="1"/>
          </p:cNvSpPr>
          <p:nvPr>
            <p:ph type="body" sz="quarter" idx="21"/>
          </p:nvPr>
        </p:nvSpPr>
        <p:spPr/>
        <p:txBody>
          <a:bodyPr/>
          <a:lstStyle/>
          <a:p>
            <a:endParaRPr lang="de-CH"/>
          </a:p>
        </p:txBody>
      </p:sp>
      <p:sp>
        <p:nvSpPr>
          <p:cNvPr id="3" name="Inhaltsplatzhalter 4">
            <a:extLst>
              <a:ext uri="{FF2B5EF4-FFF2-40B4-BE49-F238E27FC236}">
                <a16:creationId xmlns:a16="http://schemas.microsoft.com/office/drawing/2014/main" id="{DA184384-E1A0-4A24-0BFC-D6B6E1D3DE1D}"/>
              </a:ext>
            </a:extLst>
          </p:cNvPr>
          <p:cNvSpPr txBox="1">
            <a:spLocks/>
          </p:cNvSpPr>
          <p:nvPr/>
        </p:nvSpPr>
        <p:spPr>
          <a:xfrm>
            <a:off x="606424" y="1758950"/>
            <a:ext cx="5558706" cy="43623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de-CH" dirty="0"/>
              <a:t>harte Winter können zu massiven Bestandsverluste führen</a:t>
            </a:r>
          </a:p>
          <a:p>
            <a:pPr>
              <a:lnSpc>
                <a:spcPct val="150000"/>
              </a:lnSpc>
            </a:pPr>
            <a:r>
              <a:rPr lang="de-CH" dirty="0"/>
              <a:t>	=&gt; hoher Energiebedarf</a:t>
            </a:r>
            <a:br>
              <a:rPr lang="de-CH" dirty="0"/>
            </a:br>
            <a:r>
              <a:rPr lang="de-CH" dirty="0"/>
              <a:t>	=&gt; Gewässer frieren zu</a:t>
            </a:r>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r>
              <a:rPr lang="de-CH" dirty="0"/>
              <a:t>Wasserverschmutzung</a:t>
            </a:r>
          </a:p>
          <a:p>
            <a:pPr marL="342900" indent="-342900">
              <a:lnSpc>
                <a:spcPct val="150000"/>
              </a:lnSpc>
              <a:buFont typeface="Arial" panose="020B0604020202020204" pitchFamily="34" charset="0"/>
              <a:buChar char="•"/>
            </a:pPr>
            <a:r>
              <a:rPr lang="de-CH" dirty="0"/>
              <a:t>Glasscheiben</a:t>
            </a:r>
          </a:p>
          <a:p>
            <a:pPr marL="342900" indent="-342900">
              <a:lnSpc>
                <a:spcPct val="150000"/>
              </a:lnSpc>
              <a:buFont typeface="Arial" panose="020B0604020202020204" pitchFamily="34" charset="0"/>
              <a:buChar char="•"/>
            </a:pPr>
            <a:r>
              <a:rPr lang="de-CH" dirty="0"/>
              <a:t>Verkehrsopfer durch tiefen Flug</a:t>
            </a:r>
          </a:p>
          <a:p>
            <a:pPr marL="342900" indent="-342900">
              <a:lnSpc>
                <a:spcPct val="150000"/>
              </a:lnSpc>
              <a:buFont typeface="Arial" panose="020B0604020202020204" pitchFamily="34" charset="0"/>
              <a:buChar char="•"/>
            </a:pPr>
            <a:r>
              <a:rPr lang="de-CH" dirty="0"/>
              <a:t>früher als «Fischräuber» verfolgt</a:t>
            </a:r>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p:txBody>
      </p:sp>
      <p:sp>
        <p:nvSpPr>
          <p:cNvPr id="14" name="Inhaltsplatzhalter 2">
            <a:extLst>
              <a:ext uri="{FF2B5EF4-FFF2-40B4-BE49-F238E27FC236}">
                <a16:creationId xmlns:a16="http://schemas.microsoft.com/office/drawing/2014/main" id="{E8380927-D51A-8674-B310-825A512EC73A}"/>
              </a:ext>
            </a:extLst>
          </p:cNvPr>
          <p:cNvSpPr txBox="1">
            <a:spLocks/>
          </p:cNvSpPr>
          <p:nvPr/>
        </p:nvSpPr>
        <p:spPr>
          <a:xfrm>
            <a:off x="6180138"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solidFill>
                  <a:schemeClr val="bg1"/>
                </a:solidFill>
              </a:rPr>
              <a:t>Michael Gerber</a:t>
            </a:r>
          </a:p>
        </p:txBody>
      </p:sp>
    </p:spTree>
    <p:extLst>
      <p:ext uri="{BB962C8B-B14F-4D97-AF65-F5344CB8AC3E}">
        <p14:creationId xmlns:p14="http://schemas.microsoft.com/office/powerpoint/2010/main" val="359034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draußen, Gras, Himmel, Naturlandschaft enthält.&#10;&#10;KI-generierte Inhalte können fehlerhaft sein.">
            <a:extLst>
              <a:ext uri="{FF2B5EF4-FFF2-40B4-BE49-F238E27FC236}">
                <a16:creationId xmlns:a16="http://schemas.microsoft.com/office/drawing/2014/main" id="{E632C99F-A4E4-3645-6F7B-53FCC77B453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758949"/>
            <a:ext cx="12192000" cy="5099051"/>
          </a:xfrm>
          <a:prstGeom prst="rect">
            <a:avLst/>
          </a:prstGeom>
        </p:spPr>
      </p:pic>
      <p:sp>
        <p:nvSpPr>
          <p:cNvPr id="2" name="Titel 1">
            <a:extLst>
              <a:ext uri="{FF2B5EF4-FFF2-40B4-BE49-F238E27FC236}">
                <a16:creationId xmlns:a16="http://schemas.microsoft.com/office/drawing/2014/main" id="{0DBE8D79-2B22-CB87-43D2-5DA91E5C6C0C}"/>
              </a:ext>
            </a:extLst>
          </p:cNvPr>
          <p:cNvSpPr>
            <a:spLocks noGrp="1"/>
          </p:cNvSpPr>
          <p:nvPr>
            <p:ph type="title"/>
          </p:nvPr>
        </p:nvSpPr>
        <p:spPr/>
        <p:txBody>
          <a:bodyPr/>
          <a:lstStyle/>
          <a:p>
            <a:r>
              <a:rPr lang="de-CH" dirty="0"/>
              <a:t>Lebensraum</a:t>
            </a:r>
          </a:p>
        </p:txBody>
      </p:sp>
      <p:sp>
        <p:nvSpPr>
          <p:cNvPr id="13" name="Textplatzhalter 12">
            <a:extLst>
              <a:ext uri="{FF2B5EF4-FFF2-40B4-BE49-F238E27FC236}">
                <a16:creationId xmlns:a16="http://schemas.microsoft.com/office/drawing/2014/main" id="{74D740F4-73C8-DFD7-2E55-3ECC632B47D2}"/>
              </a:ext>
            </a:extLst>
          </p:cNvPr>
          <p:cNvSpPr>
            <a:spLocks noGrp="1"/>
          </p:cNvSpPr>
          <p:nvPr>
            <p:ph type="body" sz="quarter" idx="20"/>
          </p:nvPr>
        </p:nvSpPr>
        <p:spPr/>
        <p:txBody>
          <a:bodyPr/>
          <a:lstStyle/>
          <a:p>
            <a:endParaRPr lang="de-CH"/>
          </a:p>
        </p:txBody>
      </p:sp>
      <p:sp>
        <p:nvSpPr>
          <p:cNvPr id="15" name="Textplatzhalter 14">
            <a:extLst>
              <a:ext uri="{FF2B5EF4-FFF2-40B4-BE49-F238E27FC236}">
                <a16:creationId xmlns:a16="http://schemas.microsoft.com/office/drawing/2014/main" id="{8881D44D-AC6B-0999-7E7A-EAFD6C141850}"/>
              </a:ext>
            </a:extLst>
          </p:cNvPr>
          <p:cNvSpPr>
            <a:spLocks noGrp="1"/>
          </p:cNvSpPr>
          <p:nvPr>
            <p:ph type="body" sz="quarter" idx="21"/>
          </p:nvPr>
        </p:nvSpPr>
        <p:spPr/>
        <p:txBody>
          <a:bodyPr/>
          <a:lstStyle/>
          <a:p>
            <a:endParaRPr lang="de-CH"/>
          </a:p>
        </p:txBody>
      </p:sp>
      <p:sp>
        <p:nvSpPr>
          <p:cNvPr id="10" name="Inhaltsplatzhalter 2">
            <a:extLst>
              <a:ext uri="{FF2B5EF4-FFF2-40B4-BE49-F238E27FC236}">
                <a16:creationId xmlns:a16="http://schemas.microsoft.com/office/drawing/2014/main" id="{753AC032-6738-B60F-BCB3-62B5CF4DA9FF}"/>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solidFill>
                  <a:schemeClr val="bg1"/>
                </a:solidFill>
              </a:rPr>
              <a:t>Claudia Müller</a:t>
            </a:r>
          </a:p>
        </p:txBody>
      </p:sp>
    </p:spTree>
    <p:extLst>
      <p:ext uri="{BB962C8B-B14F-4D97-AF65-F5344CB8AC3E}">
        <p14:creationId xmlns:p14="http://schemas.microsoft.com/office/powerpoint/2010/main" val="21241123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1">
            <a:extLst>
              <a:ext uri="{FF2B5EF4-FFF2-40B4-BE49-F238E27FC236}">
                <a16:creationId xmlns:a16="http://schemas.microsoft.com/office/drawing/2014/main" id="{FEFE487A-FA9E-5283-2939-2353D845A1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1" y="1758949"/>
            <a:ext cx="12192000" cy="5099051"/>
          </a:xfrm>
          <a:prstGeom prst="rect">
            <a:avLst/>
          </a:prstGeom>
        </p:spPr>
      </p:pic>
      <p:sp>
        <p:nvSpPr>
          <p:cNvPr id="2" name="Titel 1">
            <a:extLst>
              <a:ext uri="{FF2B5EF4-FFF2-40B4-BE49-F238E27FC236}">
                <a16:creationId xmlns:a16="http://schemas.microsoft.com/office/drawing/2014/main" id="{0DBE8D79-2B22-CB87-43D2-5DA91E5C6C0C}"/>
              </a:ext>
            </a:extLst>
          </p:cNvPr>
          <p:cNvSpPr>
            <a:spLocks noGrp="1"/>
          </p:cNvSpPr>
          <p:nvPr>
            <p:ph type="title"/>
          </p:nvPr>
        </p:nvSpPr>
        <p:spPr/>
        <p:txBody>
          <a:bodyPr/>
          <a:lstStyle/>
          <a:p>
            <a:r>
              <a:rPr lang="de-CH" dirty="0"/>
              <a:t>Lebensraum</a:t>
            </a:r>
          </a:p>
        </p:txBody>
      </p:sp>
      <p:sp>
        <p:nvSpPr>
          <p:cNvPr id="13" name="Textplatzhalter 12">
            <a:extLst>
              <a:ext uri="{FF2B5EF4-FFF2-40B4-BE49-F238E27FC236}">
                <a16:creationId xmlns:a16="http://schemas.microsoft.com/office/drawing/2014/main" id="{74D740F4-73C8-DFD7-2E55-3ECC632B47D2}"/>
              </a:ext>
            </a:extLst>
          </p:cNvPr>
          <p:cNvSpPr>
            <a:spLocks noGrp="1"/>
          </p:cNvSpPr>
          <p:nvPr>
            <p:ph type="body" sz="quarter" idx="20"/>
          </p:nvPr>
        </p:nvSpPr>
        <p:spPr/>
        <p:txBody>
          <a:bodyPr/>
          <a:lstStyle/>
          <a:p>
            <a:endParaRPr lang="de-CH"/>
          </a:p>
        </p:txBody>
      </p:sp>
      <p:sp>
        <p:nvSpPr>
          <p:cNvPr id="15" name="Textplatzhalter 14">
            <a:extLst>
              <a:ext uri="{FF2B5EF4-FFF2-40B4-BE49-F238E27FC236}">
                <a16:creationId xmlns:a16="http://schemas.microsoft.com/office/drawing/2014/main" id="{8881D44D-AC6B-0999-7E7A-EAFD6C141850}"/>
              </a:ext>
            </a:extLst>
          </p:cNvPr>
          <p:cNvSpPr>
            <a:spLocks noGrp="1"/>
          </p:cNvSpPr>
          <p:nvPr>
            <p:ph type="body" sz="quarter" idx="21"/>
          </p:nvPr>
        </p:nvSpPr>
        <p:spPr/>
        <p:txBody>
          <a:bodyPr/>
          <a:lstStyle/>
          <a:p>
            <a:endParaRPr lang="de-CH"/>
          </a:p>
        </p:txBody>
      </p:sp>
      <p:sp>
        <p:nvSpPr>
          <p:cNvPr id="10" name="Inhaltsplatzhalter 2">
            <a:extLst>
              <a:ext uri="{FF2B5EF4-FFF2-40B4-BE49-F238E27FC236}">
                <a16:creationId xmlns:a16="http://schemas.microsoft.com/office/drawing/2014/main" id="{753AC032-6738-B60F-BCB3-62B5CF4DA9FF}"/>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solidFill>
                  <a:schemeClr val="bg1"/>
                </a:solidFill>
              </a:rPr>
              <a:t>Stefan Bachmann</a:t>
            </a:r>
          </a:p>
        </p:txBody>
      </p:sp>
    </p:spTree>
    <p:extLst>
      <p:ext uri="{BB962C8B-B14F-4D97-AF65-F5344CB8AC3E}">
        <p14:creationId xmlns:p14="http://schemas.microsoft.com/office/powerpoint/2010/main" val="15437329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außen, Wasser, Naturlandschaft, Auzone enthält.&#10;&#10;KI-generierte Inhalte können fehlerhaft sein.">
            <a:extLst>
              <a:ext uri="{FF2B5EF4-FFF2-40B4-BE49-F238E27FC236}">
                <a16:creationId xmlns:a16="http://schemas.microsoft.com/office/drawing/2014/main" id="{1268EF6E-7ADF-679A-7CB8-E87F52EB4EE9}"/>
              </a:ext>
            </a:extLst>
          </p:cNvPr>
          <p:cNvPicPr>
            <a:picLocks noChangeAspect="1"/>
          </p:cNvPicPr>
          <p:nvPr/>
        </p:nvPicPr>
        <p:blipFill>
          <a:blip r:embed="rId3" cstate="screen">
            <a:extLst>
              <a:ext uri="{28A0092B-C50C-407E-A947-70E740481C1C}">
                <a14:useLocalDpi xmlns:a14="http://schemas.microsoft.com/office/drawing/2010/main"/>
              </a:ext>
            </a:extLst>
          </a:blip>
          <a:srcRect r="-4"/>
          <a:stretch>
            <a:fillRect/>
          </a:stretch>
        </p:blipFill>
        <p:spPr>
          <a:xfrm>
            <a:off x="0" y="1758950"/>
            <a:ext cx="12192000" cy="5099050"/>
          </a:xfrm>
          <a:prstGeom prst="rect">
            <a:avLst/>
          </a:prstGeom>
        </p:spPr>
      </p:pic>
      <p:sp>
        <p:nvSpPr>
          <p:cNvPr id="2" name="Titel 1">
            <a:extLst>
              <a:ext uri="{FF2B5EF4-FFF2-40B4-BE49-F238E27FC236}">
                <a16:creationId xmlns:a16="http://schemas.microsoft.com/office/drawing/2014/main" id="{0DBE8D79-2B22-CB87-43D2-5DA91E5C6C0C}"/>
              </a:ext>
            </a:extLst>
          </p:cNvPr>
          <p:cNvSpPr>
            <a:spLocks noGrp="1"/>
          </p:cNvSpPr>
          <p:nvPr>
            <p:ph type="title"/>
          </p:nvPr>
        </p:nvSpPr>
        <p:spPr/>
        <p:txBody>
          <a:bodyPr/>
          <a:lstStyle/>
          <a:p>
            <a:r>
              <a:rPr lang="de-CH" dirty="0"/>
              <a:t>Lebensraum</a:t>
            </a:r>
          </a:p>
        </p:txBody>
      </p:sp>
      <p:sp>
        <p:nvSpPr>
          <p:cNvPr id="13" name="Textplatzhalter 12">
            <a:extLst>
              <a:ext uri="{FF2B5EF4-FFF2-40B4-BE49-F238E27FC236}">
                <a16:creationId xmlns:a16="http://schemas.microsoft.com/office/drawing/2014/main" id="{74D740F4-73C8-DFD7-2E55-3ECC632B47D2}"/>
              </a:ext>
            </a:extLst>
          </p:cNvPr>
          <p:cNvSpPr>
            <a:spLocks noGrp="1"/>
          </p:cNvSpPr>
          <p:nvPr>
            <p:ph type="body" sz="quarter" idx="20"/>
          </p:nvPr>
        </p:nvSpPr>
        <p:spPr/>
        <p:txBody>
          <a:bodyPr/>
          <a:lstStyle/>
          <a:p>
            <a:endParaRPr lang="de-CH"/>
          </a:p>
        </p:txBody>
      </p:sp>
      <p:sp>
        <p:nvSpPr>
          <p:cNvPr id="15" name="Textplatzhalter 14">
            <a:extLst>
              <a:ext uri="{FF2B5EF4-FFF2-40B4-BE49-F238E27FC236}">
                <a16:creationId xmlns:a16="http://schemas.microsoft.com/office/drawing/2014/main" id="{8881D44D-AC6B-0999-7E7A-EAFD6C141850}"/>
              </a:ext>
            </a:extLst>
          </p:cNvPr>
          <p:cNvSpPr>
            <a:spLocks noGrp="1"/>
          </p:cNvSpPr>
          <p:nvPr>
            <p:ph type="body" sz="quarter" idx="21"/>
          </p:nvPr>
        </p:nvSpPr>
        <p:spPr/>
        <p:txBody>
          <a:bodyPr/>
          <a:lstStyle/>
          <a:p>
            <a:endParaRPr lang="de-CH"/>
          </a:p>
        </p:txBody>
      </p:sp>
      <p:sp>
        <p:nvSpPr>
          <p:cNvPr id="10" name="Inhaltsplatzhalter 2">
            <a:extLst>
              <a:ext uri="{FF2B5EF4-FFF2-40B4-BE49-F238E27FC236}">
                <a16:creationId xmlns:a16="http://schemas.microsoft.com/office/drawing/2014/main" id="{753AC032-6738-B60F-BCB3-62B5CF4DA9FF}"/>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solidFill>
                  <a:schemeClr val="bg1"/>
                </a:solidFill>
              </a:rPr>
              <a:t>Christa Glauser</a:t>
            </a:r>
          </a:p>
        </p:txBody>
      </p:sp>
    </p:spTree>
    <p:extLst>
      <p:ext uri="{BB962C8B-B14F-4D97-AF65-F5344CB8AC3E}">
        <p14:creationId xmlns:p14="http://schemas.microsoft.com/office/powerpoint/2010/main" val="19783306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draußen, Baum, Teich, Gras enthält.&#10;&#10;KI-generierte Inhalte können fehlerhaft sein.">
            <a:extLst>
              <a:ext uri="{FF2B5EF4-FFF2-40B4-BE49-F238E27FC236}">
                <a16:creationId xmlns:a16="http://schemas.microsoft.com/office/drawing/2014/main" id="{07358AE8-644D-FB9C-B9BA-6130EECA8C3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758950"/>
            <a:ext cx="12192000" cy="5099050"/>
          </a:xfrm>
          <a:prstGeom prst="rect">
            <a:avLst/>
          </a:prstGeom>
        </p:spPr>
      </p:pic>
      <p:sp>
        <p:nvSpPr>
          <p:cNvPr id="2" name="Titel 1">
            <a:extLst>
              <a:ext uri="{FF2B5EF4-FFF2-40B4-BE49-F238E27FC236}">
                <a16:creationId xmlns:a16="http://schemas.microsoft.com/office/drawing/2014/main" id="{0DBE8D79-2B22-CB87-43D2-5DA91E5C6C0C}"/>
              </a:ext>
            </a:extLst>
          </p:cNvPr>
          <p:cNvSpPr>
            <a:spLocks noGrp="1"/>
          </p:cNvSpPr>
          <p:nvPr>
            <p:ph type="title"/>
          </p:nvPr>
        </p:nvSpPr>
        <p:spPr/>
        <p:txBody>
          <a:bodyPr/>
          <a:lstStyle/>
          <a:p>
            <a:r>
              <a:rPr lang="de-CH" dirty="0"/>
              <a:t>Lebensraum</a:t>
            </a:r>
          </a:p>
        </p:txBody>
      </p:sp>
      <p:sp>
        <p:nvSpPr>
          <p:cNvPr id="13" name="Textplatzhalter 12">
            <a:extLst>
              <a:ext uri="{FF2B5EF4-FFF2-40B4-BE49-F238E27FC236}">
                <a16:creationId xmlns:a16="http://schemas.microsoft.com/office/drawing/2014/main" id="{74D740F4-73C8-DFD7-2E55-3ECC632B47D2}"/>
              </a:ext>
            </a:extLst>
          </p:cNvPr>
          <p:cNvSpPr>
            <a:spLocks noGrp="1"/>
          </p:cNvSpPr>
          <p:nvPr>
            <p:ph type="body" sz="quarter" idx="20"/>
          </p:nvPr>
        </p:nvSpPr>
        <p:spPr/>
        <p:txBody>
          <a:bodyPr/>
          <a:lstStyle/>
          <a:p>
            <a:endParaRPr lang="de-CH"/>
          </a:p>
        </p:txBody>
      </p:sp>
      <p:sp>
        <p:nvSpPr>
          <p:cNvPr id="15" name="Textplatzhalter 14">
            <a:extLst>
              <a:ext uri="{FF2B5EF4-FFF2-40B4-BE49-F238E27FC236}">
                <a16:creationId xmlns:a16="http://schemas.microsoft.com/office/drawing/2014/main" id="{8881D44D-AC6B-0999-7E7A-EAFD6C141850}"/>
              </a:ext>
            </a:extLst>
          </p:cNvPr>
          <p:cNvSpPr>
            <a:spLocks noGrp="1"/>
          </p:cNvSpPr>
          <p:nvPr>
            <p:ph type="body" sz="quarter" idx="21"/>
          </p:nvPr>
        </p:nvSpPr>
        <p:spPr/>
        <p:txBody>
          <a:bodyPr/>
          <a:lstStyle/>
          <a:p>
            <a:endParaRPr lang="de-CH"/>
          </a:p>
        </p:txBody>
      </p:sp>
      <p:sp>
        <p:nvSpPr>
          <p:cNvPr id="10" name="Inhaltsplatzhalter 2">
            <a:extLst>
              <a:ext uri="{FF2B5EF4-FFF2-40B4-BE49-F238E27FC236}">
                <a16:creationId xmlns:a16="http://schemas.microsoft.com/office/drawing/2014/main" id="{753AC032-6738-B60F-BCB3-62B5CF4DA9FF}"/>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solidFill>
                  <a:schemeClr val="bg1"/>
                </a:solidFill>
              </a:rPr>
              <a:t>Claudia Müller</a:t>
            </a:r>
          </a:p>
        </p:txBody>
      </p:sp>
    </p:spTree>
    <p:extLst>
      <p:ext uri="{BB962C8B-B14F-4D97-AF65-F5344CB8AC3E}">
        <p14:creationId xmlns:p14="http://schemas.microsoft.com/office/powerpoint/2010/main" val="16881282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36EDD-F4D5-604E-57D6-7478DE065271}"/>
            </a:ext>
          </a:extLst>
        </p:cNvPr>
        <p:cNvGrpSpPr/>
        <p:nvPr/>
      </p:nvGrpSpPr>
      <p:grpSpPr>
        <a:xfrm>
          <a:off x="0" y="0"/>
          <a:ext cx="0" cy="0"/>
          <a:chOff x="0" y="0"/>
          <a:chExt cx="0" cy="0"/>
        </a:xfrm>
      </p:grpSpPr>
      <p:pic>
        <p:nvPicPr>
          <p:cNvPr id="8" name="Grafik 7" descr="Ein Bild, das draußen, Baum, Wasser, Pflanze enthält.&#10;&#10;KI-generierte Inhalte können fehlerhaft sein.">
            <a:extLst>
              <a:ext uri="{FF2B5EF4-FFF2-40B4-BE49-F238E27FC236}">
                <a16:creationId xmlns:a16="http://schemas.microsoft.com/office/drawing/2014/main" id="{D59A19BA-197A-6132-D979-E23103C262AD}"/>
              </a:ext>
            </a:extLst>
          </p:cNvPr>
          <p:cNvPicPr>
            <a:picLocks noChangeAspect="1"/>
          </p:cNvPicPr>
          <p:nvPr/>
        </p:nvPicPr>
        <p:blipFill>
          <a:blip r:embed="rId3" cstate="screen">
            <a:extLst>
              <a:ext uri="{28A0092B-C50C-407E-A947-70E740481C1C}">
                <a14:useLocalDpi xmlns:a14="http://schemas.microsoft.com/office/drawing/2010/main"/>
              </a:ext>
            </a:extLst>
          </a:blip>
          <a:srcRect b="-479"/>
          <a:stretch>
            <a:fillRect/>
          </a:stretch>
        </p:blipFill>
        <p:spPr>
          <a:xfrm flipH="1">
            <a:off x="6165130" y="0"/>
            <a:ext cx="6026870" cy="6890882"/>
          </a:xfrm>
          <a:prstGeom prst="rect">
            <a:avLst/>
          </a:prstGeom>
        </p:spPr>
      </p:pic>
      <p:sp>
        <p:nvSpPr>
          <p:cNvPr id="2" name="Titel 1">
            <a:extLst>
              <a:ext uri="{FF2B5EF4-FFF2-40B4-BE49-F238E27FC236}">
                <a16:creationId xmlns:a16="http://schemas.microsoft.com/office/drawing/2014/main" id="{7291D6D1-F7A7-D729-403B-9A3BFE558885}"/>
              </a:ext>
            </a:extLst>
          </p:cNvPr>
          <p:cNvSpPr>
            <a:spLocks noGrp="1"/>
          </p:cNvSpPr>
          <p:nvPr>
            <p:ph type="title"/>
          </p:nvPr>
        </p:nvSpPr>
        <p:spPr/>
        <p:txBody>
          <a:bodyPr/>
          <a:lstStyle/>
          <a:p>
            <a:r>
              <a:rPr lang="de-CH" dirty="0"/>
              <a:t>Lebensraum</a:t>
            </a:r>
          </a:p>
        </p:txBody>
      </p:sp>
      <p:sp>
        <p:nvSpPr>
          <p:cNvPr id="12" name="Textplatzhalter 11">
            <a:extLst>
              <a:ext uri="{FF2B5EF4-FFF2-40B4-BE49-F238E27FC236}">
                <a16:creationId xmlns:a16="http://schemas.microsoft.com/office/drawing/2014/main" id="{0710C381-B744-D79B-1749-345EF8384494}"/>
              </a:ext>
            </a:extLst>
          </p:cNvPr>
          <p:cNvSpPr>
            <a:spLocks noGrp="1"/>
          </p:cNvSpPr>
          <p:nvPr>
            <p:ph type="body" sz="quarter" idx="20"/>
          </p:nvPr>
        </p:nvSpPr>
        <p:spPr/>
        <p:txBody>
          <a:bodyPr/>
          <a:lstStyle/>
          <a:p>
            <a:endParaRPr lang="de-CH"/>
          </a:p>
        </p:txBody>
      </p:sp>
      <p:sp>
        <p:nvSpPr>
          <p:cNvPr id="13" name="Textplatzhalter 12">
            <a:extLst>
              <a:ext uri="{FF2B5EF4-FFF2-40B4-BE49-F238E27FC236}">
                <a16:creationId xmlns:a16="http://schemas.microsoft.com/office/drawing/2014/main" id="{CD17E0E8-61A9-2C78-37C3-3ECF036B98A2}"/>
              </a:ext>
            </a:extLst>
          </p:cNvPr>
          <p:cNvSpPr>
            <a:spLocks noGrp="1"/>
          </p:cNvSpPr>
          <p:nvPr>
            <p:ph type="body" sz="quarter" idx="21"/>
          </p:nvPr>
        </p:nvSpPr>
        <p:spPr/>
        <p:txBody>
          <a:bodyPr/>
          <a:lstStyle/>
          <a:p>
            <a:endParaRPr lang="de-CH"/>
          </a:p>
        </p:txBody>
      </p:sp>
      <p:sp>
        <p:nvSpPr>
          <p:cNvPr id="3" name="Inhaltsplatzhalter 4">
            <a:extLst>
              <a:ext uri="{FF2B5EF4-FFF2-40B4-BE49-F238E27FC236}">
                <a16:creationId xmlns:a16="http://schemas.microsoft.com/office/drawing/2014/main" id="{DA184384-E1A0-4A24-0BFC-D6B6E1D3DE1D}"/>
              </a:ext>
            </a:extLst>
          </p:cNvPr>
          <p:cNvSpPr txBox="1">
            <a:spLocks/>
          </p:cNvSpPr>
          <p:nvPr/>
        </p:nvSpPr>
        <p:spPr>
          <a:xfrm>
            <a:off x="606424" y="1758950"/>
            <a:ext cx="5558706" cy="43623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de-CH" dirty="0"/>
              <a:t>langsam fliessende oder stillstehende Gewässer</a:t>
            </a:r>
          </a:p>
          <a:p>
            <a:pPr marL="342900" indent="-342900">
              <a:lnSpc>
                <a:spcPct val="150000"/>
              </a:lnSpc>
              <a:buFont typeface="Arial" panose="020B0604020202020204" pitchFamily="34" charset="0"/>
              <a:buChar char="•"/>
            </a:pPr>
            <a:r>
              <a:rPr lang="de-CH" dirty="0"/>
              <a:t>klares bis leicht getrübtes Wasser</a:t>
            </a:r>
          </a:p>
          <a:p>
            <a:pPr marL="342900" indent="-342900">
              <a:lnSpc>
                <a:spcPct val="150000"/>
              </a:lnSpc>
              <a:buFont typeface="Arial" panose="020B0604020202020204" pitchFamily="34" charset="0"/>
              <a:buChar char="•"/>
            </a:pPr>
            <a:r>
              <a:rPr lang="de-CH" dirty="0"/>
              <a:t>reicher Kleinfischbestand</a:t>
            </a:r>
          </a:p>
          <a:p>
            <a:pPr marL="342900" indent="-342900">
              <a:lnSpc>
                <a:spcPct val="150000"/>
              </a:lnSpc>
              <a:buFont typeface="Arial" panose="020B0604020202020204" pitchFamily="34" charset="0"/>
              <a:buChar char="•"/>
            </a:pPr>
            <a:r>
              <a:rPr lang="de-CH" dirty="0"/>
              <a:t>Sitzwarten</a:t>
            </a:r>
          </a:p>
          <a:p>
            <a:pPr marL="342900" indent="-342900">
              <a:lnSpc>
                <a:spcPct val="150000"/>
              </a:lnSpc>
              <a:buFont typeface="Arial" panose="020B0604020202020204" pitchFamily="34" charset="0"/>
              <a:buChar char="•"/>
            </a:pPr>
            <a:r>
              <a:rPr lang="de-CH" dirty="0"/>
              <a:t>Brutgelegenheiten (Steilwände)</a:t>
            </a:r>
          </a:p>
          <a:p>
            <a:pPr marL="342900" indent="-342900">
              <a:lnSpc>
                <a:spcPct val="150000"/>
              </a:lnSpc>
              <a:buFont typeface="Arial" panose="020B0604020202020204" pitchFamily="34" charset="0"/>
              <a:buChar char="•"/>
            </a:pPr>
            <a:r>
              <a:rPr lang="de-CH" dirty="0"/>
              <a:t>störungsfrei</a:t>
            </a:r>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p:txBody>
      </p:sp>
      <p:sp>
        <p:nvSpPr>
          <p:cNvPr id="14" name="Inhaltsplatzhalter 2">
            <a:extLst>
              <a:ext uri="{FF2B5EF4-FFF2-40B4-BE49-F238E27FC236}">
                <a16:creationId xmlns:a16="http://schemas.microsoft.com/office/drawing/2014/main" id="{E8380927-D51A-8674-B310-825A512EC73A}"/>
              </a:ext>
            </a:extLst>
          </p:cNvPr>
          <p:cNvSpPr txBox="1">
            <a:spLocks/>
          </p:cNvSpPr>
          <p:nvPr/>
        </p:nvSpPr>
        <p:spPr>
          <a:xfrm>
            <a:off x="6180138"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solidFill>
                  <a:schemeClr val="bg1"/>
                </a:solidFill>
              </a:rPr>
              <a:t>Ralph Martin</a:t>
            </a:r>
          </a:p>
        </p:txBody>
      </p:sp>
    </p:spTree>
    <p:extLst>
      <p:ext uri="{BB962C8B-B14F-4D97-AF65-F5344CB8AC3E}">
        <p14:creationId xmlns:p14="http://schemas.microsoft.com/office/powerpoint/2010/main" val="18557750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BE8D79-2B22-CB87-43D2-5DA91E5C6C0C}"/>
              </a:ext>
            </a:extLst>
          </p:cNvPr>
          <p:cNvSpPr>
            <a:spLocks noGrp="1"/>
          </p:cNvSpPr>
          <p:nvPr>
            <p:ph type="title"/>
          </p:nvPr>
        </p:nvSpPr>
        <p:spPr/>
        <p:txBody>
          <a:bodyPr/>
          <a:lstStyle/>
          <a:p>
            <a:r>
              <a:rPr lang="de-CH" dirty="0"/>
              <a:t>Lebensräume der Schweiz</a:t>
            </a:r>
          </a:p>
        </p:txBody>
      </p:sp>
      <p:sp>
        <p:nvSpPr>
          <p:cNvPr id="13" name="Textplatzhalter 12">
            <a:extLst>
              <a:ext uri="{FF2B5EF4-FFF2-40B4-BE49-F238E27FC236}">
                <a16:creationId xmlns:a16="http://schemas.microsoft.com/office/drawing/2014/main" id="{74D740F4-73C8-DFD7-2E55-3ECC632B47D2}"/>
              </a:ext>
            </a:extLst>
          </p:cNvPr>
          <p:cNvSpPr>
            <a:spLocks noGrp="1"/>
          </p:cNvSpPr>
          <p:nvPr>
            <p:ph type="body" sz="quarter" idx="20"/>
          </p:nvPr>
        </p:nvSpPr>
        <p:spPr/>
        <p:txBody>
          <a:bodyPr/>
          <a:lstStyle/>
          <a:p>
            <a:endParaRPr lang="de-CH"/>
          </a:p>
        </p:txBody>
      </p:sp>
      <p:sp>
        <p:nvSpPr>
          <p:cNvPr id="15" name="Textplatzhalter 14">
            <a:extLst>
              <a:ext uri="{FF2B5EF4-FFF2-40B4-BE49-F238E27FC236}">
                <a16:creationId xmlns:a16="http://schemas.microsoft.com/office/drawing/2014/main" id="{8881D44D-AC6B-0999-7E7A-EAFD6C141850}"/>
              </a:ext>
            </a:extLst>
          </p:cNvPr>
          <p:cNvSpPr>
            <a:spLocks noGrp="1"/>
          </p:cNvSpPr>
          <p:nvPr>
            <p:ph type="body" sz="quarter" idx="21"/>
          </p:nvPr>
        </p:nvSpPr>
        <p:spPr/>
        <p:txBody>
          <a:bodyPr/>
          <a:lstStyle/>
          <a:p>
            <a:endParaRPr lang="de-CH"/>
          </a:p>
        </p:txBody>
      </p:sp>
      <p:sp>
        <p:nvSpPr>
          <p:cNvPr id="6" name="Rechteck 2">
            <a:extLst>
              <a:ext uri="{FF2B5EF4-FFF2-40B4-BE49-F238E27FC236}">
                <a16:creationId xmlns:a16="http://schemas.microsoft.com/office/drawing/2014/main" id="{AA62A358-EE81-4B74-59A5-0F068872286D}"/>
              </a:ext>
            </a:extLst>
          </p:cNvPr>
          <p:cNvSpPr/>
          <p:nvPr/>
        </p:nvSpPr>
        <p:spPr>
          <a:xfrm>
            <a:off x="606425" y="1293743"/>
            <a:ext cx="2962656" cy="5206356"/>
          </a:xfrm>
          <a:custGeom>
            <a:avLst/>
            <a:gdLst>
              <a:gd name="connsiteX0" fmla="*/ 0 w 2962656"/>
              <a:gd name="connsiteY0" fmla="*/ 0 h 5151492"/>
              <a:gd name="connsiteX1" fmla="*/ 2962656 w 2962656"/>
              <a:gd name="connsiteY1" fmla="*/ 0 h 5151492"/>
              <a:gd name="connsiteX2" fmla="*/ 2962656 w 2962656"/>
              <a:gd name="connsiteY2" fmla="*/ 5151492 h 5151492"/>
              <a:gd name="connsiteX3" fmla="*/ 0 w 2962656"/>
              <a:gd name="connsiteY3" fmla="*/ 5151492 h 5151492"/>
              <a:gd name="connsiteX4" fmla="*/ 0 w 2962656"/>
              <a:gd name="connsiteY4" fmla="*/ 0 h 5151492"/>
              <a:gd name="connsiteX0" fmla="*/ 0 w 2962656"/>
              <a:gd name="connsiteY0" fmla="*/ 0 h 5151492"/>
              <a:gd name="connsiteX1" fmla="*/ 2962656 w 2962656"/>
              <a:gd name="connsiteY1" fmla="*/ 0 h 5151492"/>
              <a:gd name="connsiteX2" fmla="*/ 2959735 w 2962656"/>
              <a:gd name="connsiteY2" fmla="*/ 3717169 h 5151492"/>
              <a:gd name="connsiteX3" fmla="*/ 2962656 w 2962656"/>
              <a:gd name="connsiteY3" fmla="*/ 5151492 h 5151492"/>
              <a:gd name="connsiteX4" fmla="*/ 0 w 2962656"/>
              <a:gd name="connsiteY4" fmla="*/ 5151492 h 5151492"/>
              <a:gd name="connsiteX5" fmla="*/ 0 w 2962656"/>
              <a:gd name="connsiteY5" fmla="*/ 0 h 5151492"/>
              <a:gd name="connsiteX0" fmla="*/ 0 w 2962656"/>
              <a:gd name="connsiteY0" fmla="*/ 0 h 5169780"/>
              <a:gd name="connsiteX1" fmla="*/ 2962656 w 2962656"/>
              <a:gd name="connsiteY1" fmla="*/ 0 h 5169780"/>
              <a:gd name="connsiteX2" fmla="*/ 2959735 w 2962656"/>
              <a:gd name="connsiteY2" fmla="*/ 3717169 h 5169780"/>
              <a:gd name="connsiteX3" fmla="*/ 1901952 w 2962656"/>
              <a:gd name="connsiteY3" fmla="*/ 5169780 h 5169780"/>
              <a:gd name="connsiteX4" fmla="*/ 0 w 2962656"/>
              <a:gd name="connsiteY4" fmla="*/ 5151492 h 5169780"/>
              <a:gd name="connsiteX5" fmla="*/ 0 w 2962656"/>
              <a:gd name="connsiteY5" fmla="*/ 0 h 5169780"/>
              <a:gd name="connsiteX0" fmla="*/ 0 w 2962656"/>
              <a:gd name="connsiteY0" fmla="*/ 0 h 5169780"/>
              <a:gd name="connsiteX1" fmla="*/ 2962656 w 2962656"/>
              <a:gd name="connsiteY1" fmla="*/ 0 h 5169780"/>
              <a:gd name="connsiteX2" fmla="*/ 2959735 w 2962656"/>
              <a:gd name="connsiteY2" fmla="*/ 3717169 h 5169780"/>
              <a:gd name="connsiteX3" fmla="*/ 1901952 w 2962656"/>
              <a:gd name="connsiteY3" fmla="*/ 5169780 h 5169780"/>
              <a:gd name="connsiteX4" fmla="*/ 0 w 2962656"/>
              <a:gd name="connsiteY4" fmla="*/ 5151492 h 5169780"/>
              <a:gd name="connsiteX5" fmla="*/ 0 w 2962656"/>
              <a:gd name="connsiteY5" fmla="*/ 0 h 5169780"/>
              <a:gd name="connsiteX0" fmla="*/ 0 w 2962656"/>
              <a:gd name="connsiteY0" fmla="*/ 0 h 5188068"/>
              <a:gd name="connsiteX1" fmla="*/ 2962656 w 2962656"/>
              <a:gd name="connsiteY1" fmla="*/ 0 h 5188068"/>
              <a:gd name="connsiteX2" fmla="*/ 2959735 w 2962656"/>
              <a:gd name="connsiteY2" fmla="*/ 3717169 h 5188068"/>
              <a:gd name="connsiteX3" fmla="*/ 1609344 w 2962656"/>
              <a:gd name="connsiteY3" fmla="*/ 5188068 h 5188068"/>
              <a:gd name="connsiteX4" fmla="*/ 0 w 2962656"/>
              <a:gd name="connsiteY4" fmla="*/ 5151492 h 5188068"/>
              <a:gd name="connsiteX5" fmla="*/ 0 w 2962656"/>
              <a:gd name="connsiteY5" fmla="*/ 0 h 5188068"/>
              <a:gd name="connsiteX0" fmla="*/ 0 w 2962656"/>
              <a:gd name="connsiteY0" fmla="*/ 0 h 5188068"/>
              <a:gd name="connsiteX1" fmla="*/ 2962656 w 2962656"/>
              <a:gd name="connsiteY1" fmla="*/ 0 h 5188068"/>
              <a:gd name="connsiteX2" fmla="*/ 2959735 w 2962656"/>
              <a:gd name="connsiteY2" fmla="*/ 3717169 h 5188068"/>
              <a:gd name="connsiteX3" fmla="*/ 1609344 w 2962656"/>
              <a:gd name="connsiteY3" fmla="*/ 5188068 h 5188068"/>
              <a:gd name="connsiteX4" fmla="*/ 0 w 2962656"/>
              <a:gd name="connsiteY4" fmla="*/ 5151492 h 5188068"/>
              <a:gd name="connsiteX5" fmla="*/ 0 w 2962656"/>
              <a:gd name="connsiteY5" fmla="*/ 0 h 5188068"/>
              <a:gd name="connsiteX0" fmla="*/ 0 w 2962656"/>
              <a:gd name="connsiteY0" fmla="*/ 0 h 5188068"/>
              <a:gd name="connsiteX1" fmla="*/ 2962656 w 2962656"/>
              <a:gd name="connsiteY1" fmla="*/ 0 h 5188068"/>
              <a:gd name="connsiteX2" fmla="*/ 2959735 w 2962656"/>
              <a:gd name="connsiteY2" fmla="*/ 3717169 h 5188068"/>
              <a:gd name="connsiteX3" fmla="*/ 1609344 w 2962656"/>
              <a:gd name="connsiteY3" fmla="*/ 5188068 h 5188068"/>
              <a:gd name="connsiteX4" fmla="*/ 0 w 2962656"/>
              <a:gd name="connsiteY4" fmla="*/ 5151492 h 5188068"/>
              <a:gd name="connsiteX5" fmla="*/ 0 w 2962656"/>
              <a:gd name="connsiteY5" fmla="*/ 0 h 5188068"/>
              <a:gd name="connsiteX0" fmla="*/ 0 w 2962656"/>
              <a:gd name="connsiteY0" fmla="*/ 0 h 5188068"/>
              <a:gd name="connsiteX1" fmla="*/ 2962656 w 2962656"/>
              <a:gd name="connsiteY1" fmla="*/ 0 h 5188068"/>
              <a:gd name="connsiteX2" fmla="*/ 2959735 w 2962656"/>
              <a:gd name="connsiteY2" fmla="*/ 3717169 h 5188068"/>
              <a:gd name="connsiteX3" fmla="*/ 1609344 w 2962656"/>
              <a:gd name="connsiteY3" fmla="*/ 5188068 h 5188068"/>
              <a:gd name="connsiteX4" fmla="*/ 0 w 2962656"/>
              <a:gd name="connsiteY4" fmla="*/ 5151492 h 5188068"/>
              <a:gd name="connsiteX5" fmla="*/ 0 w 2962656"/>
              <a:gd name="connsiteY5" fmla="*/ 0 h 5188068"/>
              <a:gd name="connsiteX0" fmla="*/ 0 w 2962656"/>
              <a:gd name="connsiteY0" fmla="*/ 0 h 5188068"/>
              <a:gd name="connsiteX1" fmla="*/ 2962656 w 2962656"/>
              <a:gd name="connsiteY1" fmla="*/ 0 h 5188068"/>
              <a:gd name="connsiteX2" fmla="*/ 2959735 w 2962656"/>
              <a:gd name="connsiteY2" fmla="*/ 3717169 h 5188068"/>
              <a:gd name="connsiteX3" fmla="*/ 1609344 w 2962656"/>
              <a:gd name="connsiteY3" fmla="*/ 5188068 h 5188068"/>
              <a:gd name="connsiteX4" fmla="*/ 0 w 2962656"/>
              <a:gd name="connsiteY4" fmla="*/ 5151492 h 5188068"/>
              <a:gd name="connsiteX5" fmla="*/ 0 w 2962656"/>
              <a:gd name="connsiteY5" fmla="*/ 0 h 5188068"/>
              <a:gd name="connsiteX0" fmla="*/ 0 w 2962656"/>
              <a:gd name="connsiteY0" fmla="*/ 0 h 5206356"/>
              <a:gd name="connsiteX1" fmla="*/ 2962656 w 2962656"/>
              <a:gd name="connsiteY1" fmla="*/ 0 h 5206356"/>
              <a:gd name="connsiteX2" fmla="*/ 2959735 w 2962656"/>
              <a:gd name="connsiteY2" fmla="*/ 3717169 h 5206356"/>
              <a:gd name="connsiteX3" fmla="*/ 1499616 w 2962656"/>
              <a:gd name="connsiteY3" fmla="*/ 5206356 h 5206356"/>
              <a:gd name="connsiteX4" fmla="*/ 0 w 2962656"/>
              <a:gd name="connsiteY4" fmla="*/ 5151492 h 5206356"/>
              <a:gd name="connsiteX5" fmla="*/ 0 w 2962656"/>
              <a:gd name="connsiteY5" fmla="*/ 0 h 520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2656" h="5206356">
                <a:moveTo>
                  <a:pt x="0" y="0"/>
                </a:moveTo>
                <a:lnTo>
                  <a:pt x="2962656" y="0"/>
                </a:lnTo>
                <a:cubicBezTo>
                  <a:pt x="2961682" y="1239056"/>
                  <a:pt x="2960709" y="2478113"/>
                  <a:pt x="2959735" y="3717169"/>
                </a:cubicBezTo>
                <a:cubicBezTo>
                  <a:pt x="2485221" y="4268429"/>
                  <a:pt x="2248450" y="4417352"/>
                  <a:pt x="1499616" y="5206356"/>
                </a:cubicBezTo>
                <a:lnTo>
                  <a:pt x="0" y="5151492"/>
                </a:lnTo>
                <a:lnTo>
                  <a:pt x="0" y="0"/>
                </a:lnTo>
                <a:close/>
              </a:path>
            </a:pathLst>
          </a:cu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2AF1DE7C-37A3-F848-7C04-DD6A87045A91}"/>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8640" y="1397747"/>
            <a:ext cx="10083360" cy="5490159"/>
          </a:xfrm>
          <a:prstGeom prst="rect">
            <a:avLst/>
          </a:prstGeom>
        </p:spPr>
      </p:pic>
      <p:sp>
        <p:nvSpPr>
          <p:cNvPr id="8" name="Textfeld 7">
            <a:extLst>
              <a:ext uri="{FF2B5EF4-FFF2-40B4-BE49-F238E27FC236}">
                <a16:creationId xmlns:a16="http://schemas.microsoft.com/office/drawing/2014/main" id="{00758102-B830-4D9F-1AF8-971D8A87B3C6}"/>
              </a:ext>
            </a:extLst>
          </p:cNvPr>
          <p:cNvSpPr txBox="1"/>
          <p:nvPr/>
        </p:nvSpPr>
        <p:spPr>
          <a:xfrm>
            <a:off x="9500106" y="2886283"/>
            <a:ext cx="2384284" cy="2775211"/>
          </a:xfrm>
          <a:prstGeom prst="rect">
            <a:avLst/>
          </a:prstGeom>
          <a:solidFill>
            <a:srgbClr val="FFFFFF"/>
          </a:solidFill>
        </p:spPr>
        <p:txBody>
          <a:bodyPr wrap="none" lIns="36000" tIns="144000" rIns="144000" bIns="144000" rtlCol="0">
            <a:spAutoFit/>
          </a:bodyPr>
          <a:lstStyle/>
          <a:p>
            <a:pPr algn="l">
              <a:lnSpc>
                <a:spcPct val="130000"/>
              </a:lnSpc>
            </a:pPr>
            <a:r>
              <a:rPr lang="de-DE" dirty="0"/>
              <a:t>Keine Angaben</a:t>
            </a:r>
          </a:p>
          <a:p>
            <a:pPr algn="l">
              <a:lnSpc>
                <a:spcPct val="130000"/>
              </a:lnSpc>
            </a:pPr>
            <a:r>
              <a:rPr lang="de-DE" dirty="0"/>
              <a:t>Nicht gefährdet</a:t>
            </a:r>
          </a:p>
          <a:p>
            <a:pPr algn="l">
              <a:lnSpc>
                <a:spcPct val="130000"/>
              </a:lnSpc>
            </a:pPr>
            <a:r>
              <a:rPr lang="de-DE" dirty="0"/>
              <a:t>Potenziell gefährdet</a:t>
            </a:r>
          </a:p>
          <a:p>
            <a:pPr algn="l">
              <a:lnSpc>
                <a:spcPct val="130000"/>
              </a:lnSpc>
            </a:pPr>
            <a:r>
              <a:rPr lang="de-DE" dirty="0"/>
              <a:t>Verletzlich</a:t>
            </a:r>
          </a:p>
          <a:p>
            <a:pPr algn="l">
              <a:lnSpc>
                <a:spcPct val="130000"/>
              </a:lnSpc>
            </a:pPr>
            <a:r>
              <a:rPr lang="de-DE" dirty="0"/>
              <a:t>Gefährdet</a:t>
            </a:r>
          </a:p>
          <a:p>
            <a:pPr algn="l">
              <a:lnSpc>
                <a:spcPct val="130000"/>
              </a:lnSpc>
            </a:pPr>
            <a:r>
              <a:rPr lang="de-DE" dirty="0"/>
              <a:t>Vom Aussterben </a:t>
            </a:r>
          </a:p>
          <a:p>
            <a:pPr algn="l">
              <a:lnSpc>
                <a:spcPct val="130000"/>
              </a:lnSpc>
            </a:pPr>
            <a:r>
              <a:rPr lang="de-DE" dirty="0"/>
              <a:t>bedroht</a:t>
            </a:r>
          </a:p>
        </p:txBody>
      </p:sp>
      <p:sp>
        <p:nvSpPr>
          <p:cNvPr id="11" name="Textfeld 10">
            <a:extLst>
              <a:ext uri="{FF2B5EF4-FFF2-40B4-BE49-F238E27FC236}">
                <a16:creationId xmlns:a16="http://schemas.microsoft.com/office/drawing/2014/main" id="{856178D2-24BA-C708-55A2-268A94E96C8D}"/>
              </a:ext>
            </a:extLst>
          </p:cNvPr>
          <p:cNvSpPr txBox="1"/>
          <p:nvPr/>
        </p:nvSpPr>
        <p:spPr>
          <a:xfrm>
            <a:off x="9458867" y="6457455"/>
            <a:ext cx="1089552" cy="276999"/>
          </a:xfrm>
          <a:prstGeom prst="rect">
            <a:avLst/>
          </a:prstGeom>
          <a:solidFill>
            <a:schemeClr val="bg1"/>
          </a:solidFill>
        </p:spPr>
        <p:txBody>
          <a:bodyPr wrap="square">
            <a:spAutoFit/>
          </a:bodyPr>
          <a:lstStyle>
            <a:defPPr>
              <a:defRPr lang="de-DE"/>
            </a:defPPr>
            <a:lvl1pPr>
              <a:defRPr sz="1200" i="1"/>
            </a:lvl1pPr>
          </a:lstStyle>
          <a:p>
            <a:r>
              <a:rPr lang="de-DE" dirty="0"/>
              <a:t>BAFU 2018</a:t>
            </a:r>
          </a:p>
        </p:txBody>
      </p:sp>
    </p:spTree>
    <p:extLst>
      <p:ext uri="{BB962C8B-B14F-4D97-AF65-F5344CB8AC3E}">
        <p14:creationId xmlns:p14="http://schemas.microsoft.com/office/powerpoint/2010/main" val="1877241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descr="Ein Bild, das Karte, Diagramm, Text enthält.&#10;&#10;KI-generierte Inhalte können fehlerhaft sein.">
            <a:extLst>
              <a:ext uri="{FF2B5EF4-FFF2-40B4-BE49-F238E27FC236}">
                <a16:creationId xmlns:a16="http://schemas.microsoft.com/office/drawing/2014/main" id="{237A84C4-36DA-0557-8D54-61BEB7D2E83F}"/>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a:stretch>
            <a:fillRect/>
          </a:stretch>
        </p:blipFill>
        <p:spPr>
          <a:xfrm>
            <a:off x="2197100" y="0"/>
            <a:ext cx="8216900" cy="6858000"/>
          </a:xfrm>
          <a:prstGeom prst="rect">
            <a:avLst/>
          </a:prstGeom>
        </p:spPr>
      </p:pic>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de-CH" dirty="0"/>
              <a:t>Vorkommen</a:t>
            </a:r>
          </a:p>
        </p:txBody>
      </p:sp>
      <p:sp>
        <p:nvSpPr>
          <p:cNvPr id="9" name="Inhaltsplatzhalter 2">
            <a:extLst>
              <a:ext uri="{FF2B5EF4-FFF2-40B4-BE49-F238E27FC236}">
                <a16:creationId xmlns:a16="http://schemas.microsoft.com/office/drawing/2014/main" id="{FB4F8C7A-BA6D-2B94-B412-C3FE60F8B49C}"/>
              </a:ext>
            </a:extLst>
          </p:cNvPr>
          <p:cNvSpPr>
            <a:spLocks noGrp="1"/>
          </p:cNvSpPr>
          <p:nvPr>
            <p:ph idx="1"/>
          </p:nvPr>
        </p:nvSpPr>
        <p:spPr>
          <a:xfrm>
            <a:off x="606425" y="6567666"/>
            <a:ext cx="3292069" cy="214739"/>
          </a:xfrm>
        </p:spPr>
        <p:txBody>
          <a:bodyPr>
            <a:spAutoFit/>
          </a:bodyPr>
          <a:lstStyle/>
          <a:p>
            <a:r>
              <a:rPr lang="de-CH" sz="1400" dirty="0"/>
              <a:t>Schweizerische Vogelwarte, 2013-2016</a:t>
            </a:r>
          </a:p>
        </p:txBody>
      </p:sp>
      <p:sp>
        <p:nvSpPr>
          <p:cNvPr id="5" name="Textfeld 4">
            <a:extLst>
              <a:ext uri="{FF2B5EF4-FFF2-40B4-BE49-F238E27FC236}">
                <a16:creationId xmlns:a16="http://schemas.microsoft.com/office/drawing/2014/main" id="{2A8B63F5-698D-7242-E1B6-BB20BD2A851B}"/>
              </a:ext>
            </a:extLst>
          </p:cNvPr>
          <p:cNvSpPr txBox="1"/>
          <p:nvPr/>
        </p:nvSpPr>
        <p:spPr>
          <a:xfrm>
            <a:off x="606425" y="1758950"/>
            <a:ext cx="2160381" cy="613978"/>
          </a:xfrm>
          <a:prstGeom prst="rect">
            <a:avLst/>
          </a:prstGeom>
          <a:solidFill>
            <a:schemeClr val="bg1">
              <a:alpha val="80000"/>
            </a:schemeClr>
          </a:solidFill>
        </p:spPr>
        <p:txBody>
          <a:bodyPr wrap="none" lIns="0" tIns="144000" rIns="144000" bIns="144000" rtlCol="0">
            <a:spAutoFit/>
          </a:bodyPr>
          <a:lstStyle/>
          <a:p>
            <a:r>
              <a:rPr lang="de-CH" sz="2100" dirty="0"/>
              <a:t>Eisvogel Reviere</a:t>
            </a:r>
          </a:p>
        </p:txBody>
      </p:sp>
    </p:spTree>
    <p:extLst>
      <p:ext uri="{BB962C8B-B14F-4D97-AF65-F5344CB8AC3E}">
        <p14:creationId xmlns:p14="http://schemas.microsoft.com/office/powerpoint/2010/main" val="14689090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74D740F4-73C8-DFD7-2E55-3ECC632B47D2}"/>
              </a:ext>
            </a:extLst>
          </p:cNvPr>
          <p:cNvSpPr>
            <a:spLocks noGrp="1"/>
          </p:cNvSpPr>
          <p:nvPr>
            <p:ph type="body" sz="quarter" idx="20"/>
          </p:nvPr>
        </p:nvSpPr>
        <p:spPr/>
        <p:txBody>
          <a:bodyPr/>
          <a:lstStyle/>
          <a:p>
            <a:endParaRPr lang="de-CH"/>
          </a:p>
        </p:txBody>
      </p:sp>
      <p:sp>
        <p:nvSpPr>
          <p:cNvPr id="15" name="Textplatzhalter 14">
            <a:extLst>
              <a:ext uri="{FF2B5EF4-FFF2-40B4-BE49-F238E27FC236}">
                <a16:creationId xmlns:a16="http://schemas.microsoft.com/office/drawing/2014/main" id="{8881D44D-AC6B-0999-7E7A-EAFD6C141850}"/>
              </a:ext>
            </a:extLst>
          </p:cNvPr>
          <p:cNvSpPr>
            <a:spLocks noGrp="1"/>
          </p:cNvSpPr>
          <p:nvPr>
            <p:ph type="body" sz="quarter" idx="21"/>
          </p:nvPr>
        </p:nvSpPr>
        <p:spPr/>
        <p:txBody>
          <a:bodyPr/>
          <a:lstStyle/>
          <a:p>
            <a:endParaRPr lang="de-CH"/>
          </a:p>
        </p:txBody>
      </p:sp>
      <p:sp>
        <p:nvSpPr>
          <p:cNvPr id="11" name="Textfeld 10">
            <a:extLst>
              <a:ext uri="{FF2B5EF4-FFF2-40B4-BE49-F238E27FC236}">
                <a16:creationId xmlns:a16="http://schemas.microsoft.com/office/drawing/2014/main" id="{856178D2-24BA-C708-55A2-268A94E96C8D}"/>
              </a:ext>
            </a:extLst>
          </p:cNvPr>
          <p:cNvSpPr txBox="1"/>
          <p:nvPr/>
        </p:nvSpPr>
        <p:spPr>
          <a:xfrm>
            <a:off x="606424" y="6581001"/>
            <a:ext cx="1089552" cy="276999"/>
          </a:xfrm>
          <a:prstGeom prst="rect">
            <a:avLst/>
          </a:prstGeom>
          <a:solidFill>
            <a:schemeClr val="bg1"/>
          </a:solidFill>
        </p:spPr>
        <p:txBody>
          <a:bodyPr wrap="square">
            <a:spAutoFit/>
          </a:bodyPr>
          <a:lstStyle>
            <a:defPPr>
              <a:defRPr lang="de-DE"/>
            </a:defPPr>
            <a:lvl1pPr>
              <a:defRPr sz="1200" i="1"/>
            </a:lvl1pPr>
          </a:lstStyle>
          <a:p>
            <a:r>
              <a:rPr lang="de-DE" dirty="0"/>
              <a:t>BAFU 2025</a:t>
            </a:r>
          </a:p>
        </p:txBody>
      </p:sp>
      <p:pic>
        <p:nvPicPr>
          <p:cNvPr id="4" name="Grafik 3" descr="Ein Bild, das Text, Screenshot, Rechteck, Schrift enthält.&#10;&#10;KI-generierte Inhalte können fehlerhaft sein.">
            <a:extLst>
              <a:ext uri="{FF2B5EF4-FFF2-40B4-BE49-F238E27FC236}">
                <a16:creationId xmlns:a16="http://schemas.microsoft.com/office/drawing/2014/main" id="{0ADBE532-F6EA-E6A5-195B-7BEE61A35F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6424" y="2528333"/>
            <a:ext cx="5645888" cy="2536238"/>
          </a:xfrm>
          <a:prstGeom prst="rect">
            <a:avLst/>
          </a:prstGeom>
        </p:spPr>
      </p:pic>
      <p:sp>
        <p:nvSpPr>
          <p:cNvPr id="5" name="Inhaltsplatzhalter 4">
            <a:extLst>
              <a:ext uri="{FF2B5EF4-FFF2-40B4-BE49-F238E27FC236}">
                <a16:creationId xmlns:a16="http://schemas.microsoft.com/office/drawing/2014/main" id="{C5ADE891-C90F-49FE-BBE5-DB11094C6FBF}"/>
              </a:ext>
            </a:extLst>
          </p:cNvPr>
          <p:cNvSpPr txBox="1">
            <a:spLocks/>
          </p:cNvSpPr>
          <p:nvPr/>
        </p:nvSpPr>
        <p:spPr>
          <a:xfrm>
            <a:off x="606424" y="1758950"/>
            <a:ext cx="2721567" cy="580213"/>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de-CH" dirty="0"/>
              <a:t>Zustand der Fische</a:t>
            </a:r>
          </a:p>
        </p:txBody>
      </p:sp>
      <p:pic>
        <p:nvPicPr>
          <p:cNvPr id="10" name="Grafik 9" descr="Ein Bild, das Text, Screenshot, Diagramm, Reihe enthält.&#10;&#10;KI-generierte Inhalte können fehlerhaft sein.">
            <a:extLst>
              <a:ext uri="{FF2B5EF4-FFF2-40B4-BE49-F238E27FC236}">
                <a16:creationId xmlns:a16="http://schemas.microsoft.com/office/drawing/2014/main" id="{DC3FF006-86CC-1A11-30BD-10574D70F4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94206" y="983500"/>
            <a:ext cx="5155824" cy="5864498"/>
          </a:xfrm>
          <a:prstGeom prst="rect">
            <a:avLst/>
          </a:prstGeom>
        </p:spPr>
      </p:pic>
      <p:sp>
        <p:nvSpPr>
          <p:cNvPr id="2" name="Titel 1">
            <a:extLst>
              <a:ext uri="{FF2B5EF4-FFF2-40B4-BE49-F238E27FC236}">
                <a16:creationId xmlns:a16="http://schemas.microsoft.com/office/drawing/2014/main" id="{0DBE8D79-2B22-CB87-43D2-5DA91E5C6C0C}"/>
              </a:ext>
            </a:extLst>
          </p:cNvPr>
          <p:cNvSpPr>
            <a:spLocks noGrp="1"/>
          </p:cNvSpPr>
          <p:nvPr>
            <p:ph type="title"/>
          </p:nvPr>
        </p:nvSpPr>
        <p:spPr/>
        <p:txBody>
          <a:bodyPr/>
          <a:lstStyle/>
          <a:p>
            <a:r>
              <a:rPr lang="de-CH" dirty="0"/>
              <a:t>Lebensräume der Schweiz</a:t>
            </a:r>
          </a:p>
        </p:txBody>
      </p:sp>
      <p:sp>
        <p:nvSpPr>
          <p:cNvPr id="12" name="Inhaltsplatzhalter 4">
            <a:extLst>
              <a:ext uri="{FF2B5EF4-FFF2-40B4-BE49-F238E27FC236}">
                <a16:creationId xmlns:a16="http://schemas.microsoft.com/office/drawing/2014/main" id="{3A2DD82E-AA5C-7771-6287-CB5CFFA09C9E}"/>
              </a:ext>
            </a:extLst>
          </p:cNvPr>
          <p:cNvSpPr txBox="1">
            <a:spLocks/>
          </p:cNvSpPr>
          <p:nvPr/>
        </p:nvSpPr>
        <p:spPr>
          <a:xfrm>
            <a:off x="8298253" y="529998"/>
            <a:ext cx="2966116" cy="580213"/>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de-CH" dirty="0"/>
              <a:t>Zustand der Kleintiere</a:t>
            </a:r>
          </a:p>
        </p:txBody>
      </p:sp>
    </p:spTree>
    <p:extLst>
      <p:ext uri="{BB962C8B-B14F-4D97-AF65-F5344CB8AC3E}">
        <p14:creationId xmlns:p14="http://schemas.microsoft.com/office/powerpoint/2010/main" val="38201151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C3FD6-5421-971E-E11A-A99C1442C25C}"/>
            </a:ext>
          </a:extLst>
        </p:cNvPr>
        <p:cNvGrpSpPr/>
        <p:nvPr/>
      </p:nvGrpSpPr>
      <p:grpSpPr>
        <a:xfrm>
          <a:off x="0" y="0"/>
          <a:ext cx="0" cy="0"/>
          <a:chOff x="0" y="0"/>
          <a:chExt cx="0" cy="0"/>
        </a:xfrm>
      </p:grpSpPr>
      <p:pic>
        <p:nvPicPr>
          <p:cNvPr id="7" name="Bild 10" descr="IMG_2356.JPG">
            <a:extLst>
              <a:ext uri="{FF2B5EF4-FFF2-40B4-BE49-F238E27FC236}">
                <a16:creationId xmlns:a16="http://schemas.microsoft.com/office/drawing/2014/main" id="{B6ECBBC0-1D77-0475-DE6B-3949C71C4AD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10955" y="0"/>
            <a:ext cx="3681046" cy="6858000"/>
          </a:xfrm>
          <a:prstGeom prst="rect">
            <a:avLst/>
          </a:prstGeom>
          <a:noFill/>
        </p:spPr>
      </p:pic>
      <p:sp>
        <p:nvSpPr>
          <p:cNvPr id="3" name="Inhaltsplatzhalter 2">
            <a:extLst>
              <a:ext uri="{FF2B5EF4-FFF2-40B4-BE49-F238E27FC236}">
                <a16:creationId xmlns:a16="http://schemas.microsoft.com/office/drawing/2014/main" id="{F620E8F8-2EED-4AD4-583C-0A556305A3C8}"/>
              </a:ext>
            </a:extLst>
          </p:cNvPr>
          <p:cNvSpPr>
            <a:spLocks noGrp="1"/>
          </p:cNvSpPr>
          <p:nvPr>
            <p:ph idx="1"/>
          </p:nvPr>
        </p:nvSpPr>
        <p:spPr>
          <a:xfrm>
            <a:off x="606425" y="1800000"/>
            <a:ext cx="4986775" cy="4730664"/>
          </a:xfrm>
        </p:spPr>
        <p:txBody>
          <a:bodyPr/>
          <a:lstStyle/>
          <a:p>
            <a:pPr marL="0" lvl="2" indent="0">
              <a:spcBef>
                <a:spcPts val="1350"/>
              </a:spcBef>
              <a:buNone/>
            </a:pPr>
            <a:endParaRPr lang="de-CH" sz="2400" dirty="0"/>
          </a:p>
          <a:p>
            <a:pPr lvl="2">
              <a:spcBef>
                <a:spcPts val="1350"/>
              </a:spcBef>
            </a:pPr>
            <a:endParaRPr lang="de-CH" dirty="0"/>
          </a:p>
        </p:txBody>
      </p:sp>
      <p:sp>
        <p:nvSpPr>
          <p:cNvPr id="6" name="Bildplatzhalter 5">
            <a:extLst>
              <a:ext uri="{FF2B5EF4-FFF2-40B4-BE49-F238E27FC236}">
                <a16:creationId xmlns:a16="http://schemas.microsoft.com/office/drawing/2014/main" id="{765A6DED-D421-6692-6AC1-1A06FD90A1BE}"/>
              </a:ext>
            </a:extLst>
          </p:cNvPr>
          <p:cNvSpPr>
            <a:spLocks noGrp="1"/>
          </p:cNvSpPr>
          <p:nvPr>
            <p:ph type="pic" sz="quarter" idx="15"/>
          </p:nvPr>
        </p:nvSpPr>
        <p:spPr/>
        <p:txBody>
          <a:bodyPr/>
          <a:lstStyle/>
          <a:p>
            <a:endParaRPr lang="de-DE"/>
          </a:p>
        </p:txBody>
      </p:sp>
      <p:pic>
        <p:nvPicPr>
          <p:cNvPr id="4" name="Grafik 3">
            <a:extLst>
              <a:ext uri="{FF2B5EF4-FFF2-40B4-BE49-F238E27FC236}">
                <a16:creationId xmlns:a16="http://schemas.microsoft.com/office/drawing/2014/main" id="{A0F0043E-598F-55D2-45F8-0587AF3E8A7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075194" y="5994264"/>
            <a:ext cx="874800" cy="654097"/>
          </a:xfrm>
          <a:prstGeom prst="rect">
            <a:avLst/>
          </a:prstGeom>
        </p:spPr>
      </p:pic>
      <p:pic>
        <p:nvPicPr>
          <p:cNvPr id="5" name="Grafik 4" descr="Ein Bild, das Gras, draußen, Baum, Natur enthält.&#10;&#10;Automatisch generierte Beschreibung">
            <a:extLst>
              <a:ext uri="{FF2B5EF4-FFF2-40B4-BE49-F238E27FC236}">
                <a16:creationId xmlns:a16="http://schemas.microsoft.com/office/drawing/2014/main" id="{7B5D3B27-200E-FB97-C8A0-029252C8CD0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923" y="2994863"/>
            <a:ext cx="6428723" cy="3863138"/>
          </a:xfrm>
          <a:prstGeom prst="rect">
            <a:avLst/>
          </a:prstGeom>
        </p:spPr>
      </p:pic>
      <p:sp>
        <p:nvSpPr>
          <p:cNvPr id="11" name="Titel 10">
            <a:extLst>
              <a:ext uri="{FF2B5EF4-FFF2-40B4-BE49-F238E27FC236}">
                <a16:creationId xmlns:a16="http://schemas.microsoft.com/office/drawing/2014/main" id="{CD2D9B51-D0A2-3084-7C59-6597B2808DC0}"/>
              </a:ext>
            </a:extLst>
          </p:cNvPr>
          <p:cNvSpPr>
            <a:spLocks noGrp="1"/>
          </p:cNvSpPr>
          <p:nvPr>
            <p:ph type="title"/>
          </p:nvPr>
        </p:nvSpPr>
        <p:spPr/>
        <p:txBody>
          <a:bodyPr/>
          <a:lstStyle/>
          <a:p>
            <a:endParaRPr lang="de-DE" dirty="0"/>
          </a:p>
        </p:txBody>
      </p:sp>
      <p:pic>
        <p:nvPicPr>
          <p:cNvPr id="8" name="Grafik 7">
            <a:extLst>
              <a:ext uri="{FF2B5EF4-FFF2-40B4-BE49-F238E27FC236}">
                <a16:creationId xmlns:a16="http://schemas.microsoft.com/office/drawing/2014/main" id="{AD171F52-36F7-9DF7-D5ED-E7E95ACD7FD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23"/>
          <a:stretch/>
        </p:blipFill>
        <p:spPr>
          <a:xfrm>
            <a:off x="-27923" y="0"/>
            <a:ext cx="6415464" cy="3259015"/>
          </a:xfrm>
          <a:prstGeom prst="rect">
            <a:avLst/>
          </a:prstGeom>
          <a:noFill/>
        </p:spPr>
      </p:pic>
      <p:pic>
        <p:nvPicPr>
          <p:cNvPr id="9" name="Bildplatzhalter 8" descr="Ein Bild, das Gras, draußen, Natur enthält.&#10;&#10;Automatisch generierte Beschreibung">
            <a:extLst>
              <a:ext uri="{FF2B5EF4-FFF2-40B4-BE49-F238E27FC236}">
                <a16:creationId xmlns:a16="http://schemas.microsoft.com/office/drawing/2014/main" id="{63C45306-5FFA-7F50-7EBB-E69D678B63FF}"/>
              </a:ext>
            </a:extLst>
          </p:cNvPr>
          <p:cNvPicPr>
            <a:picLocks noGrp="1" noChangeAspect="1"/>
          </p:cNvPicPr>
          <p:nvPr>
            <p:ph type="pic" sz="quarter" idx="14"/>
          </p:nvPr>
        </p:nvPicPr>
        <p:blipFill rotWithShape="1">
          <a:blip r:embed="rId7" cstate="screen">
            <a:extLst>
              <a:ext uri="{28A0092B-C50C-407E-A947-70E740481C1C}">
                <a14:useLocalDpi xmlns:a14="http://schemas.microsoft.com/office/drawing/2010/main"/>
              </a:ext>
            </a:extLst>
          </a:blip>
          <a:srcRect/>
          <a:stretch/>
        </p:blipFill>
        <p:spPr>
          <a:xfrm rot="5400000">
            <a:off x="3814790" y="1778411"/>
            <a:ext cx="6873158" cy="3316338"/>
          </a:xfrm>
        </p:spPr>
      </p:pic>
    </p:spTree>
    <p:extLst>
      <p:ext uri="{BB962C8B-B14F-4D97-AF65-F5344CB8AC3E}">
        <p14:creationId xmlns:p14="http://schemas.microsoft.com/office/powerpoint/2010/main" val="11343514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FCD0B-CAA8-4315-EDEF-209984D8B4C3}"/>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D352A4F4-B9B4-6158-F712-B6EFC2C9FF1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075194" y="5994264"/>
            <a:ext cx="874800" cy="654097"/>
          </a:xfrm>
          <a:prstGeom prst="rect">
            <a:avLst/>
          </a:prstGeom>
        </p:spPr>
      </p:pic>
      <p:sp>
        <p:nvSpPr>
          <p:cNvPr id="32" name="Textfeld 31">
            <a:extLst>
              <a:ext uri="{FF2B5EF4-FFF2-40B4-BE49-F238E27FC236}">
                <a16:creationId xmlns:a16="http://schemas.microsoft.com/office/drawing/2014/main" id="{2945AB37-7B39-7F3D-D5E3-0A5740371503}"/>
              </a:ext>
            </a:extLst>
          </p:cNvPr>
          <p:cNvSpPr txBox="1"/>
          <p:nvPr/>
        </p:nvSpPr>
        <p:spPr>
          <a:xfrm>
            <a:off x="394406" y="4883311"/>
            <a:ext cx="10979150" cy="1726627"/>
          </a:xfrm>
          <a:prstGeom prst="rect">
            <a:avLst/>
          </a:prstGeom>
          <a:noFill/>
        </p:spPr>
        <p:txBody>
          <a:bodyPr wrap="square">
            <a:spAutoFit/>
          </a:bodyPr>
          <a:lstStyle/>
          <a:p>
            <a:pPr marL="360000" lvl="2" indent="-360000">
              <a:lnSpc>
                <a:spcPct val="107000"/>
              </a:lnSpc>
              <a:spcBef>
                <a:spcPts val="1350"/>
              </a:spcBef>
              <a:buFont typeface="Arial" panose="020B0604020202020204" pitchFamily="34" charset="0"/>
              <a:buChar char="•"/>
            </a:pPr>
            <a:r>
              <a:rPr lang="de-DE" sz="2100" dirty="0"/>
              <a:t>Revitalisierungsbedarf bei </a:t>
            </a:r>
            <a:r>
              <a:rPr lang="de-DE" sz="2100" dirty="0">
                <a:solidFill>
                  <a:srgbClr val="FF0000"/>
                </a:solidFill>
              </a:rPr>
              <a:t>10 800 Bachkilometern</a:t>
            </a:r>
          </a:p>
          <a:p>
            <a:pPr marL="360000" lvl="2" indent="-360000">
              <a:lnSpc>
                <a:spcPct val="107000"/>
              </a:lnSpc>
              <a:spcBef>
                <a:spcPts val="1350"/>
              </a:spcBef>
              <a:buFont typeface="Arial" panose="020B0604020202020204" pitchFamily="34" charset="0"/>
              <a:buChar char="•"/>
            </a:pPr>
            <a:r>
              <a:rPr lang="de-DE" sz="2100" dirty="0"/>
              <a:t>Raumbedarf der </a:t>
            </a:r>
            <a:r>
              <a:rPr lang="de-DE" sz="2100" dirty="0">
                <a:solidFill>
                  <a:srgbClr val="FF0000"/>
                </a:solidFill>
              </a:rPr>
              <a:t>Uferbereiche 860 km</a:t>
            </a:r>
            <a:r>
              <a:rPr lang="de-DE" sz="2100" baseline="30000" dirty="0">
                <a:solidFill>
                  <a:srgbClr val="FF0000"/>
                </a:solidFill>
              </a:rPr>
              <a:t>2</a:t>
            </a:r>
            <a:r>
              <a:rPr lang="de-DE" sz="2100" dirty="0">
                <a:solidFill>
                  <a:srgbClr val="FF0000"/>
                </a:solidFill>
              </a:rPr>
              <a:t>  </a:t>
            </a:r>
            <a:r>
              <a:rPr lang="de-DE" sz="2100" dirty="0"/>
              <a:t>(derzeit 640 km</a:t>
            </a:r>
            <a:r>
              <a:rPr lang="de-DE" sz="2100" baseline="30000" dirty="0"/>
              <a:t>2</a:t>
            </a:r>
            <a:r>
              <a:rPr lang="de-DE" sz="2100" dirty="0"/>
              <a:t>)</a:t>
            </a:r>
          </a:p>
          <a:p>
            <a:pPr marL="360000" lvl="2" indent="-360000">
              <a:lnSpc>
                <a:spcPct val="107000"/>
              </a:lnSpc>
              <a:spcBef>
                <a:spcPts val="1350"/>
              </a:spcBef>
              <a:buFont typeface="Arial" panose="020B0604020202020204" pitchFamily="34" charset="0"/>
              <a:buChar char="•"/>
            </a:pPr>
            <a:r>
              <a:rPr lang="de-DE" sz="2100" dirty="0"/>
              <a:t>Mehr als Verdreifachung der </a:t>
            </a:r>
            <a:r>
              <a:rPr lang="de-DE" sz="2100" dirty="0">
                <a:solidFill>
                  <a:srgbClr val="FF0000"/>
                </a:solidFill>
              </a:rPr>
              <a:t>Auenfläche</a:t>
            </a:r>
            <a:r>
              <a:rPr lang="de-DE" sz="2100" dirty="0"/>
              <a:t> auf </a:t>
            </a:r>
            <a:r>
              <a:rPr lang="de-DE" sz="2100" dirty="0">
                <a:solidFill>
                  <a:srgbClr val="FF0000"/>
                </a:solidFill>
              </a:rPr>
              <a:t>760 km</a:t>
            </a:r>
            <a:r>
              <a:rPr lang="de-DE" sz="2100" baseline="30000" dirty="0">
                <a:solidFill>
                  <a:srgbClr val="FF0000"/>
                </a:solidFill>
              </a:rPr>
              <a:t>2</a:t>
            </a:r>
            <a:r>
              <a:rPr lang="de-DE" sz="2100" dirty="0">
                <a:solidFill>
                  <a:srgbClr val="FF0000"/>
                </a:solidFill>
              </a:rPr>
              <a:t> </a:t>
            </a:r>
            <a:r>
              <a:rPr lang="de-DE" sz="2100" dirty="0"/>
              <a:t>(derzeit 233 km</a:t>
            </a:r>
            <a:r>
              <a:rPr lang="de-DE" sz="2100" baseline="30000" dirty="0"/>
              <a:t>2</a:t>
            </a:r>
            <a:r>
              <a:rPr lang="de-DE" sz="2100" dirty="0"/>
              <a:t>)</a:t>
            </a:r>
          </a:p>
          <a:p>
            <a:pPr marL="457200" indent="-457200">
              <a:buFont typeface="Arial" panose="020B0604020202020204" pitchFamily="34" charset="0"/>
              <a:buChar char="•"/>
            </a:pPr>
            <a:endParaRPr lang="de-DE" sz="2100" b="1" baseline="30000" dirty="0">
              <a:solidFill>
                <a:srgbClr val="FF0000"/>
              </a:solidFill>
              <a:latin typeface="Euclid Circular A Semibold Ita" panose="020B0504000000000000" pitchFamily="34" charset="77"/>
            </a:endParaRPr>
          </a:p>
        </p:txBody>
      </p:sp>
      <p:pic>
        <p:nvPicPr>
          <p:cNvPr id="47" name="Grafik 46">
            <a:extLst>
              <a:ext uri="{FF2B5EF4-FFF2-40B4-BE49-F238E27FC236}">
                <a16:creationId xmlns:a16="http://schemas.microsoft.com/office/drawing/2014/main" id="{E8F0C7E1-BD81-8732-4C16-5087B86E4951}"/>
              </a:ext>
            </a:extLst>
          </p:cNvPr>
          <p:cNvPicPr>
            <a:picLocks noChangeAspect="1"/>
          </p:cNvPicPr>
          <p:nvPr/>
        </p:nvPicPr>
        <p:blipFill>
          <a:blip r:embed="rId4"/>
          <a:stretch>
            <a:fillRect/>
          </a:stretch>
        </p:blipFill>
        <p:spPr>
          <a:xfrm>
            <a:off x="606425" y="1357651"/>
            <a:ext cx="7951421" cy="3474488"/>
          </a:xfrm>
          <a:prstGeom prst="rect">
            <a:avLst/>
          </a:prstGeom>
        </p:spPr>
      </p:pic>
      <p:sp>
        <p:nvSpPr>
          <p:cNvPr id="2" name="Rechteck 1">
            <a:extLst>
              <a:ext uri="{FF2B5EF4-FFF2-40B4-BE49-F238E27FC236}">
                <a16:creationId xmlns:a16="http://schemas.microsoft.com/office/drawing/2014/main" id="{72AC6043-3F0B-A699-F8CE-6A2777F3EE21}"/>
              </a:ext>
            </a:extLst>
          </p:cNvPr>
          <p:cNvSpPr/>
          <p:nvPr/>
        </p:nvSpPr>
        <p:spPr>
          <a:xfrm>
            <a:off x="9993110" y="6494472"/>
            <a:ext cx="1179567" cy="307777"/>
          </a:xfrm>
          <a:prstGeom prst="rect">
            <a:avLst/>
          </a:prstGeom>
          <a:noFill/>
        </p:spPr>
        <p:txBody>
          <a:bodyPr wrap="square">
            <a:spAutoFit/>
          </a:bodyPr>
          <a:lstStyle/>
          <a:p>
            <a:pPr eaLnBrk="1" hangingPunct="1">
              <a:defRPr/>
            </a:pPr>
            <a:r>
              <a:rPr lang="de-DE" sz="1400" i="1" dirty="0" err="1"/>
              <a:t>scnat</a:t>
            </a:r>
            <a:r>
              <a:rPr lang="de-DE" sz="1400" i="1" dirty="0"/>
              <a:t> </a:t>
            </a:r>
            <a:r>
              <a:rPr lang="de-DE" sz="1200" i="1" dirty="0"/>
              <a:t>2013</a:t>
            </a:r>
            <a:endParaRPr lang="de-DE" sz="1400" b="0" i="1" dirty="0"/>
          </a:p>
        </p:txBody>
      </p:sp>
      <p:sp>
        <p:nvSpPr>
          <p:cNvPr id="5" name="Titel 1">
            <a:extLst>
              <a:ext uri="{FF2B5EF4-FFF2-40B4-BE49-F238E27FC236}">
                <a16:creationId xmlns:a16="http://schemas.microsoft.com/office/drawing/2014/main" id="{B7ADA5E1-7DB6-63B3-2247-18025B1AF9CC}"/>
              </a:ext>
            </a:extLst>
          </p:cNvPr>
          <p:cNvSpPr>
            <a:spLocks noGrp="1"/>
          </p:cNvSpPr>
          <p:nvPr>
            <p:ph type="title"/>
          </p:nvPr>
        </p:nvSpPr>
        <p:spPr>
          <a:xfrm>
            <a:off x="606425" y="540000"/>
            <a:ext cx="9695575" cy="672732"/>
          </a:xfrm>
        </p:spPr>
        <p:txBody>
          <a:bodyPr/>
          <a:lstStyle/>
          <a:p>
            <a:r>
              <a:rPr lang="de-CH" dirty="0"/>
              <a:t>Ufervegetation - Flächenbedarf</a:t>
            </a:r>
          </a:p>
        </p:txBody>
      </p:sp>
    </p:spTree>
    <p:extLst>
      <p:ext uri="{BB962C8B-B14F-4D97-AF65-F5344CB8AC3E}">
        <p14:creationId xmlns:p14="http://schemas.microsoft.com/office/powerpoint/2010/main" val="1922804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8">
            <a:extLst>
              <a:ext uri="{FF2B5EF4-FFF2-40B4-BE49-F238E27FC236}">
                <a16:creationId xmlns:a16="http://schemas.microsoft.com/office/drawing/2014/main" id="{AD79EF23-5237-57D9-C5D2-33342C535A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80138" y="0"/>
            <a:ext cx="6012000" cy="6858000"/>
          </a:xfrm>
          <a:prstGeom prst="rect">
            <a:avLst/>
          </a:prstGeom>
          <a:noFill/>
        </p:spPr>
      </p:pic>
      <p:sp>
        <p:nvSpPr>
          <p:cNvPr id="2" name="Titel 1">
            <a:extLst>
              <a:ext uri="{FF2B5EF4-FFF2-40B4-BE49-F238E27FC236}">
                <a16:creationId xmlns:a16="http://schemas.microsoft.com/office/drawing/2014/main" id="{0DBE8D79-2B22-CB87-43D2-5DA91E5C6C0C}"/>
              </a:ext>
            </a:extLst>
          </p:cNvPr>
          <p:cNvSpPr>
            <a:spLocks noGrp="1"/>
          </p:cNvSpPr>
          <p:nvPr>
            <p:ph type="title"/>
          </p:nvPr>
        </p:nvSpPr>
        <p:spPr/>
        <p:txBody>
          <a:bodyPr/>
          <a:lstStyle/>
          <a:p>
            <a:r>
              <a:rPr lang="de-CH" dirty="0"/>
              <a:t>Gewässerraum</a:t>
            </a:r>
          </a:p>
        </p:txBody>
      </p:sp>
      <p:sp>
        <p:nvSpPr>
          <p:cNvPr id="13" name="Textplatzhalter 12">
            <a:extLst>
              <a:ext uri="{FF2B5EF4-FFF2-40B4-BE49-F238E27FC236}">
                <a16:creationId xmlns:a16="http://schemas.microsoft.com/office/drawing/2014/main" id="{74D740F4-73C8-DFD7-2E55-3ECC632B47D2}"/>
              </a:ext>
            </a:extLst>
          </p:cNvPr>
          <p:cNvSpPr>
            <a:spLocks noGrp="1"/>
          </p:cNvSpPr>
          <p:nvPr>
            <p:ph type="body" sz="quarter" idx="20"/>
          </p:nvPr>
        </p:nvSpPr>
        <p:spPr/>
        <p:txBody>
          <a:bodyPr/>
          <a:lstStyle/>
          <a:p>
            <a:endParaRPr lang="de-CH"/>
          </a:p>
        </p:txBody>
      </p:sp>
      <p:sp>
        <p:nvSpPr>
          <p:cNvPr id="15" name="Textplatzhalter 14">
            <a:extLst>
              <a:ext uri="{FF2B5EF4-FFF2-40B4-BE49-F238E27FC236}">
                <a16:creationId xmlns:a16="http://schemas.microsoft.com/office/drawing/2014/main" id="{8881D44D-AC6B-0999-7E7A-EAFD6C141850}"/>
              </a:ext>
            </a:extLst>
          </p:cNvPr>
          <p:cNvSpPr>
            <a:spLocks noGrp="1"/>
          </p:cNvSpPr>
          <p:nvPr>
            <p:ph type="body" sz="quarter" idx="21"/>
          </p:nvPr>
        </p:nvSpPr>
        <p:spPr/>
        <p:txBody>
          <a:bodyPr/>
          <a:lstStyle/>
          <a:p>
            <a:endParaRPr lang="de-CH"/>
          </a:p>
        </p:txBody>
      </p:sp>
      <p:sp>
        <p:nvSpPr>
          <p:cNvPr id="4" name="Inhaltsplatzhalter 2">
            <a:extLst>
              <a:ext uri="{FF2B5EF4-FFF2-40B4-BE49-F238E27FC236}">
                <a16:creationId xmlns:a16="http://schemas.microsoft.com/office/drawing/2014/main" id="{2F7AD792-0D43-F95D-458C-E3429E86B137}"/>
              </a:ext>
            </a:extLst>
          </p:cNvPr>
          <p:cNvSpPr>
            <a:spLocks noGrp="1"/>
          </p:cNvSpPr>
          <p:nvPr>
            <p:ph idx="1"/>
          </p:nvPr>
        </p:nvSpPr>
        <p:spPr>
          <a:xfrm>
            <a:off x="606425" y="1758950"/>
            <a:ext cx="4986775" cy="2157451"/>
          </a:xfrm>
        </p:spPr>
        <p:txBody>
          <a:bodyPr lIns="90000" tIns="46800" rIns="90000" bIns="46800"/>
          <a:lstStyle/>
          <a:p>
            <a:pPr lvl="2"/>
            <a:r>
              <a:rPr lang="de-CH" dirty="0"/>
              <a:t>Gewässerschutzgesetz 2011: Gewässerraum beachten!</a:t>
            </a:r>
          </a:p>
          <a:p>
            <a:pPr lvl="2"/>
            <a:r>
              <a:rPr lang="de-CH" dirty="0"/>
              <a:t>dieser muss extensiv gestaltet und bewirtschaftet werden</a:t>
            </a:r>
          </a:p>
          <a:p>
            <a:pPr lvl="2"/>
            <a:r>
              <a:rPr lang="de-CH" dirty="0"/>
              <a:t>kein Dünger- und Pestizideinsatz</a:t>
            </a:r>
          </a:p>
        </p:txBody>
      </p:sp>
      <p:pic>
        <p:nvPicPr>
          <p:cNvPr id="7" name="Grafik 6" descr="Ein Bild, das Screenshot enthält.&#10;&#10;Automatisch generierte Beschreibung">
            <a:extLst>
              <a:ext uri="{FF2B5EF4-FFF2-40B4-BE49-F238E27FC236}">
                <a16:creationId xmlns:a16="http://schemas.microsoft.com/office/drawing/2014/main" id="{EE06D08F-C5A6-E030-BAE1-5A38DDFE07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4480674"/>
            <a:ext cx="6180138" cy="2377326"/>
          </a:xfrm>
          <a:prstGeom prst="rect">
            <a:avLst/>
          </a:prstGeom>
        </p:spPr>
      </p:pic>
      <p:sp>
        <p:nvSpPr>
          <p:cNvPr id="8" name="Inhaltsplatzhalter 2">
            <a:extLst>
              <a:ext uri="{FF2B5EF4-FFF2-40B4-BE49-F238E27FC236}">
                <a16:creationId xmlns:a16="http://schemas.microsoft.com/office/drawing/2014/main" id="{6643F656-18B6-9D21-C845-ED2C4F13E103}"/>
              </a:ext>
            </a:extLst>
          </p:cNvPr>
          <p:cNvSpPr txBox="1">
            <a:spLocks/>
          </p:cNvSpPr>
          <p:nvPr/>
        </p:nvSpPr>
        <p:spPr>
          <a:xfrm>
            <a:off x="6180138"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t>Barbara Fierz</a:t>
            </a:r>
          </a:p>
        </p:txBody>
      </p:sp>
      <p:sp>
        <p:nvSpPr>
          <p:cNvPr id="9" name="Inhaltsplatzhalter 2">
            <a:extLst>
              <a:ext uri="{FF2B5EF4-FFF2-40B4-BE49-F238E27FC236}">
                <a16:creationId xmlns:a16="http://schemas.microsoft.com/office/drawing/2014/main" id="{A1665E29-1F1F-0FC4-6693-7AFC42C096EB}"/>
              </a:ext>
            </a:extLst>
          </p:cNvPr>
          <p:cNvSpPr txBox="1">
            <a:spLocks/>
          </p:cNvSpPr>
          <p:nvPr/>
        </p:nvSpPr>
        <p:spPr>
          <a:xfrm>
            <a:off x="-138"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t>Kt. Zürich, AWEL </a:t>
            </a:r>
          </a:p>
        </p:txBody>
      </p:sp>
    </p:spTree>
    <p:extLst>
      <p:ext uri="{BB962C8B-B14F-4D97-AF65-F5344CB8AC3E}">
        <p14:creationId xmlns:p14="http://schemas.microsoft.com/office/powerpoint/2010/main" val="10483527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Fisch, Text, Flosse, Organismus enthält.&#10;&#10;KI-generierte Inhalte können fehlerhaft sein.">
            <a:extLst>
              <a:ext uri="{FF2B5EF4-FFF2-40B4-BE49-F238E27FC236}">
                <a16:creationId xmlns:a16="http://schemas.microsoft.com/office/drawing/2014/main" id="{D658ED3F-E16F-D1A3-C278-9E8D3FCAC50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072509" y="0"/>
            <a:ext cx="6119491" cy="6858000"/>
          </a:xfrm>
          <a:prstGeom prst="rect">
            <a:avLst/>
          </a:prstGeom>
        </p:spPr>
      </p:pic>
      <p:sp>
        <p:nvSpPr>
          <p:cNvPr id="2" name="Titel 1">
            <a:extLst>
              <a:ext uri="{FF2B5EF4-FFF2-40B4-BE49-F238E27FC236}">
                <a16:creationId xmlns:a16="http://schemas.microsoft.com/office/drawing/2014/main" id="{0DBE8D79-2B22-CB87-43D2-5DA91E5C6C0C}"/>
              </a:ext>
            </a:extLst>
          </p:cNvPr>
          <p:cNvSpPr>
            <a:spLocks noGrp="1"/>
          </p:cNvSpPr>
          <p:nvPr>
            <p:ph type="title"/>
          </p:nvPr>
        </p:nvSpPr>
        <p:spPr/>
        <p:txBody>
          <a:bodyPr/>
          <a:lstStyle/>
          <a:p>
            <a:r>
              <a:rPr lang="de-CH" dirty="0"/>
              <a:t>Gewässerqualität</a:t>
            </a:r>
          </a:p>
        </p:txBody>
      </p:sp>
      <p:sp>
        <p:nvSpPr>
          <p:cNvPr id="13" name="Textplatzhalter 12">
            <a:extLst>
              <a:ext uri="{FF2B5EF4-FFF2-40B4-BE49-F238E27FC236}">
                <a16:creationId xmlns:a16="http://schemas.microsoft.com/office/drawing/2014/main" id="{74D740F4-73C8-DFD7-2E55-3ECC632B47D2}"/>
              </a:ext>
            </a:extLst>
          </p:cNvPr>
          <p:cNvSpPr>
            <a:spLocks noGrp="1"/>
          </p:cNvSpPr>
          <p:nvPr>
            <p:ph type="body" sz="quarter" idx="20"/>
          </p:nvPr>
        </p:nvSpPr>
        <p:spPr/>
        <p:txBody>
          <a:bodyPr/>
          <a:lstStyle/>
          <a:p>
            <a:endParaRPr lang="de-CH"/>
          </a:p>
        </p:txBody>
      </p:sp>
      <p:sp>
        <p:nvSpPr>
          <p:cNvPr id="15" name="Textplatzhalter 14">
            <a:extLst>
              <a:ext uri="{FF2B5EF4-FFF2-40B4-BE49-F238E27FC236}">
                <a16:creationId xmlns:a16="http://schemas.microsoft.com/office/drawing/2014/main" id="{8881D44D-AC6B-0999-7E7A-EAFD6C141850}"/>
              </a:ext>
            </a:extLst>
          </p:cNvPr>
          <p:cNvSpPr>
            <a:spLocks noGrp="1"/>
          </p:cNvSpPr>
          <p:nvPr>
            <p:ph type="body" sz="quarter" idx="21"/>
          </p:nvPr>
        </p:nvSpPr>
        <p:spPr/>
        <p:txBody>
          <a:bodyPr/>
          <a:lstStyle/>
          <a:p>
            <a:endParaRPr lang="de-CH"/>
          </a:p>
        </p:txBody>
      </p:sp>
      <p:sp>
        <p:nvSpPr>
          <p:cNvPr id="4" name="Inhaltsplatzhalter 2">
            <a:extLst>
              <a:ext uri="{FF2B5EF4-FFF2-40B4-BE49-F238E27FC236}">
                <a16:creationId xmlns:a16="http://schemas.microsoft.com/office/drawing/2014/main" id="{2F7AD792-0D43-F95D-458C-E3429E86B137}"/>
              </a:ext>
            </a:extLst>
          </p:cNvPr>
          <p:cNvSpPr>
            <a:spLocks noGrp="1"/>
          </p:cNvSpPr>
          <p:nvPr>
            <p:ph idx="1"/>
          </p:nvPr>
        </p:nvSpPr>
        <p:spPr>
          <a:xfrm>
            <a:off x="606425" y="1758950"/>
            <a:ext cx="4986775" cy="4065986"/>
          </a:xfrm>
        </p:spPr>
        <p:txBody>
          <a:bodyPr lIns="90000" tIns="46800" rIns="90000" bIns="46800"/>
          <a:lstStyle/>
          <a:p>
            <a:pPr lvl="2"/>
            <a:r>
              <a:rPr lang="de-CH" dirty="0"/>
              <a:t>Pestizidbelastung in Bächen und Flüssen noch immer zu hoch</a:t>
            </a:r>
          </a:p>
          <a:p>
            <a:pPr lvl="2"/>
            <a:r>
              <a:rPr lang="de-CH" dirty="0"/>
              <a:t>253 untersuchte Pestizide, davon 135 in Fliessgewässern gefunden</a:t>
            </a:r>
          </a:p>
          <a:p>
            <a:pPr lvl="2"/>
            <a:r>
              <a:rPr lang="de-CH" dirty="0"/>
              <a:t>23 davon in schädigenden Konzentrationen für Gewässerorganismen</a:t>
            </a:r>
          </a:p>
          <a:p>
            <a:pPr lvl="2"/>
            <a:r>
              <a:rPr lang="de-CH" dirty="0"/>
              <a:t>nicht unerheblich:  </a:t>
            </a:r>
            <a:r>
              <a:rPr lang="de-CH" dirty="0" err="1"/>
              <a:t>Fipronil</a:t>
            </a:r>
            <a:r>
              <a:rPr lang="de-CH" dirty="0"/>
              <a:t>, vermutlich durch Zecken- und Flohmittel von Haustieren</a:t>
            </a:r>
          </a:p>
        </p:txBody>
      </p:sp>
      <p:sp>
        <p:nvSpPr>
          <p:cNvPr id="9" name="Inhaltsplatzhalter 2">
            <a:extLst>
              <a:ext uri="{FF2B5EF4-FFF2-40B4-BE49-F238E27FC236}">
                <a16:creationId xmlns:a16="http://schemas.microsoft.com/office/drawing/2014/main" id="{A1665E29-1F1F-0FC4-6693-7AFC42C096EB}"/>
              </a:ext>
            </a:extLst>
          </p:cNvPr>
          <p:cNvSpPr txBox="1">
            <a:spLocks/>
          </p:cNvSpPr>
          <p:nvPr/>
        </p:nvSpPr>
        <p:spPr>
          <a:xfrm>
            <a:off x="6072509" y="6623051"/>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solidFill>
                  <a:schemeClr val="bg1"/>
                </a:solidFill>
              </a:rPr>
              <a:t>BAFU 2022</a:t>
            </a:r>
          </a:p>
        </p:txBody>
      </p:sp>
      <p:sp>
        <p:nvSpPr>
          <p:cNvPr id="16" name="Inhaltsplatzhalter 2">
            <a:extLst>
              <a:ext uri="{FF2B5EF4-FFF2-40B4-BE49-F238E27FC236}">
                <a16:creationId xmlns:a16="http://schemas.microsoft.com/office/drawing/2014/main" id="{149319D4-E545-AF0A-5387-9D4AD1491521}"/>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t>EAWAG 2025</a:t>
            </a:r>
          </a:p>
        </p:txBody>
      </p:sp>
    </p:spTree>
    <p:extLst>
      <p:ext uri="{BB962C8B-B14F-4D97-AF65-F5344CB8AC3E}">
        <p14:creationId xmlns:p14="http://schemas.microsoft.com/office/powerpoint/2010/main" val="22073875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BE8D79-2B22-CB87-43D2-5DA91E5C6C0C}"/>
              </a:ext>
            </a:extLst>
          </p:cNvPr>
          <p:cNvSpPr>
            <a:spLocks noGrp="1"/>
          </p:cNvSpPr>
          <p:nvPr>
            <p:ph type="title"/>
          </p:nvPr>
        </p:nvSpPr>
        <p:spPr/>
        <p:txBody>
          <a:bodyPr/>
          <a:lstStyle/>
          <a:p>
            <a:r>
              <a:rPr lang="de-CH" dirty="0"/>
              <a:t>Gewässerqualität</a:t>
            </a:r>
          </a:p>
        </p:txBody>
      </p:sp>
      <p:sp>
        <p:nvSpPr>
          <p:cNvPr id="13" name="Textplatzhalter 12">
            <a:extLst>
              <a:ext uri="{FF2B5EF4-FFF2-40B4-BE49-F238E27FC236}">
                <a16:creationId xmlns:a16="http://schemas.microsoft.com/office/drawing/2014/main" id="{74D740F4-73C8-DFD7-2E55-3ECC632B47D2}"/>
              </a:ext>
            </a:extLst>
          </p:cNvPr>
          <p:cNvSpPr>
            <a:spLocks noGrp="1"/>
          </p:cNvSpPr>
          <p:nvPr>
            <p:ph type="body" sz="quarter" idx="20"/>
          </p:nvPr>
        </p:nvSpPr>
        <p:spPr/>
        <p:txBody>
          <a:bodyPr/>
          <a:lstStyle/>
          <a:p>
            <a:endParaRPr lang="de-CH"/>
          </a:p>
        </p:txBody>
      </p:sp>
      <p:sp>
        <p:nvSpPr>
          <p:cNvPr id="15" name="Textplatzhalter 14">
            <a:extLst>
              <a:ext uri="{FF2B5EF4-FFF2-40B4-BE49-F238E27FC236}">
                <a16:creationId xmlns:a16="http://schemas.microsoft.com/office/drawing/2014/main" id="{8881D44D-AC6B-0999-7E7A-EAFD6C141850}"/>
              </a:ext>
            </a:extLst>
          </p:cNvPr>
          <p:cNvSpPr>
            <a:spLocks noGrp="1"/>
          </p:cNvSpPr>
          <p:nvPr>
            <p:ph type="body" sz="quarter" idx="21"/>
          </p:nvPr>
        </p:nvSpPr>
        <p:spPr/>
        <p:txBody>
          <a:bodyPr/>
          <a:lstStyle/>
          <a:p>
            <a:endParaRPr lang="de-CH"/>
          </a:p>
        </p:txBody>
      </p:sp>
      <p:pic>
        <p:nvPicPr>
          <p:cNvPr id="5" name="Grafik 4" descr="Ein Bild, das Text, Karte enthält.&#10;&#10;KI-generierte Inhalte können fehlerhaft sein.">
            <a:extLst>
              <a:ext uri="{FF2B5EF4-FFF2-40B4-BE49-F238E27FC236}">
                <a16:creationId xmlns:a16="http://schemas.microsoft.com/office/drawing/2014/main" id="{6D47A893-09DD-3C9B-9EA0-5C8596EDC55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77656"/>
            <a:ext cx="6100430" cy="4880344"/>
          </a:xfrm>
          <a:prstGeom prst="rect">
            <a:avLst/>
          </a:prstGeom>
          <a:ln w="25400">
            <a:solidFill>
              <a:schemeClr val="bg1"/>
            </a:solidFill>
          </a:ln>
        </p:spPr>
      </p:pic>
      <p:pic>
        <p:nvPicPr>
          <p:cNvPr id="11" name="Grafik 10" descr="Ein Bild, das Text, Karte enthält.&#10;&#10;KI-generierte Inhalte können fehlerhaft sein.">
            <a:extLst>
              <a:ext uri="{FF2B5EF4-FFF2-40B4-BE49-F238E27FC236}">
                <a16:creationId xmlns:a16="http://schemas.microsoft.com/office/drawing/2014/main" id="{54FC80E8-0365-0F79-85FC-96CCFC7C3C6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91570" y="1977656"/>
            <a:ext cx="6100430" cy="4880344"/>
          </a:xfrm>
          <a:prstGeom prst="rect">
            <a:avLst/>
          </a:prstGeom>
          <a:ln w="25400">
            <a:solidFill>
              <a:schemeClr val="bg1"/>
            </a:solidFill>
          </a:ln>
        </p:spPr>
      </p:pic>
      <p:sp>
        <p:nvSpPr>
          <p:cNvPr id="7" name="Inhaltsplatzhalter 2">
            <a:extLst>
              <a:ext uri="{FF2B5EF4-FFF2-40B4-BE49-F238E27FC236}">
                <a16:creationId xmlns:a16="http://schemas.microsoft.com/office/drawing/2014/main" id="{19890439-1A5F-4345-5818-1EC39BB1B951}"/>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solidFill>
                  <a:schemeClr val="bg1"/>
                </a:solidFill>
              </a:rPr>
              <a:t>BAFU 2022</a:t>
            </a:r>
          </a:p>
        </p:txBody>
      </p:sp>
      <p:sp>
        <p:nvSpPr>
          <p:cNvPr id="10" name="Inhaltsplatzhalter 4">
            <a:extLst>
              <a:ext uri="{FF2B5EF4-FFF2-40B4-BE49-F238E27FC236}">
                <a16:creationId xmlns:a16="http://schemas.microsoft.com/office/drawing/2014/main" id="{0A327435-D2AF-18B7-93C4-04C6EDACA557}"/>
              </a:ext>
            </a:extLst>
          </p:cNvPr>
          <p:cNvSpPr txBox="1">
            <a:spLocks/>
          </p:cNvSpPr>
          <p:nvPr/>
        </p:nvSpPr>
        <p:spPr>
          <a:xfrm>
            <a:off x="1288112" y="1240551"/>
            <a:ext cx="3519775" cy="672732"/>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gn="ctr">
              <a:lnSpc>
                <a:spcPct val="150000"/>
              </a:lnSpc>
            </a:pPr>
            <a:r>
              <a:rPr lang="de-CH" dirty="0"/>
              <a:t>Ist</a:t>
            </a:r>
          </a:p>
        </p:txBody>
      </p:sp>
      <p:sp>
        <p:nvSpPr>
          <p:cNvPr id="12" name="Inhaltsplatzhalter 4">
            <a:extLst>
              <a:ext uri="{FF2B5EF4-FFF2-40B4-BE49-F238E27FC236}">
                <a16:creationId xmlns:a16="http://schemas.microsoft.com/office/drawing/2014/main" id="{974A058C-B44B-832B-5888-C00A8088FADA}"/>
              </a:ext>
            </a:extLst>
          </p:cNvPr>
          <p:cNvSpPr txBox="1">
            <a:spLocks/>
          </p:cNvSpPr>
          <p:nvPr/>
        </p:nvSpPr>
        <p:spPr>
          <a:xfrm>
            <a:off x="7384113" y="1241171"/>
            <a:ext cx="3519775" cy="672732"/>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gn="ctr">
              <a:lnSpc>
                <a:spcPct val="150000"/>
              </a:lnSpc>
            </a:pPr>
            <a:r>
              <a:rPr lang="de-CH" dirty="0"/>
              <a:t>Soll</a:t>
            </a:r>
          </a:p>
        </p:txBody>
      </p:sp>
    </p:spTree>
    <p:extLst>
      <p:ext uri="{BB962C8B-B14F-4D97-AF65-F5344CB8AC3E}">
        <p14:creationId xmlns:p14="http://schemas.microsoft.com/office/powerpoint/2010/main" val="35869450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E3C6CD68-FD7D-EAEA-5D80-F8642543DFFF}"/>
              </a:ext>
            </a:extLst>
          </p:cNvPr>
          <p:cNvSpPr>
            <a:spLocks noGrp="1"/>
          </p:cNvSpPr>
          <p:nvPr>
            <p:ph type="body" sz="quarter" idx="13"/>
          </p:nvPr>
        </p:nvSpPr>
        <p:spPr/>
        <p:txBody>
          <a:bodyPr/>
          <a:lstStyle/>
          <a:p>
            <a:r>
              <a:rPr lang="de-CH" dirty="0"/>
              <a:t>Flächen für die Biodiversität</a:t>
            </a:r>
          </a:p>
        </p:txBody>
      </p:sp>
      <p:pic>
        <p:nvPicPr>
          <p:cNvPr id="8" name="Bildplatzhalter 7">
            <a:extLst>
              <a:ext uri="{FF2B5EF4-FFF2-40B4-BE49-F238E27FC236}">
                <a16:creationId xmlns:a16="http://schemas.microsoft.com/office/drawing/2014/main" id="{7B41E47D-65B9-7982-46B2-A50570A1CFE8}"/>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2" y="-281354"/>
            <a:ext cx="12192002" cy="7139354"/>
          </a:xfrm>
        </p:spPr>
      </p:pic>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sp>
        <p:nvSpPr>
          <p:cNvPr id="14" name="Textfeld 13">
            <a:extLst>
              <a:ext uri="{FF2B5EF4-FFF2-40B4-BE49-F238E27FC236}">
                <a16:creationId xmlns:a16="http://schemas.microsoft.com/office/drawing/2014/main" id="{3E416EF7-A7A0-D134-7C80-24323DF5100D}"/>
              </a:ext>
            </a:extLst>
          </p:cNvPr>
          <p:cNvSpPr txBox="1"/>
          <p:nvPr/>
        </p:nvSpPr>
        <p:spPr>
          <a:xfrm>
            <a:off x="606425" y="2172352"/>
            <a:ext cx="8112273" cy="4230353"/>
          </a:xfrm>
          <a:prstGeom prst="rect">
            <a:avLst/>
          </a:prstGeom>
          <a:solidFill>
            <a:srgbClr val="FFFFFF">
              <a:alpha val="58665"/>
            </a:srgbClr>
          </a:solidFill>
        </p:spPr>
        <p:txBody>
          <a:bodyPr wrap="square" lIns="180000" tIns="144000" rIns="144000" bIns="144000" rtlCol="0">
            <a:spAutoFit/>
          </a:bodyPr>
          <a:lstStyle/>
          <a:p>
            <a:r>
              <a:rPr lang="de-DE" sz="3200" b="1" dirty="0">
                <a:latin typeface="Euclid Circular A Semibold Ita" panose="020B0504000000000000" pitchFamily="34" charset="77"/>
              </a:rPr>
              <a:t>Es braucht breite, extensive und unbelastete Gewässerräume, </a:t>
            </a:r>
          </a:p>
          <a:p>
            <a:r>
              <a:rPr lang="de-DE" sz="3200" b="1" dirty="0">
                <a:latin typeface="Euclid Circular A Semibold Ita" panose="020B0504000000000000" pitchFamily="34" charset="77"/>
              </a:rPr>
              <a:t>um nur schon das Minimum der Biodiversität an Gewässern zu erhalten.</a:t>
            </a:r>
          </a:p>
          <a:p>
            <a:endParaRPr lang="de-DE" sz="3200" b="1" dirty="0">
              <a:latin typeface="Euclid Circular A Semibold Ita" panose="020B0504000000000000" pitchFamily="34" charset="77"/>
            </a:endParaRPr>
          </a:p>
          <a:p>
            <a:r>
              <a:rPr lang="de-DE" sz="3200" b="1" dirty="0">
                <a:latin typeface="Euclid Circular A Semibold Ita" panose="020B0504000000000000" pitchFamily="34" charset="77"/>
              </a:rPr>
              <a:t>Die verschiedenen Gewässer müssen im Rahmen der Ökologischen Infrastruktur sinnvoll vernetzt sein. </a:t>
            </a:r>
          </a:p>
        </p:txBody>
      </p:sp>
    </p:spTree>
    <p:extLst>
      <p:ext uri="{BB962C8B-B14F-4D97-AF65-F5344CB8AC3E}">
        <p14:creationId xmlns:p14="http://schemas.microsoft.com/office/powerpoint/2010/main" val="15113267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73471-489E-FCFD-E30E-19DD957DEB56}"/>
            </a:ext>
          </a:extLst>
        </p:cNvPr>
        <p:cNvGrpSpPr/>
        <p:nvPr/>
      </p:nvGrpSpPr>
      <p:grpSpPr>
        <a:xfrm>
          <a:off x="0" y="0"/>
          <a:ext cx="0" cy="0"/>
          <a:chOff x="0" y="0"/>
          <a:chExt cx="0" cy="0"/>
        </a:xfrm>
      </p:grpSpPr>
      <p:pic>
        <p:nvPicPr>
          <p:cNvPr id="4" name="Grafik 3" descr="Ein Bild, das Gras, Bild, Landschaft, Pflanze enthält.&#10;&#10;KI-generierte Inhalte können fehlerhaft sein.">
            <a:extLst>
              <a:ext uri="{FF2B5EF4-FFF2-40B4-BE49-F238E27FC236}">
                <a16:creationId xmlns:a16="http://schemas.microsoft.com/office/drawing/2014/main" id="{8D4EBBEA-FF20-5BB5-4C81-E3C9131745D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2676" y="1758950"/>
            <a:ext cx="12204676" cy="5099050"/>
          </a:xfrm>
          <a:prstGeom prst="rect">
            <a:avLst/>
          </a:prstGeom>
        </p:spPr>
      </p:pic>
      <p:sp>
        <p:nvSpPr>
          <p:cNvPr id="2" name="Titel 1">
            <a:extLst>
              <a:ext uri="{FF2B5EF4-FFF2-40B4-BE49-F238E27FC236}">
                <a16:creationId xmlns:a16="http://schemas.microsoft.com/office/drawing/2014/main" id="{8C53B5D7-0B04-B0C7-1CDE-821FDBFF5F59}"/>
              </a:ext>
            </a:extLst>
          </p:cNvPr>
          <p:cNvSpPr>
            <a:spLocks noGrp="1"/>
          </p:cNvSpPr>
          <p:nvPr>
            <p:ph type="title"/>
          </p:nvPr>
        </p:nvSpPr>
        <p:spPr/>
        <p:txBody>
          <a:bodyPr/>
          <a:lstStyle/>
          <a:p>
            <a:r>
              <a:rPr lang="de-CH" dirty="0"/>
              <a:t>Revitalisierungen</a:t>
            </a:r>
          </a:p>
        </p:txBody>
      </p:sp>
      <p:sp>
        <p:nvSpPr>
          <p:cNvPr id="13" name="Textplatzhalter 12">
            <a:extLst>
              <a:ext uri="{FF2B5EF4-FFF2-40B4-BE49-F238E27FC236}">
                <a16:creationId xmlns:a16="http://schemas.microsoft.com/office/drawing/2014/main" id="{99FBC20C-596E-E41A-F1C5-0EC794647207}"/>
              </a:ext>
            </a:extLst>
          </p:cNvPr>
          <p:cNvSpPr>
            <a:spLocks noGrp="1"/>
          </p:cNvSpPr>
          <p:nvPr>
            <p:ph type="body" sz="quarter" idx="20"/>
          </p:nvPr>
        </p:nvSpPr>
        <p:spPr/>
        <p:txBody>
          <a:bodyPr/>
          <a:lstStyle/>
          <a:p>
            <a:endParaRPr lang="de-CH"/>
          </a:p>
        </p:txBody>
      </p:sp>
      <p:sp>
        <p:nvSpPr>
          <p:cNvPr id="15" name="Textplatzhalter 14">
            <a:extLst>
              <a:ext uri="{FF2B5EF4-FFF2-40B4-BE49-F238E27FC236}">
                <a16:creationId xmlns:a16="http://schemas.microsoft.com/office/drawing/2014/main" id="{CCD9A625-D714-39D9-516A-5060D86002AD}"/>
              </a:ext>
            </a:extLst>
          </p:cNvPr>
          <p:cNvSpPr>
            <a:spLocks noGrp="1"/>
          </p:cNvSpPr>
          <p:nvPr>
            <p:ph type="body" sz="quarter" idx="21"/>
          </p:nvPr>
        </p:nvSpPr>
        <p:spPr/>
        <p:txBody>
          <a:bodyPr/>
          <a:lstStyle/>
          <a:p>
            <a:endParaRPr lang="de-CH"/>
          </a:p>
        </p:txBody>
      </p:sp>
      <p:sp>
        <p:nvSpPr>
          <p:cNvPr id="10" name="Inhaltsplatzhalter 2">
            <a:extLst>
              <a:ext uri="{FF2B5EF4-FFF2-40B4-BE49-F238E27FC236}">
                <a16:creationId xmlns:a16="http://schemas.microsoft.com/office/drawing/2014/main" id="{FCACC2DB-1422-B2A2-35BF-4F00D86ED7AF}"/>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solidFill>
                  <a:schemeClr val="bg1"/>
                </a:solidFill>
              </a:rPr>
              <a:t>Markus Raub</a:t>
            </a:r>
          </a:p>
        </p:txBody>
      </p:sp>
      <p:sp>
        <p:nvSpPr>
          <p:cNvPr id="3" name="Inhaltsplatzhalter 4">
            <a:extLst>
              <a:ext uri="{FF2B5EF4-FFF2-40B4-BE49-F238E27FC236}">
                <a16:creationId xmlns:a16="http://schemas.microsoft.com/office/drawing/2014/main" id="{2BA9355E-8EA2-EA69-D04A-803A12E6212C}"/>
              </a:ext>
            </a:extLst>
          </p:cNvPr>
          <p:cNvSpPr txBox="1">
            <a:spLocks/>
          </p:cNvSpPr>
          <p:nvPr/>
        </p:nvSpPr>
        <p:spPr>
          <a:xfrm>
            <a:off x="606425" y="1758950"/>
            <a:ext cx="2764097" cy="672732"/>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de-CH" dirty="0" err="1">
                <a:solidFill>
                  <a:schemeClr val="bg1"/>
                </a:solidFill>
              </a:rPr>
              <a:t>Magdenerbach</a:t>
            </a:r>
            <a:r>
              <a:rPr lang="de-CH" dirty="0">
                <a:solidFill>
                  <a:schemeClr val="bg1"/>
                </a:solidFill>
              </a:rPr>
              <a:t>, AG</a:t>
            </a:r>
          </a:p>
        </p:txBody>
      </p:sp>
    </p:spTree>
    <p:extLst>
      <p:ext uri="{BB962C8B-B14F-4D97-AF65-F5344CB8AC3E}">
        <p14:creationId xmlns:p14="http://schemas.microsoft.com/office/powerpoint/2010/main" val="4118300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73471-489E-FCFD-E30E-19DD957DEB5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C53B5D7-0B04-B0C7-1CDE-821FDBFF5F59}"/>
              </a:ext>
            </a:extLst>
          </p:cNvPr>
          <p:cNvSpPr>
            <a:spLocks noGrp="1"/>
          </p:cNvSpPr>
          <p:nvPr>
            <p:ph type="title"/>
          </p:nvPr>
        </p:nvSpPr>
        <p:spPr/>
        <p:txBody>
          <a:bodyPr/>
          <a:lstStyle/>
          <a:p>
            <a:r>
              <a:rPr lang="de-CH" dirty="0"/>
              <a:t>Revitalisierungen</a:t>
            </a:r>
          </a:p>
        </p:txBody>
      </p:sp>
      <p:sp>
        <p:nvSpPr>
          <p:cNvPr id="13" name="Textplatzhalter 12">
            <a:extLst>
              <a:ext uri="{FF2B5EF4-FFF2-40B4-BE49-F238E27FC236}">
                <a16:creationId xmlns:a16="http://schemas.microsoft.com/office/drawing/2014/main" id="{99FBC20C-596E-E41A-F1C5-0EC794647207}"/>
              </a:ext>
            </a:extLst>
          </p:cNvPr>
          <p:cNvSpPr>
            <a:spLocks noGrp="1"/>
          </p:cNvSpPr>
          <p:nvPr>
            <p:ph type="body" sz="quarter" idx="20"/>
          </p:nvPr>
        </p:nvSpPr>
        <p:spPr/>
        <p:txBody>
          <a:bodyPr/>
          <a:lstStyle/>
          <a:p>
            <a:endParaRPr lang="de-CH"/>
          </a:p>
        </p:txBody>
      </p:sp>
      <p:sp>
        <p:nvSpPr>
          <p:cNvPr id="15" name="Textplatzhalter 14">
            <a:extLst>
              <a:ext uri="{FF2B5EF4-FFF2-40B4-BE49-F238E27FC236}">
                <a16:creationId xmlns:a16="http://schemas.microsoft.com/office/drawing/2014/main" id="{CCD9A625-D714-39D9-516A-5060D86002AD}"/>
              </a:ext>
            </a:extLst>
          </p:cNvPr>
          <p:cNvSpPr>
            <a:spLocks noGrp="1"/>
          </p:cNvSpPr>
          <p:nvPr>
            <p:ph type="body" sz="quarter" idx="21"/>
          </p:nvPr>
        </p:nvSpPr>
        <p:spPr/>
        <p:txBody>
          <a:bodyPr/>
          <a:lstStyle/>
          <a:p>
            <a:endParaRPr lang="de-CH"/>
          </a:p>
        </p:txBody>
      </p:sp>
      <p:pic>
        <p:nvPicPr>
          <p:cNvPr id="6" name="Grafik 5" descr="Ein Bild, das draußen, Baum, Pflanze, Gras enthält.&#10;&#10;KI-generierte Inhalte können fehlerhaft sein.">
            <a:extLst>
              <a:ext uri="{FF2B5EF4-FFF2-40B4-BE49-F238E27FC236}">
                <a16:creationId xmlns:a16="http://schemas.microsoft.com/office/drawing/2014/main" id="{55D62C20-08B3-181B-3138-9FF31AC2C1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3450" y="0"/>
            <a:ext cx="6213147" cy="4660328"/>
          </a:xfrm>
          <a:prstGeom prst="rect">
            <a:avLst/>
          </a:prstGeom>
        </p:spPr>
      </p:pic>
      <p:pic>
        <p:nvPicPr>
          <p:cNvPr id="8" name="Grafik 7" descr="Ein Bild, das draußen, Gras, Wasser, Pflanze enthält.&#10;&#10;KI-generierte Inhalte können fehlerhaft sein.">
            <a:extLst>
              <a:ext uri="{FF2B5EF4-FFF2-40B4-BE49-F238E27FC236}">
                <a16:creationId xmlns:a16="http://schemas.microsoft.com/office/drawing/2014/main" id="{BEE7E214-EC9D-BF1B-292F-BF584F43EE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16710" y="1492329"/>
            <a:ext cx="6213771" cy="4660328"/>
          </a:xfrm>
          <a:prstGeom prst="rect">
            <a:avLst/>
          </a:prstGeom>
        </p:spPr>
      </p:pic>
      <p:pic>
        <p:nvPicPr>
          <p:cNvPr id="11" name="Grafik 10" descr="Ein Bild, das draußen, Gelände, Himmel, Boden enthält.&#10;&#10;KI-generierte Inhalte können fehlerhaft sein.">
            <a:extLst>
              <a:ext uri="{FF2B5EF4-FFF2-40B4-BE49-F238E27FC236}">
                <a16:creationId xmlns:a16="http://schemas.microsoft.com/office/drawing/2014/main" id="{80DDA79D-08D4-4A9C-202B-8E4BCFDD67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632" y="2254244"/>
            <a:ext cx="6213770" cy="4660327"/>
          </a:xfrm>
          <a:prstGeom prst="rect">
            <a:avLst/>
          </a:prstGeom>
        </p:spPr>
      </p:pic>
      <p:sp>
        <p:nvSpPr>
          <p:cNvPr id="3" name="Inhaltsplatzhalter 4">
            <a:extLst>
              <a:ext uri="{FF2B5EF4-FFF2-40B4-BE49-F238E27FC236}">
                <a16:creationId xmlns:a16="http://schemas.microsoft.com/office/drawing/2014/main" id="{036BD9C9-1067-ED69-B086-B0BC00E933A7}"/>
              </a:ext>
            </a:extLst>
          </p:cNvPr>
          <p:cNvSpPr txBox="1">
            <a:spLocks/>
          </p:cNvSpPr>
          <p:nvPr/>
        </p:nvSpPr>
        <p:spPr>
          <a:xfrm>
            <a:off x="606425" y="1758950"/>
            <a:ext cx="2764097" cy="672732"/>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de-CH" dirty="0" err="1"/>
              <a:t>Magdenerbach</a:t>
            </a:r>
            <a:r>
              <a:rPr lang="de-CH" dirty="0"/>
              <a:t>, AG</a:t>
            </a:r>
          </a:p>
        </p:txBody>
      </p:sp>
    </p:spTree>
    <p:extLst>
      <p:ext uri="{BB962C8B-B14F-4D97-AF65-F5344CB8AC3E}">
        <p14:creationId xmlns:p14="http://schemas.microsoft.com/office/powerpoint/2010/main" val="113424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73471-489E-FCFD-E30E-19DD957DEB56}"/>
            </a:ext>
          </a:extLst>
        </p:cNvPr>
        <p:cNvGrpSpPr/>
        <p:nvPr/>
      </p:nvGrpSpPr>
      <p:grpSpPr>
        <a:xfrm>
          <a:off x="0" y="0"/>
          <a:ext cx="0" cy="0"/>
          <a:chOff x="0" y="0"/>
          <a:chExt cx="0" cy="0"/>
        </a:xfrm>
      </p:grpSpPr>
      <p:pic>
        <p:nvPicPr>
          <p:cNvPr id="4" name="Grafik 3" descr="Ein Bild, das draußen, Gelände, Baum, Pflanze enthält.&#10;&#10;KI-generierte Inhalte können fehlerhaft sein.">
            <a:extLst>
              <a:ext uri="{FF2B5EF4-FFF2-40B4-BE49-F238E27FC236}">
                <a16:creationId xmlns:a16="http://schemas.microsoft.com/office/drawing/2014/main" id="{5CFA4B4E-9F2C-E761-FED5-4B01BE4381A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758950"/>
            <a:ext cx="12192000" cy="5099050"/>
          </a:xfrm>
          <a:prstGeom prst="rect">
            <a:avLst/>
          </a:prstGeom>
        </p:spPr>
      </p:pic>
      <p:sp>
        <p:nvSpPr>
          <p:cNvPr id="2" name="Titel 1">
            <a:extLst>
              <a:ext uri="{FF2B5EF4-FFF2-40B4-BE49-F238E27FC236}">
                <a16:creationId xmlns:a16="http://schemas.microsoft.com/office/drawing/2014/main" id="{8C53B5D7-0B04-B0C7-1CDE-821FDBFF5F59}"/>
              </a:ext>
            </a:extLst>
          </p:cNvPr>
          <p:cNvSpPr>
            <a:spLocks noGrp="1"/>
          </p:cNvSpPr>
          <p:nvPr>
            <p:ph type="title"/>
          </p:nvPr>
        </p:nvSpPr>
        <p:spPr/>
        <p:txBody>
          <a:bodyPr/>
          <a:lstStyle/>
          <a:p>
            <a:r>
              <a:rPr lang="de-CH" dirty="0"/>
              <a:t>Revitalisierungen</a:t>
            </a:r>
          </a:p>
        </p:txBody>
      </p:sp>
      <p:sp>
        <p:nvSpPr>
          <p:cNvPr id="13" name="Textplatzhalter 12">
            <a:extLst>
              <a:ext uri="{FF2B5EF4-FFF2-40B4-BE49-F238E27FC236}">
                <a16:creationId xmlns:a16="http://schemas.microsoft.com/office/drawing/2014/main" id="{99FBC20C-596E-E41A-F1C5-0EC794647207}"/>
              </a:ext>
            </a:extLst>
          </p:cNvPr>
          <p:cNvSpPr>
            <a:spLocks noGrp="1"/>
          </p:cNvSpPr>
          <p:nvPr>
            <p:ph type="body" sz="quarter" idx="20"/>
          </p:nvPr>
        </p:nvSpPr>
        <p:spPr/>
        <p:txBody>
          <a:bodyPr/>
          <a:lstStyle/>
          <a:p>
            <a:endParaRPr lang="de-CH"/>
          </a:p>
        </p:txBody>
      </p:sp>
      <p:sp>
        <p:nvSpPr>
          <p:cNvPr id="15" name="Textplatzhalter 14">
            <a:extLst>
              <a:ext uri="{FF2B5EF4-FFF2-40B4-BE49-F238E27FC236}">
                <a16:creationId xmlns:a16="http://schemas.microsoft.com/office/drawing/2014/main" id="{CCD9A625-D714-39D9-516A-5060D86002AD}"/>
              </a:ext>
            </a:extLst>
          </p:cNvPr>
          <p:cNvSpPr>
            <a:spLocks noGrp="1"/>
          </p:cNvSpPr>
          <p:nvPr>
            <p:ph type="body" sz="quarter" idx="21"/>
          </p:nvPr>
        </p:nvSpPr>
        <p:spPr/>
        <p:txBody>
          <a:bodyPr/>
          <a:lstStyle/>
          <a:p>
            <a:endParaRPr lang="de-CH"/>
          </a:p>
        </p:txBody>
      </p:sp>
      <p:sp>
        <p:nvSpPr>
          <p:cNvPr id="3" name="Inhaltsplatzhalter 4">
            <a:extLst>
              <a:ext uri="{FF2B5EF4-FFF2-40B4-BE49-F238E27FC236}">
                <a16:creationId xmlns:a16="http://schemas.microsoft.com/office/drawing/2014/main" id="{7AC0BA15-1E86-0795-A750-7BE0C5BDA978}"/>
              </a:ext>
            </a:extLst>
          </p:cNvPr>
          <p:cNvSpPr txBox="1">
            <a:spLocks/>
          </p:cNvSpPr>
          <p:nvPr/>
        </p:nvSpPr>
        <p:spPr>
          <a:xfrm>
            <a:off x="606425" y="1758950"/>
            <a:ext cx="2764097" cy="672732"/>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de-CH" dirty="0" err="1">
                <a:solidFill>
                  <a:schemeClr val="bg1"/>
                </a:solidFill>
              </a:rPr>
              <a:t>Magdenerbach</a:t>
            </a:r>
            <a:r>
              <a:rPr lang="de-CH" dirty="0">
                <a:solidFill>
                  <a:schemeClr val="bg1"/>
                </a:solidFill>
              </a:rPr>
              <a:t>, AG</a:t>
            </a:r>
          </a:p>
        </p:txBody>
      </p:sp>
    </p:spTree>
    <p:extLst>
      <p:ext uri="{BB962C8B-B14F-4D97-AF65-F5344CB8AC3E}">
        <p14:creationId xmlns:p14="http://schemas.microsoft.com/office/powerpoint/2010/main" val="1022725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Screenshot, Zahl, Reihe enthält.&#10;&#10;KI-generierte Inhalte können fehlerhaft sein.">
            <a:extLst>
              <a:ext uri="{FF2B5EF4-FFF2-40B4-BE49-F238E27FC236}">
                <a16:creationId xmlns:a16="http://schemas.microsoft.com/office/drawing/2014/main" id="{54954F86-BB52-0245-0C33-95C699AEB50C}"/>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a:stretch>
            <a:fillRect/>
          </a:stretch>
        </p:blipFill>
        <p:spPr>
          <a:xfrm>
            <a:off x="1717983" y="1501198"/>
            <a:ext cx="8756033" cy="5066468"/>
          </a:xfrm>
          <a:prstGeom prst="rect">
            <a:avLst/>
          </a:prstGeom>
        </p:spPr>
      </p:pic>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de-CH" dirty="0"/>
              <a:t>Vorkommen</a:t>
            </a:r>
          </a:p>
        </p:txBody>
      </p:sp>
      <p:sp>
        <p:nvSpPr>
          <p:cNvPr id="9" name="Inhaltsplatzhalter 2">
            <a:extLst>
              <a:ext uri="{FF2B5EF4-FFF2-40B4-BE49-F238E27FC236}">
                <a16:creationId xmlns:a16="http://schemas.microsoft.com/office/drawing/2014/main" id="{FB4F8C7A-BA6D-2B94-B412-C3FE60F8B49C}"/>
              </a:ext>
            </a:extLst>
          </p:cNvPr>
          <p:cNvSpPr>
            <a:spLocks noGrp="1"/>
          </p:cNvSpPr>
          <p:nvPr>
            <p:ph idx="1"/>
          </p:nvPr>
        </p:nvSpPr>
        <p:spPr>
          <a:xfrm>
            <a:off x="606425" y="6567666"/>
            <a:ext cx="3292069" cy="214739"/>
          </a:xfrm>
        </p:spPr>
        <p:txBody>
          <a:bodyPr>
            <a:spAutoFit/>
          </a:bodyPr>
          <a:lstStyle/>
          <a:p>
            <a:r>
              <a:rPr lang="de-CH" sz="1400" dirty="0"/>
              <a:t>Schweizerische Vogelwarte, 2013-2016</a:t>
            </a:r>
          </a:p>
        </p:txBody>
      </p:sp>
      <p:sp>
        <p:nvSpPr>
          <p:cNvPr id="5" name="Inhaltsplatzhalter 2">
            <a:extLst>
              <a:ext uri="{FF2B5EF4-FFF2-40B4-BE49-F238E27FC236}">
                <a16:creationId xmlns:a16="http://schemas.microsoft.com/office/drawing/2014/main" id="{03F8CF9C-6371-CB8F-767C-5081B76947AD}"/>
              </a:ext>
            </a:extLst>
          </p:cNvPr>
          <p:cNvSpPr txBox="1">
            <a:spLocks/>
          </p:cNvSpPr>
          <p:nvPr/>
        </p:nvSpPr>
        <p:spPr>
          <a:xfrm>
            <a:off x="4476859" y="1184222"/>
            <a:ext cx="3292069" cy="306687"/>
          </a:xfrm>
          <a:prstGeom prst="rect">
            <a:avLst/>
          </a:prstGeom>
        </p:spPr>
        <p:txBody>
          <a:bodyPr vert="horz" lIns="0" tIns="0" rIns="0" bIns="0" rtlCol="0">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gn="ctr"/>
            <a:r>
              <a:rPr lang="de-CH" sz="2000" dirty="0"/>
              <a:t>Verbreitung zur Brutzeit</a:t>
            </a:r>
          </a:p>
        </p:txBody>
      </p:sp>
    </p:spTree>
    <p:extLst>
      <p:ext uri="{BB962C8B-B14F-4D97-AF65-F5344CB8AC3E}">
        <p14:creationId xmlns:p14="http://schemas.microsoft.com/office/powerpoint/2010/main" val="29304358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73471-489E-FCFD-E30E-19DD957DEB56}"/>
            </a:ext>
          </a:extLst>
        </p:cNvPr>
        <p:cNvGrpSpPr/>
        <p:nvPr/>
      </p:nvGrpSpPr>
      <p:grpSpPr>
        <a:xfrm>
          <a:off x="0" y="0"/>
          <a:ext cx="0" cy="0"/>
          <a:chOff x="0" y="0"/>
          <a:chExt cx="0" cy="0"/>
        </a:xfrm>
      </p:grpSpPr>
      <p:pic>
        <p:nvPicPr>
          <p:cNvPr id="4" name="Grafik 3" descr="Ein Bild, das draußen, Baum, Gras, Naturlandschaft enthält.&#10;&#10;KI-generierte Inhalte können fehlerhaft sein.">
            <a:extLst>
              <a:ext uri="{FF2B5EF4-FFF2-40B4-BE49-F238E27FC236}">
                <a16:creationId xmlns:a16="http://schemas.microsoft.com/office/drawing/2014/main" id="{43800CBF-B274-EBF8-945A-56EB7E80800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 y="1758949"/>
            <a:ext cx="12192001" cy="5099051"/>
          </a:xfrm>
          <a:prstGeom prst="rect">
            <a:avLst/>
          </a:prstGeom>
        </p:spPr>
      </p:pic>
      <p:sp>
        <p:nvSpPr>
          <p:cNvPr id="2" name="Titel 1">
            <a:extLst>
              <a:ext uri="{FF2B5EF4-FFF2-40B4-BE49-F238E27FC236}">
                <a16:creationId xmlns:a16="http://schemas.microsoft.com/office/drawing/2014/main" id="{8C53B5D7-0B04-B0C7-1CDE-821FDBFF5F59}"/>
              </a:ext>
            </a:extLst>
          </p:cNvPr>
          <p:cNvSpPr>
            <a:spLocks noGrp="1"/>
          </p:cNvSpPr>
          <p:nvPr>
            <p:ph type="title"/>
          </p:nvPr>
        </p:nvSpPr>
        <p:spPr/>
        <p:txBody>
          <a:bodyPr/>
          <a:lstStyle/>
          <a:p>
            <a:r>
              <a:rPr lang="de-CH" dirty="0"/>
              <a:t>Revitalisierungen</a:t>
            </a:r>
          </a:p>
        </p:txBody>
      </p:sp>
      <p:sp>
        <p:nvSpPr>
          <p:cNvPr id="13" name="Textplatzhalter 12">
            <a:extLst>
              <a:ext uri="{FF2B5EF4-FFF2-40B4-BE49-F238E27FC236}">
                <a16:creationId xmlns:a16="http://schemas.microsoft.com/office/drawing/2014/main" id="{99FBC20C-596E-E41A-F1C5-0EC794647207}"/>
              </a:ext>
            </a:extLst>
          </p:cNvPr>
          <p:cNvSpPr>
            <a:spLocks noGrp="1"/>
          </p:cNvSpPr>
          <p:nvPr>
            <p:ph type="body" sz="quarter" idx="20"/>
          </p:nvPr>
        </p:nvSpPr>
        <p:spPr/>
        <p:txBody>
          <a:bodyPr/>
          <a:lstStyle/>
          <a:p>
            <a:endParaRPr lang="de-CH"/>
          </a:p>
        </p:txBody>
      </p:sp>
      <p:sp>
        <p:nvSpPr>
          <p:cNvPr id="15" name="Textplatzhalter 14">
            <a:extLst>
              <a:ext uri="{FF2B5EF4-FFF2-40B4-BE49-F238E27FC236}">
                <a16:creationId xmlns:a16="http://schemas.microsoft.com/office/drawing/2014/main" id="{CCD9A625-D714-39D9-516A-5060D86002AD}"/>
              </a:ext>
            </a:extLst>
          </p:cNvPr>
          <p:cNvSpPr>
            <a:spLocks noGrp="1"/>
          </p:cNvSpPr>
          <p:nvPr>
            <p:ph type="body" sz="quarter" idx="21"/>
          </p:nvPr>
        </p:nvSpPr>
        <p:spPr/>
        <p:txBody>
          <a:bodyPr/>
          <a:lstStyle/>
          <a:p>
            <a:endParaRPr lang="de-CH"/>
          </a:p>
        </p:txBody>
      </p:sp>
      <p:sp>
        <p:nvSpPr>
          <p:cNvPr id="10" name="Inhaltsplatzhalter 2">
            <a:extLst>
              <a:ext uri="{FF2B5EF4-FFF2-40B4-BE49-F238E27FC236}">
                <a16:creationId xmlns:a16="http://schemas.microsoft.com/office/drawing/2014/main" id="{FCACC2DB-1422-B2A2-35BF-4F00D86ED7AF}"/>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solidFill>
                  <a:schemeClr val="bg1"/>
                </a:solidFill>
              </a:rPr>
              <a:t>NV Rheinfelden</a:t>
            </a:r>
          </a:p>
        </p:txBody>
      </p:sp>
      <p:sp>
        <p:nvSpPr>
          <p:cNvPr id="3" name="Inhaltsplatzhalter 4">
            <a:extLst>
              <a:ext uri="{FF2B5EF4-FFF2-40B4-BE49-F238E27FC236}">
                <a16:creationId xmlns:a16="http://schemas.microsoft.com/office/drawing/2014/main" id="{78AAAA83-11F7-4B37-EE8D-B72267B9CBF7}"/>
              </a:ext>
            </a:extLst>
          </p:cNvPr>
          <p:cNvSpPr txBox="1">
            <a:spLocks/>
          </p:cNvSpPr>
          <p:nvPr/>
        </p:nvSpPr>
        <p:spPr>
          <a:xfrm>
            <a:off x="606425" y="1758950"/>
            <a:ext cx="2764097" cy="672732"/>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de-CH" dirty="0" err="1"/>
              <a:t>Magdenerbach</a:t>
            </a:r>
            <a:r>
              <a:rPr lang="de-CH" dirty="0"/>
              <a:t>, AG</a:t>
            </a:r>
          </a:p>
        </p:txBody>
      </p:sp>
    </p:spTree>
    <p:extLst>
      <p:ext uri="{BB962C8B-B14F-4D97-AF65-F5344CB8AC3E}">
        <p14:creationId xmlns:p14="http://schemas.microsoft.com/office/powerpoint/2010/main" val="40071228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73471-489E-FCFD-E30E-19DD957DEB56}"/>
            </a:ext>
          </a:extLst>
        </p:cNvPr>
        <p:cNvGrpSpPr/>
        <p:nvPr/>
      </p:nvGrpSpPr>
      <p:grpSpPr>
        <a:xfrm>
          <a:off x="0" y="0"/>
          <a:ext cx="0" cy="0"/>
          <a:chOff x="0" y="0"/>
          <a:chExt cx="0" cy="0"/>
        </a:xfrm>
      </p:grpSpPr>
      <p:pic>
        <p:nvPicPr>
          <p:cNvPr id="4" name="Grafik 3" descr="Ein Bild, das draußen, Gras, Pflanze, Gewässer enthält.&#10;&#10;KI-generierte Inhalte können fehlerhaft sein.">
            <a:extLst>
              <a:ext uri="{FF2B5EF4-FFF2-40B4-BE49-F238E27FC236}">
                <a16:creationId xmlns:a16="http://schemas.microsoft.com/office/drawing/2014/main" id="{878F1B71-995B-C571-DA7E-88EAB3A23EA6}"/>
              </a:ext>
            </a:extLst>
          </p:cNvPr>
          <p:cNvPicPr>
            <a:picLocks noChangeAspect="1"/>
          </p:cNvPicPr>
          <p:nvPr/>
        </p:nvPicPr>
        <p:blipFill>
          <a:blip r:embed="rId3" cstate="screen">
            <a:extLst>
              <a:ext uri="{28A0092B-C50C-407E-A947-70E740481C1C}">
                <a14:useLocalDpi xmlns:a14="http://schemas.microsoft.com/office/drawing/2010/main"/>
              </a:ext>
            </a:extLst>
          </a:blip>
          <a:srcRect t="-247"/>
          <a:stretch>
            <a:fillRect/>
          </a:stretch>
        </p:blipFill>
        <p:spPr>
          <a:xfrm>
            <a:off x="0" y="1746396"/>
            <a:ext cx="6096000" cy="5111603"/>
          </a:xfrm>
          <a:prstGeom prst="rect">
            <a:avLst/>
          </a:prstGeom>
        </p:spPr>
      </p:pic>
      <p:pic>
        <p:nvPicPr>
          <p:cNvPr id="3" name="Grafik 2" descr="Ein Bild, das draußen, Gras, Pflanze, Himmel enthält.&#10;&#10;KI-generierte Inhalte können fehlerhaft sein.">
            <a:extLst>
              <a:ext uri="{FF2B5EF4-FFF2-40B4-BE49-F238E27FC236}">
                <a16:creationId xmlns:a16="http://schemas.microsoft.com/office/drawing/2014/main" id="{3FBE8D44-45F2-4419-3761-DE32BA707C4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096000" y="1746396"/>
            <a:ext cx="6096000" cy="5111603"/>
          </a:xfrm>
          <a:prstGeom prst="rect">
            <a:avLst/>
          </a:prstGeom>
        </p:spPr>
      </p:pic>
      <p:sp>
        <p:nvSpPr>
          <p:cNvPr id="2" name="Titel 1">
            <a:extLst>
              <a:ext uri="{FF2B5EF4-FFF2-40B4-BE49-F238E27FC236}">
                <a16:creationId xmlns:a16="http://schemas.microsoft.com/office/drawing/2014/main" id="{8C53B5D7-0B04-B0C7-1CDE-821FDBFF5F59}"/>
              </a:ext>
            </a:extLst>
          </p:cNvPr>
          <p:cNvSpPr>
            <a:spLocks noGrp="1"/>
          </p:cNvSpPr>
          <p:nvPr>
            <p:ph type="title"/>
          </p:nvPr>
        </p:nvSpPr>
        <p:spPr/>
        <p:txBody>
          <a:bodyPr/>
          <a:lstStyle/>
          <a:p>
            <a:r>
              <a:rPr lang="de-CH" dirty="0"/>
              <a:t>Gezielte Förderung</a:t>
            </a:r>
          </a:p>
        </p:txBody>
      </p:sp>
      <p:sp>
        <p:nvSpPr>
          <p:cNvPr id="13" name="Textplatzhalter 12">
            <a:extLst>
              <a:ext uri="{FF2B5EF4-FFF2-40B4-BE49-F238E27FC236}">
                <a16:creationId xmlns:a16="http://schemas.microsoft.com/office/drawing/2014/main" id="{99FBC20C-596E-E41A-F1C5-0EC794647207}"/>
              </a:ext>
            </a:extLst>
          </p:cNvPr>
          <p:cNvSpPr>
            <a:spLocks noGrp="1"/>
          </p:cNvSpPr>
          <p:nvPr>
            <p:ph type="body" sz="quarter" idx="20"/>
          </p:nvPr>
        </p:nvSpPr>
        <p:spPr/>
        <p:txBody>
          <a:bodyPr/>
          <a:lstStyle/>
          <a:p>
            <a:endParaRPr lang="de-CH"/>
          </a:p>
        </p:txBody>
      </p:sp>
      <p:sp>
        <p:nvSpPr>
          <p:cNvPr id="15" name="Textplatzhalter 14">
            <a:extLst>
              <a:ext uri="{FF2B5EF4-FFF2-40B4-BE49-F238E27FC236}">
                <a16:creationId xmlns:a16="http://schemas.microsoft.com/office/drawing/2014/main" id="{CCD9A625-D714-39D9-516A-5060D86002AD}"/>
              </a:ext>
            </a:extLst>
          </p:cNvPr>
          <p:cNvSpPr>
            <a:spLocks noGrp="1"/>
          </p:cNvSpPr>
          <p:nvPr>
            <p:ph type="body" sz="quarter" idx="21"/>
          </p:nvPr>
        </p:nvSpPr>
        <p:spPr/>
        <p:txBody>
          <a:bodyPr/>
          <a:lstStyle/>
          <a:p>
            <a:endParaRPr lang="de-CH"/>
          </a:p>
        </p:txBody>
      </p:sp>
      <p:sp>
        <p:nvSpPr>
          <p:cNvPr id="5" name="Inhaltsplatzhalter 2">
            <a:extLst>
              <a:ext uri="{FF2B5EF4-FFF2-40B4-BE49-F238E27FC236}">
                <a16:creationId xmlns:a16="http://schemas.microsoft.com/office/drawing/2014/main" id="{84C11E90-B9C4-317B-B5F1-D47CB6289A79}"/>
              </a:ext>
            </a:extLst>
          </p:cNvPr>
          <p:cNvSpPr txBox="1">
            <a:spLocks/>
          </p:cNvSpPr>
          <p:nvPr/>
        </p:nvSpPr>
        <p:spPr>
          <a:xfrm>
            <a:off x="0" y="6597671"/>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solidFill>
                  <a:schemeClr val="bg1"/>
                </a:solidFill>
              </a:rPr>
              <a:t>Christa Glauser</a:t>
            </a:r>
          </a:p>
        </p:txBody>
      </p:sp>
      <p:sp>
        <p:nvSpPr>
          <p:cNvPr id="6" name="Inhaltsplatzhalter 4">
            <a:extLst>
              <a:ext uri="{FF2B5EF4-FFF2-40B4-BE49-F238E27FC236}">
                <a16:creationId xmlns:a16="http://schemas.microsoft.com/office/drawing/2014/main" id="{28AF27ED-A5F7-FD3E-3CDF-5FA840804736}"/>
              </a:ext>
            </a:extLst>
          </p:cNvPr>
          <p:cNvSpPr txBox="1">
            <a:spLocks/>
          </p:cNvSpPr>
          <p:nvPr/>
        </p:nvSpPr>
        <p:spPr>
          <a:xfrm>
            <a:off x="1288112" y="1240551"/>
            <a:ext cx="3519775" cy="672732"/>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gn="ctr">
              <a:lnSpc>
                <a:spcPct val="150000"/>
              </a:lnSpc>
            </a:pPr>
            <a:r>
              <a:rPr lang="de-CH" dirty="0"/>
              <a:t>Natürlicher Flussanriss</a:t>
            </a:r>
          </a:p>
        </p:txBody>
      </p:sp>
      <p:sp>
        <p:nvSpPr>
          <p:cNvPr id="7" name="Inhaltsplatzhalter 4">
            <a:extLst>
              <a:ext uri="{FF2B5EF4-FFF2-40B4-BE49-F238E27FC236}">
                <a16:creationId xmlns:a16="http://schemas.microsoft.com/office/drawing/2014/main" id="{A5C514A6-6947-865A-2A14-27C68727BD83}"/>
              </a:ext>
            </a:extLst>
          </p:cNvPr>
          <p:cNvSpPr txBox="1">
            <a:spLocks/>
          </p:cNvSpPr>
          <p:nvPr/>
        </p:nvSpPr>
        <p:spPr>
          <a:xfrm>
            <a:off x="7384113" y="1241171"/>
            <a:ext cx="3519775" cy="672732"/>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gn="ctr">
              <a:lnSpc>
                <a:spcPct val="150000"/>
              </a:lnSpc>
            </a:pPr>
            <a:r>
              <a:rPr lang="de-CH" dirty="0"/>
              <a:t>Abgestochene Brutwand</a:t>
            </a:r>
          </a:p>
        </p:txBody>
      </p:sp>
      <p:sp>
        <p:nvSpPr>
          <p:cNvPr id="8" name="Inhaltsplatzhalter 2">
            <a:extLst>
              <a:ext uri="{FF2B5EF4-FFF2-40B4-BE49-F238E27FC236}">
                <a16:creationId xmlns:a16="http://schemas.microsoft.com/office/drawing/2014/main" id="{41A75A4F-B12B-56F9-62B1-F886736B4FB5}"/>
              </a:ext>
            </a:extLst>
          </p:cNvPr>
          <p:cNvSpPr txBox="1">
            <a:spLocks/>
          </p:cNvSpPr>
          <p:nvPr/>
        </p:nvSpPr>
        <p:spPr>
          <a:xfrm>
            <a:off x="609600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solidFill>
                  <a:schemeClr val="bg1"/>
                </a:solidFill>
              </a:rPr>
              <a:t>Christa Glauser</a:t>
            </a:r>
          </a:p>
        </p:txBody>
      </p:sp>
    </p:spTree>
    <p:extLst>
      <p:ext uri="{BB962C8B-B14F-4D97-AF65-F5344CB8AC3E}">
        <p14:creationId xmlns:p14="http://schemas.microsoft.com/office/powerpoint/2010/main" val="7414357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73471-489E-FCFD-E30E-19DD957DEB56}"/>
            </a:ext>
          </a:extLst>
        </p:cNvPr>
        <p:cNvGrpSpPr/>
        <p:nvPr/>
      </p:nvGrpSpPr>
      <p:grpSpPr>
        <a:xfrm>
          <a:off x="0" y="0"/>
          <a:ext cx="0" cy="0"/>
          <a:chOff x="0" y="0"/>
          <a:chExt cx="0" cy="0"/>
        </a:xfrm>
      </p:grpSpPr>
      <p:pic>
        <p:nvPicPr>
          <p:cNvPr id="5" name="Grafik 4" descr="Ein Bild, das draußen, Stein, Natur, Grundgestein enthält.&#10;&#10;KI-generierte Inhalte können fehlerhaft sein.">
            <a:extLst>
              <a:ext uri="{FF2B5EF4-FFF2-40B4-BE49-F238E27FC236}">
                <a16:creationId xmlns:a16="http://schemas.microsoft.com/office/drawing/2014/main" id="{C1ECB4DC-0909-66D1-4524-D092FE26CC4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758950"/>
            <a:ext cx="6095999" cy="5099050"/>
          </a:xfrm>
          <a:prstGeom prst="rect">
            <a:avLst/>
          </a:prstGeom>
        </p:spPr>
      </p:pic>
      <p:pic>
        <p:nvPicPr>
          <p:cNvPr id="3" name="Grafik 2" descr="Ein Bild, das draußen, See, Gras, Pflanze enthält.&#10;&#10;KI-generierte Inhalte können fehlerhaft sein.">
            <a:extLst>
              <a:ext uri="{FF2B5EF4-FFF2-40B4-BE49-F238E27FC236}">
                <a16:creationId xmlns:a16="http://schemas.microsoft.com/office/drawing/2014/main" id="{27A4587D-B435-BBA9-5228-5C6A65FD10C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096000" y="1758950"/>
            <a:ext cx="6095999" cy="5099050"/>
          </a:xfrm>
          <a:prstGeom prst="rect">
            <a:avLst/>
          </a:prstGeom>
        </p:spPr>
      </p:pic>
      <p:sp>
        <p:nvSpPr>
          <p:cNvPr id="2" name="Titel 1">
            <a:extLst>
              <a:ext uri="{FF2B5EF4-FFF2-40B4-BE49-F238E27FC236}">
                <a16:creationId xmlns:a16="http://schemas.microsoft.com/office/drawing/2014/main" id="{8C53B5D7-0B04-B0C7-1CDE-821FDBFF5F59}"/>
              </a:ext>
            </a:extLst>
          </p:cNvPr>
          <p:cNvSpPr>
            <a:spLocks noGrp="1"/>
          </p:cNvSpPr>
          <p:nvPr>
            <p:ph type="title"/>
          </p:nvPr>
        </p:nvSpPr>
        <p:spPr/>
        <p:txBody>
          <a:bodyPr/>
          <a:lstStyle/>
          <a:p>
            <a:r>
              <a:rPr lang="de-CH" dirty="0"/>
              <a:t>Gezielte Förderung</a:t>
            </a:r>
          </a:p>
        </p:txBody>
      </p:sp>
      <p:sp>
        <p:nvSpPr>
          <p:cNvPr id="13" name="Textplatzhalter 12">
            <a:extLst>
              <a:ext uri="{FF2B5EF4-FFF2-40B4-BE49-F238E27FC236}">
                <a16:creationId xmlns:a16="http://schemas.microsoft.com/office/drawing/2014/main" id="{99FBC20C-596E-E41A-F1C5-0EC794647207}"/>
              </a:ext>
            </a:extLst>
          </p:cNvPr>
          <p:cNvSpPr>
            <a:spLocks noGrp="1"/>
          </p:cNvSpPr>
          <p:nvPr>
            <p:ph type="body" sz="quarter" idx="20"/>
          </p:nvPr>
        </p:nvSpPr>
        <p:spPr/>
        <p:txBody>
          <a:bodyPr/>
          <a:lstStyle/>
          <a:p>
            <a:endParaRPr lang="de-CH"/>
          </a:p>
        </p:txBody>
      </p:sp>
      <p:sp>
        <p:nvSpPr>
          <p:cNvPr id="15" name="Textplatzhalter 14">
            <a:extLst>
              <a:ext uri="{FF2B5EF4-FFF2-40B4-BE49-F238E27FC236}">
                <a16:creationId xmlns:a16="http://schemas.microsoft.com/office/drawing/2014/main" id="{CCD9A625-D714-39D9-516A-5060D86002AD}"/>
              </a:ext>
            </a:extLst>
          </p:cNvPr>
          <p:cNvSpPr>
            <a:spLocks noGrp="1"/>
          </p:cNvSpPr>
          <p:nvPr>
            <p:ph type="body" sz="quarter" idx="21"/>
          </p:nvPr>
        </p:nvSpPr>
        <p:spPr/>
        <p:txBody>
          <a:bodyPr/>
          <a:lstStyle/>
          <a:p>
            <a:endParaRPr lang="de-CH"/>
          </a:p>
        </p:txBody>
      </p:sp>
      <p:sp>
        <p:nvSpPr>
          <p:cNvPr id="9" name="Textfeld 8">
            <a:extLst>
              <a:ext uri="{FF2B5EF4-FFF2-40B4-BE49-F238E27FC236}">
                <a16:creationId xmlns:a16="http://schemas.microsoft.com/office/drawing/2014/main" id="{B96FF6F5-AD24-06A5-FD24-F99FABD12121}"/>
              </a:ext>
            </a:extLst>
          </p:cNvPr>
          <p:cNvSpPr txBox="1"/>
          <p:nvPr/>
        </p:nvSpPr>
        <p:spPr>
          <a:xfrm>
            <a:off x="-1" y="6569853"/>
            <a:ext cx="4126200" cy="288147"/>
          </a:xfrm>
          <a:prstGeom prst="rect">
            <a:avLst/>
          </a:prstGeom>
          <a:noFill/>
        </p:spPr>
        <p:txBody>
          <a:bodyPr wrap="square" lIns="612000" tIns="0" rIns="144000" bIns="72000" rtlCol="0">
            <a:spAutoFit/>
          </a:bodyPr>
          <a:lstStyle/>
          <a:p>
            <a:pPr algn="l"/>
            <a:r>
              <a:rPr lang="de-CH" sz="1400" dirty="0">
                <a:solidFill>
                  <a:schemeClr val="bg1"/>
                </a:solidFill>
              </a:rPr>
              <a:t>Natur- und Vogelschutzverein Andelfingen</a:t>
            </a:r>
          </a:p>
        </p:txBody>
      </p:sp>
    </p:spTree>
    <p:extLst>
      <p:ext uri="{BB962C8B-B14F-4D97-AF65-F5344CB8AC3E}">
        <p14:creationId xmlns:p14="http://schemas.microsoft.com/office/powerpoint/2010/main" val="31954335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73471-489E-FCFD-E30E-19DD957DEB5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C53B5D7-0B04-B0C7-1CDE-821FDBFF5F59}"/>
              </a:ext>
            </a:extLst>
          </p:cNvPr>
          <p:cNvSpPr>
            <a:spLocks noGrp="1"/>
          </p:cNvSpPr>
          <p:nvPr>
            <p:ph type="title"/>
          </p:nvPr>
        </p:nvSpPr>
        <p:spPr/>
        <p:txBody>
          <a:bodyPr/>
          <a:lstStyle/>
          <a:p>
            <a:r>
              <a:rPr lang="de-CH" dirty="0"/>
              <a:t>Gezielte Förderung</a:t>
            </a:r>
          </a:p>
        </p:txBody>
      </p:sp>
      <p:sp>
        <p:nvSpPr>
          <p:cNvPr id="13" name="Textplatzhalter 12">
            <a:extLst>
              <a:ext uri="{FF2B5EF4-FFF2-40B4-BE49-F238E27FC236}">
                <a16:creationId xmlns:a16="http://schemas.microsoft.com/office/drawing/2014/main" id="{99FBC20C-596E-E41A-F1C5-0EC794647207}"/>
              </a:ext>
            </a:extLst>
          </p:cNvPr>
          <p:cNvSpPr>
            <a:spLocks noGrp="1"/>
          </p:cNvSpPr>
          <p:nvPr>
            <p:ph type="body" sz="quarter" idx="20"/>
          </p:nvPr>
        </p:nvSpPr>
        <p:spPr/>
        <p:txBody>
          <a:bodyPr/>
          <a:lstStyle/>
          <a:p>
            <a:endParaRPr lang="de-CH"/>
          </a:p>
        </p:txBody>
      </p:sp>
      <p:sp>
        <p:nvSpPr>
          <p:cNvPr id="15" name="Textplatzhalter 14">
            <a:extLst>
              <a:ext uri="{FF2B5EF4-FFF2-40B4-BE49-F238E27FC236}">
                <a16:creationId xmlns:a16="http://schemas.microsoft.com/office/drawing/2014/main" id="{CCD9A625-D714-39D9-516A-5060D86002AD}"/>
              </a:ext>
            </a:extLst>
          </p:cNvPr>
          <p:cNvSpPr>
            <a:spLocks noGrp="1"/>
          </p:cNvSpPr>
          <p:nvPr>
            <p:ph type="body" sz="quarter" idx="21"/>
          </p:nvPr>
        </p:nvSpPr>
        <p:spPr/>
        <p:txBody>
          <a:bodyPr/>
          <a:lstStyle/>
          <a:p>
            <a:endParaRPr lang="de-CH"/>
          </a:p>
        </p:txBody>
      </p:sp>
      <p:sp>
        <p:nvSpPr>
          <p:cNvPr id="9" name="Textfeld 8">
            <a:extLst>
              <a:ext uri="{FF2B5EF4-FFF2-40B4-BE49-F238E27FC236}">
                <a16:creationId xmlns:a16="http://schemas.microsoft.com/office/drawing/2014/main" id="{B96FF6F5-AD24-06A5-FD24-F99FABD12121}"/>
              </a:ext>
            </a:extLst>
          </p:cNvPr>
          <p:cNvSpPr txBox="1"/>
          <p:nvPr/>
        </p:nvSpPr>
        <p:spPr>
          <a:xfrm>
            <a:off x="-1" y="6569853"/>
            <a:ext cx="4126200" cy="288147"/>
          </a:xfrm>
          <a:prstGeom prst="rect">
            <a:avLst/>
          </a:prstGeom>
          <a:noFill/>
        </p:spPr>
        <p:txBody>
          <a:bodyPr wrap="square" lIns="612000" tIns="0" rIns="144000" bIns="72000" rtlCol="0">
            <a:spAutoFit/>
          </a:bodyPr>
          <a:lstStyle/>
          <a:p>
            <a:pPr algn="l"/>
            <a:r>
              <a:rPr lang="de-CH" sz="1400" dirty="0"/>
              <a:t>Natur- und Vogelschutzverein Andelfingen</a:t>
            </a:r>
          </a:p>
        </p:txBody>
      </p:sp>
      <p:pic>
        <p:nvPicPr>
          <p:cNvPr id="4" name="Grafik 3" descr="Ein Bild, das Text, Screenshot, Reihe, Diagramm enthält.&#10;&#10;KI-generierte Inhalte können fehlerhaft sein.">
            <a:extLst>
              <a:ext uri="{FF2B5EF4-FFF2-40B4-BE49-F238E27FC236}">
                <a16:creationId xmlns:a16="http://schemas.microsoft.com/office/drawing/2014/main" id="{08E17F2C-9C8A-0B23-1531-28A9260608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7475" y="1487380"/>
            <a:ext cx="9417050" cy="5082473"/>
          </a:xfrm>
          <a:prstGeom prst="rect">
            <a:avLst/>
          </a:prstGeom>
        </p:spPr>
      </p:pic>
    </p:spTree>
    <p:extLst>
      <p:ext uri="{BB962C8B-B14F-4D97-AF65-F5344CB8AC3E}">
        <p14:creationId xmlns:p14="http://schemas.microsoft.com/office/powerpoint/2010/main" val="39073457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73471-489E-FCFD-E30E-19DD957DEB56}"/>
            </a:ext>
          </a:extLst>
        </p:cNvPr>
        <p:cNvGrpSpPr/>
        <p:nvPr/>
      </p:nvGrpSpPr>
      <p:grpSpPr>
        <a:xfrm>
          <a:off x="0" y="0"/>
          <a:ext cx="0" cy="0"/>
          <a:chOff x="0" y="0"/>
          <a:chExt cx="0" cy="0"/>
        </a:xfrm>
      </p:grpSpPr>
      <p:pic>
        <p:nvPicPr>
          <p:cNvPr id="4" name="Grafik 3" descr="Ein Bild, das draußen, Baum, Pflanze, Wasser enthält.&#10;&#10;KI-generierte Inhalte können fehlerhaft sein.">
            <a:extLst>
              <a:ext uri="{FF2B5EF4-FFF2-40B4-BE49-F238E27FC236}">
                <a16:creationId xmlns:a16="http://schemas.microsoft.com/office/drawing/2014/main" id="{89C457C7-E55A-A125-BB56-C7D5DADF97A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 y="1758950"/>
            <a:ext cx="6096002" cy="5099050"/>
          </a:xfrm>
          <a:prstGeom prst="rect">
            <a:avLst/>
          </a:prstGeom>
        </p:spPr>
      </p:pic>
      <p:pic>
        <p:nvPicPr>
          <p:cNvPr id="3" name="Grafik 2" descr="Ein Bild, das draußen, Wasser, Baum, Pflanze enthält.&#10;&#10;KI-generierte Inhalte können fehlerhaft sein.">
            <a:extLst>
              <a:ext uri="{FF2B5EF4-FFF2-40B4-BE49-F238E27FC236}">
                <a16:creationId xmlns:a16="http://schemas.microsoft.com/office/drawing/2014/main" id="{9DA9DE04-97C6-E999-B7D2-44CD6183451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096000" y="1758950"/>
            <a:ext cx="6117263" cy="5099050"/>
          </a:xfrm>
          <a:prstGeom prst="rect">
            <a:avLst/>
          </a:prstGeom>
        </p:spPr>
      </p:pic>
      <p:sp>
        <p:nvSpPr>
          <p:cNvPr id="2" name="Titel 1">
            <a:extLst>
              <a:ext uri="{FF2B5EF4-FFF2-40B4-BE49-F238E27FC236}">
                <a16:creationId xmlns:a16="http://schemas.microsoft.com/office/drawing/2014/main" id="{8C53B5D7-0B04-B0C7-1CDE-821FDBFF5F59}"/>
              </a:ext>
            </a:extLst>
          </p:cNvPr>
          <p:cNvSpPr>
            <a:spLocks noGrp="1"/>
          </p:cNvSpPr>
          <p:nvPr>
            <p:ph type="title"/>
          </p:nvPr>
        </p:nvSpPr>
        <p:spPr/>
        <p:txBody>
          <a:bodyPr/>
          <a:lstStyle/>
          <a:p>
            <a:r>
              <a:rPr lang="de-CH" dirty="0"/>
              <a:t>Gezielte Förderung</a:t>
            </a:r>
          </a:p>
        </p:txBody>
      </p:sp>
      <p:sp>
        <p:nvSpPr>
          <p:cNvPr id="13" name="Textplatzhalter 12">
            <a:extLst>
              <a:ext uri="{FF2B5EF4-FFF2-40B4-BE49-F238E27FC236}">
                <a16:creationId xmlns:a16="http://schemas.microsoft.com/office/drawing/2014/main" id="{99FBC20C-596E-E41A-F1C5-0EC794647207}"/>
              </a:ext>
            </a:extLst>
          </p:cNvPr>
          <p:cNvSpPr>
            <a:spLocks noGrp="1"/>
          </p:cNvSpPr>
          <p:nvPr>
            <p:ph type="body" sz="quarter" idx="20"/>
          </p:nvPr>
        </p:nvSpPr>
        <p:spPr/>
        <p:txBody>
          <a:bodyPr/>
          <a:lstStyle/>
          <a:p>
            <a:endParaRPr lang="de-CH"/>
          </a:p>
        </p:txBody>
      </p:sp>
      <p:sp>
        <p:nvSpPr>
          <p:cNvPr id="15" name="Textplatzhalter 14">
            <a:extLst>
              <a:ext uri="{FF2B5EF4-FFF2-40B4-BE49-F238E27FC236}">
                <a16:creationId xmlns:a16="http://schemas.microsoft.com/office/drawing/2014/main" id="{CCD9A625-D714-39D9-516A-5060D86002AD}"/>
              </a:ext>
            </a:extLst>
          </p:cNvPr>
          <p:cNvSpPr>
            <a:spLocks noGrp="1"/>
          </p:cNvSpPr>
          <p:nvPr>
            <p:ph type="body" sz="quarter" idx="21"/>
          </p:nvPr>
        </p:nvSpPr>
        <p:spPr/>
        <p:txBody>
          <a:bodyPr/>
          <a:lstStyle/>
          <a:p>
            <a:endParaRPr lang="de-CH"/>
          </a:p>
        </p:txBody>
      </p:sp>
      <p:sp>
        <p:nvSpPr>
          <p:cNvPr id="10" name="Inhaltsplatzhalter 2">
            <a:extLst>
              <a:ext uri="{FF2B5EF4-FFF2-40B4-BE49-F238E27FC236}">
                <a16:creationId xmlns:a16="http://schemas.microsoft.com/office/drawing/2014/main" id="{FCACC2DB-1422-B2A2-35BF-4F00D86ED7AF}"/>
              </a:ext>
            </a:extLst>
          </p:cNvPr>
          <p:cNvSpPr txBox="1">
            <a:spLocks/>
          </p:cNvSpPr>
          <p:nvPr/>
        </p:nvSpPr>
        <p:spPr>
          <a:xfrm>
            <a:off x="-1" y="6597672"/>
            <a:ext cx="2923953"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solidFill>
                  <a:schemeClr val="bg1"/>
                </a:solidFill>
              </a:rPr>
              <a:t>BirdLife Naturzentrum Klingnauer Stausee</a:t>
            </a:r>
          </a:p>
        </p:txBody>
      </p:sp>
      <p:sp>
        <p:nvSpPr>
          <p:cNvPr id="5" name="Inhaltsplatzhalter 4">
            <a:extLst>
              <a:ext uri="{FF2B5EF4-FFF2-40B4-BE49-F238E27FC236}">
                <a16:creationId xmlns:a16="http://schemas.microsoft.com/office/drawing/2014/main" id="{460A15D7-F81B-84A0-4C40-51C6379DD479}"/>
              </a:ext>
            </a:extLst>
          </p:cNvPr>
          <p:cNvSpPr txBox="1">
            <a:spLocks/>
          </p:cNvSpPr>
          <p:nvPr/>
        </p:nvSpPr>
        <p:spPr>
          <a:xfrm>
            <a:off x="606425" y="1212732"/>
            <a:ext cx="3519775" cy="672732"/>
          </a:xfrm>
          <a:prstGeom prst="rect">
            <a:avLst/>
          </a:prstGeom>
        </p:spPr>
        <p:txBody>
          <a:bodyPr lIns="0"/>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de-CH" dirty="0"/>
              <a:t>Künstliche Brutwände</a:t>
            </a:r>
          </a:p>
        </p:txBody>
      </p:sp>
    </p:spTree>
    <p:extLst>
      <p:ext uri="{BB962C8B-B14F-4D97-AF65-F5344CB8AC3E}">
        <p14:creationId xmlns:p14="http://schemas.microsoft.com/office/powerpoint/2010/main" val="9981486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73471-489E-FCFD-E30E-19DD957DEB5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C53B5D7-0B04-B0C7-1CDE-821FDBFF5F59}"/>
              </a:ext>
            </a:extLst>
          </p:cNvPr>
          <p:cNvSpPr>
            <a:spLocks noGrp="1"/>
          </p:cNvSpPr>
          <p:nvPr>
            <p:ph type="title"/>
          </p:nvPr>
        </p:nvSpPr>
        <p:spPr/>
        <p:txBody>
          <a:bodyPr/>
          <a:lstStyle/>
          <a:p>
            <a:r>
              <a:rPr lang="de-CH" dirty="0"/>
              <a:t>Gezielte Förderung</a:t>
            </a:r>
          </a:p>
        </p:txBody>
      </p:sp>
      <p:sp>
        <p:nvSpPr>
          <p:cNvPr id="13" name="Textplatzhalter 12">
            <a:extLst>
              <a:ext uri="{FF2B5EF4-FFF2-40B4-BE49-F238E27FC236}">
                <a16:creationId xmlns:a16="http://schemas.microsoft.com/office/drawing/2014/main" id="{99FBC20C-596E-E41A-F1C5-0EC794647207}"/>
              </a:ext>
            </a:extLst>
          </p:cNvPr>
          <p:cNvSpPr>
            <a:spLocks noGrp="1"/>
          </p:cNvSpPr>
          <p:nvPr>
            <p:ph type="body" sz="quarter" idx="20"/>
          </p:nvPr>
        </p:nvSpPr>
        <p:spPr/>
        <p:txBody>
          <a:bodyPr/>
          <a:lstStyle/>
          <a:p>
            <a:endParaRPr lang="de-CH"/>
          </a:p>
        </p:txBody>
      </p:sp>
      <p:sp>
        <p:nvSpPr>
          <p:cNvPr id="15" name="Textplatzhalter 14">
            <a:extLst>
              <a:ext uri="{FF2B5EF4-FFF2-40B4-BE49-F238E27FC236}">
                <a16:creationId xmlns:a16="http://schemas.microsoft.com/office/drawing/2014/main" id="{CCD9A625-D714-39D9-516A-5060D86002AD}"/>
              </a:ext>
            </a:extLst>
          </p:cNvPr>
          <p:cNvSpPr>
            <a:spLocks noGrp="1"/>
          </p:cNvSpPr>
          <p:nvPr>
            <p:ph type="body" sz="quarter" idx="21"/>
          </p:nvPr>
        </p:nvSpPr>
        <p:spPr/>
        <p:txBody>
          <a:bodyPr/>
          <a:lstStyle/>
          <a:p>
            <a:endParaRPr lang="de-CH"/>
          </a:p>
        </p:txBody>
      </p:sp>
      <p:sp>
        <p:nvSpPr>
          <p:cNvPr id="10" name="Inhaltsplatzhalter 2">
            <a:extLst>
              <a:ext uri="{FF2B5EF4-FFF2-40B4-BE49-F238E27FC236}">
                <a16:creationId xmlns:a16="http://schemas.microsoft.com/office/drawing/2014/main" id="{FCACC2DB-1422-B2A2-35BF-4F00D86ED7AF}"/>
              </a:ext>
            </a:extLst>
          </p:cNvPr>
          <p:cNvSpPr txBox="1">
            <a:spLocks/>
          </p:cNvSpPr>
          <p:nvPr/>
        </p:nvSpPr>
        <p:spPr>
          <a:xfrm>
            <a:off x="-1" y="6597672"/>
            <a:ext cx="2923953"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solidFill>
                  <a:schemeClr val="bg1"/>
                </a:solidFill>
              </a:rPr>
              <a:t>BirdLife Naturzentrum Klingnauer Stausee</a:t>
            </a:r>
          </a:p>
        </p:txBody>
      </p:sp>
      <p:sp>
        <p:nvSpPr>
          <p:cNvPr id="5" name="Inhaltsplatzhalter 4">
            <a:extLst>
              <a:ext uri="{FF2B5EF4-FFF2-40B4-BE49-F238E27FC236}">
                <a16:creationId xmlns:a16="http://schemas.microsoft.com/office/drawing/2014/main" id="{460A15D7-F81B-84A0-4C40-51C6379DD479}"/>
              </a:ext>
            </a:extLst>
          </p:cNvPr>
          <p:cNvSpPr txBox="1">
            <a:spLocks/>
          </p:cNvSpPr>
          <p:nvPr/>
        </p:nvSpPr>
        <p:spPr>
          <a:xfrm>
            <a:off x="606425" y="1212732"/>
            <a:ext cx="3519775" cy="672732"/>
          </a:xfrm>
          <a:prstGeom prst="rect">
            <a:avLst/>
          </a:prstGeom>
        </p:spPr>
        <p:txBody>
          <a:bodyPr lIns="0"/>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de-CH" dirty="0"/>
              <a:t>Künstliche Brutwände</a:t>
            </a:r>
          </a:p>
        </p:txBody>
      </p:sp>
      <p:pic>
        <p:nvPicPr>
          <p:cNvPr id="6" name="Picture 5">
            <a:extLst>
              <a:ext uri="{FF2B5EF4-FFF2-40B4-BE49-F238E27FC236}">
                <a16:creationId xmlns:a16="http://schemas.microsoft.com/office/drawing/2014/main" id="{E4BCE8BA-BEB5-53AE-C490-E652160AA6C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03229" y="1758950"/>
            <a:ext cx="45720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Inhaltsplatzhalter 4">
            <a:extLst>
              <a:ext uri="{FF2B5EF4-FFF2-40B4-BE49-F238E27FC236}">
                <a16:creationId xmlns:a16="http://schemas.microsoft.com/office/drawing/2014/main" id="{8AF37725-7609-FF68-0549-E7E5B0078B29}"/>
              </a:ext>
            </a:extLst>
          </p:cNvPr>
          <p:cNvSpPr txBox="1">
            <a:spLocks/>
          </p:cNvSpPr>
          <p:nvPr/>
        </p:nvSpPr>
        <p:spPr>
          <a:xfrm>
            <a:off x="606424" y="1758950"/>
            <a:ext cx="5558706" cy="43623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de-CH" dirty="0"/>
              <a:t>können auch kleiner angelegt sein, z.B. mit Holzverschalung</a:t>
            </a:r>
          </a:p>
          <a:p>
            <a:pPr marL="342900" indent="-342900">
              <a:lnSpc>
                <a:spcPct val="150000"/>
              </a:lnSpc>
              <a:buFont typeface="Arial" panose="020B0604020202020204" pitchFamily="34" charset="0"/>
              <a:buChar char="•"/>
            </a:pPr>
            <a:r>
              <a:rPr lang="de-CH" dirty="0"/>
              <a:t>wichtig: Brutröhre leicht ansteigend</a:t>
            </a:r>
          </a:p>
          <a:p>
            <a:pPr marL="342900" indent="-342900">
              <a:lnSpc>
                <a:spcPct val="150000"/>
              </a:lnSpc>
              <a:buFont typeface="Arial" panose="020B0604020202020204" pitchFamily="34" charset="0"/>
              <a:buChar char="•"/>
            </a:pPr>
            <a:r>
              <a:rPr lang="de-CH" dirty="0"/>
              <a:t>störungsfrei</a:t>
            </a:r>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p:txBody>
      </p:sp>
      <p:pic>
        <p:nvPicPr>
          <p:cNvPr id="11" name="Grafik 10" descr="Ein Bild, das draußen, Baum, Pflanze, Wasser enthält.&#10;&#10;KI-generierte Inhalte können fehlerhaft sein.">
            <a:extLst>
              <a:ext uri="{FF2B5EF4-FFF2-40B4-BE49-F238E27FC236}">
                <a16:creationId xmlns:a16="http://schemas.microsoft.com/office/drawing/2014/main" id="{D9EA3C87-08D2-4DB5-7B67-419FEAE29F7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042173" y="4099820"/>
            <a:ext cx="3763558" cy="2758180"/>
          </a:xfrm>
          <a:prstGeom prst="rect">
            <a:avLst/>
          </a:prstGeom>
        </p:spPr>
      </p:pic>
    </p:spTree>
    <p:extLst>
      <p:ext uri="{BB962C8B-B14F-4D97-AF65-F5344CB8AC3E}">
        <p14:creationId xmlns:p14="http://schemas.microsoft.com/office/powerpoint/2010/main" val="31727568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Vogel, Eisvogel, Feder, Schnabel enthält.&#10;&#10;KI-generierte Inhalte können fehlerhaft sein.">
            <a:extLst>
              <a:ext uri="{FF2B5EF4-FFF2-40B4-BE49-F238E27FC236}">
                <a16:creationId xmlns:a16="http://schemas.microsoft.com/office/drawing/2014/main" id="{58CF28E5-FABD-EF6C-524E-5C98208E353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sp>
        <p:nvSpPr>
          <p:cNvPr id="3" name="Titel 1">
            <a:extLst>
              <a:ext uri="{FF2B5EF4-FFF2-40B4-BE49-F238E27FC236}">
                <a16:creationId xmlns:a16="http://schemas.microsoft.com/office/drawing/2014/main" id="{42D0219F-2ECC-003D-F8D2-625A060C7B11}"/>
              </a:ext>
            </a:extLst>
          </p:cNvPr>
          <p:cNvSpPr txBox="1">
            <a:spLocks/>
          </p:cNvSpPr>
          <p:nvPr/>
        </p:nvSpPr>
        <p:spPr>
          <a:xfrm>
            <a:off x="606425" y="1758950"/>
            <a:ext cx="5632329" cy="1533189"/>
          </a:xfrm>
          <a:prstGeom prst="rect">
            <a:avLst/>
          </a:prstGeom>
        </p:spPr>
        <p:txBody>
          <a:bodyPr vert="horz" lIns="0" tIns="90000" rIns="0" bIns="0" rtlCol="0" anchor="t" anchorCtr="0">
            <a:noAutofit/>
          </a:bodyPr>
          <a:lstStyle>
            <a:lvl1pPr algn="l" defTabSz="914400" rtl="0" eaLnBrk="1" latinLnBrk="0" hangingPunct="1">
              <a:lnSpc>
                <a:spcPct val="90000"/>
              </a:lnSpc>
              <a:spcBef>
                <a:spcPct val="0"/>
              </a:spcBef>
              <a:buNone/>
              <a:defRPr sz="4200" kern="1200">
                <a:solidFill>
                  <a:schemeClr val="tx1"/>
                </a:solidFill>
                <a:latin typeface="+mj-lt"/>
                <a:ea typeface="+mj-ea"/>
                <a:cs typeface="+mj-cs"/>
              </a:defRPr>
            </a:lvl1pPr>
          </a:lstStyle>
          <a:p>
            <a:r>
              <a:rPr lang="de-CH" dirty="0"/>
              <a:t>Herzlichen Dank für </a:t>
            </a:r>
            <a:br>
              <a:rPr lang="de-CH" dirty="0"/>
            </a:br>
            <a:r>
              <a:rPr lang="de-CH" dirty="0"/>
              <a:t>die Aufmerksamkeit</a:t>
            </a:r>
          </a:p>
        </p:txBody>
      </p:sp>
      <p:sp>
        <p:nvSpPr>
          <p:cNvPr id="6" name="Inhaltsplatzhalter 2">
            <a:extLst>
              <a:ext uri="{FF2B5EF4-FFF2-40B4-BE49-F238E27FC236}">
                <a16:creationId xmlns:a16="http://schemas.microsoft.com/office/drawing/2014/main" id="{037A40EC-7869-86FE-07C8-0D422FC12734}"/>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err="1">
                <a:solidFill>
                  <a:schemeClr val="bg1"/>
                </a:solidFill>
              </a:rPr>
              <a:t>www.eisvogel.land</a:t>
            </a:r>
            <a:endParaRPr lang="de-CH" sz="1100" dirty="0">
              <a:solidFill>
                <a:schemeClr val="bg1"/>
              </a:solidFill>
            </a:endParaRPr>
          </a:p>
        </p:txBody>
      </p:sp>
    </p:spTree>
    <p:extLst>
      <p:ext uri="{BB962C8B-B14F-4D97-AF65-F5344CB8AC3E}">
        <p14:creationId xmlns:p14="http://schemas.microsoft.com/office/powerpoint/2010/main" val="476099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Reihe, Diagramm, Schrift enthält.&#10;&#10;KI-generierte Inhalte können fehlerhaft sein.">
            <a:extLst>
              <a:ext uri="{FF2B5EF4-FFF2-40B4-BE49-F238E27FC236}">
                <a16:creationId xmlns:a16="http://schemas.microsoft.com/office/drawing/2014/main" id="{68A765E5-D751-7A9A-3A0F-51CF1C7EF2C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95079" y="1534920"/>
            <a:ext cx="9201842" cy="5164463"/>
          </a:xfrm>
          <a:prstGeom prst="rect">
            <a:avLst/>
          </a:prstGeom>
        </p:spPr>
      </p:pic>
      <p:sp>
        <p:nvSpPr>
          <p:cNvPr id="2" name="Titel 1">
            <a:extLst>
              <a:ext uri="{FF2B5EF4-FFF2-40B4-BE49-F238E27FC236}">
                <a16:creationId xmlns:a16="http://schemas.microsoft.com/office/drawing/2014/main" id="{0DBE8D79-2B22-CB87-43D2-5DA91E5C6C0C}"/>
              </a:ext>
            </a:extLst>
          </p:cNvPr>
          <p:cNvSpPr>
            <a:spLocks noGrp="1"/>
          </p:cNvSpPr>
          <p:nvPr>
            <p:ph type="title"/>
          </p:nvPr>
        </p:nvSpPr>
        <p:spPr/>
        <p:txBody>
          <a:bodyPr/>
          <a:lstStyle/>
          <a:p>
            <a:r>
              <a:rPr lang="de-CH" dirty="0"/>
              <a:t>Vorkommen</a:t>
            </a:r>
          </a:p>
        </p:txBody>
      </p:sp>
      <p:sp>
        <p:nvSpPr>
          <p:cNvPr id="13" name="Textplatzhalter 12">
            <a:extLst>
              <a:ext uri="{FF2B5EF4-FFF2-40B4-BE49-F238E27FC236}">
                <a16:creationId xmlns:a16="http://schemas.microsoft.com/office/drawing/2014/main" id="{74D740F4-73C8-DFD7-2E55-3ECC632B47D2}"/>
              </a:ext>
            </a:extLst>
          </p:cNvPr>
          <p:cNvSpPr>
            <a:spLocks noGrp="1"/>
          </p:cNvSpPr>
          <p:nvPr>
            <p:ph type="body" sz="quarter" idx="20"/>
          </p:nvPr>
        </p:nvSpPr>
        <p:spPr/>
        <p:txBody>
          <a:bodyPr/>
          <a:lstStyle/>
          <a:p>
            <a:endParaRPr lang="de-CH" dirty="0"/>
          </a:p>
        </p:txBody>
      </p:sp>
      <p:sp>
        <p:nvSpPr>
          <p:cNvPr id="15" name="Textplatzhalter 14">
            <a:extLst>
              <a:ext uri="{FF2B5EF4-FFF2-40B4-BE49-F238E27FC236}">
                <a16:creationId xmlns:a16="http://schemas.microsoft.com/office/drawing/2014/main" id="{8881D44D-AC6B-0999-7E7A-EAFD6C141850}"/>
              </a:ext>
            </a:extLst>
          </p:cNvPr>
          <p:cNvSpPr>
            <a:spLocks noGrp="1"/>
          </p:cNvSpPr>
          <p:nvPr>
            <p:ph type="body" sz="quarter" idx="21"/>
          </p:nvPr>
        </p:nvSpPr>
        <p:spPr/>
        <p:txBody>
          <a:bodyPr/>
          <a:lstStyle/>
          <a:p>
            <a:endParaRPr lang="de-CH" dirty="0"/>
          </a:p>
        </p:txBody>
      </p:sp>
      <p:sp>
        <p:nvSpPr>
          <p:cNvPr id="8" name="Inhaltsplatzhalter 2">
            <a:extLst>
              <a:ext uri="{FF2B5EF4-FFF2-40B4-BE49-F238E27FC236}">
                <a16:creationId xmlns:a16="http://schemas.microsoft.com/office/drawing/2014/main" id="{C6676C4C-960D-6D75-900E-C6ACBDE5A945}"/>
              </a:ext>
            </a:extLst>
          </p:cNvPr>
          <p:cNvSpPr>
            <a:spLocks noGrp="1"/>
          </p:cNvSpPr>
          <p:nvPr>
            <p:ph idx="1"/>
          </p:nvPr>
        </p:nvSpPr>
        <p:spPr>
          <a:xfrm>
            <a:off x="0" y="6567666"/>
            <a:ext cx="4020004" cy="290334"/>
          </a:xfrm>
        </p:spPr>
        <p:txBody>
          <a:bodyPr wrap="square">
            <a:spAutoFit/>
          </a:bodyPr>
          <a:lstStyle/>
          <a:p>
            <a:r>
              <a:rPr lang="de-CH" sz="1400" i="1" dirty="0"/>
              <a:t>Schweizerische Vogelwarte, 2013-2016</a:t>
            </a:r>
          </a:p>
        </p:txBody>
      </p:sp>
      <p:sp>
        <p:nvSpPr>
          <p:cNvPr id="12" name="Textfeld 11">
            <a:extLst>
              <a:ext uri="{FF2B5EF4-FFF2-40B4-BE49-F238E27FC236}">
                <a16:creationId xmlns:a16="http://schemas.microsoft.com/office/drawing/2014/main" id="{C0BE6E51-17F9-6223-BAAB-55B2899EA865}"/>
              </a:ext>
            </a:extLst>
          </p:cNvPr>
          <p:cNvSpPr txBox="1"/>
          <p:nvPr/>
        </p:nvSpPr>
        <p:spPr>
          <a:xfrm>
            <a:off x="5211978" y="759848"/>
            <a:ext cx="5267822" cy="613978"/>
          </a:xfrm>
          <a:prstGeom prst="rect">
            <a:avLst/>
          </a:prstGeom>
          <a:solidFill>
            <a:schemeClr val="bg1">
              <a:alpha val="80000"/>
            </a:schemeClr>
          </a:solidFill>
          <a:ln w="19050">
            <a:noFill/>
          </a:ln>
        </p:spPr>
        <p:txBody>
          <a:bodyPr wrap="square" lIns="180000" tIns="144000" rIns="144000" bIns="144000" rtlCol="0">
            <a:spAutoFit/>
          </a:bodyPr>
          <a:lstStyle/>
          <a:p>
            <a:pPr algn="r"/>
            <a:r>
              <a:rPr lang="de-DE" sz="2100" dirty="0"/>
              <a:t>400 – 500 Brutpaare CH</a:t>
            </a:r>
          </a:p>
        </p:txBody>
      </p:sp>
    </p:spTree>
    <p:extLst>
      <p:ext uri="{BB962C8B-B14F-4D97-AF65-F5344CB8AC3E}">
        <p14:creationId xmlns:p14="http://schemas.microsoft.com/office/powerpoint/2010/main" val="2276990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Screenshot, Schrift, Zahl enthält.&#10;&#10;KI-generierte Inhalte können fehlerhaft sein.">
            <a:extLst>
              <a:ext uri="{FF2B5EF4-FFF2-40B4-BE49-F238E27FC236}">
                <a16:creationId xmlns:a16="http://schemas.microsoft.com/office/drawing/2014/main" id="{501014F0-4CE9-7FC9-3B80-39E325D34E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1513" y="1758950"/>
            <a:ext cx="8428973" cy="4159250"/>
          </a:xfrm>
          <a:prstGeom prst="rect">
            <a:avLst/>
          </a:prstGeom>
        </p:spPr>
      </p:pic>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de-CH" dirty="0"/>
              <a:t>Vorkommen</a:t>
            </a:r>
          </a:p>
        </p:txBody>
      </p:sp>
      <p:sp>
        <p:nvSpPr>
          <p:cNvPr id="9" name="Inhaltsplatzhalter 2">
            <a:extLst>
              <a:ext uri="{FF2B5EF4-FFF2-40B4-BE49-F238E27FC236}">
                <a16:creationId xmlns:a16="http://schemas.microsoft.com/office/drawing/2014/main" id="{FB4F8C7A-BA6D-2B94-B412-C3FE60F8B49C}"/>
              </a:ext>
            </a:extLst>
          </p:cNvPr>
          <p:cNvSpPr>
            <a:spLocks noGrp="1"/>
          </p:cNvSpPr>
          <p:nvPr>
            <p:ph idx="1"/>
          </p:nvPr>
        </p:nvSpPr>
        <p:spPr>
          <a:xfrm>
            <a:off x="606425" y="6567666"/>
            <a:ext cx="3292069" cy="214739"/>
          </a:xfrm>
        </p:spPr>
        <p:txBody>
          <a:bodyPr>
            <a:spAutoFit/>
          </a:bodyPr>
          <a:lstStyle/>
          <a:p>
            <a:r>
              <a:rPr lang="de-CH" sz="1400" i="1" dirty="0"/>
              <a:t>Schweizerische Vogelwarte, 2000-2016</a:t>
            </a:r>
          </a:p>
        </p:txBody>
      </p:sp>
    </p:spTree>
    <p:extLst>
      <p:ext uri="{BB962C8B-B14F-4D97-AF65-F5344CB8AC3E}">
        <p14:creationId xmlns:p14="http://schemas.microsoft.com/office/powerpoint/2010/main" val="3096684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Karte enthält.&#10;&#10;KI-generierte Inhalte können fehlerhaft sein.">
            <a:extLst>
              <a:ext uri="{FF2B5EF4-FFF2-40B4-BE49-F238E27FC236}">
                <a16:creationId xmlns:a16="http://schemas.microsoft.com/office/drawing/2014/main" id="{C93A5886-EF7A-0EFE-9B5F-CEFCCDC3078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273300" y="1"/>
            <a:ext cx="8204200" cy="6858000"/>
          </a:xfrm>
          <a:prstGeom prst="rect">
            <a:avLst/>
          </a:prstGeom>
        </p:spPr>
      </p:pic>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de-CH" dirty="0"/>
              <a:t>Vorkommen</a:t>
            </a:r>
          </a:p>
        </p:txBody>
      </p:sp>
      <p:sp>
        <p:nvSpPr>
          <p:cNvPr id="9" name="Inhaltsplatzhalter 2">
            <a:extLst>
              <a:ext uri="{FF2B5EF4-FFF2-40B4-BE49-F238E27FC236}">
                <a16:creationId xmlns:a16="http://schemas.microsoft.com/office/drawing/2014/main" id="{FB4F8C7A-BA6D-2B94-B412-C3FE60F8B49C}"/>
              </a:ext>
            </a:extLst>
          </p:cNvPr>
          <p:cNvSpPr>
            <a:spLocks noGrp="1"/>
          </p:cNvSpPr>
          <p:nvPr>
            <p:ph idx="1"/>
          </p:nvPr>
        </p:nvSpPr>
        <p:spPr>
          <a:xfrm>
            <a:off x="606425" y="6567666"/>
            <a:ext cx="3292069" cy="214739"/>
          </a:xfrm>
        </p:spPr>
        <p:txBody>
          <a:bodyPr>
            <a:spAutoFit/>
          </a:bodyPr>
          <a:lstStyle/>
          <a:p>
            <a:r>
              <a:rPr lang="de-CH" sz="1400" dirty="0"/>
              <a:t>Schweizerische Vogelwarte, 2000 - heute</a:t>
            </a:r>
          </a:p>
        </p:txBody>
      </p:sp>
      <p:sp>
        <p:nvSpPr>
          <p:cNvPr id="5" name="Textfeld 4">
            <a:extLst>
              <a:ext uri="{FF2B5EF4-FFF2-40B4-BE49-F238E27FC236}">
                <a16:creationId xmlns:a16="http://schemas.microsoft.com/office/drawing/2014/main" id="{2A8B63F5-698D-7242-E1B6-BB20BD2A851B}"/>
              </a:ext>
            </a:extLst>
          </p:cNvPr>
          <p:cNvSpPr txBox="1"/>
          <p:nvPr/>
        </p:nvSpPr>
        <p:spPr>
          <a:xfrm>
            <a:off x="606425" y="1758950"/>
            <a:ext cx="3356222" cy="613978"/>
          </a:xfrm>
          <a:prstGeom prst="rect">
            <a:avLst/>
          </a:prstGeom>
          <a:solidFill>
            <a:schemeClr val="bg1">
              <a:alpha val="80000"/>
            </a:schemeClr>
          </a:solidFill>
        </p:spPr>
        <p:txBody>
          <a:bodyPr wrap="none" lIns="0" tIns="144000" rIns="144000" bIns="144000" rtlCol="0">
            <a:spAutoFit/>
          </a:bodyPr>
          <a:lstStyle/>
          <a:p>
            <a:pPr algn="l"/>
            <a:r>
              <a:rPr lang="de-CH" sz="2100" dirty="0"/>
              <a:t>Eisvogel Winterverbreitung</a:t>
            </a:r>
          </a:p>
        </p:txBody>
      </p:sp>
    </p:spTree>
    <p:extLst>
      <p:ext uri="{BB962C8B-B14F-4D97-AF65-F5344CB8AC3E}">
        <p14:creationId xmlns:p14="http://schemas.microsoft.com/office/powerpoint/2010/main" val="2483333456"/>
      </p:ext>
    </p:extLst>
  </p:cSld>
  <p:clrMapOvr>
    <a:masterClrMapping/>
  </p:clrMapOvr>
</p:sld>
</file>

<file path=ppt/theme/theme1.xml><?xml version="1.0" encoding="utf-8"?>
<a:theme xmlns:a="http://schemas.openxmlformats.org/drawingml/2006/main" name="Birdlife_Master">
  <a:themeElements>
    <a:clrScheme name="Birdlife_Farben">
      <a:dk1>
        <a:sysClr val="windowText" lastClr="000000"/>
      </a:dk1>
      <a:lt1>
        <a:sysClr val="window" lastClr="FFFFFF"/>
      </a:lt1>
      <a:dk2>
        <a:srgbClr val="000000"/>
      </a:dk2>
      <a:lt2>
        <a:srgbClr val="FFFFFF"/>
      </a:lt2>
      <a:accent1>
        <a:srgbClr val="50AF31"/>
      </a:accent1>
      <a:accent2>
        <a:srgbClr val="D3EBCB"/>
      </a:accent2>
      <a:accent3>
        <a:srgbClr val="006EAB"/>
      </a:accent3>
      <a:accent4>
        <a:srgbClr val="DAEEE7"/>
      </a:accent4>
      <a:accent5>
        <a:srgbClr val="CD1719"/>
      </a:accent5>
      <a:accent6>
        <a:srgbClr val="7C7C7C"/>
      </a:accent6>
      <a:hlink>
        <a:srgbClr val="000000"/>
      </a:hlink>
      <a:folHlink>
        <a:srgbClr val="000000"/>
      </a:folHlink>
    </a:clrScheme>
    <a:fontScheme name="Standard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5240">
          <a:tailEnd type="oval"/>
        </a:ln>
      </a:spPr>
      <a:bodyPr/>
      <a:lstStyle/>
      <a:style>
        <a:lnRef idx="1">
          <a:schemeClr val="accent1"/>
        </a:lnRef>
        <a:fillRef idx="0">
          <a:schemeClr val="accent1"/>
        </a:fillRef>
        <a:effectRef idx="0">
          <a:schemeClr val="accent1"/>
        </a:effectRef>
        <a:fontRef idx="minor">
          <a:schemeClr val="tx1"/>
        </a:fontRef>
      </a:style>
    </a:lnDef>
    <a:txDef>
      <a:spPr>
        <a:solidFill>
          <a:schemeClr val="bg1">
            <a:alpha val="80000"/>
          </a:schemeClr>
        </a:solidFill>
      </a:spPr>
      <a:bodyPr wrap="square" lIns="180000" tIns="144000" rIns="144000" bIns="144000" rtlCol="0">
        <a:spAutoFit/>
      </a:bodyPr>
      <a:lstStyle>
        <a:defPPr algn="l">
          <a:defRPr sz="2100" dirty="0"/>
        </a:defPPr>
      </a:lstStyle>
    </a:txDef>
  </a:objectDefaults>
  <a:extraClrSchemeLst/>
  <a:extLst>
    <a:ext uri="{05A4C25C-085E-4340-85A3-A5531E510DB2}">
      <thm15:themeFamily xmlns:thm15="http://schemas.microsoft.com/office/thememl/2012/main" name="Birdlife_PowerPoint_Arial_l01.pptx" id="{BEADD1AA-B16F-49F0-95E2-133BC261B3C6}" vid="{BF5D2641-F4F5-4948-94BE-FA8574B49074}"/>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6165BC84425904F8913C4CF5529758B" ma:contentTypeVersion="15" ma:contentTypeDescription="Ein neues Dokument erstellen." ma:contentTypeScope="" ma:versionID="cf38651e446ee3f6b41c33ade360967c">
  <xsd:schema xmlns:xsd="http://www.w3.org/2001/XMLSchema" xmlns:xs="http://www.w3.org/2001/XMLSchema" xmlns:p="http://schemas.microsoft.com/office/2006/metadata/properties" xmlns:ns2="a074ed78-0612-432e-86b4-ee4b9bd6be11" xmlns:ns3="f5aefbbf-e803-4937-bb7d-adf8d334ee86" targetNamespace="http://schemas.microsoft.com/office/2006/metadata/properties" ma:root="true" ma:fieldsID="07f3726ba0bdc75e9e4a3e02902cde24" ns2:_="" ns3:_="">
    <xsd:import namespace="a074ed78-0612-432e-86b4-ee4b9bd6be11"/>
    <xsd:import namespace="f5aefbbf-e803-4937-bb7d-adf8d334ee8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74ed78-0612-432e-86b4-ee4b9bd6be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Bildmarkierungen" ma:readOnly="false" ma:fieldId="{5cf76f15-5ced-4ddc-b409-7134ff3c332f}" ma:taxonomyMulti="true" ma:sspId="fa79c879-9543-4900-8ef9-38b0cbbc337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aefbbf-e803-4937-bb7d-adf8d334ee86" elementFormDefault="qualified">
    <xsd:import namespace="http://schemas.microsoft.com/office/2006/documentManagement/types"/>
    <xsd:import namespace="http://schemas.microsoft.com/office/infopath/2007/PartnerControls"/>
    <xsd:element name="SharedWithUsers" ma:index="12"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Freigegeben für - Details" ma:internalName="SharedWithDetails" ma:readOnly="true">
      <xsd:simpleType>
        <xsd:restriction base="dms:Note">
          <xsd:maxLength value="255"/>
        </xsd:restriction>
      </xsd:simpleType>
    </xsd:element>
    <xsd:element name="TaxCatchAll" ma:index="21" nillable="true" ma:displayName="Taxonomy Catch All Column" ma:hidden="true" ma:list="{d2d59bb3-eec1-4a3b-9905-abe9b00e8567}" ma:internalName="TaxCatchAll" ma:showField="CatchAllData" ma:web="f5aefbbf-e803-4937-bb7d-adf8d334ee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074ed78-0612-432e-86b4-ee4b9bd6be11">
      <Terms xmlns="http://schemas.microsoft.com/office/infopath/2007/PartnerControls"/>
    </lcf76f155ced4ddcb4097134ff3c332f>
    <TaxCatchAll xmlns="f5aefbbf-e803-4937-bb7d-adf8d334ee8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A8E193-0323-4A46-9BA3-47BB224E4B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74ed78-0612-432e-86b4-ee4b9bd6be11"/>
    <ds:schemaRef ds:uri="f5aefbbf-e803-4937-bb7d-adf8d334ee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02C7978-206B-4075-B61A-37C281C22B37}">
  <ds:schemaRefs>
    <ds:schemaRef ds:uri="http://schemas.microsoft.com/office/2006/metadata/properties"/>
    <ds:schemaRef ds:uri="http://schemas.microsoft.com/office/infopath/2007/PartnerControls"/>
    <ds:schemaRef ds:uri="a074ed78-0612-432e-86b4-ee4b9bd6be11"/>
    <ds:schemaRef ds:uri="f5aefbbf-e803-4937-bb7d-adf8d334ee86"/>
  </ds:schemaRefs>
</ds:datastoreItem>
</file>

<file path=customXml/itemProps3.xml><?xml version="1.0" encoding="utf-8"?>
<ds:datastoreItem xmlns:ds="http://schemas.openxmlformats.org/officeDocument/2006/customXml" ds:itemID="{1FD044CC-09A6-48A2-87B6-9383BC1017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Birdlife_Master</Template>
  <TotalTime>0</TotalTime>
  <Words>6893</Words>
  <Application>Microsoft Macintosh PowerPoint</Application>
  <PresentationFormat>Breitbild</PresentationFormat>
  <Paragraphs>860</Paragraphs>
  <Slides>66</Slides>
  <Notes>66</Notes>
  <HiddenSlides>0</HiddenSlides>
  <MMClips>2</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66</vt:i4>
      </vt:variant>
    </vt:vector>
  </HeadingPairs>
  <TitlesOfParts>
    <vt:vector size="73" baseType="lpstr">
      <vt:lpstr>Arial</vt:lpstr>
      <vt:lpstr>Calibri</vt:lpstr>
      <vt:lpstr>Euclid Circular A Light Italic</vt:lpstr>
      <vt:lpstr>Euclid Circular A Regular Ita</vt:lpstr>
      <vt:lpstr>Euclid Circular A Semibold Ita</vt:lpstr>
      <vt:lpstr>Wingdings</vt:lpstr>
      <vt:lpstr>Birdlife_Master</vt:lpstr>
      <vt:lpstr>Der Eisvogel  Fliegender Edelstein an unseren Gewässern</vt:lpstr>
      <vt:lpstr>Die Schweiz hat gewählt...</vt:lpstr>
      <vt:lpstr>Vorkommen</vt:lpstr>
      <vt:lpstr>Vorkommen</vt:lpstr>
      <vt:lpstr>Vorkommen</vt:lpstr>
      <vt:lpstr>Vorkommen</vt:lpstr>
      <vt:lpstr>Vorkommen</vt:lpstr>
      <vt:lpstr>Vorkommen</vt:lpstr>
      <vt:lpstr>Vorkommen</vt:lpstr>
      <vt:lpstr>Vorkommen</vt:lpstr>
      <vt:lpstr>Vorkommen</vt:lpstr>
      <vt:lpstr>Vorkommen</vt:lpstr>
      <vt:lpstr>Eisvogel</vt:lpstr>
      <vt:lpstr>Eisvogel</vt:lpstr>
      <vt:lpstr>PowerPoint-Präsentation</vt:lpstr>
      <vt:lpstr>PowerPoint-Präsentation</vt:lpstr>
      <vt:lpstr>Familie: Eisvögel</vt:lpstr>
      <vt:lpstr>Nahrung</vt:lpstr>
      <vt:lpstr>Nahrung</vt:lpstr>
      <vt:lpstr>Nahrung</vt:lpstr>
      <vt:lpstr>Jagd</vt:lpstr>
      <vt:lpstr>Jagd</vt:lpstr>
      <vt:lpstr>Jagd</vt:lpstr>
      <vt:lpstr>Stimme</vt:lpstr>
      <vt:lpstr>Stimme</vt:lpstr>
      <vt:lpstr>Stimme</vt:lpstr>
      <vt:lpstr>Balz</vt:lpstr>
      <vt:lpstr>PowerPoint-Präsentation</vt:lpstr>
      <vt:lpstr>PowerPoint-Präsentation</vt:lpstr>
      <vt:lpstr>PowerPoint-Präsentation</vt:lpstr>
      <vt:lpstr>PowerPoint-Präsentation</vt:lpstr>
      <vt:lpstr>PowerPoint-Präsentation</vt:lpstr>
      <vt:lpstr>Balz</vt:lpstr>
      <vt:lpstr>Balz</vt:lpstr>
      <vt:lpstr>Nest</vt:lpstr>
      <vt:lpstr>Nest</vt:lpstr>
      <vt:lpstr>Nest</vt:lpstr>
      <vt:lpstr>Brut</vt:lpstr>
      <vt:lpstr>Brut</vt:lpstr>
      <vt:lpstr>Gefahren am Nest</vt:lpstr>
      <vt:lpstr>Gefahren am Nest</vt:lpstr>
      <vt:lpstr>Gefahren am Nest</vt:lpstr>
      <vt:lpstr>Weitere Gefahren</vt:lpstr>
      <vt:lpstr>Lebensraum</vt:lpstr>
      <vt:lpstr>Lebensraum</vt:lpstr>
      <vt:lpstr>Lebensraum</vt:lpstr>
      <vt:lpstr>Lebensraum</vt:lpstr>
      <vt:lpstr>Lebensraum</vt:lpstr>
      <vt:lpstr>Lebensräume der Schweiz</vt:lpstr>
      <vt:lpstr>Lebensräume der Schweiz</vt:lpstr>
      <vt:lpstr>PowerPoint-Präsentation</vt:lpstr>
      <vt:lpstr>Ufervegetation - Flächenbedarf</vt:lpstr>
      <vt:lpstr>Gewässerraum</vt:lpstr>
      <vt:lpstr>Gewässerqualität</vt:lpstr>
      <vt:lpstr>Gewässerqualität</vt:lpstr>
      <vt:lpstr>PowerPoint-Präsentation</vt:lpstr>
      <vt:lpstr>Revitalisierungen</vt:lpstr>
      <vt:lpstr>Revitalisierungen</vt:lpstr>
      <vt:lpstr>Revitalisierungen</vt:lpstr>
      <vt:lpstr>Revitalisierungen</vt:lpstr>
      <vt:lpstr>Gezielte Förderung</vt:lpstr>
      <vt:lpstr>Gezielte Förderung</vt:lpstr>
      <vt:lpstr>Gezielte Förderung</vt:lpstr>
      <vt:lpstr>Gezielte Förderung</vt:lpstr>
      <vt:lpstr>Gezielte Förderung</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Stefan Greif</dc:creator>
  <cp:lastModifiedBy>Stefan Greif</cp:lastModifiedBy>
  <cp:revision>49</cp:revision>
  <dcterms:created xsi:type="dcterms:W3CDTF">2025-01-30T11:42:54Z</dcterms:created>
  <dcterms:modified xsi:type="dcterms:W3CDTF">2026-01-14T11:38:44Z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0x01010096165BC84425904F8913C4CF5529758B</vt:lpwstr>
  </property>
</Properties>
</file>