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500" r:id="rId2"/>
  </p:sldMasterIdLst>
  <p:notesMasterIdLst>
    <p:notesMasterId r:id="rId72"/>
  </p:notesMasterIdLst>
  <p:handoutMasterIdLst>
    <p:handoutMasterId r:id="rId73"/>
  </p:handoutMasterIdLst>
  <p:sldIdLst>
    <p:sldId id="570" r:id="rId3"/>
    <p:sldId id="600" r:id="rId4"/>
    <p:sldId id="602" r:id="rId5"/>
    <p:sldId id="603" r:id="rId6"/>
    <p:sldId id="647" r:id="rId7"/>
    <p:sldId id="604" r:id="rId8"/>
    <p:sldId id="617" r:id="rId9"/>
    <p:sldId id="616" r:id="rId10"/>
    <p:sldId id="612" r:id="rId11"/>
    <p:sldId id="613" r:id="rId12"/>
    <p:sldId id="608" r:id="rId13"/>
    <p:sldId id="609" r:id="rId14"/>
    <p:sldId id="607" r:id="rId15"/>
    <p:sldId id="615" r:id="rId16"/>
    <p:sldId id="610" r:id="rId17"/>
    <p:sldId id="620" r:id="rId18"/>
    <p:sldId id="618" r:id="rId19"/>
    <p:sldId id="665" r:id="rId20"/>
    <p:sldId id="650" r:id="rId21"/>
    <p:sldId id="605" r:id="rId22"/>
    <p:sldId id="619" r:id="rId23"/>
    <p:sldId id="614" r:id="rId24"/>
    <p:sldId id="622" r:id="rId25"/>
    <p:sldId id="623" r:id="rId26"/>
    <p:sldId id="624" r:id="rId27"/>
    <p:sldId id="657" r:id="rId28"/>
    <p:sldId id="626" r:id="rId29"/>
    <p:sldId id="658" r:id="rId30"/>
    <p:sldId id="629" r:id="rId31"/>
    <p:sldId id="630" r:id="rId32"/>
    <p:sldId id="655" r:id="rId33"/>
    <p:sldId id="656" r:id="rId34"/>
    <p:sldId id="628" r:id="rId35"/>
    <p:sldId id="645" r:id="rId36"/>
    <p:sldId id="659" r:id="rId37"/>
    <p:sldId id="652" r:id="rId38"/>
    <p:sldId id="631" r:id="rId39"/>
    <p:sldId id="633" r:id="rId40"/>
    <p:sldId id="635" r:id="rId41"/>
    <p:sldId id="639" r:id="rId42"/>
    <p:sldId id="642" r:id="rId43"/>
    <p:sldId id="643" r:id="rId44"/>
    <p:sldId id="632" r:id="rId45"/>
    <p:sldId id="664" r:id="rId46"/>
    <p:sldId id="644" r:id="rId47"/>
    <p:sldId id="640" r:id="rId48"/>
    <p:sldId id="666" r:id="rId49"/>
    <p:sldId id="667" r:id="rId50"/>
    <p:sldId id="651" r:id="rId51"/>
    <p:sldId id="638" r:id="rId52"/>
    <p:sldId id="636" r:id="rId53"/>
    <p:sldId id="627" r:id="rId54"/>
    <p:sldId id="661" r:id="rId55"/>
    <p:sldId id="668" r:id="rId56"/>
    <p:sldId id="662" r:id="rId57"/>
    <p:sldId id="649" r:id="rId58"/>
    <p:sldId id="537" r:id="rId59"/>
    <p:sldId id="577" r:id="rId60"/>
    <p:sldId id="584" r:id="rId61"/>
    <p:sldId id="547" r:id="rId62"/>
    <p:sldId id="579" r:id="rId63"/>
    <p:sldId id="583" r:id="rId64"/>
    <p:sldId id="582" r:id="rId65"/>
    <p:sldId id="585" r:id="rId66"/>
    <p:sldId id="663" r:id="rId67"/>
    <p:sldId id="648" r:id="rId68"/>
    <p:sldId id="564" r:id="rId69"/>
    <p:sldId id="576" r:id="rId70"/>
    <p:sldId id="646" r:id="rId71"/>
  </p:sldIdLst>
  <p:sldSz cx="9144000" cy="6858000" type="screen4x3"/>
  <p:notesSz cx="6851650" cy="9747250"/>
  <p:defaultTextStyle>
    <a:defPPr>
      <a:defRPr lang="de-CH"/>
    </a:defPPr>
    <a:lvl1pPr algn="l" rtl="0" eaLnBrk="0" fontAlgn="base" hangingPunct="0">
      <a:spcBef>
        <a:spcPct val="0"/>
      </a:spcBef>
      <a:spcAft>
        <a:spcPct val="0"/>
      </a:spcAft>
      <a:defRPr sz="2400" b="1" kern="1200">
        <a:solidFill>
          <a:schemeClr val="bg1"/>
        </a:solidFill>
        <a:latin typeface="Arial" charset="0"/>
        <a:ea typeface="MS PGothic" charset="0"/>
        <a:cs typeface="MS PGothic" charset="0"/>
      </a:defRPr>
    </a:lvl1pPr>
    <a:lvl2pPr marL="457200" algn="l" rtl="0" eaLnBrk="0" fontAlgn="base" hangingPunct="0">
      <a:spcBef>
        <a:spcPct val="0"/>
      </a:spcBef>
      <a:spcAft>
        <a:spcPct val="0"/>
      </a:spcAft>
      <a:defRPr sz="2400" b="1" kern="1200">
        <a:solidFill>
          <a:schemeClr val="bg1"/>
        </a:solidFill>
        <a:latin typeface="Arial" charset="0"/>
        <a:ea typeface="MS PGothic" charset="0"/>
        <a:cs typeface="MS PGothic" charset="0"/>
      </a:defRPr>
    </a:lvl2pPr>
    <a:lvl3pPr marL="914400" algn="l" rtl="0" eaLnBrk="0" fontAlgn="base" hangingPunct="0">
      <a:spcBef>
        <a:spcPct val="0"/>
      </a:spcBef>
      <a:spcAft>
        <a:spcPct val="0"/>
      </a:spcAft>
      <a:defRPr sz="2400" b="1" kern="1200">
        <a:solidFill>
          <a:schemeClr val="bg1"/>
        </a:solidFill>
        <a:latin typeface="Arial" charset="0"/>
        <a:ea typeface="MS PGothic" charset="0"/>
        <a:cs typeface="MS PGothic" charset="0"/>
      </a:defRPr>
    </a:lvl3pPr>
    <a:lvl4pPr marL="1371600" algn="l" rtl="0" eaLnBrk="0" fontAlgn="base" hangingPunct="0">
      <a:spcBef>
        <a:spcPct val="0"/>
      </a:spcBef>
      <a:spcAft>
        <a:spcPct val="0"/>
      </a:spcAft>
      <a:defRPr sz="2400" b="1" kern="1200">
        <a:solidFill>
          <a:schemeClr val="bg1"/>
        </a:solidFill>
        <a:latin typeface="Arial" charset="0"/>
        <a:ea typeface="MS PGothic" charset="0"/>
        <a:cs typeface="MS PGothic" charset="0"/>
      </a:defRPr>
    </a:lvl4pPr>
    <a:lvl5pPr marL="1828800" algn="l" rtl="0" eaLnBrk="0" fontAlgn="base" hangingPunct="0">
      <a:spcBef>
        <a:spcPct val="0"/>
      </a:spcBef>
      <a:spcAft>
        <a:spcPct val="0"/>
      </a:spcAft>
      <a:defRPr sz="2400" b="1" kern="1200">
        <a:solidFill>
          <a:schemeClr val="bg1"/>
        </a:solidFill>
        <a:latin typeface="Arial" charset="0"/>
        <a:ea typeface="MS PGothic" charset="0"/>
        <a:cs typeface="MS PGothic" charset="0"/>
      </a:defRPr>
    </a:lvl5pPr>
    <a:lvl6pPr marL="2286000" algn="l" defTabSz="457200" rtl="0" eaLnBrk="1" latinLnBrk="0" hangingPunct="1">
      <a:defRPr sz="2400" b="1" kern="1200">
        <a:solidFill>
          <a:schemeClr val="bg1"/>
        </a:solidFill>
        <a:latin typeface="Arial" charset="0"/>
        <a:ea typeface="MS PGothic" charset="0"/>
        <a:cs typeface="MS PGothic" charset="0"/>
      </a:defRPr>
    </a:lvl6pPr>
    <a:lvl7pPr marL="2743200" algn="l" defTabSz="457200" rtl="0" eaLnBrk="1" latinLnBrk="0" hangingPunct="1">
      <a:defRPr sz="2400" b="1" kern="1200">
        <a:solidFill>
          <a:schemeClr val="bg1"/>
        </a:solidFill>
        <a:latin typeface="Arial" charset="0"/>
        <a:ea typeface="MS PGothic" charset="0"/>
        <a:cs typeface="MS PGothic" charset="0"/>
      </a:defRPr>
    </a:lvl7pPr>
    <a:lvl8pPr marL="3200400" algn="l" defTabSz="457200" rtl="0" eaLnBrk="1" latinLnBrk="0" hangingPunct="1">
      <a:defRPr sz="2400" b="1" kern="1200">
        <a:solidFill>
          <a:schemeClr val="bg1"/>
        </a:solidFill>
        <a:latin typeface="Arial" charset="0"/>
        <a:ea typeface="MS PGothic" charset="0"/>
        <a:cs typeface="MS PGothic" charset="0"/>
      </a:defRPr>
    </a:lvl8pPr>
    <a:lvl9pPr marL="3657600" algn="l" defTabSz="457200" rtl="0" eaLnBrk="1" latinLnBrk="0" hangingPunct="1">
      <a:defRPr sz="2400" b="1" kern="1200">
        <a:solidFill>
          <a:schemeClr val="bg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960">
          <p15:clr>
            <a:srgbClr val="A4A3A4"/>
          </p15:clr>
        </p15:guide>
        <p15:guide id="2" pos="47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00669E"/>
    <a:srgbClr val="818079"/>
    <a:srgbClr val="ABCDDF"/>
    <a:srgbClr val="09518C"/>
    <a:srgbClr val="004F8B"/>
    <a:srgbClr val="239D2A"/>
    <a:srgbClr val="339900"/>
    <a:srgbClr val="66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5" autoAdjust="0"/>
    <p:restoredTop sz="65857" autoAdjust="0"/>
  </p:normalViewPr>
  <p:slideViewPr>
    <p:cSldViewPr>
      <p:cViewPr varScale="1">
        <p:scale>
          <a:sx n="44" d="100"/>
          <a:sy n="44" d="100"/>
        </p:scale>
        <p:origin x="1916" y="32"/>
      </p:cViewPr>
      <p:guideLst>
        <p:guide orient="horz" pos="960"/>
        <p:guide pos="47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68625"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b="0">
                <a:solidFill>
                  <a:schemeClr val="tx1"/>
                </a:solidFill>
                <a:latin typeface="Times New Roman" charset="0"/>
                <a:ea typeface="+mn-ea"/>
                <a:cs typeface="+mn-cs"/>
              </a:defRPr>
            </a:lvl1pPr>
          </a:lstStyle>
          <a:p>
            <a:pPr>
              <a:defRPr/>
            </a:pPr>
            <a:endParaRPr lang="de-CH"/>
          </a:p>
        </p:txBody>
      </p:sp>
      <p:sp>
        <p:nvSpPr>
          <p:cNvPr id="22531" name="Rectangle 3"/>
          <p:cNvSpPr>
            <a:spLocks noGrp="1" noChangeArrowheads="1"/>
          </p:cNvSpPr>
          <p:nvPr>
            <p:ph type="dt" sz="quarter" idx="1"/>
          </p:nvPr>
        </p:nvSpPr>
        <p:spPr bwMode="auto">
          <a:xfrm>
            <a:off x="3883025" y="0"/>
            <a:ext cx="2968625"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Times New Roman" charset="0"/>
                <a:ea typeface="+mn-ea"/>
                <a:cs typeface="+mn-cs"/>
              </a:defRPr>
            </a:lvl1pPr>
          </a:lstStyle>
          <a:p>
            <a:pPr>
              <a:defRPr/>
            </a:pPr>
            <a:endParaRPr lang="de-CH"/>
          </a:p>
        </p:txBody>
      </p:sp>
      <p:sp>
        <p:nvSpPr>
          <p:cNvPr id="22532" name="Rectangle 4"/>
          <p:cNvSpPr>
            <a:spLocks noGrp="1" noChangeArrowheads="1"/>
          </p:cNvSpPr>
          <p:nvPr>
            <p:ph type="ftr" sz="quarter" idx="2"/>
          </p:nvPr>
        </p:nvSpPr>
        <p:spPr bwMode="auto">
          <a:xfrm>
            <a:off x="0" y="9259888"/>
            <a:ext cx="2968625" cy="4873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solidFill>
                  <a:schemeClr val="tx1"/>
                </a:solidFill>
                <a:latin typeface="Times New Roman" charset="0"/>
                <a:ea typeface="+mn-ea"/>
                <a:cs typeface="+mn-cs"/>
              </a:defRPr>
            </a:lvl1pPr>
          </a:lstStyle>
          <a:p>
            <a:pPr>
              <a:defRPr/>
            </a:pPr>
            <a:endParaRPr lang="de-CH"/>
          </a:p>
        </p:txBody>
      </p:sp>
      <p:sp>
        <p:nvSpPr>
          <p:cNvPr id="22533" name="Rectangle 5"/>
          <p:cNvSpPr>
            <a:spLocks noGrp="1" noChangeArrowheads="1"/>
          </p:cNvSpPr>
          <p:nvPr>
            <p:ph type="sldNum" sz="quarter" idx="3"/>
          </p:nvPr>
        </p:nvSpPr>
        <p:spPr bwMode="auto">
          <a:xfrm>
            <a:off x="3883025" y="9259888"/>
            <a:ext cx="2968625" cy="4873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Times New Roman" charset="0"/>
              </a:defRPr>
            </a:lvl1pPr>
          </a:lstStyle>
          <a:p>
            <a:pPr>
              <a:defRPr/>
            </a:pPr>
            <a:fld id="{89072DF1-70AC-2E43-BB36-0569C1602F9D}" type="slidenum">
              <a:rPr lang="de-CH"/>
              <a:pPr>
                <a:defRPr/>
              </a:pPr>
              <a:t>‹N°›</a:t>
            </a:fld>
            <a:endParaRPr lang="de-CH"/>
          </a:p>
        </p:txBody>
      </p:sp>
    </p:spTree>
    <p:extLst>
      <p:ext uri="{BB962C8B-B14F-4D97-AF65-F5344CB8AC3E}">
        <p14:creationId xmlns:p14="http://schemas.microsoft.com/office/powerpoint/2010/main" val="4254760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b="0">
                <a:solidFill>
                  <a:schemeClr val="tx1"/>
                </a:solidFill>
                <a:latin typeface="Times New Roman" charset="0"/>
                <a:ea typeface="+mn-ea"/>
                <a:cs typeface="+mn-cs"/>
              </a:defRPr>
            </a:lvl1pPr>
          </a:lstStyle>
          <a:p>
            <a:pPr>
              <a:defRPr/>
            </a:pPr>
            <a:endParaRPr lang="de-CH"/>
          </a:p>
        </p:txBody>
      </p:sp>
      <p:sp>
        <p:nvSpPr>
          <p:cNvPr id="2918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Times New Roman" charset="0"/>
                <a:ea typeface="+mn-ea"/>
                <a:cs typeface="+mn-cs"/>
              </a:defRPr>
            </a:lvl1pPr>
          </a:lstStyle>
          <a:p>
            <a:pPr>
              <a:defRPr/>
            </a:pPr>
            <a:endParaRPr lang="de-CH"/>
          </a:p>
        </p:txBody>
      </p:sp>
      <p:sp>
        <p:nvSpPr>
          <p:cNvPr id="19460" name="Rectangle 4"/>
          <p:cNvSpPr>
            <a:spLocks noGrp="1" noRot="1" noChangeAspect="1" noChangeArrowheads="1" noTextEdit="1"/>
          </p:cNvSpPr>
          <p:nvPr>
            <p:ph type="sldImg" idx="2"/>
          </p:nvPr>
        </p:nvSpPr>
        <p:spPr bwMode="auto">
          <a:xfrm>
            <a:off x="990600" y="7620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1845" name="Rectangle 5"/>
          <p:cNvSpPr>
            <a:spLocks noGrp="1" noChangeArrowheads="1"/>
          </p:cNvSpPr>
          <p:nvPr>
            <p:ph type="body" sz="quarter" idx="3"/>
          </p:nvPr>
        </p:nvSpPr>
        <p:spPr bwMode="auto">
          <a:xfrm>
            <a:off x="914400" y="4648200"/>
            <a:ext cx="50292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291846" name="Rectangle 6"/>
          <p:cNvSpPr>
            <a:spLocks noGrp="1" noChangeArrowheads="1"/>
          </p:cNvSpPr>
          <p:nvPr>
            <p:ph type="ftr" sz="quarter" idx="4"/>
          </p:nvPr>
        </p:nvSpPr>
        <p:spPr bwMode="auto">
          <a:xfrm>
            <a:off x="0" y="92964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solidFill>
                  <a:schemeClr val="tx1"/>
                </a:solidFill>
                <a:latin typeface="Times New Roman" charset="0"/>
                <a:ea typeface="+mn-ea"/>
                <a:cs typeface="+mn-cs"/>
              </a:defRPr>
            </a:lvl1pPr>
          </a:lstStyle>
          <a:p>
            <a:pPr>
              <a:defRPr/>
            </a:pPr>
            <a:endParaRPr lang="de-CH"/>
          </a:p>
        </p:txBody>
      </p:sp>
      <p:sp>
        <p:nvSpPr>
          <p:cNvPr id="291847" name="Rectangle 7"/>
          <p:cNvSpPr>
            <a:spLocks noGrp="1" noChangeArrowheads="1"/>
          </p:cNvSpPr>
          <p:nvPr>
            <p:ph type="sldNum" sz="quarter" idx="5"/>
          </p:nvPr>
        </p:nvSpPr>
        <p:spPr bwMode="auto">
          <a:xfrm>
            <a:off x="3886200" y="92964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Times New Roman" charset="0"/>
              </a:defRPr>
            </a:lvl1pPr>
          </a:lstStyle>
          <a:p>
            <a:pPr>
              <a:defRPr/>
            </a:pPr>
            <a:fld id="{65E7298C-F7DE-B04F-813C-5130DE159F24}" type="slidenum">
              <a:rPr lang="de-CH"/>
              <a:pPr>
                <a:defRPr/>
              </a:pPr>
              <a:t>‹N°›</a:t>
            </a:fld>
            <a:endParaRPr lang="de-CH"/>
          </a:p>
        </p:txBody>
      </p:sp>
    </p:spTree>
    <p:extLst>
      <p:ext uri="{BB962C8B-B14F-4D97-AF65-F5344CB8AC3E}">
        <p14:creationId xmlns:p14="http://schemas.microsoft.com/office/powerpoint/2010/main" val="30059598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admin.ch/opc/fr/classified-compilation/19660144/index.html#fn-#a18-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fld id="{F5645921-712D-9144-9531-9B4CD0EB223D}" type="slidenum">
              <a:rPr lang="de-CH" sz="1200" b="0">
                <a:solidFill>
                  <a:schemeClr val="tx1"/>
                </a:solidFill>
                <a:latin typeface="Times New Roman" charset="0"/>
              </a:rPr>
              <a:pPr/>
              <a:t>1</a:t>
            </a:fld>
            <a:endParaRPr lang="de-CH" sz="1200" b="0">
              <a:solidFill>
                <a:schemeClr val="tx1"/>
              </a:solidFill>
              <a:latin typeface="Times New Roman" charset="0"/>
            </a:endParaRPr>
          </a:p>
        </p:txBody>
      </p:sp>
      <p:sp>
        <p:nvSpPr>
          <p:cNvPr id="27650" name="Rectangle 1026"/>
          <p:cNvSpPr>
            <a:spLocks noGrp="1" noRot="1" noChangeAspect="1" noChangeArrowheads="1" noTextEdit="1"/>
          </p:cNvSpPr>
          <p:nvPr>
            <p:ph type="sldImg"/>
          </p:nvPr>
        </p:nvSpPr>
        <p:spPr>
          <a:ln/>
        </p:spPr>
      </p:sp>
      <p:sp>
        <p:nvSpPr>
          <p:cNvPr id="276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fr-FR" noProof="0" dirty="0">
                <a:ea typeface="MS PGothic" charset="0"/>
              </a:rPr>
              <a:t>Photo : Patrick </a:t>
            </a:r>
            <a:r>
              <a:rPr lang="fr-FR" noProof="0" dirty="0" err="1">
                <a:ea typeface="MS PGothic" charset="0"/>
              </a:rPr>
              <a:t>Donini</a:t>
            </a:r>
            <a:endParaRPr lang="fr-FR" noProof="0" dirty="0">
              <a:ea typeface="MS PGothic" charset="0"/>
            </a:endParaRPr>
          </a:p>
          <a:p>
            <a:pPr eaLnBrk="1" hangingPunct="1"/>
            <a:endParaRPr lang="fr-FR" noProof="0" dirty="0">
              <a:ea typeface="MS PGothic" charset="0"/>
            </a:endParaRPr>
          </a:p>
          <a:p>
            <a:pPr eaLnBrk="1" hangingPunct="1"/>
            <a:r>
              <a:rPr lang="fr-FR" noProof="0" dirty="0">
                <a:ea typeface="MS PGothic" charset="0"/>
              </a:rPr>
              <a:t>Conception de la présentation</a:t>
            </a:r>
            <a:r>
              <a:rPr lang="fr-FR" baseline="0" noProof="0" dirty="0">
                <a:ea typeface="MS PGothic" charset="0"/>
              </a:rPr>
              <a:t>: Christa </a:t>
            </a:r>
            <a:r>
              <a:rPr lang="fr-FR" baseline="0" noProof="0" dirty="0" err="1">
                <a:ea typeface="MS PGothic" charset="0"/>
              </a:rPr>
              <a:t>Glauser</a:t>
            </a:r>
            <a:r>
              <a:rPr lang="fr-FR" baseline="0" noProof="0" dirty="0">
                <a:ea typeface="MS PGothic" charset="0"/>
              </a:rPr>
              <a:t>, </a:t>
            </a:r>
            <a:r>
              <a:rPr lang="fr-FR" baseline="0" noProof="0" dirty="0" err="1">
                <a:ea typeface="MS PGothic" charset="0"/>
              </a:rPr>
              <a:t>BirdLife</a:t>
            </a:r>
            <a:r>
              <a:rPr lang="fr-FR" baseline="0" noProof="0" dirty="0">
                <a:ea typeface="MS PGothic" charset="0"/>
              </a:rPr>
              <a:t> Suisse</a:t>
            </a:r>
          </a:p>
          <a:p>
            <a:pPr eaLnBrk="1" hangingPunct="1"/>
            <a:r>
              <a:rPr lang="fr-FR" baseline="0" noProof="0" dirty="0">
                <a:ea typeface="MS PGothic" charset="0"/>
              </a:rPr>
              <a:t>Traduction : Sarah </a:t>
            </a:r>
            <a:r>
              <a:rPr lang="fr-FR" baseline="0" noProof="0" dirty="0" err="1">
                <a:ea typeface="MS PGothic" charset="0"/>
              </a:rPr>
              <a:t>Delley</a:t>
            </a:r>
            <a:endParaRPr lang="fr-FR" baseline="0" noProof="0" dirty="0">
              <a:ea typeface="MS PGothic" charset="0"/>
            </a:endParaRPr>
          </a:p>
          <a:p>
            <a:pPr eaLnBrk="1" hangingPunct="1"/>
            <a:endParaRPr lang="fr-FR" baseline="0" noProof="0" dirty="0">
              <a:ea typeface="MS PGothic" charset="0"/>
            </a:endParaRPr>
          </a:p>
          <a:p>
            <a:pPr eaLnBrk="1" hangingPunct="1"/>
            <a:r>
              <a:rPr lang="fr-FR" baseline="0" noProof="0" dirty="0">
                <a:ea typeface="MS PGothic" charset="0"/>
              </a:rPr>
              <a:t>Photos: si rien n‘est mentionné, </a:t>
            </a:r>
            <a:r>
              <a:rPr lang="fr-FR" baseline="0" noProof="0" dirty="0" err="1">
                <a:ea typeface="MS PGothic" charset="0"/>
              </a:rPr>
              <a:t>BirdLife</a:t>
            </a:r>
            <a:r>
              <a:rPr lang="fr-FR" baseline="0" noProof="0" dirty="0">
                <a:ea typeface="MS PGothic" charset="0"/>
              </a:rPr>
              <a:t> Suisse</a:t>
            </a:r>
            <a:endParaRPr lang="fr-FR" noProof="0" dirty="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a:t>La pie-grièche écorcheur repère ses proies depuis des perchoirs surélevés. Les éléments qui servent de perchoirs (buissons, arbres ou piquets) doivent donc être répartis régulièrement sur son terrain de chasse.</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10</a:t>
            </a:fld>
            <a:endParaRPr lang="de-CH"/>
          </a:p>
        </p:txBody>
      </p:sp>
    </p:spTree>
    <p:extLst>
      <p:ext uri="{BB962C8B-B14F-4D97-AF65-F5344CB8AC3E}">
        <p14:creationId xmlns:p14="http://schemas.microsoft.com/office/powerpoint/2010/main" val="1947206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La pie-grièche écorcheur peut occuper une grande variété d'habitats, à condition qu'ils possèdent les trois éléments d'habitat susmentionnés. Elle est connue comme une espèce indicatrice pour</a:t>
            </a:r>
            <a:r>
              <a:rPr lang="fr-FR" baseline="0" dirty="0"/>
              <a:t> les </a:t>
            </a:r>
            <a:r>
              <a:rPr lang="fr-FR" dirty="0"/>
              <a:t>haies bordées de prairies pauvres en nutriment.</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11</a:t>
            </a:fld>
            <a:endParaRPr lang="de-CH"/>
          </a:p>
        </p:txBody>
      </p:sp>
    </p:spTree>
    <p:extLst>
      <p:ext uri="{BB962C8B-B14F-4D97-AF65-F5344CB8AC3E}">
        <p14:creationId xmlns:p14="http://schemas.microsoft.com/office/powerpoint/2010/main" val="347842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Elle se </a:t>
            </a:r>
            <a:r>
              <a:rPr lang="de-DE" dirty="0" err="1"/>
              <a:t>sent</a:t>
            </a:r>
            <a:r>
              <a:rPr lang="de-DE" dirty="0"/>
              <a:t> </a:t>
            </a:r>
            <a:r>
              <a:rPr lang="de-DE" dirty="0" err="1"/>
              <a:t>égalemnet</a:t>
            </a:r>
            <a:r>
              <a:rPr lang="de-DE" dirty="0"/>
              <a:t> </a:t>
            </a:r>
            <a:r>
              <a:rPr lang="de-DE" dirty="0" err="1"/>
              <a:t>chez</a:t>
            </a:r>
            <a:r>
              <a:rPr lang="de-DE" dirty="0"/>
              <a:t> elle dans </a:t>
            </a:r>
            <a:r>
              <a:rPr lang="fr-FR" dirty="0"/>
              <a:t>les vergers extensifs combinées à des prairies clairsemées</a:t>
            </a:r>
            <a:r>
              <a:rPr lang="fr-FR" baseline="0" dirty="0"/>
              <a:t> </a:t>
            </a:r>
            <a:r>
              <a:rPr lang="fr-FR" dirty="0"/>
              <a:t>fauchées par étapes.</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12</a:t>
            </a:fld>
            <a:endParaRPr lang="de-CH"/>
          </a:p>
        </p:txBody>
      </p:sp>
    </p:spTree>
    <p:extLst>
      <p:ext uri="{BB962C8B-B14F-4D97-AF65-F5344CB8AC3E}">
        <p14:creationId xmlns:p14="http://schemas.microsoft.com/office/powerpoint/2010/main" val="363357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Elle utilise aussi volontiers les lisières de forêt structurées pour nicher, à condition qu'elles soient bordées de prairies maigres. </a:t>
            </a:r>
            <a:endParaRPr lang="de-DE" dirty="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13</a:t>
            </a:fld>
            <a:endParaRPr lang="de-CH"/>
          </a:p>
        </p:txBody>
      </p:sp>
    </p:spTree>
    <p:extLst>
      <p:ext uri="{BB962C8B-B14F-4D97-AF65-F5344CB8AC3E}">
        <p14:creationId xmlns:p14="http://schemas.microsoft.com/office/powerpoint/2010/main" val="221889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La pie-grièche écorcheur habite également les zones de transition entre forêt et terres</a:t>
            </a:r>
            <a:r>
              <a:rPr lang="fr-FR" baseline="0" dirty="0"/>
              <a:t> </a:t>
            </a:r>
            <a:r>
              <a:rPr lang="fr-FR" dirty="0"/>
              <a:t>cultivées. </a:t>
            </a:r>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14</a:t>
            </a:fld>
            <a:endParaRPr lang="de-CH"/>
          </a:p>
        </p:txBody>
      </p:sp>
    </p:spTree>
    <p:extLst>
      <p:ext uri="{BB962C8B-B14F-4D97-AF65-F5344CB8AC3E}">
        <p14:creationId xmlns:p14="http://schemas.microsoft.com/office/powerpoint/2010/main" val="3029571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pâturages extensifs parsemés de buissons ou d’arbres fruitiers à haute tige offrent également la mosaïque d'habitats semi-ouverts que la pie-grièche écorcheur affectionne. La pâture crée également des zones ouvertes dans lesquelles les proies peuvent facilement être capturée. Cependant, si la</a:t>
            </a:r>
            <a:r>
              <a:rPr lang="fr-FR" baseline="0" dirty="0"/>
              <a:t> charge de</a:t>
            </a:r>
            <a:r>
              <a:rPr lang="fr-FR" dirty="0"/>
              <a:t> pâture est trop lourde, la qualité de l'habitat se dégrade rapidement, car la diversité végétale s’amoindrit et le cycle reproducteur de nombreux insectes perturbé.</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15</a:t>
            </a:fld>
            <a:endParaRPr lang="de-CH"/>
          </a:p>
        </p:txBody>
      </p:sp>
    </p:spTree>
    <p:extLst>
      <p:ext uri="{BB962C8B-B14F-4D97-AF65-F5344CB8AC3E}">
        <p14:creationId xmlns:p14="http://schemas.microsoft.com/office/powerpoint/2010/main" val="4179399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La pie-grièche écorcheur se nourrit de toute une variété de proies. Les grillons, les sauterelles et les hyménoptères tels que les abeilles et les guêpes sont les plus courants. Si elle en a l'occasion, elle s'attaque aussi aux petites souris, aux jeunes oiseaux, aux grenouilles et aux reptiles. </a:t>
            </a:r>
          </a:p>
          <a:p>
            <a:r>
              <a:rPr lang="fr-FR" dirty="0"/>
              <a:t>Les insectes sont attrapés en vol ou au sol. </a:t>
            </a:r>
          </a:p>
          <a:p>
            <a:r>
              <a:rPr lang="fr-FR" dirty="0"/>
              <a:t>Pour capturer les petits vertébrés ou les oisillons, la pie-grièche écorcheur se « faufile » jusqu’à sa proie d’un air désintéressé.</a:t>
            </a:r>
            <a:r>
              <a:rPr lang="fr-FR" baseline="0" dirty="0"/>
              <a:t> P</a:t>
            </a:r>
            <a:r>
              <a:rPr lang="fr-FR" dirty="0"/>
              <a:t>uis, une fois assez proche,</a:t>
            </a:r>
            <a:r>
              <a:rPr lang="fr-FR" baseline="0" dirty="0"/>
              <a:t> l’</a:t>
            </a:r>
            <a:r>
              <a:rPr lang="fr-FR" dirty="0"/>
              <a:t>attaque en un éclair.</a:t>
            </a:r>
          </a:p>
          <a:p>
            <a:endParaRPr lang="de-DE" dirty="0"/>
          </a:p>
          <a:p>
            <a:r>
              <a:rPr lang="de-DE" baseline="0" dirty="0" err="1"/>
              <a:t>Toutes</a:t>
            </a:r>
            <a:r>
              <a:rPr lang="de-DE" baseline="0" dirty="0"/>
              <a:t> les </a:t>
            </a:r>
            <a:r>
              <a:rPr lang="de-DE" baseline="0" dirty="0" err="1"/>
              <a:t>photos</a:t>
            </a:r>
            <a:r>
              <a:rPr lang="de-DE" baseline="0" dirty="0"/>
              <a:t>: Mathias </a:t>
            </a:r>
            <a:r>
              <a:rPr lang="de-DE" baseline="0" dirty="0" err="1"/>
              <a:t>Schäf</a:t>
            </a:r>
            <a:endParaRPr lang="de-DE" baseline="0" dirty="0"/>
          </a:p>
          <a:p>
            <a:endParaRPr lang="de-DE" baseline="0" dirty="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16</a:t>
            </a:fld>
            <a:endParaRPr lang="de-CH"/>
          </a:p>
        </p:txBody>
      </p:sp>
    </p:spTree>
    <p:extLst>
      <p:ext uri="{BB962C8B-B14F-4D97-AF65-F5344CB8AC3E}">
        <p14:creationId xmlns:p14="http://schemas.microsoft.com/office/powerpoint/2010/main" val="3079783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A" noProof="0" dirty="0"/>
              <a:t>Lorsque</a:t>
            </a:r>
            <a:r>
              <a:rPr lang="fr-CA" baseline="0" noProof="0" dirty="0"/>
              <a:t> la chasse est bonne, la pie-grièche empale ses proies. Elle peut ainsi les déchiqueter pour nourrir ses petits. Cela permet également de retirer le dard des abeilles et des guêpes. </a:t>
            </a:r>
            <a:endParaRPr lang="fr-CA" noProof="0" dirty="0"/>
          </a:p>
          <a:p>
            <a:endParaRPr lang="fr-CA" baseline="0" noProof="0" dirty="0"/>
          </a:p>
          <a:p>
            <a:r>
              <a:rPr lang="fr-CA" baseline="0" noProof="0" dirty="0"/>
              <a:t>Photo : Mathias </a:t>
            </a:r>
            <a:r>
              <a:rPr lang="fr-CA" baseline="0" noProof="0" dirty="0" err="1"/>
              <a:t>Schäf</a:t>
            </a:r>
            <a:endParaRPr lang="fr-CA" noProof="0"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17</a:t>
            </a:fld>
            <a:endParaRPr lang="de-CH"/>
          </a:p>
        </p:txBody>
      </p:sp>
    </p:spTree>
    <p:extLst>
      <p:ext uri="{BB962C8B-B14F-4D97-AF65-F5344CB8AC3E}">
        <p14:creationId xmlns:p14="http://schemas.microsoft.com/office/powerpoint/2010/main" val="2193143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A" noProof="0" dirty="0"/>
              <a:t>Les résultats du</a:t>
            </a:r>
            <a:r>
              <a:rPr lang="fr-CA" baseline="0" noProof="0" dirty="0"/>
              <a:t> travail de </a:t>
            </a:r>
            <a:r>
              <a:rPr lang="fr-CA" baseline="0" noProof="0" dirty="0" err="1"/>
              <a:t>Bachelor</a:t>
            </a:r>
            <a:r>
              <a:rPr lang="fr-CA" baseline="0" noProof="0" dirty="0"/>
              <a:t> de Tom Bischof (2010) au </a:t>
            </a:r>
            <a:r>
              <a:rPr lang="fr-CA" baseline="0" noProof="0" dirty="0" err="1"/>
              <a:t>Farnsberg</a:t>
            </a:r>
            <a:r>
              <a:rPr lang="fr-CA" baseline="0" noProof="0" dirty="0"/>
              <a:t> montrent clairement, que la pie-grièche écorcheur préfère les zones ouvertes ou à végétation courte pour chasser. Elle prospecte également dans les haies et attrape des insectes en vol. Les zones de végétation dense et haute comme les ourlets herbeux et les prairies de fauche ne sont généralement pas utilisées.</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18</a:t>
            </a:fld>
            <a:endParaRPr lang="de-CH"/>
          </a:p>
        </p:txBody>
      </p:sp>
    </p:spTree>
    <p:extLst>
      <p:ext uri="{BB962C8B-B14F-4D97-AF65-F5344CB8AC3E}">
        <p14:creationId xmlns:p14="http://schemas.microsoft.com/office/powerpoint/2010/main" val="3411441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Les parties</a:t>
            </a:r>
            <a:r>
              <a:rPr lang="fr-CH" baseline="0" noProof="0" dirty="0"/>
              <a:t> non</a:t>
            </a:r>
            <a:r>
              <a:rPr lang="fr-CH" noProof="0" dirty="0"/>
              <a:t> digérées (os, chitine) sont régulièrement rejetées sous forme de boulettes agglomérées.</a:t>
            </a:r>
            <a:endParaRPr lang="fr-CH" baseline="0" noProof="0" dirty="0"/>
          </a:p>
          <a:p>
            <a:endParaRPr lang="fr-CH" baseline="0" noProof="0" dirty="0"/>
          </a:p>
          <a:p>
            <a:r>
              <a:rPr lang="fr-CH" baseline="0" noProof="0" dirty="0"/>
              <a:t>Image : Michael Gerber </a:t>
            </a:r>
            <a:endParaRPr lang="fr-CH" noProof="0"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19</a:t>
            </a:fld>
            <a:endParaRPr lang="de-CH"/>
          </a:p>
        </p:txBody>
      </p:sp>
    </p:spTree>
    <p:extLst>
      <p:ext uri="{BB962C8B-B14F-4D97-AF65-F5344CB8AC3E}">
        <p14:creationId xmlns:p14="http://schemas.microsoft.com/office/powerpoint/2010/main" val="2123758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a:t>
            </a:fld>
            <a:endParaRPr lang="de-CH"/>
          </a:p>
        </p:txBody>
      </p:sp>
    </p:spTree>
    <p:extLst>
      <p:ext uri="{BB962C8B-B14F-4D97-AF65-F5344CB8AC3E}">
        <p14:creationId xmlns:p14="http://schemas.microsoft.com/office/powerpoint/2010/main" val="1646879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premières pies-grièches écorcheur peuvent être observées</a:t>
            </a:r>
            <a:r>
              <a:rPr lang="fr-FR" baseline="0" dirty="0"/>
              <a:t> à </a:t>
            </a:r>
            <a:r>
              <a:rPr lang="fr-FR" dirty="0"/>
              <a:t>partir de la mi-avril, mais la plupart reviennent début mai. Les mâles sont les premiers à rejoindre</a:t>
            </a:r>
            <a:r>
              <a:rPr lang="fr-FR" baseline="0" dirty="0"/>
              <a:t> les sites de nidification</a:t>
            </a:r>
            <a:r>
              <a:rPr lang="fr-FR" dirty="0"/>
              <a:t>, suivis par les femelles environ 5 jours plus tard. Le mâle occupe immédiatement un territoire et se met à y chanter. Son chant est mélodieux et contient des imitations de chants d'autres espèces. </a:t>
            </a:r>
          </a:p>
          <a:p>
            <a:endParaRPr lang="fr-FR" dirty="0"/>
          </a:p>
          <a:p>
            <a:r>
              <a:rPr lang="fr-FR" dirty="0"/>
              <a:t>Environ la moitié des mâles occupent à nouveau leurs anciens territoires, contre un quart des femelles.</a:t>
            </a:r>
          </a:p>
          <a:p>
            <a:r>
              <a:rPr lang="fr-FR" dirty="0"/>
              <a:t>Si</a:t>
            </a:r>
            <a:r>
              <a:rPr lang="fr-FR" baseline="0" dirty="0"/>
              <a:t> </a:t>
            </a:r>
            <a:r>
              <a:rPr lang="fr-FR" dirty="0"/>
              <a:t>elles ne trouvent pas de mâle, les femelles ne restent que quelques heures sur un territoire puis se dirigent rapidement vers de nouveaux territoires potentiels. </a:t>
            </a:r>
          </a:p>
          <a:p>
            <a:r>
              <a:rPr lang="fr-FR" dirty="0"/>
              <a:t>Durant la saison de reproduction, la pie-grièche écorcheur défend férocement sont</a:t>
            </a:r>
            <a:r>
              <a:rPr lang="fr-FR" baseline="0" dirty="0"/>
              <a:t> territoire, également contre </a:t>
            </a:r>
            <a:r>
              <a:rPr lang="fr-FR" dirty="0"/>
              <a:t>d'autres espèces d'oiseaux comme les bruants jaunes ou </a:t>
            </a:r>
            <a:r>
              <a:rPr lang="fr-FR"/>
              <a:t>les corneilles.</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20</a:t>
            </a:fld>
            <a:endParaRPr lang="de-CH"/>
          </a:p>
        </p:txBody>
      </p:sp>
    </p:spTree>
    <p:extLst>
      <p:ext uri="{BB962C8B-B14F-4D97-AF65-F5344CB8AC3E}">
        <p14:creationId xmlns:p14="http://schemas.microsoft.com/office/powerpoint/2010/main" val="3343457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Tout d’abord, un mâle essaie d'attirer une femelle en chantant. Si la femelle est intéressée, des vols communs et l’offrande de proies s’ensuivent. Pendant la parade nuptiale, le mâle s'incline devant la femelle et tend le cou et la tête vers le haut, il peut aussi tourner la tête latéralement, le tout accompagné de chants.</a:t>
            </a:r>
          </a:p>
          <a:p>
            <a:r>
              <a:rPr lang="fr-FR" dirty="0"/>
              <a:t> </a:t>
            </a:r>
            <a:endParaRPr lang="de-DE" baseline="0" dirty="0"/>
          </a:p>
          <a:p>
            <a:r>
              <a:rPr lang="de-DE" baseline="0" dirty="0"/>
              <a:t>Image: Lanius_collurio_</a:t>
            </a:r>
            <a:r>
              <a:rPr lang="de-DE" baseline="0" dirty="0" err="1"/>
              <a:t>courtship</a:t>
            </a:r>
            <a:r>
              <a:rPr lang="de-DE" baseline="0" dirty="0"/>
              <a:t>,.jpg, CC BY 3.0 Wikipedia </a:t>
            </a:r>
            <a:r>
              <a:rPr lang="de-DE" baseline="0" dirty="0" err="1"/>
              <a:t>commons</a:t>
            </a:r>
            <a:endParaRPr lang="de-DE" baseline="0"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21</a:t>
            </a:fld>
            <a:endParaRPr lang="de-CH"/>
          </a:p>
        </p:txBody>
      </p:sp>
    </p:spTree>
    <p:extLst>
      <p:ext uri="{BB962C8B-B14F-4D97-AF65-F5344CB8AC3E}">
        <p14:creationId xmlns:p14="http://schemas.microsoft.com/office/powerpoint/2010/main" val="2189016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deux partenaires visitent ensemble les sites de nidification potentiels. Le choix du lieu définitif est laissé à la femelle. Dans deux tiers des cas, le nid est construit dans un buisson épineux, sinon sur des arbres fruitiers, dans d'autres espèces de buissons ou dans des épicéas. Le nid se trouve généralement à 50 cm-1,5 mètres du sol. Après avoir construit le nid, la femelle pond généralement 4 à 7 œufs entre fin mai</a:t>
            </a:r>
            <a:r>
              <a:rPr lang="fr-FR" baseline="0" dirty="0"/>
              <a:t> et </a:t>
            </a:r>
            <a:r>
              <a:rPr lang="fr-FR" dirty="0"/>
              <a:t>début juin.</a:t>
            </a:r>
            <a:r>
              <a:rPr lang="fr-FR" baseline="0" dirty="0"/>
              <a:t> Ils</a:t>
            </a:r>
            <a:r>
              <a:rPr lang="fr-FR" dirty="0"/>
              <a:t> sont blancs ou jaunâtres et l’extrémité</a:t>
            </a:r>
            <a:r>
              <a:rPr lang="fr-FR" baseline="0" dirty="0"/>
              <a:t> aplanie est </a:t>
            </a:r>
            <a:r>
              <a:rPr lang="fr-FR" dirty="0"/>
              <a:t>mouchetée de brun. La femelle couve les œufs pendant 13 à 16 jours et est nourrie par le mâle. Pendant cette période, les Pies-grièches écorcheur sont très discrètes. </a:t>
            </a:r>
            <a:endParaRPr lang="de-DE" dirty="0"/>
          </a:p>
          <a:p>
            <a:endParaRPr lang="de-DE" baseline="0" dirty="0"/>
          </a:p>
          <a:p>
            <a:r>
              <a:rPr lang="de-DE" baseline="0" dirty="0" err="1"/>
              <a:t>Photo</a:t>
            </a:r>
            <a:r>
              <a:rPr lang="de-DE" baseline="0" dirty="0"/>
              <a:t> </a:t>
            </a:r>
            <a:r>
              <a:rPr lang="de-DE" baseline="0" dirty="0" err="1"/>
              <a:t>gauche</a:t>
            </a:r>
            <a:r>
              <a:rPr lang="de-DE" baseline="0" dirty="0"/>
              <a:t>:  Martin Gerber </a:t>
            </a:r>
          </a:p>
          <a:p>
            <a:r>
              <a:rPr lang="de-DE" baseline="0" dirty="0" err="1"/>
              <a:t>Photo</a:t>
            </a:r>
            <a:r>
              <a:rPr lang="de-DE" baseline="0" dirty="0"/>
              <a:t> </a:t>
            </a:r>
            <a:r>
              <a:rPr lang="de-DE" baseline="0" dirty="0" err="1"/>
              <a:t>droite</a:t>
            </a:r>
            <a:r>
              <a:rPr lang="de-DE" baseline="0" dirty="0"/>
              <a:t>: Lanius_collurio_MHNT.ZOO.2010.11.214.Le_Monêtier-les-Bains.jpg, Wikipedia </a:t>
            </a:r>
            <a:r>
              <a:rPr lang="de-DE" baseline="0" dirty="0" err="1"/>
              <a:t>commons</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22</a:t>
            </a:fld>
            <a:endParaRPr lang="de-CH"/>
          </a:p>
        </p:txBody>
      </p:sp>
    </p:spTree>
    <p:extLst>
      <p:ext uri="{BB962C8B-B14F-4D97-AF65-F5344CB8AC3E}">
        <p14:creationId xmlns:p14="http://schemas.microsoft.com/office/powerpoint/2010/main" val="1393834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jeunes sont</a:t>
            </a:r>
            <a:r>
              <a:rPr lang="fr-FR" baseline="0" dirty="0"/>
              <a:t> réchauffés</a:t>
            </a:r>
            <a:r>
              <a:rPr lang="fr-FR" dirty="0"/>
              <a:t> par la femelle durant les premiers jours. Par la suite, les deux parents les nourrissent. Après 13-16 jours, les</a:t>
            </a:r>
            <a:r>
              <a:rPr lang="fr-FR" baseline="0" dirty="0"/>
              <a:t> oisillons</a:t>
            </a:r>
            <a:r>
              <a:rPr lang="fr-FR" dirty="0"/>
              <a:t> quittent le nid,</a:t>
            </a:r>
            <a:r>
              <a:rPr lang="fr-FR" baseline="0" dirty="0"/>
              <a:t> ils </a:t>
            </a:r>
            <a:r>
              <a:rPr lang="fr-FR" dirty="0"/>
              <a:t>sont encore nourris et dirigés par les parents pendant environ 3-4 semaines. Pour assurer la pérennité de la population, 2,7 jeunes oiseaux doivent prendre leur envol par couple. </a:t>
            </a:r>
          </a:p>
          <a:p>
            <a:endParaRPr lang="de-DE" baseline="0" dirty="0"/>
          </a:p>
          <a:p>
            <a:r>
              <a:rPr lang="de-DE" baseline="0" dirty="0"/>
              <a:t>Image </a:t>
            </a:r>
            <a:r>
              <a:rPr lang="fr-CH" baseline="0" noProof="0" dirty="0"/>
              <a:t>gauche: Marcel </a:t>
            </a:r>
            <a:r>
              <a:rPr lang="de-DE" baseline="0" dirty="0"/>
              <a:t>Ruppen</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23</a:t>
            </a:fld>
            <a:endParaRPr lang="de-CH"/>
          </a:p>
        </p:txBody>
      </p:sp>
    </p:spTree>
    <p:extLst>
      <p:ext uri="{BB962C8B-B14F-4D97-AF65-F5344CB8AC3E}">
        <p14:creationId xmlns:p14="http://schemas.microsoft.com/office/powerpoint/2010/main" val="3120228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À partir de la mi-juillet, mais surtout en août et début septembre, les pies-grièches écorcheur reprennent</a:t>
            </a:r>
            <a:r>
              <a:rPr lang="fr-FR" baseline="0" dirty="0"/>
              <a:t> la route vers l’</a:t>
            </a:r>
            <a:r>
              <a:rPr lang="fr-FR" dirty="0"/>
              <a:t>Afrique. Étonnamment, les populations d'Europe de l'Ouest continuent aujourd'hui encore à se diriger d’abord vers l’est et à emprunter la route migratoire (originelle) qui traverse la mer Méditerranée à hauteur de la Grèce. Le chemin du retour</a:t>
            </a:r>
            <a:r>
              <a:rPr lang="fr-FR" baseline="0" dirty="0"/>
              <a:t> se situe </a:t>
            </a:r>
            <a:r>
              <a:rPr lang="fr-FR" dirty="0"/>
              <a:t>encore plus à l'est, de sorte que la pie-grièche écorcheur effectue une migration en boucle. Le long de la route, divers dangers guettent.</a:t>
            </a:r>
            <a:r>
              <a:rPr lang="fr-FR" baseline="0" dirty="0"/>
              <a:t> Certains d’origine humaine,</a:t>
            </a:r>
            <a:r>
              <a:rPr lang="fr-FR" dirty="0"/>
              <a:t> comme le braconnage des oiseaux autour de la Méditerranée à</a:t>
            </a:r>
            <a:r>
              <a:rPr lang="fr-FR" baseline="0" dirty="0"/>
              <a:t> l’aide de</a:t>
            </a:r>
            <a:r>
              <a:rPr lang="fr-FR" dirty="0"/>
              <a:t> filets et de pièges de colle, d’autres naturels, comme une chute de neige tardive (ou précoce) sur la route migratoire.</a:t>
            </a:r>
            <a:endParaRPr lang="de-DE" dirty="0"/>
          </a:p>
          <a:p>
            <a:endParaRPr lang="de-DE" baseline="0" dirty="0"/>
          </a:p>
          <a:p>
            <a:r>
              <a:rPr lang="fr-CH" baseline="0" noProof="0" dirty="0"/>
              <a:t>Photo en bas à droite: 160721-nabu-neuntoeter-base</a:t>
            </a:r>
            <a:r>
              <a:rPr lang="de-DE" baseline="0" dirty="0"/>
              <a:t>m-</a:t>
            </a:r>
            <a:r>
              <a:rPr lang="de-DE" baseline="0" dirty="0" err="1"/>
              <a:t>rabia</a:t>
            </a:r>
            <a:r>
              <a:rPr lang="de-DE" baseline="0" dirty="0"/>
              <a:t>.</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24</a:t>
            </a:fld>
            <a:endParaRPr lang="de-CH"/>
          </a:p>
        </p:txBody>
      </p:sp>
    </p:spTree>
    <p:extLst>
      <p:ext uri="{BB962C8B-B14F-4D97-AF65-F5344CB8AC3E}">
        <p14:creationId xmlns:p14="http://schemas.microsoft.com/office/powerpoint/2010/main" val="666215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zones d'hivernage typiques sont les savanes sèches, qui ont des structures similaires à celles des zones</a:t>
            </a:r>
            <a:r>
              <a:rPr lang="fr-FR" baseline="0" dirty="0"/>
              <a:t> </a:t>
            </a:r>
            <a:r>
              <a:rPr lang="fr-FR" dirty="0"/>
              <a:t>de reproduction. Selon les études de Bruno </a:t>
            </a:r>
            <a:r>
              <a:rPr lang="fr-FR" dirty="0" err="1"/>
              <a:t>Bruderer</a:t>
            </a:r>
            <a:r>
              <a:rPr lang="fr-FR" dirty="0"/>
              <a:t>, la Pie-grièche écorcheur partage cet habitat avec une douzaine d'autres espèces de pies-grièches, ce qui n’est possible que grâce à une répartition fine des niches écologiques. En hiver, la Pie-grièche écorcheur se contente d'une chasse matinale d'environ 2 heures, puis s'installe au frais dans un buisson durant la partie chaude de la journée, avant de chasser</a:t>
            </a:r>
            <a:r>
              <a:rPr lang="fr-FR" baseline="0" dirty="0"/>
              <a:t> à nouveau le soir.</a:t>
            </a:r>
            <a:r>
              <a:rPr lang="fr-FR" dirty="0"/>
              <a:t>. </a:t>
            </a:r>
            <a:endParaRPr lang="de-DE" dirty="0"/>
          </a:p>
          <a:p>
            <a:endParaRPr lang="fr-CH" baseline="0" noProof="0" dirty="0"/>
          </a:p>
          <a:p>
            <a:r>
              <a:rPr lang="fr-CH" baseline="0" noProof="0" dirty="0"/>
              <a:t>Photo gauche: Extrait de </a:t>
            </a:r>
            <a:r>
              <a:rPr lang="fr-CH" baseline="0" noProof="0" dirty="0" err="1"/>
              <a:t>Ornis</a:t>
            </a:r>
            <a:r>
              <a:rPr lang="fr-CH" baseline="0" noProof="0" dirty="0"/>
              <a:t>, Image droite: </a:t>
            </a:r>
            <a:r>
              <a:rPr lang="de-DE" baseline="0" dirty="0"/>
              <a:t>Wikipedia </a:t>
            </a:r>
            <a:r>
              <a:rPr lang="de-DE" baseline="0" dirty="0" err="1"/>
              <a:t>commons</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25</a:t>
            </a:fld>
            <a:endParaRPr lang="de-CH"/>
          </a:p>
        </p:txBody>
      </p:sp>
    </p:spTree>
    <p:extLst>
      <p:ext uri="{BB962C8B-B14F-4D97-AF65-F5344CB8AC3E}">
        <p14:creationId xmlns:p14="http://schemas.microsoft.com/office/powerpoint/2010/main" val="3382373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La carte du dernier atlas de la station ornithologique de Sempach montre le fort recul de l’espèce</a:t>
            </a:r>
            <a:r>
              <a:rPr lang="fr-FR" baseline="0" dirty="0"/>
              <a:t> au cours des</a:t>
            </a:r>
            <a:r>
              <a:rPr lang="fr-FR" dirty="0"/>
              <a:t> 10 dernières années. Les déclins sont massifs dans les vallées alpines, dans canton de</a:t>
            </a:r>
            <a:r>
              <a:rPr lang="fr-FR" baseline="0" dirty="0"/>
              <a:t> Vaud</a:t>
            </a:r>
            <a:r>
              <a:rPr lang="fr-FR" dirty="0"/>
              <a:t> et dans le Jura bernois.</a:t>
            </a:r>
          </a:p>
          <a:p>
            <a:r>
              <a:rPr lang="fr-FR" dirty="0"/>
              <a:t>Sur le Plateau, par exemple dans le canton de Genève, les populations ont commencé à décliner beaucoup plus tôt. La population de pie-grièche écorcheur y a diminué de moitié depuis les années 1960. Au milieu des années 1980 déjà, les populations de pies-grièches écorcheur avaient disparu en dessous</a:t>
            </a:r>
            <a:r>
              <a:rPr lang="fr-FR" baseline="0" dirty="0"/>
              <a:t> de 600m</a:t>
            </a:r>
            <a:r>
              <a:rPr lang="fr-FR" dirty="0"/>
              <a:t> ou étaient limitées à des zones protégées ou des gravières. Dans le</a:t>
            </a:r>
            <a:r>
              <a:rPr lang="fr-FR" baseline="0" dirty="0"/>
              <a:t> bassin de </a:t>
            </a:r>
            <a:r>
              <a:rPr lang="fr-FR" dirty="0"/>
              <a:t>l’Aar BE/SO on</a:t>
            </a:r>
            <a:r>
              <a:rPr lang="fr-FR" baseline="0" dirty="0"/>
              <a:t> dénombrait une quarantaine de couples reproducteurs </a:t>
            </a:r>
            <a:r>
              <a:rPr lang="fr-FR" dirty="0"/>
              <a:t>vers 1900, entre 1975 et 1985 il n'y en avait plus aucun. Depuis 1986, quelques couples se sont à</a:t>
            </a:r>
            <a:r>
              <a:rPr lang="fr-FR" baseline="0" dirty="0"/>
              <a:t> nouveau installé, </a:t>
            </a:r>
            <a:r>
              <a:rPr lang="fr-FR" dirty="0"/>
              <a:t>suite à la prise de mesures ciblées. Une évolution similaire a eu lieu dans le canton de Genève. En Thurgovie, on dénombrait 33 territoires en 1988, 16 en 1999. Actuellement,</a:t>
            </a:r>
            <a:r>
              <a:rPr lang="fr-FR" baseline="0" dirty="0"/>
              <a:t> </a:t>
            </a:r>
            <a:r>
              <a:rPr lang="fr-FR" dirty="0"/>
              <a:t>environ 10.0000 couples de pies-grièches écorcheur</a:t>
            </a:r>
            <a:r>
              <a:rPr lang="fr-FR" baseline="0" dirty="0"/>
              <a:t> subsistent </a:t>
            </a:r>
            <a:r>
              <a:rPr lang="fr-FR" dirty="0"/>
              <a:t>en Suisse. Cela signifie que la pie-grièche écorcheur va très probablement faire son entrée sur la nouvelle liste rouge. </a:t>
            </a:r>
            <a:endParaRPr lang="de-DE" dirty="0"/>
          </a:p>
          <a:p>
            <a:endParaRPr lang="de-DE" dirty="0"/>
          </a:p>
          <a:p>
            <a:r>
              <a:rPr lang="de-DE" dirty="0" err="1"/>
              <a:t>Carte</a:t>
            </a:r>
            <a:r>
              <a:rPr lang="de-DE" dirty="0"/>
              <a:t>: Atlas 2018</a:t>
            </a:r>
            <a:r>
              <a:rPr lang="de-DE" baseline="0" dirty="0"/>
              <a:t> Vogelwarte </a:t>
            </a:r>
            <a:r>
              <a:rPr lang="de-DE" baseline="0" dirty="0" err="1"/>
              <a:t>Sempach</a:t>
            </a:r>
            <a:r>
              <a:rPr lang="de-DE" baseline="0" dirty="0"/>
              <a:t>, </a:t>
            </a:r>
            <a:r>
              <a:rPr lang="de-DE" baseline="0" dirty="0" err="1"/>
              <a:t>complété</a:t>
            </a:r>
            <a:r>
              <a:rPr lang="de-DE" baseline="0" dirty="0"/>
              <a:t> par BirdLife Suisse. </a:t>
            </a:r>
          </a:p>
          <a:p>
            <a:endParaRPr lang="de-DE" baseline="0" dirty="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26</a:t>
            </a:fld>
            <a:endParaRPr lang="de-CH"/>
          </a:p>
        </p:txBody>
      </p:sp>
    </p:spTree>
    <p:extLst>
      <p:ext uri="{BB962C8B-B14F-4D97-AF65-F5344CB8AC3E}">
        <p14:creationId xmlns:p14="http://schemas.microsoft.com/office/powerpoint/2010/main" val="471146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a:t>Après la Seconde Guerre mondiale et surtout à partir des années 1960, le</a:t>
            </a:r>
            <a:r>
              <a:rPr lang="fr-FR" baseline="0" dirty="0"/>
              <a:t> programme d’</a:t>
            </a:r>
            <a:r>
              <a:rPr lang="fr-FR" dirty="0"/>
              <a:t>améliorations foncières a été lancé à plein régime. Malheureusement, les "améliorations" concernaient alors uniquement un domaine : l'optimisation</a:t>
            </a:r>
            <a:r>
              <a:rPr lang="fr-FR" baseline="0" dirty="0"/>
              <a:t> de l’exploitation</a:t>
            </a:r>
            <a:r>
              <a:rPr lang="fr-FR" dirty="0"/>
              <a:t>. Tout ce qui réduisait le rendement ou rendait la culture plus difficile fut supprimé du paysage, qu’il s'agisse de haies, de creux humides, de bosquets</a:t>
            </a:r>
            <a:r>
              <a:rPr lang="fr-FR" baseline="0" dirty="0"/>
              <a:t> champêtres</a:t>
            </a:r>
            <a:r>
              <a:rPr lang="fr-FR" dirty="0"/>
              <a:t>, de fossés, de ruisseaux avec leurs berges, de chemins terreux,</a:t>
            </a:r>
            <a:r>
              <a:rPr lang="fr-FR" baseline="0" dirty="0"/>
              <a:t> </a:t>
            </a:r>
            <a:r>
              <a:rPr lang="fr-FR" dirty="0"/>
              <a:t>etc. La mosaïque de petites parcelles agricoles s’est </a:t>
            </a:r>
            <a:r>
              <a:rPr lang="fr-FR" dirty="0" err="1"/>
              <a:t>transforméee</a:t>
            </a:r>
            <a:r>
              <a:rPr lang="fr-FR" dirty="0"/>
              <a:t> en un paysage monotone, sans structures, facilement praticable avec des machines. Ce n'est qu’à partir des années 1970 que les préoccupations en matière de conservation de la nature ont été thématisées</a:t>
            </a:r>
            <a:r>
              <a:rPr lang="fr-FR" baseline="0" dirty="0"/>
              <a:t> dans le cadre </a:t>
            </a:r>
            <a:r>
              <a:rPr lang="fr-FR" dirty="0"/>
              <a:t>de l'amélioration foncière. </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Times New Roman" charset="0"/>
                <a:ea typeface="MS PGothic" panose="020B0600070205080204" pitchFamily="34" charset="-128"/>
                <a:cs typeface="MS PGothic" charset="0"/>
              </a:rPr>
              <a:t>La conception directrice des améliorations foncières</a:t>
            </a:r>
            <a:r>
              <a:rPr lang="fr-FR" sz="1200" kern="1200" baseline="0" dirty="0">
                <a:solidFill>
                  <a:schemeClr val="tx1"/>
                </a:solidFill>
                <a:effectLst/>
                <a:latin typeface="Times New Roman" charset="0"/>
                <a:ea typeface="MS PGothic" panose="020B0600070205080204" pitchFamily="34" charset="-128"/>
                <a:cs typeface="MS PGothic" charset="0"/>
              </a:rPr>
              <a:t> de la Confédération</a:t>
            </a:r>
            <a:r>
              <a:rPr lang="fr-FR" dirty="0"/>
              <a:t>, élaborée en 1993, prévoit la coordination de l'aménagement du territoire, de l'agriculture et de la protection de la nature. Néanmoins, dans la pratique, cela n'est mis en œuvre que sous</a:t>
            </a:r>
            <a:r>
              <a:rPr lang="fr-FR" baseline="0" dirty="0"/>
              <a:t> la </a:t>
            </a:r>
            <a:r>
              <a:rPr lang="fr-FR" dirty="0"/>
              <a:t>pression des ONG. </a:t>
            </a:r>
            <a:endParaRPr lang="de-DE" dirty="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27</a:t>
            </a:fld>
            <a:endParaRPr lang="de-CH"/>
          </a:p>
        </p:txBody>
      </p:sp>
    </p:spTree>
    <p:extLst>
      <p:ext uri="{BB962C8B-B14F-4D97-AF65-F5344CB8AC3E}">
        <p14:creationId xmlns:p14="http://schemas.microsoft.com/office/powerpoint/2010/main" val="2204520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28</a:t>
            </a:fld>
            <a:endParaRPr lang="de-CH"/>
          </a:p>
        </p:txBody>
      </p:sp>
    </p:spTree>
    <p:extLst>
      <p:ext uri="{BB962C8B-B14F-4D97-AF65-F5344CB8AC3E}">
        <p14:creationId xmlns:p14="http://schemas.microsoft.com/office/powerpoint/2010/main" val="2267563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a:t>Aujourd'hui, 23 millions de tonnes de fumier et de lisier sont produites chaque année en Suisse. Les exploitant qui ont beaucoup d'animaux mais peu de terres ne peuvent pas utiliser eux-mêmes ces nutriments. Les agriculteurs de Suisse centrale et orientale, en particulier, produisent des excédents massifs dans les secteurs du lait et de l'élevage porcin. Le fumier de ferme est donc distribué en Suisse, par exemple du canton de Lucerne au canton d'Argovie (84'000m3) et au canton de Berne (63'000m3).</a:t>
            </a:r>
            <a:r>
              <a:rPr lang="fr-FR" baseline="0" dirty="0"/>
              <a:t> </a:t>
            </a:r>
            <a:r>
              <a:rPr lang="fr-FR" dirty="0"/>
              <a:t>L'épandage de lisier et de fumier entraîne une forte pollution de l’air par les</a:t>
            </a:r>
            <a:r>
              <a:rPr lang="fr-FR" baseline="0" dirty="0"/>
              <a:t> </a:t>
            </a:r>
            <a:r>
              <a:rPr lang="fr-FR" dirty="0"/>
              <a:t>nitrates, ce qui entraîne une</a:t>
            </a:r>
            <a:r>
              <a:rPr lang="fr-FR" baseline="0" dirty="0"/>
              <a:t> </a:t>
            </a:r>
            <a:r>
              <a:rPr lang="fr-FR" dirty="0"/>
              <a:t>fertilisation indirecte des surfaces gérées de manière extensive et des zones protégées. En outre, des milliers de tonnes d'engrais artificiels sont utilisées.</a:t>
            </a:r>
            <a:r>
              <a:rPr lang="fr-FR" baseline="0" dirty="0"/>
              <a:t> Cet</a:t>
            </a:r>
            <a:r>
              <a:rPr lang="fr-FR" dirty="0"/>
              <a:t> </a:t>
            </a:r>
            <a:r>
              <a:rPr lang="fr-FR" baseline="0" dirty="0"/>
              <a:t>excès de</a:t>
            </a:r>
            <a:r>
              <a:rPr lang="fr-FR" dirty="0"/>
              <a:t> nutriments réduit la diversité végétale à quelques espèces : la plupart des espèces ne supportent ni une charge élevée de nutriments, ni la densité de végétation qui en résulte. Et moins il y a d'espèces de plantes, moindre est la richesse d'espèces d'insectes.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29</a:t>
            </a:fld>
            <a:endParaRPr lang="de-CH"/>
          </a:p>
        </p:txBody>
      </p:sp>
    </p:spTree>
    <p:extLst>
      <p:ext uri="{BB962C8B-B14F-4D97-AF65-F5344CB8AC3E}">
        <p14:creationId xmlns:p14="http://schemas.microsoft.com/office/powerpoint/2010/main" val="3868956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A l‘époque,</a:t>
            </a:r>
            <a:r>
              <a:rPr lang="fr-CH" baseline="0" noProof="0" dirty="0"/>
              <a:t> 4 espèces de pies-grièches écorcheur nichaient en Suisse.</a:t>
            </a:r>
          </a:p>
          <a:p>
            <a:endParaRPr lang="de-DE" baseline="0" dirty="0"/>
          </a:p>
          <a:p>
            <a:r>
              <a:rPr lang="fr-FR" baseline="0" dirty="0"/>
              <a:t>la Pie-grièche à poitrine rose s'est éteinte en Suisse dans la première moitié du 20</a:t>
            </a:r>
            <a:r>
              <a:rPr lang="fr-FR" baseline="30000" dirty="0"/>
              <a:t>ème</a:t>
            </a:r>
            <a:r>
              <a:rPr lang="fr-FR" baseline="0" dirty="0"/>
              <a:t> siècle déjà. Photo en bas à droite ( Andy </a:t>
            </a:r>
            <a:r>
              <a:rPr lang="fr-FR" baseline="0" dirty="0" err="1"/>
              <a:t>Morffew</a:t>
            </a:r>
            <a:r>
              <a:rPr lang="fr-FR" baseline="0" dirty="0"/>
              <a:t>, </a:t>
            </a:r>
            <a:r>
              <a:rPr lang="fr-FR" baseline="0" dirty="0" err="1"/>
              <a:t>Wikipedia</a:t>
            </a:r>
            <a:r>
              <a:rPr lang="fr-FR" baseline="0" dirty="0"/>
              <a:t> </a:t>
            </a:r>
            <a:r>
              <a:rPr lang="fr-FR" baseline="0" dirty="0" err="1"/>
              <a:t>Commens</a:t>
            </a:r>
            <a:r>
              <a:rPr lang="fr-FR" baseline="0" dirty="0"/>
              <a:t>, CC BY 2.0)</a:t>
            </a:r>
          </a:p>
          <a:p>
            <a:r>
              <a:rPr lang="fr-FR" baseline="0" dirty="0"/>
              <a:t>Elle a été suivi dans les années 80 par la Pie-grièche grise, qui n’est aujourd’hui plus qu’un visiteur hivernal en Suisse. Photo en haut à gauche (Michael Gerber)</a:t>
            </a:r>
          </a:p>
          <a:p>
            <a:r>
              <a:rPr lang="fr-FR" baseline="0" dirty="0"/>
              <a:t>Quant à la pie-grièche à tête rousse, elle nichée pour la dernière fois en Suisse dans les années 90. Photo en haut à droite (Michael Gerber)</a:t>
            </a:r>
          </a:p>
          <a:p>
            <a:r>
              <a:rPr lang="fr-FR" baseline="0" dirty="0"/>
              <a:t>La pie-grièche écorcheur est la seule a encore nicher en Suisse. Photo en bas à gauche (Stefan Wassmer)</a:t>
            </a:r>
          </a:p>
          <a:p>
            <a:endParaRPr lang="de-DE" baseline="0"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a:t>
            </a:fld>
            <a:endParaRPr lang="de-CH"/>
          </a:p>
        </p:txBody>
      </p:sp>
    </p:spTree>
    <p:extLst>
      <p:ext uri="{BB962C8B-B14F-4D97-AF65-F5344CB8AC3E}">
        <p14:creationId xmlns:p14="http://schemas.microsoft.com/office/powerpoint/2010/main" val="2132682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A" noProof="0" dirty="0"/>
              <a:t>Règle du paysan n°4:</a:t>
            </a:r>
          </a:p>
          <a:p>
            <a:r>
              <a:rPr lang="fr-CA" noProof="0" dirty="0"/>
              <a:t>Lorsque le poison anéanti les plantes,</a:t>
            </a:r>
            <a:r>
              <a:rPr lang="fr-CA" baseline="0" noProof="0" dirty="0"/>
              <a:t> les oiseaux restent silencieux</a:t>
            </a:r>
            <a:endParaRPr lang="fr-CA" noProof="0" dirty="0"/>
          </a:p>
          <a:p>
            <a:endParaRPr lang="fr-CA" noProof="0" dirty="0"/>
          </a:p>
          <a:p>
            <a:r>
              <a:rPr lang="fr-CA" noProof="0" dirty="0"/>
              <a:t>L'utilisation accrue d'herbicides et de pesticides entraîne la disparition des herbes indésirables dans les cultures. Il ne reste rien ou presque de la flore</a:t>
            </a:r>
            <a:r>
              <a:rPr lang="fr-CA" baseline="0" noProof="0" dirty="0"/>
              <a:t> adventice, autrefois si riche</a:t>
            </a:r>
            <a:r>
              <a:rPr lang="fr-CA" noProof="0" dirty="0"/>
              <a:t>. Cela affecte directement les insectes qui se font de plus en plus rares </a:t>
            </a:r>
            <a:r>
              <a:rPr lang="fr-FR" dirty="0"/>
              <a:t>dans les zones cultivées.</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30</a:t>
            </a:fld>
            <a:endParaRPr lang="de-CH"/>
          </a:p>
        </p:txBody>
      </p:sp>
    </p:spTree>
    <p:extLst>
      <p:ext uri="{BB962C8B-B14F-4D97-AF65-F5344CB8AC3E}">
        <p14:creationId xmlns:p14="http://schemas.microsoft.com/office/powerpoint/2010/main" val="842584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La disparition et la péjoration des habitats essentiels aux insectes, qui forment la nourriture principale des pies-grièches écorcheur, sont responsables du déclin massif de l‘espèce.</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31</a:t>
            </a:fld>
            <a:endParaRPr lang="de-CH"/>
          </a:p>
        </p:txBody>
      </p:sp>
    </p:spTree>
    <p:extLst>
      <p:ext uri="{BB962C8B-B14F-4D97-AF65-F5344CB8AC3E}">
        <p14:creationId xmlns:p14="http://schemas.microsoft.com/office/powerpoint/2010/main" val="1456126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0600" y="731838"/>
            <a:ext cx="4870450" cy="3654425"/>
          </a:xfrm>
        </p:spPr>
      </p:sp>
      <p:sp>
        <p:nvSpPr>
          <p:cNvPr id="3" name="Notizenplatzhalter 2"/>
          <p:cNvSpPr>
            <a:spLocks noGrp="1"/>
          </p:cNvSpPr>
          <p:nvPr>
            <p:ph type="body" idx="1"/>
          </p:nvPr>
        </p:nvSpPr>
        <p:spPr/>
        <p:txBody>
          <a:bodyPr/>
          <a:lstStyle/>
          <a:p>
            <a:r>
              <a:rPr lang="fr-CH" baseline="0" noProof="0" dirty="0"/>
              <a:t>Combien de plantes à fleur voyez-vous sur ces images?</a:t>
            </a:r>
          </a:p>
          <a:p>
            <a:endParaRPr lang="fr-CH" baseline="0" noProof="0" dirty="0"/>
          </a:p>
          <a:p>
            <a:pPr marL="0" marR="0" indent="0" algn="l" defTabSz="914400" rtl="0" eaLnBrk="0" fontAlgn="base" latinLnBrk="0" hangingPunct="0">
              <a:lnSpc>
                <a:spcPct val="100000"/>
              </a:lnSpc>
              <a:spcBef>
                <a:spcPct val="30000"/>
              </a:spcBef>
              <a:spcAft>
                <a:spcPct val="0"/>
              </a:spcAft>
              <a:buClrTx/>
              <a:buSzTx/>
              <a:buFontTx/>
              <a:buNone/>
              <a:tabLst/>
              <a:defRPr/>
            </a:pPr>
            <a:r>
              <a:rPr lang="fr-CH" baseline="0" noProof="0" dirty="0"/>
              <a:t>Photo en bas, au milieu: </a:t>
            </a:r>
            <a:r>
              <a:rPr lang="fr-CH" sz="1200" noProof="0" dirty="0">
                <a:solidFill>
                  <a:schemeClr val="bg1"/>
                </a:solidFill>
              </a:rPr>
              <a:t>pixabay.com</a:t>
            </a:r>
          </a:p>
          <a:p>
            <a:endParaRPr lang="de-DE" baseline="0" dirty="0"/>
          </a:p>
        </p:txBody>
      </p:sp>
      <p:sp>
        <p:nvSpPr>
          <p:cNvPr id="4" name="Foliennummernplatzhalter 3"/>
          <p:cNvSpPr>
            <a:spLocks noGrp="1"/>
          </p:cNvSpPr>
          <p:nvPr>
            <p:ph type="sldNum" sz="quarter" idx="10"/>
          </p:nvPr>
        </p:nvSpPr>
        <p:spPr/>
        <p:txBody>
          <a:bodyPr/>
          <a:lstStyle/>
          <a:p>
            <a:fld id="{677F45CB-4BFB-B44F-A37E-F2ED534325CD}" type="slidenum">
              <a:rPr lang="de-DE" smtClean="0"/>
              <a:t>32</a:t>
            </a:fld>
            <a:endParaRPr lang="de-DE"/>
          </a:p>
        </p:txBody>
      </p:sp>
    </p:spTree>
    <p:extLst>
      <p:ext uri="{BB962C8B-B14F-4D97-AF65-F5344CB8AC3E}">
        <p14:creationId xmlns:p14="http://schemas.microsoft.com/office/powerpoint/2010/main" val="3640733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Au cours des 15 à 20 dernières années, l'agriculture de montagne a connu le même développement que sur le Plateau auparavant. L'expansion de l'infrastructure routière entraîne une augmentation de la fertilisation, les améliorations foncières et l'irrigation entraînent une perte de structures et une intensification des cultures. Le terres moins accessibles sont abandonnées et s'embroussaillent. Cela ne s'observe pas seulement dans le fond des grandes vallées principales, mais désormais jusqu'à 1800 mètres d'altitude. En conséquence, le déclin de la pie-grièche écorcheur a été particulièrement important  dans les principales vallées alpines ces dernières années.</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33</a:t>
            </a:fld>
            <a:endParaRPr lang="de-CH"/>
          </a:p>
        </p:txBody>
      </p:sp>
    </p:spTree>
    <p:extLst>
      <p:ext uri="{BB962C8B-B14F-4D97-AF65-F5344CB8AC3E}">
        <p14:creationId xmlns:p14="http://schemas.microsoft.com/office/powerpoint/2010/main" val="2941085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34</a:t>
            </a:fld>
            <a:endParaRPr lang="de-CH"/>
          </a:p>
        </p:txBody>
      </p:sp>
    </p:spTree>
    <p:extLst>
      <p:ext uri="{BB962C8B-B14F-4D97-AF65-F5344CB8AC3E}">
        <p14:creationId xmlns:p14="http://schemas.microsoft.com/office/powerpoint/2010/main" val="117150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err="1"/>
              <a:t>BirdLife</a:t>
            </a:r>
            <a:r>
              <a:rPr lang="fr-CH" noProof="0" dirty="0"/>
              <a:t> Suisse, tout comme d‘autres ONG, s‘engage en matière de politique agricole. La PA 22+ aurait initialement permis aux agriculteurs de faire preuve d'encore moins de considération pour la nature. Cela a heureusement pu être évité. </a:t>
            </a:r>
            <a:r>
              <a:rPr lang="fr-FR" dirty="0"/>
              <a:t>Cependant, un effort énorme est encore nécessaire pour supprimer toutes les subventions et les fonds fédéraux qui ont un impact négatif sur la biodiversité.</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35</a:t>
            </a:fld>
            <a:endParaRPr lang="de-CH"/>
          </a:p>
        </p:txBody>
      </p:sp>
    </p:spTree>
    <p:extLst>
      <p:ext uri="{BB962C8B-B14F-4D97-AF65-F5344CB8AC3E}">
        <p14:creationId xmlns:p14="http://schemas.microsoft.com/office/powerpoint/2010/main" val="1345310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Les améliorations foncières et la disparition des haies qui s‘en est ensuivie dès les années 60 a motiver la création d‘un premier poste permanent au sein de l‘organisation qui a précédé </a:t>
            </a:r>
            <a:r>
              <a:rPr lang="fr-CH" noProof="0" dirty="0" err="1"/>
              <a:t>BirdLife</a:t>
            </a:r>
            <a:r>
              <a:rPr lang="fr-CH" noProof="0" dirty="0"/>
              <a:t> Suisse.</a:t>
            </a:r>
            <a:r>
              <a:rPr lang="fr-FR" noProof="0" dirty="0"/>
              <a:t> La campagne en faveur des haies, pour laquelle la pie-grièche a été choisie comme espèce indicatrice, a été lancée en 1979 et se poursuit jusqu'à aujourd'hui. De nombreuses sections de </a:t>
            </a:r>
            <a:r>
              <a:rPr lang="fr-FR" noProof="0" dirty="0" err="1"/>
              <a:t>BirdLife</a:t>
            </a:r>
            <a:r>
              <a:rPr lang="fr-FR" noProof="0" dirty="0"/>
              <a:t> Suisse plantent encore aujourd'hui des haies. Entre-temps, leur protection a   été ancrée au niveau juridique. </a:t>
            </a:r>
          </a:p>
          <a:p>
            <a:endParaRPr lang="fr-FR" noProof="0" dirty="0"/>
          </a:p>
          <a:p>
            <a:r>
              <a:rPr lang="fr-FR" noProof="0" dirty="0"/>
              <a:t>Art. 18LPN, alinéa 1 et 1bis</a:t>
            </a:r>
            <a:endParaRPr lang="fr-CH" noProof="0" dirty="0"/>
          </a:p>
          <a:p>
            <a:r>
              <a:rPr lang="fr-FR" sz="1200" b="0" i="0" u="none" strike="noStrike" kern="1200" baseline="30000" dirty="0">
                <a:solidFill>
                  <a:schemeClr val="tx1"/>
                </a:solidFill>
                <a:effectLst/>
                <a:latin typeface="Times New Roman" charset="0"/>
                <a:ea typeface="MS PGothic" panose="020B0600070205080204" pitchFamily="34" charset="-128"/>
                <a:cs typeface="MS PGothic" charset="0"/>
              </a:rPr>
              <a:t>1</a:t>
            </a:r>
            <a:r>
              <a:rPr lang="fr-FR" sz="1200" b="0" i="0" u="none" strike="noStrike" kern="1200" dirty="0">
                <a:solidFill>
                  <a:schemeClr val="tx1"/>
                </a:solidFill>
                <a:effectLst/>
                <a:latin typeface="Times New Roman" charset="0"/>
                <a:ea typeface="MS PGothic" panose="020B0600070205080204" pitchFamily="34" charset="-128"/>
                <a:cs typeface="MS PGothic" charset="0"/>
              </a:rPr>
              <a:t> La disparition d’espèces animales et végétales indigènes doit être prévenue par le maintien d’un espace vital suffisamment étendu (biotopes), ainsi que par d’autres mesures appropriées. Lors de l’application de ces mesures, il sera tenu compte des intérêts dignes de protection de l’agriculture et de la sylviculture.</a:t>
            </a:r>
          </a:p>
          <a:p>
            <a:r>
              <a:rPr lang="fr-FR" sz="1200" b="0" i="0" u="none" strike="noStrike" kern="1200" baseline="30000" dirty="0">
                <a:solidFill>
                  <a:schemeClr val="tx1"/>
                </a:solidFill>
                <a:effectLst/>
                <a:latin typeface="Times New Roman" charset="0"/>
                <a:ea typeface="MS PGothic" panose="020B0600070205080204" pitchFamily="34" charset="-128"/>
                <a:cs typeface="MS PGothic" charset="0"/>
              </a:rPr>
              <a:t>1bis</a:t>
            </a:r>
            <a:r>
              <a:rPr lang="fr-FR" sz="1200" b="0" i="0" u="none" strike="noStrike" kern="1200" dirty="0">
                <a:solidFill>
                  <a:schemeClr val="tx1"/>
                </a:solidFill>
                <a:effectLst/>
                <a:latin typeface="Times New Roman" charset="0"/>
                <a:ea typeface="MS PGothic" panose="020B0600070205080204" pitchFamily="34" charset="-128"/>
                <a:cs typeface="MS PGothic" charset="0"/>
              </a:rPr>
              <a:t> Il y a lieu de protéger tout particulièrement les rives, les roselières et les marais, les associations végétales forestières rares, les haies, les bosquets, les pelouses sèches et autres milieux qui jouent un rôle dans l’équilibre naturel ou présentent des conditions particulièrement favorables pour les biocénoses.</a:t>
            </a:r>
            <a:r>
              <a:rPr lang="fr-FR" sz="1200" b="0" i="0" u="none" strike="noStrike" kern="1200" baseline="30000" dirty="0">
                <a:solidFill>
                  <a:schemeClr val="tx1"/>
                </a:solidFill>
                <a:effectLst/>
                <a:latin typeface="Times New Roman" charset="0"/>
                <a:ea typeface="MS PGothic" panose="020B0600070205080204" pitchFamily="34" charset="-128"/>
                <a:cs typeface="MS PGothic" charset="0"/>
                <a:hlinkClick r:id="rId3"/>
              </a:rPr>
              <a:t>1</a:t>
            </a:r>
            <a:endParaRPr lang="fr-FR" sz="1200" b="0" i="0" u="none" strike="noStrike" kern="1200" dirty="0">
              <a:solidFill>
                <a:schemeClr val="tx1"/>
              </a:solidFill>
              <a:effectLst/>
              <a:latin typeface="Times New Roman" charset="0"/>
              <a:ea typeface="MS PGothic" panose="020B0600070205080204" pitchFamily="34" charset="-128"/>
              <a:cs typeface="MS PGothic" charset="0"/>
            </a:endParaRPr>
          </a:p>
          <a:p>
            <a:endParaRPr lang="de-DE" sz="1200" kern="1200" dirty="0">
              <a:solidFill>
                <a:schemeClr val="tx1"/>
              </a:solidFill>
              <a:effectLst/>
              <a:latin typeface="Times New Roman" charset="0"/>
              <a:ea typeface="MS PGothic" panose="020B0600070205080204" pitchFamily="34" charset="-128"/>
              <a:cs typeface="MS PGothic" charset="0"/>
            </a:endParaRPr>
          </a:p>
          <a:p>
            <a:r>
              <a:rPr lang="de-DE" sz="1200" kern="1200" dirty="0">
                <a:solidFill>
                  <a:schemeClr val="tx1"/>
                </a:solidFill>
                <a:effectLst/>
                <a:latin typeface="Times New Roman" charset="0"/>
                <a:ea typeface="MS PGothic" panose="020B0600070205080204" pitchFamily="34" charset="-128"/>
                <a:cs typeface="MS PGothic" charset="0"/>
              </a:rPr>
              <a:t>Art. 18b LPN, </a:t>
            </a:r>
            <a:r>
              <a:rPr lang="de-DE" sz="1200" kern="1200" dirty="0" err="1">
                <a:solidFill>
                  <a:schemeClr val="tx1"/>
                </a:solidFill>
                <a:effectLst/>
                <a:latin typeface="Times New Roman" charset="0"/>
                <a:ea typeface="MS PGothic" panose="020B0600070205080204" pitchFamily="34" charset="-128"/>
                <a:cs typeface="MS PGothic" charset="0"/>
              </a:rPr>
              <a:t>alinéa</a:t>
            </a:r>
            <a:r>
              <a:rPr lang="de-DE" sz="1200" kern="1200" dirty="0">
                <a:solidFill>
                  <a:schemeClr val="tx1"/>
                </a:solidFill>
                <a:effectLst/>
                <a:latin typeface="Times New Roman" charset="0"/>
                <a:ea typeface="MS PGothic" panose="020B0600070205080204" pitchFamily="34" charset="-128"/>
                <a:cs typeface="MS PGothic" charset="0"/>
              </a:rPr>
              <a:t> 1 et 2</a:t>
            </a:r>
            <a:br>
              <a:rPr lang="de-DE" sz="1200" kern="1200" dirty="0">
                <a:solidFill>
                  <a:schemeClr val="tx1"/>
                </a:solidFill>
                <a:effectLst/>
                <a:latin typeface="Times New Roman" charset="0"/>
                <a:ea typeface="MS PGothic" panose="020B0600070205080204" pitchFamily="34" charset="-128"/>
                <a:cs typeface="MS PGothic" charset="0"/>
              </a:rPr>
            </a:br>
            <a:r>
              <a:rPr lang="fr-FR" sz="1200" b="0" i="0" u="none" strike="noStrike" kern="1200" baseline="30000" dirty="0">
                <a:solidFill>
                  <a:schemeClr val="tx1"/>
                </a:solidFill>
                <a:effectLst/>
                <a:latin typeface="Times New Roman" charset="0"/>
                <a:ea typeface="MS PGothic" panose="020B0600070205080204" pitchFamily="34" charset="-128"/>
                <a:cs typeface="MS PGothic" charset="0"/>
              </a:rPr>
              <a:t>1</a:t>
            </a:r>
            <a:r>
              <a:rPr lang="fr-FR" sz="1200" b="0" i="0" u="none" strike="noStrike" kern="1200" dirty="0">
                <a:solidFill>
                  <a:schemeClr val="tx1"/>
                </a:solidFill>
                <a:effectLst/>
                <a:latin typeface="Times New Roman" charset="0"/>
                <a:ea typeface="MS PGothic" panose="020B0600070205080204" pitchFamily="34" charset="-128"/>
                <a:cs typeface="MS PGothic" charset="0"/>
              </a:rPr>
              <a:t> Les cantons veillent à la protection et à l’entretien des biotopes d’importance régionale et locale.</a:t>
            </a:r>
          </a:p>
          <a:p>
            <a:r>
              <a:rPr lang="fr-FR" sz="1200" b="0" i="0" u="none" strike="noStrike" kern="1200" baseline="30000" dirty="0">
                <a:solidFill>
                  <a:schemeClr val="tx1"/>
                </a:solidFill>
                <a:effectLst/>
                <a:latin typeface="Times New Roman" charset="0"/>
                <a:ea typeface="MS PGothic" panose="020B0600070205080204" pitchFamily="34" charset="-128"/>
                <a:cs typeface="MS PGothic" charset="0"/>
              </a:rPr>
              <a:t>2</a:t>
            </a:r>
            <a:r>
              <a:rPr lang="fr-FR" sz="1200" b="0" i="0" u="none" strike="noStrike" kern="1200" dirty="0">
                <a:solidFill>
                  <a:schemeClr val="tx1"/>
                </a:solidFill>
                <a:effectLst/>
                <a:latin typeface="Times New Roman" charset="0"/>
                <a:ea typeface="MS PGothic" panose="020B0600070205080204" pitchFamily="34" charset="-128"/>
                <a:cs typeface="MS PGothic" charset="0"/>
              </a:rPr>
              <a:t> Dans les régions où l’exploitation du sol est intensive à l’intérieur et à l’extérieur des localités, les cantons veillent à une compensation écologique sous forme de bosquets champêtres, de haies, de rives boisées ou de tout autre type de végétation naturelle adaptée à la station. Ce faisant, ils tiennent compte des besoins de l’agriculture.</a:t>
            </a:r>
          </a:p>
          <a:p>
            <a:endParaRPr lang="de-DE" sz="1200" kern="1200" dirty="0">
              <a:solidFill>
                <a:schemeClr val="tx1"/>
              </a:solidFill>
              <a:effectLst/>
              <a:latin typeface="Times New Roman" charset="0"/>
              <a:ea typeface="MS PGothic" panose="020B0600070205080204" pitchFamily="34" charset="-128"/>
              <a:cs typeface="MS PGothic" charset="0"/>
            </a:endParaRPr>
          </a:p>
          <a:p>
            <a:r>
              <a:rPr lang="de-DE" sz="1200" kern="1200" dirty="0" err="1">
                <a:solidFill>
                  <a:schemeClr val="tx1"/>
                </a:solidFill>
                <a:effectLst/>
                <a:latin typeface="Times New Roman" charset="0"/>
                <a:ea typeface="MS PGothic" panose="020B0600070205080204" pitchFamily="34" charset="-128"/>
                <a:cs typeface="MS PGothic" charset="0"/>
              </a:rPr>
              <a:t>LChP</a:t>
            </a:r>
            <a:r>
              <a:rPr lang="de-DE" sz="1200" kern="1200" dirty="0">
                <a:solidFill>
                  <a:schemeClr val="tx1"/>
                </a:solidFill>
                <a:effectLst/>
                <a:latin typeface="Times New Roman" charset="0"/>
                <a:ea typeface="MS PGothic" panose="020B0600070205080204" pitchFamily="34" charset="-128"/>
                <a:cs typeface="MS PGothic" charset="0"/>
              </a:rPr>
              <a:t> Art. 18, </a:t>
            </a:r>
            <a:r>
              <a:rPr lang="de-DE" sz="1200" kern="1200" dirty="0" err="1">
                <a:solidFill>
                  <a:schemeClr val="tx1"/>
                </a:solidFill>
                <a:effectLst/>
                <a:latin typeface="Times New Roman" charset="0"/>
                <a:ea typeface="MS PGothic" panose="020B0600070205080204" pitchFamily="34" charset="-128"/>
                <a:cs typeface="MS PGothic" charset="0"/>
              </a:rPr>
              <a:t>alinéa</a:t>
            </a:r>
            <a:r>
              <a:rPr lang="de-DE" sz="1200" kern="1200" dirty="0">
                <a:solidFill>
                  <a:schemeClr val="tx1"/>
                </a:solidFill>
                <a:effectLst/>
                <a:latin typeface="Times New Roman" charset="0"/>
                <a:ea typeface="MS PGothic" panose="020B0600070205080204" pitchFamily="34" charset="-128"/>
                <a:cs typeface="MS PGothic" charset="0"/>
              </a:rPr>
              <a:t> 1, </a:t>
            </a:r>
            <a:r>
              <a:rPr lang="de-DE" sz="1200" kern="1200" dirty="0" err="1">
                <a:solidFill>
                  <a:schemeClr val="tx1"/>
                </a:solidFill>
                <a:effectLst/>
                <a:latin typeface="Times New Roman" charset="0"/>
                <a:ea typeface="MS PGothic" panose="020B0600070205080204" pitchFamily="34" charset="-128"/>
                <a:cs typeface="MS PGothic" charset="0"/>
              </a:rPr>
              <a:t>lettre</a:t>
            </a:r>
            <a:r>
              <a:rPr lang="de-DE" sz="1200" kern="1200" dirty="0">
                <a:solidFill>
                  <a:schemeClr val="tx1"/>
                </a:solidFill>
                <a:effectLst/>
                <a:latin typeface="Times New Roman" charset="0"/>
                <a:ea typeface="MS PGothic" panose="020B0600070205080204" pitchFamily="34" charset="-128"/>
                <a:cs typeface="MS PGothic" charset="0"/>
              </a:rPr>
              <a:t> g</a:t>
            </a:r>
          </a:p>
          <a:p>
            <a:r>
              <a:rPr lang="fr-FR" sz="1200" b="0" i="0" u="none" strike="noStrike" kern="1200" baseline="30000" dirty="0">
                <a:solidFill>
                  <a:schemeClr val="tx1"/>
                </a:solidFill>
                <a:effectLst/>
                <a:latin typeface="Times New Roman" charset="0"/>
                <a:ea typeface="MS PGothic" panose="020B0600070205080204" pitchFamily="34" charset="-128"/>
                <a:cs typeface="MS PGothic" charset="0"/>
              </a:rPr>
              <a:t>1</a:t>
            </a:r>
            <a:r>
              <a:rPr lang="fr-FR" sz="1200" b="0" i="0" u="none" strike="noStrike" kern="1200" dirty="0">
                <a:solidFill>
                  <a:schemeClr val="tx1"/>
                </a:solidFill>
                <a:effectLst/>
                <a:latin typeface="Times New Roman" charset="0"/>
                <a:ea typeface="MS PGothic" panose="020B0600070205080204" pitchFamily="34" charset="-128"/>
                <a:cs typeface="MS PGothic" charset="0"/>
              </a:rPr>
              <a:t> Est puni de l’amende jusqu’à 20 000 francs quiconque, intentionnellement et sans raison valable:</a:t>
            </a:r>
            <a:endParaRPr lang="fr-FR" dirty="0"/>
          </a:p>
          <a:p>
            <a:r>
              <a:rPr lang="fr-FR" dirty="0"/>
              <a:t>g. brûle sur de grandes surfaces des talus, des lisières de champs ou des pâturages ou élimine des haies</a:t>
            </a:r>
          </a:p>
          <a:p>
            <a:endParaRPr lang="de-DE" sz="1200" kern="1200" dirty="0">
              <a:solidFill>
                <a:schemeClr val="tx1"/>
              </a:solidFill>
              <a:effectLst/>
              <a:latin typeface="Times New Roman" charset="0"/>
              <a:ea typeface="MS PGothic" panose="020B0600070205080204" pitchFamily="34" charset="-128"/>
              <a:cs typeface="MS PGothic" charset="0"/>
            </a:endParaRPr>
          </a:p>
          <a:p>
            <a:r>
              <a:rPr lang="fr-FR" sz="1200" kern="1200" dirty="0">
                <a:solidFill>
                  <a:schemeClr val="tx1"/>
                </a:solidFill>
                <a:effectLst/>
                <a:latin typeface="Times New Roman" charset="0"/>
                <a:ea typeface="MS PGothic" panose="020B0600070205080204" pitchFamily="34" charset="-128"/>
                <a:cs typeface="MS PGothic" charset="0"/>
              </a:rPr>
              <a:t>Aujourd'hui, les haies sont souvent inscrites comme objets naturels dans les plans d'aménagement ou répertoriées dans les inventaires des éléments naturels. La protection devient contraignante sur la base d'ordonnances de protection. </a:t>
            </a:r>
          </a:p>
          <a:p>
            <a:r>
              <a:rPr lang="fr-FR" sz="1200" kern="1200" dirty="0">
                <a:solidFill>
                  <a:schemeClr val="tx1"/>
                </a:solidFill>
                <a:effectLst/>
                <a:latin typeface="Times New Roman" charset="0"/>
                <a:ea typeface="MS PGothic" panose="020B0600070205080204" pitchFamily="34" charset="-128"/>
                <a:cs typeface="MS PGothic" charset="0"/>
              </a:rPr>
              <a:t>La campagne de </a:t>
            </a:r>
            <a:r>
              <a:rPr lang="fr-FR" sz="1200" kern="1200" dirty="0" err="1">
                <a:solidFill>
                  <a:schemeClr val="tx1"/>
                </a:solidFill>
                <a:effectLst/>
                <a:latin typeface="Times New Roman" charset="0"/>
                <a:ea typeface="MS PGothic" panose="020B0600070205080204" pitchFamily="34" charset="-128"/>
                <a:cs typeface="MS PGothic" charset="0"/>
              </a:rPr>
              <a:t>BirdLife</a:t>
            </a:r>
            <a:r>
              <a:rPr lang="fr-FR" sz="1200" kern="1200" dirty="0">
                <a:solidFill>
                  <a:schemeClr val="tx1"/>
                </a:solidFill>
                <a:effectLst/>
                <a:latin typeface="Times New Roman" charset="0"/>
                <a:ea typeface="MS PGothic" panose="020B0600070205080204" pitchFamily="34" charset="-128"/>
                <a:cs typeface="MS PGothic" charset="0"/>
              </a:rPr>
              <a:t> Suisse a permis d'obtenir une protection juridique des haies et de faire en sorte qu'aujourd'hui, on plante plus de haies qu'on n'en arrache. Grâce à ces mesure, la population de pies-grièches écorcheur s'est temporairement rétablie, avant que l'intensification massive des zones cultivées ne conduise à un effondrement de la population d'insectes. </a:t>
            </a:r>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36</a:t>
            </a:fld>
            <a:endParaRPr lang="de-CH"/>
          </a:p>
        </p:txBody>
      </p:sp>
    </p:spTree>
    <p:extLst>
      <p:ext uri="{BB962C8B-B14F-4D97-AF65-F5344CB8AC3E}">
        <p14:creationId xmlns:p14="http://schemas.microsoft.com/office/powerpoint/2010/main" val="2597959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Il faut préserver tous les habitats adaptés à la pie-grièche écorcheur qui demeurent.</a:t>
            </a:r>
            <a:r>
              <a:rPr lang="fr-CH" baseline="0" noProof="0" dirty="0"/>
              <a:t> </a:t>
            </a:r>
            <a:endParaRPr lang="fr-CH" noProof="0"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37</a:t>
            </a:fld>
            <a:endParaRPr lang="de-CH"/>
          </a:p>
        </p:txBody>
      </p:sp>
    </p:spTree>
    <p:extLst>
      <p:ext uri="{BB962C8B-B14F-4D97-AF65-F5344CB8AC3E}">
        <p14:creationId xmlns:p14="http://schemas.microsoft.com/office/powerpoint/2010/main" val="2121198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De nouveaux lieux de nidification pour la pie-grièche écorcheur peuvent être créés en plantant des haies contenant des buissons épineux. Il faut préférer les sites situés à proximité de pâturages maigres, de bandes de fleurs sauvages ou d'autres habitats semi-naturels ou aménager de tels habitats en parallèle de la plantation des haies. Le schéma illustre dans quelle mesure les animaux vivant dans la haie utilisent également les alentours de celle-ci. </a:t>
            </a:r>
          </a:p>
          <a:p>
            <a:endParaRPr lang="fr-FR" dirty="0"/>
          </a:p>
          <a:p>
            <a:r>
              <a:rPr lang="fr-FR" dirty="0"/>
              <a:t>Il est préférable de planter les haies en automne, car les plantes peuvent ainsi pousser avant l'été suivant et se renforcer avant la période sèche. Pendant les deux premières années, les haies doivent être soigneusement fauchées et, en cas de sécheresse prolongée, arrosées.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38</a:t>
            </a:fld>
            <a:endParaRPr lang="de-CH"/>
          </a:p>
        </p:txBody>
      </p:sp>
    </p:spTree>
    <p:extLst>
      <p:ext uri="{BB962C8B-B14F-4D97-AF65-F5344CB8AC3E}">
        <p14:creationId xmlns:p14="http://schemas.microsoft.com/office/powerpoint/2010/main" val="2919028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aseline="0" noProof="0" dirty="0"/>
              <a:t>Il n‘est pas toujours nécessaire de planter une haie complète.</a:t>
            </a:r>
          </a:p>
          <a:p>
            <a:r>
              <a:rPr lang="fr-CH" noProof="0" dirty="0"/>
              <a:t>Ces deux habitats auraient le potentiel d'accueillir la pie-grièche écorcheur, mais il manque des groupes de buissons épineux qui sont utilisés comme sites de nidification. En plantant des roses sauvages ou d'autres espèces d'arbustes épineux, les deux habitats pourraient être améliorés et rendus utilisables pour la pie-grièche écorcheur. </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39</a:t>
            </a:fld>
            <a:endParaRPr lang="de-CH"/>
          </a:p>
        </p:txBody>
      </p:sp>
    </p:spTree>
    <p:extLst>
      <p:ext uri="{BB962C8B-B14F-4D97-AF65-F5344CB8AC3E}">
        <p14:creationId xmlns:p14="http://schemas.microsoft.com/office/powerpoint/2010/main" val="331455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Caractéristiques du mâle:</a:t>
            </a:r>
          </a:p>
          <a:p>
            <a:r>
              <a:rPr lang="fr-CH" noProof="0" dirty="0"/>
              <a:t>Calotte grise, bandeau noir recouvrant les yeux, dos couleur rouille, ventre presque rose en plumage nuptial, queue noire à</a:t>
            </a:r>
            <a:r>
              <a:rPr lang="fr-CH" baseline="0" noProof="0" dirty="0"/>
              <a:t> bords blancs.</a:t>
            </a:r>
            <a:endParaRPr lang="fr-CH" noProof="0" dirty="0"/>
          </a:p>
          <a:p>
            <a:endParaRPr lang="fr-CH" baseline="0" noProof="0" dirty="0"/>
          </a:p>
          <a:p>
            <a:endParaRPr lang="fr-CH" baseline="0" noProof="0" dirty="0"/>
          </a:p>
          <a:p>
            <a:r>
              <a:rPr lang="fr-CH" baseline="0" noProof="0" dirty="0"/>
              <a:t>Caractéristiques de la femelle: </a:t>
            </a:r>
          </a:p>
          <a:p>
            <a:r>
              <a:rPr lang="fr-CH" baseline="0" noProof="0" dirty="0"/>
              <a:t>Calotte gris brunâtre, bandeau brun, dos brun et ventre beige clair écaillé de brun</a:t>
            </a:r>
          </a:p>
          <a:p>
            <a:endParaRPr lang="fr-CH" baseline="0" noProof="0" dirty="0"/>
          </a:p>
          <a:p>
            <a:r>
              <a:rPr lang="fr-CH" baseline="0" noProof="0" dirty="0"/>
              <a:t>Photos: </a:t>
            </a:r>
            <a:r>
              <a:rPr lang="fr-CH" baseline="0" noProof="0" dirty="0" err="1"/>
              <a:t>Wikipedia</a:t>
            </a:r>
            <a:r>
              <a:rPr lang="fr-CH" baseline="0" noProof="0" dirty="0"/>
              <a:t> Commons, CC-BY 4.0</a:t>
            </a:r>
            <a:endParaRPr lang="fr-CH" noProof="0"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a:t>
            </a:fld>
            <a:endParaRPr lang="de-CH"/>
          </a:p>
        </p:txBody>
      </p:sp>
    </p:spTree>
    <p:extLst>
      <p:ext uri="{BB962C8B-B14F-4D97-AF65-F5344CB8AC3E}">
        <p14:creationId xmlns:p14="http://schemas.microsoft.com/office/powerpoint/2010/main" val="4017573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Là où la végétation est plus dense, par exemple dans les prairies à fromental, des bandes peuvent être fauchées afin de faciliter la capture de proies telles que les coléoptères ou les sauterelles.  Il est également important de laisser des bandes d'herbe non fauchées (refuges) lorsque l'on fauche en automne, car de nombreux insectes y hibernent sous forme d'œufs, de chenilles ou d'adultes.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40</a:t>
            </a:fld>
            <a:endParaRPr lang="de-CH"/>
          </a:p>
        </p:txBody>
      </p:sp>
    </p:spTree>
    <p:extLst>
      <p:ext uri="{BB962C8B-B14F-4D97-AF65-F5344CB8AC3E}">
        <p14:creationId xmlns:p14="http://schemas.microsoft.com/office/powerpoint/2010/main" val="56773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Lorsque les haies sont plantées dans des sols relativement riches en nutriments, une bande de quelques mètre de largeur adjacente à la haie peut être hersée ou fraisée afin d’être maintenue ouverte pendant la saison de reproduction (ce qui signifie qu'il faut passer la herse ou la fraise 4 à 5 fois par année). Au </a:t>
            </a:r>
            <a:r>
              <a:rPr lang="fr-FR" dirty="0" err="1"/>
              <a:t>Farnsberg</a:t>
            </a:r>
            <a:r>
              <a:rPr lang="fr-FR" dirty="0"/>
              <a:t>, la pie-grièche écorcheur utilise clairement plus ces structures que les haies ou les prairies plus denses pour chercher de la nourriture. Les perchoirs à proximité de ces bandes sont incontournables. </a:t>
            </a:r>
            <a:endParaRPr lang="de-DE" dirty="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41</a:t>
            </a:fld>
            <a:endParaRPr lang="de-CH"/>
          </a:p>
        </p:txBody>
      </p:sp>
    </p:spTree>
    <p:extLst>
      <p:ext uri="{BB962C8B-B14F-4D97-AF65-F5344CB8AC3E}">
        <p14:creationId xmlns:p14="http://schemas.microsoft.com/office/powerpoint/2010/main" val="417845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Combinaison de mesures : aménagement de haies et de bandes ouvertes, plantation d'arbres fruitiers à haute tige (perchoirs), création d'habitats fleuris et  valorisation de la lisière forestière.</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42</a:t>
            </a:fld>
            <a:endParaRPr lang="de-CH"/>
          </a:p>
        </p:txBody>
      </p:sp>
    </p:spTree>
    <p:extLst>
      <p:ext uri="{BB962C8B-B14F-4D97-AF65-F5344CB8AC3E}">
        <p14:creationId xmlns:p14="http://schemas.microsoft.com/office/powerpoint/2010/main" val="649813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Combinaison de mesures: verger haute-tige extensif, haies le long des fossés et surfaces ouvertes.</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43</a:t>
            </a:fld>
            <a:endParaRPr lang="de-CH"/>
          </a:p>
        </p:txBody>
      </p:sp>
    </p:spTree>
    <p:extLst>
      <p:ext uri="{BB962C8B-B14F-4D97-AF65-F5344CB8AC3E}">
        <p14:creationId xmlns:p14="http://schemas.microsoft.com/office/powerpoint/2010/main" val="1697061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La carte des surfaces sous contrat du </a:t>
            </a:r>
            <a:r>
              <a:rPr lang="fr-FR" dirty="0" err="1"/>
              <a:t>Farnsberg</a:t>
            </a:r>
            <a:r>
              <a:rPr lang="fr-FR" dirty="0"/>
              <a:t> montre clairement que la pie-grièche écorcheur (points rouges) s'est installée principalement dans les zones où une concentration de structures et de surfaces extensives avait été aménagées. </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44</a:t>
            </a:fld>
            <a:endParaRPr lang="de-CH"/>
          </a:p>
        </p:txBody>
      </p:sp>
    </p:spTree>
    <p:extLst>
      <p:ext uri="{BB962C8B-B14F-4D97-AF65-F5344CB8AC3E}">
        <p14:creationId xmlns:p14="http://schemas.microsoft.com/office/powerpoint/2010/main" val="1201271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Partout </a:t>
            </a:r>
            <a:r>
              <a:rPr lang="de-DE" dirty="0" err="1"/>
              <a:t>où</a:t>
            </a:r>
            <a:r>
              <a:rPr lang="de-DE" dirty="0"/>
              <a:t> </a:t>
            </a:r>
            <a:r>
              <a:rPr lang="de-DE" dirty="0" err="1"/>
              <a:t>cela</a:t>
            </a:r>
            <a:r>
              <a:rPr lang="de-DE" dirty="0"/>
              <a:t> </a:t>
            </a:r>
            <a:r>
              <a:rPr lang="de-DE" dirty="0" err="1"/>
              <a:t>est</a:t>
            </a:r>
            <a:r>
              <a:rPr lang="de-DE" dirty="0"/>
              <a:t> possible, </a:t>
            </a:r>
            <a:r>
              <a:rPr lang="fr-FR" dirty="0"/>
              <a:t>les surfaces cultivées devraient être extensifiées. Comme le processus d’amaigrissement des prairies grasses prend beaucoup de temps, on obtient plus rapidement de bons résultats en enlevant la terre arable riche en nutriments et en déversant un mélange de sable et de gravier à sa place. Si cela n'est pas possible, les prairies doivent être coupées plusieurs fois durant 5 années au moins et aucun fertilisant appliqué. En outre, des bandes peuvent être fraisées et des surfaces ouvertes ainsi créées.</a:t>
            </a:r>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45</a:t>
            </a:fld>
            <a:endParaRPr lang="de-CH"/>
          </a:p>
        </p:txBody>
      </p:sp>
    </p:spTree>
    <p:extLst>
      <p:ext uri="{BB962C8B-B14F-4D97-AF65-F5344CB8AC3E}">
        <p14:creationId xmlns:p14="http://schemas.microsoft.com/office/powerpoint/2010/main" val="28325024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En divers endroits, on a constaté que les gros tas de branches sont très appréciés des pies-grièches écorcheur, à la fois comme perchoir et comme cachette pour les oisillons. S’ils sont reliés à des buissons épineux ou à des muriers, ils sont également utilisés comme sites de reproduction.</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46</a:t>
            </a:fld>
            <a:endParaRPr lang="de-CH"/>
          </a:p>
        </p:txBody>
      </p:sp>
    </p:spTree>
    <p:extLst>
      <p:ext uri="{BB962C8B-B14F-4D97-AF65-F5344CB8AC3E}">
        <p14:creationId xmlns:p14="http://schemas.microsoft.com/office/powerpoint/2010/main" val="27862924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Des ourlets herbeux en bordure de champ et des jachères fleuries contribuent à accroître la diversité des insectes dans les zones cultivées. Combinées avec des roses sauvages, ils peuvent former des territoires propices pour les pies-grièches écorcheur. Cependant, ces habitats ne doivent pas être situés le long de chemins régulièrement empruntés, sinon le dérangement est trop important pour les oiseaux et les petits mammifères.</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47</a:t>
            </a:fld>
            <a:endParaRPr lang="de-CH"/>
          </a:p>
        </p:txBody>
      </p:sp>
    </p:spTree>
    <p:extLst>
      <p:ext uri="{BB962C8B-B14F-4D97-AF65-F5344CB8AC3E}">
        <p14:creationId xmlns:p14="http://schemas.microsoft.com/office/powerpoint/2010/main" val="18928907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contributions et les subventions en faveur de l'agriculture de montagne doivent être accordés de manière à préserver les paysages riches en haies et en prairies maigres.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48</a:t>
            </a:fld>
            <a:endParaRPr lang="de-CH"/>
          </a:p>
        </p:txBody>
      </p:sp>
    </p:spTree>
    <p:extLst>
      <p:ext uri="{BB962C8B-B14F-4D97-AF65-F5344CB8AC3E}">
        <p14:creationId xmlns:p14="http://schemas.microsoft.com/office/powerpoint/2010/main" val="292096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Afin de pouvoir mettre en place des mesures, il est essentiel que les propriétaires soient disposés à participer. Ils doivent être impliqués dès le départ dans la planification. Les propriétaires terriens sont souvent des agriculteurs, mais parfois aussi des communes. C'est un avantage si les contacts ne sont pas établis uniquement  dès lors que l'on veut quelque chose du propriétaire foncier. Les mesures doivent être intégrées dans la gestion d'une exploitation. Dans certains cantons, le service de conseil agricole peut permettre de faire un lien entre les mesures de protection de la nature et les aspects opérationnels de l’exploitation. </a:t>
            </a:r>
          </a:p>
          <a:p>
            <a:endParaRPr lang="de-DE" baseline="0"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49</a:t>
            </a:fld>
            <a:endParaRPr lang="de-CH"/>
          </a:p>
        </p:txBody>
      </p:sp>
    </p:spTree>
    <p:extLst>
      <p:ext uri="{BB962C8B-B14F-4D97-AF65-F5344CB8AC3E}">
        <p14:creationId xmlns:p14="http://schemas.microsoft.com/office/powerpoint/2010/main" val="1608555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Caractéristiques</a:t>
            </a:r>
            <a:r>
              <a:rPr lang="de-DE" dirty="0"/>
              <a:t> des </a:t>
            </a:r>
            <a:r>
              <a:rPr lang="de-DE" dirty="0" err="1"/>
              <a:t>juvéniles</a:t>
            </a:r>
            <a:r>
              <a:rPr lang="de-DE" dirty="0"/>
              <a:t> (à </a:t>
            </a:r>
            <a:r>
              <a:rPr lang="de-DE" dirty="0" err="1"/>
              <a:t>gauche</a:t>
            </a:r>
            <a:r>
              <a:rPr lang="de-DE" dirty="0"/>
              <a:t>):</a:t>
            </a:r>
          </a:p>
          <a:p>
            <a:endParaRPr lang="de-DE" dirty="0"/>
          </a:p>
          <a:p>
            <a:r>
              <a:rPr lang="de-DE" dirty="0" err="1"/>
              <a:t>Dessus</a:t>
            </a:r>
            <a:r>
              <a:rPr lang="de-DE" dirty="0"/>
              <a:t> plus </a:t>
            </a:r>
            <a:r>
              <a:rPr lang="de-DE" dirty="0" err="1"/>
              <a:t>écailleux</a:t>
            </a:r>
            <a:r>
              <a:rPr lang="de-DE" dirty="0"/>
              <a:t> </a:t>
            </a:r>
            <a:r>
              <a:rPr lang="de-DE" dirty="0" err="1"/>
              <a:t>que</a:t>
            </a:r>
            <a:r>
              <a:rPr lang="de-DE" dirty="0"/>
              <a:t> </a:t>
            </a:r>
            <a:r>
              <a:rPr lang="de-DE" dirty="0" err="1"/>
              <a:t>celui</a:t>
            </a:r>
            <a:r>
              <a:rPr lang="de-DE" dirty="0"/>
              <a:t> de la </a:t>
            </a:r>
            <a:r>
              <a:rPr lang="de-DE" dirty="0" err="1"/>
              <a:t>femelle</a:t>
            </a:r>
            <a:r>
              <a:rPr lang="de-DE" dirty="0"/>
              <a:t> (à </a:t>
            </a:r>
            <a:r>
              <a:rPr lang="de-DE" dirty="0" err="1"/>
              <a:t>droite</a:t>
            </a:r>
            <a:r>
              <a:rPr lang="de-DE" dirty="0"/>
              <a:t>), </a:t>
            </a:r>
            <a:r>
              <a:rPr lang="de-DE" dirty="0" err="1"/>
              <a:t>nuque</a:t>
            </a:r>
            <a:r>
              <a:rPr lang="de-DE" dirty="0"/>
              <a:t> plus </a:t>
            </a:r>
            <a:r>
              <a:rPr lang="de-DE" dirty="0" err="1"/>
              <a:t>foncée</a:t>
            </a:r>
            <a:endParaRPr lang="de-DE" dirty="0"/>
          </a:p>
          <a:p>
            <a:endParaRPr lang="de-DE" baseline="0" dirty="0"/>
          </a:p>
          <a:p>
            <a:r>
              <a:rPr lang="de-DE" baseline="0" dirty="0" err="1"/>
              <a:t>Photos</a:t>
            </a:r>
            <a:r>
              <a:rPr lang="de-DE" baseline="0" dirty="0"/>
              <a:t>: Wikipedia </a:t>
            </a:r>
            <a:r>
              <a:rPr lang="de-DE" baseline="0" dirty="0" err="1"/>
              <a:t>Commons</a:t>
            </a:r>
            <a:r>
              <a:rPr lang="de-DE" baseline="0" dirty="0"/>
              <a:t>, </a:t>
            </a:r>
            <a:r>
              <a:rPr lang="mr-IN" baseline="0" dirty="0"/>
              <a:t>CC-BY 4.0</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a:t>
            </a:fld>
            <a:endParaRPr lang="de-CH"/>
          </a:p>
        </p:txBody>
      </p:sp>
    </p:spTree>
    <p:extLst>
      <p:ext uri="{BB962C8B-B14F-4D97-AF65-F5344CB8AC3E}">
        <p14:creationId xmlns:p14="http://schemas.microsoft.com/office/powerpoint/2010/main" val="4017573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Grâce à une bonne planification au niveau de l'exploitation, il est possible de prendre des mesures de valorisation écologique qui s'intègrent dans l'exploitation et qui ont un effet positif sur le bilan de fumure et de ressources. Grâce aux contributions pour les surfaces de compensation écologique, une planification minutieuse n'entraîne pas de pertes financières.  Dans l’exemple ci-dessus, des prairies extensives ont été créées ainsi que de nouvelles haies. </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50</a:t>
            </a:fld>
            <a:endParaRPr lang="de-CH"/>
          </a:p>
        </p:txBody>
      </p:sp>
    </p:spTree>
    <p:extLst>
      <p:ext uri="{BB962C8B-B14F-4D97-AF65-F5344CB8AC3E}">
        <p14:creationId xmlns:p14="http://schemas.microsoft.com/office/powerpoint/2010/main" val="28081452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Pour constituer une population stable de pies-grièches écorcheur, il ne faut pas seulement des mesures dans une seule exploitation, mais  une planification à l'échelle régionale. Il est par conséquent essentiel que les services de protection de la nature et l'office cantonal de l'agriculture participent également à ces projets et apportent leurs contributions si nécessaire. Dans le canton de Bâle-Campagne, des représentants cantonaux participent activement au projet </a:t>
            </a:r>
            <a:r>
              <a:rPr lang="fr-FR" dirty="0" err="1"/>
              <a:t>Farnsberg</a:t>
            </a:r>
            <a:r>
              <a:rPr lang="fr-FR" dirty="0"/>
              <a:t> de </a:t>
            </a:r>
            <a:r>
              <a:rPr lang="fr-FR" dirty="0" err="1"/>
              <a:t>BirdLife</a:t>
            </a:r>
            <a:r>
              <a:rPr lang="fr-FR" dirty="0"/>
              <a:t> Suisse. </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51</a:t>
            </a:fld>
            <a:endParaRPr lang="de-CH"/>
          </a:p>
        </p:txBody>
      </p:sp>
    </p:spTree>
    <p:extLst>
      <p:ext uri="{BB962C8B-B14F-4D97-AF65-F5344CB8AC3E}">
        <p14:creationId xmlns:p14="http://schemas.microsoft.com/office/powerpoint/2010/main" val="2167647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Sites de nidification et de recherche de nourriture potentiels pour une population de pies-grièches écorcheur.</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52</a:t>
            </a:fld>
            <a:endParaRPr lang="de-CH"/>
          </a:p>
        </p:txBody>
      </p:sp>
    </p:spTree>
    <p:extLst>
      <p:ext uri="{BB962C8B-B14F-4D97-AF65-F5344CB8AC3E}">
        <p14:creationId xmlns:p14="http://schemas.microsoft.com/office/powerpoint/2010/main" val="28852701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aseline="0" dirty="0"/>
              <a:t>C'est non seulement la pie-grièche écorcheur qui profite des mesures exposées, mais aussi un nombre considérable d'espèces végétales, d'insectes tels que les chrysopes, les cicadelles, les sauterelles, les papillons, les bourdons et les abeilles, ainsi que les araignées, les escargots et les coléoptères et de petits animaux tels que les belettes, les hérissons, les lièvres ou des oiseaux tels que les bruants jaunes et les fauvettes grisettes, des reptiles tels que les lézards des souches ou les orvets.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53</a:t>
            </a:fld>
            <a:endParaRPr lang="de-CH"/>
          </a:p>
        </p:txBody>
      </p:sp>
    </p:spTree>
    <p:extLst>
      <p:ext uri="{BB962C8B-B14F-4D97-AF65-F5344CB8AC3E}">
        <p14:creationId xmlns:p14="http://schemas.microsoft.com/office/powerpoint/2010/main" val="27098154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06E18F-1190-E44C-B86F-9B10364DDE29}" type="slidenum">
              <a:rPr kumimoji="0" lang="de-CH"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de-CH"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506" name="Rectangle 1026"/>
          <p:cNvSpPr>
            <a:spLocks noGrp="1" noRot="1" noChangeAspect="1" noChangeArrowheads="1" noTextEdit="1"/>
          </p:cNvSpPr>
          <p:nvPr>
            <p:ph type="sldImg"/>
          </p:nvPr>
        </p:nvSpPr>
        <p:spPr>
          <a:ln/>
        </p:spPr>
      </p:sp>
      <p:sp>
        <p:nvSpPr>
          <p:cNvPr id="2150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fr-FR" dirty="0">
                <a:ea typeface="MS PGothic" charset="0"/>
              </a:rPr>
              <a:t>Le réseau écologique pour la pie-grièche écorcheur n'est que l’un des nombreux réseaux nécessaires à l'infrastructure écologique en Suisse. Tout comme la technologie ou les transports nécessitent une infrastructure adaptée allant des chemins de terre aux autoroutes, des trams aux trains internationaux en passant par les trains régionaux, la nature dépend également de réseaux d'habitats qui sont interconnectés.</a:t>
            </a:r>
            <a:endParaRPr lang="de-DE" dirty="0">
              <a:ea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Définition complète : www.oekologische-infrastruktur.ch/fr</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55</a:t>
            </a:fld>
            <a:endParaRPr lang="de-CH"/>
          </a:p>
        </p:txBody>
      </p:sp>
    </p:spTree>
    <p:extLst>
      <p:ext uri="{BB962C8B-B14F-4D97-AF65-F5344CB8AC3E}">
        <p14:creationId xmlns:p14="http://schemas.microsoft.com/office/powerpoint/2010/main" val="5651724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56</a:t>
            </a:fld>
            <a:endParaRPr lang="de-CH"/>
          </a:p>
        </p:txBody>
      </p:sp>
    </p:spTree>
    <p:extLst>
      <p:ext uri="{BB962C8B-B14F-4D97-AF65-F5344CB8AC3E}">
        <p14:creationId xmlns:p14="http://schemas.microsoft.com/office/powerpoint/2010/main" val="715703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fld id="{0219966B-AA65-464D-98EB-A6E68B95C03C}" type="slidenum">
              <a:rPr lang="de-CH" sz="1200" b="0">
                <a:solidFill>
                  <a:schemeClr val="tx1"/>
                </a:solidFill>
              </a:rPr>
              <a:pPr/>
              <a:t>57</a:t>
            </a:fld>
            <a:endParaRPr lang="de-CH" sz="1200" b="0">
              <a:solidFill>
                <a:schemeClr val="tx1"/>
              </a:solidFill>
            </a:endParaRPr>
          </a:p>
        </p:txBody>
      </p:sp>
      <p:sp>
        <p:nvSpPr>
          <p:cNvPr id="31746"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fr-FR" dirty="0">
                <a:ea typeface="MS PGothic" charset="0"/>
              </a:rPr>
              <a:t>La Suisse a depuis longtemps cessé d'être une bonne élève en matière de protection de la nature, contrairement à ce que croit encore la population. À l'échelle européenne, nous sommes en queue de peloton en termes de nombre de zones protégées, avec environ 6 % seulement de la superficie totale du pays sous protection. </a:t>
            </a:r>
            <a:endParaRPr lang="de-DE" dirty="0">
              <a:ea typeface="MS PGothic"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fld id="{0219966B-AA65-464D-98EB-A6E68B95C03C}" type="slidenum">
              <a:rPr lang="de-CH" sz="1200" b="0">
                <a:solidFill>
                  <a:schemeClr val="tx1"/>
                </a:solidFill>
              </a:rPr>
              <a:pPr/>
              <a:t>58</a:t>
            </a:fld>
            <a:endParaRPr lang="de-CH" sz="1200" b="0">
              <a:solidFill>
                <a:schemeClr val="tx1"/>
              </a:solidFill>
            </a:endParaRPr>
          </a:p>
        </p:txBody>
      </p:sp>
      <p:sp>
        <p:nvSpPr>
          <p:cNvPr id="31746"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de-DE" dirty="0">
              <a:ea typeface="MS PGothic"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Au cours des 100 à 200 dernières années, un grand nombre d'habitats ont été détruits dans notre pays. Certains types d'habitats sont ainsi devenus très rares. Il est impératif que ces vestiges soient préservés, que leur entretien soit considérablement amélioré et que de nouvelles surfaces naturelles soient créées. Cela n'est pas facile, car une grande partie de la biodiversité originelle a déjà disparu. Les habitats ont besoin de beaucoup de temps pour atteindre à nouveau une bonne une qualité.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59</a:t>
            </a:fld>
            <a:endParaRPr lang="de-CH"/>
          </a:p>
        </p:txBody>
      </p:sp>
    </p:spTree>
    <p:extLst>
      <p:ext uri="{BB962C8B-B14F-4D97-AF65-F5344CB8AC3E}">
        <p14:creationId xmlns:p14="http://schemas.microsoft.com/office/powerpoint/2010/main" val="3545876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La pie-grièche écorcheur atteint aujourd’hui ses plus fortes densités dans les vallées intra-alpines des Grisons et du Valais, au pied du Jura,</a:t>
            </a:r>
            <a:r>
              <a:rPr lang="fr-FR" baseline="0" dirty="0"/>
              <a:t> à Genève </a:t>
            </a:r>
            <a:r>
              <a:rPr lang="fr-FR" dirty="0"/>
              <a:t>et entre la région des trois-lacs</a:t>
            </a:r>
            <a:r>
              <a:rPr lang="fr-FR" baseline="0" dirty="0"/>
              <a:t> et </a:t>
            </a:r>
            <a:r>
              <a:rPr lang="fr-FR" dirty="0"/>
              <a:t>Thoune. </a:t>
            </a:r>
            <a:endParaRPr lang="de-DE" dirty="0"/>
          </a:p>
          <a:p>
            <a:endParaRPr lang="de-DE" dirty="0"/>
          </a:p>
          <a:p>
            <a:r>
              <a:rPr lang="de-DE" dirty="0" err="1"/>
              <a:t>Carte</a:t>
            </a:r>
            <a:r>
              <a:rPr lang="de-DE" dirty="0"/>
              <a:t>: Atlas</a:t>
            </a:r>
            <a:r>
              <a:rPr lang="de-DE" baseline="0" dirty="0"/>
              <a:t> 2018 Vogelwarte </a:t>
            </a:r>
            <a:r>
              <a:rPr lang="de-DE" baseline="0" dirty="0" err="1"/>
              <a:t>Sempach</a:t>
            </a:r>
            <a:endParaRPr lang="de-DE" baseline="0" dirty="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a:t>
            </a:fld>
            <a:endParaRPr lang="de-CH"/>
          </a:p>
        </p:txBody>
      </p:sp>
    </p:spTree>
    <p:extLst>
      <p:ext uri="{BB962C8B-B14F-4D97-AF65-F5344CB8AC3E}">
        <p14:creationId xmlns:p14="http://schemas.microsoft.com/office/powerpoint/2010/main" val="16198777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60</a:t>
            </a:fld>
            <a:endParaRPr lang="de-CH"/>
          </a:p>
        </p:txBody>
      </p:sp>
    </p:spTree>
    <p:extLst>
      <p:ext uri="{BB962C8B-B14F-4D97-AF65-F5344CB8AC3E}">
        <p14:creationId xmlns:p14="http://schemas.microsoft.com/office/powerpoint/2010/main" val="24935618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61</a:t>
            </a:fld>
            <a:endParaRPr lang="de-CH"/>
          </a:p>
        </p:txBody>
      </p:sp>
    </p:spTree>
    <p:extLst>
      <p:ext uri="{BB962C8B-B14F-4D97-AF65-F5344CB8AC3E}">
        <p14:creationId xmlns:p14="http://schemas.microsoft.com/office/powerpoint/2010/main" val="29363404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62</a:t>
            </a:fld>
            <a:endParaRPr lang="de-CH"/>
          </a:p>
        </p:txBody>
      </p:sp>
    </p:spTree>
    <p:extLst>
      <p:ext uri="{BB962C8B-B14F-4D97-AF65-F5344CB8AC3E}">
        <p14:creationId xmlns:p14="http://schemas.microsoft.com/office/powerpoint/2010/main" val="42838244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Une métapopulation d'une espèce consiste généralement en un système de plusieurs populations, dont certaines produisent un surplus de juvéniles (populations sources) qui peuvent aller renforcer d'autres populations plus petites à proximité qui ne produisent elles pas assez de jeunes pour assurer la subsistance de la population (populations puits). Ces populations puits bénéficient donc de la « production » des populations sources. </a:t>
            </a:r>
          </a:p>
          <a:p>
            <a:r>
              <a:rPr lang="fr-FR" dirty="0"/>
              <a:t>Il est également possible qu’en raison de dégâts naturels certaines populations ne produisent peu ou pas de jeunes une certaine année. Cet habitat peut ensuite être repeuplé par de jeunes animaux issus d’une population source.</a:t>
            </a:r>
          </a:p>
          <a:p>
            <a:r>
              <a:rPr lang="fr-FR" dirty="0"/>
              <a:t>Il est donc important que les habitats potentiels soient préservés et, dans le cas de populations en déclin, qu'ils puissent être agrandis et/ou améliorés.</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63</a:t>
            </a:fld>
            <a:endParaRPr lang="de-CH"/>
          </a:p>
        </p:txBody>
      </p:sp>
    </p:spTree>
    <p:extLst>
      <p:ext uri="{BB962C8B-B14F-4D97-AF65-F5344CB8AC3E}">
        <p14:creationId xmlns:p14="http://schemas.microsoft.com/office/powerpoint/2010/main" val="35641507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kern="1200" dirty="0">
                <a:solidFill>
                  <a:schemeClr val="tx1"/>
                </a:solidFill>
                <a:effectLst/>
                <a:latin typeface="Times New Roman" charset="0"/>
                <a:ea typeface="MS PGothic" panose="020B0600070205080204" pitchFamily="34" charset="-128"/>
                <a:cs typeface="MS PGothic" charset="0"/>
              </a:rPr>
              <a:t>L'infrastructure écologique est constituée d'habitats d'espèces prioritaires au niveau national. Ces derniers peuvent être grosso modo regroupés dans les guildes ci-dessous.  Dans chaque réseau, les habitats sont interconnectés. En fonction de leur qualité et de leur taille, les zones sont soit des aires centrales, soit des biotopes relais, soit des aires de mise en réseau  </a:t>
            </a:r>
          </a:p>
          <a:p>
            <a:pPr marL="171450" indent="-171450">
              <a:buFont typeface="Arial" panose="020B0604020202020204" pitchFamily="34" charset="0"/>
              <a:buChar char="•"/>
            </a:pPr>
            <a:r>
              <a:rPr lang="fr-FR" sz="1200" kern="1200" dirty="0">
                <a:solidFill>
                  <a:schemeClr val="tx1"/>
                </a:solidFill>
                <a:effectLst/>
                <a:latin typeface="Times New Roman" charset="0"/>
                <a:ea typeface="MS PGothic" panose="020B0600070205080204" pitchFamily="34" charset="-128"/>
                <a:cs typeface="MS PGothic" charset="0"/>
              </a:rPr>
              <a:t>Habitats des espèces de vieux bois et de bois mort dans les réserves forestières, les zones de senescence, les arbres biotope</a:t>
            </a:r>
          </a:p>
          <a:p>
            <a:pPr marL="171450" indent="-171450">
              <a:buFont typeface="Arial" panose="020B0604020202020204" pitchFamily="34" charset="0"/>
              <a:buChar char="•"/>
            </a:pPr>
            <a:r>
              <a:rPr lang="fr-FR" sz="1200" kern="1200" dirty="0">
                <a:solidFill>
                  <a:schemeClr val="tx1"/>
                </a:solidFill>
                <a:effectLst/>
                <a:latin typeface="Times New Roman" charset="0"/>
                <a:ea typeface="MS PGothic" panose="020B0600070205080204" pitchFamily="34" charset="-128"/>
                <a:cs typeface="MS PGothic" charset="0"/>
              </a:rPr>
              <a:t>Habitats des espèces de forêts claires, zones de transition entre la forêt et les terres cultivées, lisières de forêts, bords de chemins ensoleillés </a:t>
            </a:r>
          </a:p>
          <a:p>
            <a:pPr marL="171450" indent="-171450">
              <a:buFont typeface="Arial" panose="020B0604020202020204" pitchFamily="34" charset="0"/>
              <a:buChar char="•"/>
            </a:pPr>
            <a:r>
              <a:rPr lang="fr-FR" sz="1200" kern="1200" dirty="0">
                <a:solidFill>
                  <a:schemeClr val="tx1"/>
                </a:solidFill>
                <a:effectLst/>
                <a:latin typeface="Times New Roman" charset="0"/>
                <a:ea typeface="MS PGothic" panose="020B0600070205080204" pitchFamily="34" charset="-128"/>
                <a:cs typeface="MS PGothic" charset="0"/>
              </a:rPr>
              <a:t>Réseau bosquets: Espèces des haies, bosquets champêtres, arbres isolés, vergers à hautes tiges, arbres en ville, allées d’arbres, au mieux ce réseau doit être combiné avec le réseau prairie</a:t>
            </a:r>
          </a:p>
          <a:p>
            <a:pPr marL="171450" indent="-171450">
              <a:buFont typeface="Arial" panose="020B0604020202020204" pitchFamily="34" charset="0"/>
              <a:buChar char="•"/>
            </a:pPr>
            <a:r>
              <a:rPr lang="fr-FR" sz="1200" kern="1200" dirty="0">
                <a:solidFill>
                  <a:schemeClr val="tx1"/>
                </a:solidFill>
                <a:effectLst/>
                <a:latin typeface="Times New Roman" charset="0"/>
                <a:ea typeface="MS PGothic" panose="020B0600070205080204" pitchFamily="34" charset="-128"/>
                <a:cs typeface="MS PGothic" charset="0"/>
              </a:rPr>
              <a:t>Réseau de prairies/zones herbeuses sèches : Espèces des prairies maigres, prairies sèches, zones rudérales, pentes, pâturages extensifs, bandes de fleurs sauvages, bordures de champs  </a:t>
            </a:r>
          </a:p>
          <a:p>
            <a:pPr marL="171450" indent="-171450">
              <a:buFont typeface="Arial" panose="020B0604020202020204" pitchFamily="34" charset="0"/>
              <a:buChar char="•"/>
            </a:pPr>
            <a:r>
              <a:rPr lang="fr-FR" sz="1200" kern="1200" dirty="0">
                <a:solidFill>
                  <a:schemeClr val="tx1"/>
                </a:solidFill>
                <a:effectLst/>
                <a:latin typeface="Times New Roman" charset="0"/>
                <a:ea typeface="MS PGothic" panose="020B0600070205080204" pitchFamily="34" charset="-128"/>
                <a:cs typeface="MS PGothic" charset="0"/>
              </a:rPr>
              <a:t>Réseau de zones humides/eaux dormantes : Espèces des landes, prairies humides, eaux dormantes telles que les étangs, les mares, les lacs </a:t>
            </a:r>
          </a:p>
          <a:p>
            <a:pPr marL="171450" indent="-171450">
              <a:buFont typeface="Arial" panose="020B0604020202020204" pitchFamily="34" charset="0"/>
              <a:buChar char="•"/>
            </a:pPr>
            <a:r>
              <a:rPr lang="fr-FR" sz="1200" kern="1200" dirty="0">
                <a:solidFill>
                  <a:schemeClr val="tx1"/>
                </a:solidFill>
                <a:effectLst/>
                <a:latin typeface="Times New Roman" charset="0"/>
                <a:ea typeface="MS PGothic" panose="020B0600070205080204" pitchFamily="34" charset="-128"/>
                <a:cs typeface="MS PGothic" charset="0"/>
              </a:rPr>
              <a:t>Réseau de cours d'eau : Espèces des sources, ruisseaux, rivières, plaines d'inondation, prairies humides régulièrement </a:t>
            </a:r>
            <a:r>
              <a:rPr lang="fr-FR" sz="1200" kern="1200" dirty="0" err="1">
                <a:solidFill>
                  <a:schemeClr val="tx1"/>
                </a:solidFill>
                <a:effectLst/>
                <a:latin typeface="Times New Roman" charset="0"/>
                <a:ea typeface="MS PGothic" panose="020B0600070205080204" pitchFamily="34" charset="-128"/>
                <a:cs typeface="MS PGothic" charset="0"/>
              </a:rPr>
              <a:t>innondées</a:t>
            </a:r>
            <a:endParaRPr lang="fr-FR" sz="1200" kern="1200" dirty="0">
              <a:solidFill>
                <a:schemeClr val="tx1"/>
              </a:solidFill>
              <a:effectLst/>
              <a:latin typeface="Times New Roman" charset="0"/>
              <a:ea typeface="MS PGothic" panose="020B0600070205080204" pitchFamily="34" charset="-128"/>
              <a:cs typeface="MS PGothic" charset="0"/>
            </a:endParaRPr>
          </a:p>
          <a:p>
            <a:pPr marL="171450" indent="-171450">
              <a:buFont typeface="Arial" panose="020B0604020202020204" pitchFamily="34" charset="0"/>
              <a:buChar char="•"/>
            </a:pPr>
            <a:r>
              <a:rPr lang="fr-FR" sz="1200" kern="1200" dirty="0">
                <a:solidFill>
                  <a:schemeClr val="tx1"/>
                </a:solidFill>
                <a:effectLst/>
                <a:latin typeface="Times New Roman" charset="0"/>
                <a:ea typeface="MS PGothic" panose="020B0600070205080204" pitchFamily="34" charset="-128"/>
                <a:cs typeface="MS PGothic" charset="0"/>
              </a:rPr>
              <a:t>Réseau alpin : Espèces des prairies alpines, éboulis, zones d'arbustes nains</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64</a:t>
            </a:fld>
            <a:endParaRPr lang="de-CH"/>
          </a:p>
        </p:txBody>
      </p:sp>
    </p:spTree>
    <p:extLst>
      <p:ext uri="{BB962C8B-B14F-4D97-AF65-F5344CB8AC3E}">
        <p14:creationId xmlns:p14="http://schemas.microsoft.com/office/powerpoint/2010/main" val="15807392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65</a:t>
            </a:fld>
            <a:endParaRPr lang="de-CH"/>
          </a:p>
        </p:txBody>
      </p:sp>
    </p:spTree>
    <p:extLst>
      <p:ext uri="{BB962C8B-B14F-4D97-AF65-F5344CB8AC3E}">
        <p14:creationId xmlns:p14="http://schemas.microsoft.com/office/powerpoint/2010/main" val="19792276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66</a:t>
            </a:fld>
            <a:endParaRPr lang="de-CH"/>
          </a:p>
        </p:txBody>
      </p:sp>
    </p:spTree>
    <p:extLst>
      <p:ext uri="{BB962C8B-B14F-4D97-AF65-F5344CB8AC3E}">
        <p14:creationId xmlns:p14="http://schemas.microsoft.com/office/powerpoint/2010/main" val="33561224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67</a:t>
            </a:fld>
            <a:endParaRPr lang="de-CH"/>
          </a:p>
        </p:txBody>
      </p:sp>
    </p:spTree>
    <p:extLst>
      <p:ext uri="{BB962C8B-B14F-4D97-AF65-F5344CB8AC3E}">
        <p14:creationId xmlns:p14="http://schemas.microsoft.com/office/powerpoint/2010/main" val="18639517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fld id="{1E415CDA-578E-E24D-AA0D-DE78F35F4549}" type="slidenum">
              <a:rPr lang="de-CH" sz="1200" b="0">
                <a:solidFill>
                  <a:schemeClr val="tx1"/>
                </a:solidFill>
                <a:latin typeface="Times New Roman" charset="0"/>
              </a:rPr>
              <a:pPr/>
              <a:t>68</a:t>
            </a:fld>
            <a:endParaRPr lang="de-CH" sz="1200" b="0">
              <a:solidFill>
                <a:schemeClr val="tx1"/>
              </a:solidFill>
              <a:latin typeface="Times New Roman"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fr-FR" dirty="0">
                <a:ea typeface="MS PGothic" charset="0"/>
              </a:rPr>
              <a:t>Nous devrions également être fiers d'une qualité suisse excellente et reconnue en ce qui concerne la nature.</a:t>
            </a:r>
            <a:endParaRPr lang="de-DE" dirty="0">
              <a:ea typeface="MS PGothic"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Si nous parvenons à mettre en place une infrastructure </a:t>
            </a:r>
            <a:r>
              <a:rPr lang="fr-FR"/>
              <a:t>écologique fonctionnelle, </a:t>
            </a:r>
            <a:r>
              <a:rPr lang="fr-FR" dirty="0"/>
              <a:t>nous serons également en mesure de doubler à nouveau le nombre de couples reproducteurs de pie-grièche écorcheur. </a:t>
            </a:r>
            <a:endParaRPr lang="de-DE" baseline="0" dirty="0"/>
          </a:p>
          <a:p>
            <a:endParaRPr lang="de-DE" dirty="0"/>
          </a:p>
          <a:p>
            <a:endParaRPr lang="de-DE" dirty="0"/>
          </a:p>
          <a:p>
            <a:r>
              <a:rPr lang="de-DE" dirty="0"/>
              <a:t>Image: Michael</a:t>
            </a:r>
            <a:r>
              <a:rPr lang="de-DE" baseline="0" dirty="0"/>
              <a:t> Gerber</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69</a:t>
            </a:fld>
            <a:endParaRPr lang="de-CH"/>
          </a:p>
        </p:txBody>
      </p:sp>
    </p:spTree>
    <p:extLst>
      <p:ext uri="{BB962C8B-B14F-4D97-AF65-F5344CB8AC3E}">
        <p14:creationId xmlns:p14="http://schemas.microsoft.com/office/powerpoint/2010/main" val="891819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A" noProof="0" dirty="0"/>
              <a:t>La pie-grièche écorcheur</a:t>
            </a:r>
            <a:r>
              <a:rPr lang="fr-CA" baseline="0" noProof="0" dirty="0"/>
              <a:t> a avant tout besoin de trois éléments dans son habitat :</a:t>
            </a:r>
          </a:p>
          <a:p>
            <a:endParaRPr lang="fr-CA" baseline="0" noProof="0" dirty="0"/>
          </a:p>
          <a:p>
            <a:r>
              <a:rPr lang="fr-CA" baseline="0" noProof="0" dirty="0"/>
              <a:t>Une végétation maigre et riche en espèces abritant beaucoup d‘insectes</a:t>
            </a:r>
          </a:p>
          <a:p>
            <a:r>
              <a:rPr lang="fr-CA" baseline="0" noProof="0" dirty="0"/>
              <a:t>Des buissons épineux pour nicher et empaler les proies</a:t>
            </a:r>
          </a:p>
          <a:p>
            <a:r>
              <a:rPr lang="fr-CA" baseline="0" noProof="0" dirty="0"/>
              <a:t>Des perchoirs pour repérer les proies </a:t>
            </a:r>
          </a:p>
          <a:p>
            <a:endParaRPr lang="fr-CA" baseline="0" noProof="0" dirty="0"/>
          </a:p>
          <a:p>
            <a:r>
              <a:rPr lang="fr-CA" baseline="0" noProof="0" dirty="0"/>
              <a:t>La grandeur du territoire, en Europe occidentale, est généralement de 1,5 à 2 h. Elle atteint cependant les 6h dans les zones de moindre qualité, où la nourriture manque. </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7</a:t>
            </a:fld>
            <a:endParaRPr lang="de-CH"/>
          </a:p>
        </p:txBody>
      </p:sp>
    </p:spTree>
    <p:extLst>
      <p:ext uri="{BB962C8B-B14F-4D97-AF65-F5344CB8AC3E}">
        <p14:creationId xmlns:p14="http://schemas.microsoft.com/office/powerpoint/2010/main" val="4122598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buissons épineux sont un élément essentiel dans le territoire d’une pie-grièche écorcheur. D'une part, jusqu'à deux tiers de tous les nids sont construits dans des buissons épineux (diverses essences).</a:t>
            </a:r>
            <a:r>
              <a:rPr lang="fr-FR" baseline="0" dirty="0"/>
              <a:t> </a:t>
            </a:r>
            <a:r>
              <a:rPr lang="fr-FR" dirty="0"/>
              <a:t>D'autre part, les pies-grièches écorcheur</a:t>
            </a:r>
            <a:r>
              <a:rPr lang="fr-FR" baseline="0" dirty="0"/>
              <a:t> se servent des épines pour embrocher leurs proie.</a:t>
            </a:r>
            <a:endParaRPr lang="fr-FR"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8</a:t>
            </a:fld>
            <a:endParaRPr lang="de-CH"/>
          </a:p>
        </p:txBody>
      </p:sp>
    </p:spTree>
    <p:extLst>
      <p:ext uri="{BB962C8B-B14F-4D97-AF65-F5344CB8AC3E}">
        <p14:creationId xmlns:p14="http://schemas.microsoft.com/office/powerpoint/2010/main" val="622474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Plus une prairie ou une jachère florale sont riches en espèces, plus on y trouve d'espèces d'insectes. La Pie-grièche écorcheur préfère les prairies qui ne sont pas trop denses et qui ont quelques zones ouvertes où elle peut facilement </a:t>
            </a:r>
            <a:r>
              <a:rPr lang="fr-FR" dirty="0" err="1"/>
              <a:t>attrapper</a:t>
            </a:r>
            <a:r>
              <a:rPr lang="fr-FR" dirty="0"/>
              <a:t> ses proies préférées comme les coléoptères, les grillons et les sauterelles. </a:t>
            </a:r>
            <a:r>
              <a:rPr lang="de-DE" baseline="0" dirty="0"/>
              <a:t>.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9</a:t>
            </a:fld>
            <a:endParaRPr lang="de-CH"/>
          </a:p>
        </p:txBody>
      </p:sp>
    </p:spTree>
    <p:extLst>
      <p:ext uri="{BB962C8B-B14F-4D97-AF65-F5344CB8AC3E}">
        <p14:creationId xmlns:p14="http://schemas.microsoft.com/office/powerpoint/2010/main" val="1719149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cxnSp>
        <p:nvCxnSpPr>
          <p:cNvPr id="4" name="Gerade Verbindung 7"/>
          <p:cNvCxnSpPr>
            <a:cxnSpLocks noChangeShapeType="1"/>
          </p:cNvCxnSpPr>
          <p:nvPr userDrawn="1"/>
        </p:nvCxnSpPr>
        <p:spPr bwMode="auto">
          <a:xfrm>
            <a:off x="0" y="6799263"/>
            <a:ext cx="9144000"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2" name="Titel 1"/>
          <p:cNvSpPr>
            <a:spLocks noGrp="1"/>
          </p:cNvSpPr>
          <p:nvPr>
            <p:ph type="ctrTitle"/>
          </p:nvPr>
        </p:nvSpPr>
        <p:spPr>
          <a:xfrm>
            <a:off x="685800" y="136649"/>
            <a:ext cx="7772400" cy="1470025"/>
          </a:xfrm>
        </p:spPr>
        <p:txBody>
          <a:bodyPr/>
          <a:lstStyle>
            <a:lvl1pPr algn="ctr">
              <a:defRPr sz="5400">
                <a:solidFill>
                  <a:srgbClr val="00669E"/>
                </a:solidFill>
              </a:defRPr>
            </a:lvl1pPr>
          </a:lstStyle>
          <a:p>
            <a:r>
              <a:rPr lang="de-CH" dirty="0"/>
              <a:t>Mastertitelformat bearbeiten</a:t>
            </a:r>
          </a:p>
        </p:txBody>
      </p:sp>
      <p:sp>
        <p:nvSpPr>
          <p:cNvPr id="3" name="Untertitel 2"/>
          <p:cNvSpPr>
            <a:spLocks noGrp="1"/>
          </p:cNvSpPr>
          <p:nvPr>
            <p:ph type="subTitle" idx="1"/>
          </p:nvPr>
        </p:nvSpPr>
        <p:spPr>
          <a:xfrm>
            <a:off x="683568" y="1892424"/>
            <a:ext cx="7776864" cy="1752600"/>
          </a:xfrm>
        </p:spPr>
        <p:txBody>
          <a:bodyPr/>
          <a:lstStyle>
            <a:lvl1pPr marL="0" indent="0" algn="ctr">
              <a:buNone/>
              <a:defRPr sz="36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dirty="0"/>
              <a:t>Master-Untertitelformat bearbeiten</a:t>
            </a:r>
          </a:p>
        </p:txBody>
      </p:sp>
      <p:sp>
        <p:nvSpPr>
          <p:cNvPr id="5" name="Rectangle 4"/>
          <p:cNvSpPr>
            <a:spLocks noGrp="1" noChangeArrowheads="1"/>
          </p:cNvSpPr>
          <p:nvPr>
            <p:ph type="dt" sz="half" idx="10"/>
          </p:nvPr>
        </p:nvSpPr>
        <p:spPr/>
        <p:txBody>
          <a:bodyPr/>
          <a:lstStyle>
            <a:lvl1pPr>
              <a:defRPr/>
            </a:lvl1pPr>
          </a:lstStyle>
          <a:p>
            <a:pPr>
              <a:defRPr/>
            </a:pPr>
            <a:endParaRPr lang="de-CH"/>
          </a:p>
        </p:txBody>
      </p:sp>
      <p:sp>
        <p:nvSpPr>
          <p:cNvPr id="6" name="Rectangle 5"/>
          <p:cNvSpPr>
            <a:spLocks noGrp="1" noChangeArrowheads="1"/>
          </p:cNvSpPr>
          <p:nvPr>
            <p:ph type="ftr" sz="quarter" idx="11"/>
          </p:nvPr>
        </p:nvSpPr>
        <p:spPr/>
        <p:txBody>
          <a:bodyPr/>
          <a:lstStyle>
            <a:lvl1pPr>
              <a:defRPr/>
            </a:lvl1pPr>
          </a:lstStyle>
          <a:p>
            <a:pPr>
              <a:defRPr/>
            </a:pPr>
            <a:endParaRPr lang="de-CH"/>
          </a:p>
        </p:txBody>
      </p:sp>
      <p:sp>
        <p:nvSpPr>
          <p:cNvPr id="7" name="Rectangle 6"/>
          <p:cNvSpPr>
            <a:spLocks noGrp="1" noChangeArrowheads="1"/>
          </p:cNvSpPr>
          <p:nvPr>
            <p:ph type="sldNum" sz="quarter" idx="12"/>
          </p:nvPr>
        </p:nvSpPr>
        <p:spPr/>
        <p:txBody>
          <a:bodyPr/>
          <a:lstStyle>
            <a:lvl1pPr>
              <a:defRPr/>
            </a:lvl1pPr>
          </a:lstStyle>
          <a:p>
            <a:pPr>
              <a:defRPr/>
            </a:pPr>
            <a:fld id="{0D61E878-6827-334E-BAC9-727ECE1179EE}" type="slidenum">
              <a:rPr lang="de-CH"/>
              <a:pPr>
                <a:defRPr/>
              </a:pPr>
              <a:t>‹N°›</a:t>
            </a:fld>
            <a:endParaRPr lang="de-CH"/>
          </a:p>
        </p:txBody>
      </p:sp>
    </p:spTree>
    <p:extLst>
      <p:ext uri="{BB962C8B-B14F-4D97-AF65-F5344CB8AC3E}">
        <p14:creationId xmlns:p14="http://schemas.microsoft.com/office/powerpoint/2010/main" val="241271586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cxnSp>
        <p:nvCxnSpPr>
          <p:cNvPr id="4"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5"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6"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10" name="Titel 1"/>
          <p:cNvSpPr>
            <a:spLocks noGrp="1"/>
          </p:cNvSpPr>
          <p:nvPr>
            <p:ph type="title"/>
          </p:nvPr>
        </p:nvSpPr>
        <p:spPr>
          <a:xfrm>
            <a:off x="685800" y="146720"/>
            <a:ext cx="7772400" cy="762000"/>
          </a:xfrm>
        </p:spPr>
        <p:txBody>
          <a:bodyPr/>
          <a:lstStyle/>
          <a:p>
            <a:r>
              <a:rPr lang="de-CH" dirty="0"/>
              <a:t>Mastertitelformat bearbeiten</a:t>
            </a:r>
          </a:p>
        </p:txBody>
      </p:sp>
      <p:sp>
        <p:nvSpPr>
          <p:cNvPr id="8" name="Rectangle 4"/>
          <p:cNvSpPr>
            <a:spLocks noGrp="1" noChangeArrowheads="1"/>
          </p:cNvSpPr>
          <p:nvPr>
            <p:ph type="dt" sz="half" idx="10"/>
          </p:nvPr>
        </p:nvSpPr>
        <p:spPr/>
        <p:txBody>
          <a:bodyPr/>
          <a:lstStyle>
            <a:lvl1pPr>
              <a:defRPr/>
            </a:lvl1pPr>
          </a:lstStyle>
          <a:p>
            <a:pPr>
              <a:defRPr/>
            </a:pPr>
            <a:endParaRPr lang="de-CH"/>
          </a:p>
        </p:txBody>
      </p:sp>
      <p:sp>
        <p:nvSpPr>
          <p:cNvPr id="9" name="Rectangle 5"/>
          <p:cNvSpPr>
            <a:spLocks noGrp="1" noChangeArrowheads="1"/>
          </p:cNvSpPr>
          <p:nvPr>
            <p:ph type="ftr" sz="quarter" idx="11"/>
          </p:nvPr>
        </p:nvSpPr>
        <p:spPr/>
        <p:txBody>
          <a:bodyPr/>
          <a:lstStyle>
            <a:lvl1pPr>
              <a:defRPr/>
            </a:lvl1pPr>
          </a:lstStyle>
          <a:p>
            <a:pPr>
              <a:defRPr/>
            </a:pPr>
            <a:endParaRPr lang="de-CH"/>
          </a:p>
        </p:txBody>
      </p:sp>
      <p:sp>
        <p:nvSpPr>
          <p:cNvPr id="11" name="Rectangle 6"/>
          <p:cNvSpPr>
            <a:spLocks noGrp="1" noChangeArrowheads="1"/>
          </p:cNvSpPr>
          <p:nvPr>
            <p:ph type="sldNum" sz="quarter" idx="12"/>
          </p:nvPr>
        </p:nvSpPr>
        <p:spPr/>
        <p:txBody>
          <a:bodyPr/>
          <a:lstStyle>
            <a:lvl1pPr>
              <a:defRPr/>
            </a:lvl1pPr>
          </a:lstStyle>
          <a:p>
            <a:pPr>
              <a:defRPr/>
            </a:pPr>
            <a:fld id="{E9F52F67-3452-A54F-A577-D75CB108D022}" type="slidenum">
              <a:rPr lang="de-CH"/>
              <a:pPr>
                <a:defRPr/>
              </a:pPr>
              <a:t>‹N°›</a:t>
            </a:fld>
            <a:endParaRPr lang="de-CH"/>
          </a:p>
        </p:txBody>
      </p:sp>
    </p:spTree>
    <p:extLst>
      <p:ext uri="{BB962C8B-B14F-4D97-AF65-F5344CB8AC3E}">
        <p14:creationId xmlns:p14="http://schemas.microsoft.com/office/powerpoint/2010/main" val="5918450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pic>
        <p:nvPicPr>
          <p:cNvPr id="4" name="Bild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Gerade Verbindung 8"/>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2" name="Vertikaler Titel 1"/>
          <p:cNvSpPr>
            <a:spLocks noGrp="1"/>
          </p:cNvSpPr>
          <p:nvPr>
            <p:ph type="title" orient="vert"/>
          </p:nvPr>
        </p:nvSpPr>
        <p:spPr>
          <a:xfrm>
            <a:off x="6515100" y="609600"/>
            <a:ext cx="1943100" cy="5334000"/>
          </a:xfrm>
        </p:spPr>
        <p:txBody>
          <a:bodyPr vert="eaVert"/>
          <a:lstStyle>
            <a:lvl1pPr>
              <a:defRPr>
                <a:solidFill>
                  <a:srgbClr val="818079"/>
                </a:solidFill>
              </a:defRPr>
            </a:lvl1pPr>
          </a:lstStyle>
          <a:p>
            <a:r>
              <a:rPr lang="de-CH" dirty="0"/>
              <a:t>Mastertitelformat bearbeiten</a:t>
            </a:r>
          </a:p>
        </p:txBody>
      </p:sp>
      <p:sp>
        <p:nvSpPr>
          <p:cNvPr id="3" name="Vertikaler Textplatzhalter 2"/>
          <p:cNvSpPr>
            <a:spLocks noGrp="1"/>
          </p:cNvSpPr>
          <p:nvPr>
            <p:ph type="body" orient="vert" idx="1"/>
          </p:nvPr>
        </p:nvSpPr>
        <p:spPr>
          <a:xfrm>
            <a:off x="685800" y="609600"/>
            <a:ext cx="5676900" cy="5334000"/>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 name="Rectangle 4"/>
          <p:cNvSpPr>
            <a:spLocks noGrp="1" noChangeArrowheads="1"/>
          </p:cNvSpPr>
          <p:nvPr>
            <p:ph type="dt" sz="half" idx="10"/>
          </p:nvPr>
        </p:nvSpPr>
        <p:spPr/>
        <p:txBody>
          <a:bodyPr/>
          <a:lstStyle>
            <a:lvl1pPr>
              <a:defRPr/>
            </a:lvl1pPr>
          </a:lstStyle>
          <a:p>
            <a:pPr>
              <a:defRPr/>
            </a:pPr>
            <a:endParaRPr lang="de-CH"/>
          </a:p>
        </p:txBody>
      </p:sp>
      <p:sp>
        <p:nvSpPr>
          <p:cNvPr id="7" name="Rectangle 5"/>
          <p:cNvSpPr>
            <a:spLocks noGrp="1" noChangeArrowheads="1"/>
          </p:cNvSpPr>
          <p:nvPr>
            <p:ph type="ftr" sz="quarter" idx="11"/>
          </p:nvPr>
        </p:nvSpPr>
        <p:spPr/>
        <p:txBody>
          <a:bodyPr/>
          <a:lstStyle>
            <a:lvl1pPr>
              <a:defRPr/>
            </a:lvl1pPr>
          </a:lstStyle>
          <a:p>
            <a:pPr>
              <a:defRPr/>
            </a:pPr>
            <a:endParaRPr lang="de-CH"/>
          </a:p>
        </p:txBody>
      </p:sp>
      <p:sp>
        <p:nvSpPr>
          <p:cNvPr id="8" name="Rectangle 6"/>
          <p:cNvSpPr>
            <a:spLocks noGrp="1" noChangeArrowheads="1"/>
          </p:cNvSpPr>
          <p:nvPr>
            <p:ph type="sldNum" sz="quarter" idx="12"/>
          </p:nvPr>
        </p:nvSpPr>
        <p:spPr/>
        <p:txBody>
          <a:bodyPr/>
          <a:lstStyle>
            <a:lvl1pPr>
              <a:defRPr/>
            </a:lvl1pPr>
          </a:lstStyle>
          <a:p>
            <a:pPr>
              <a:defRPr/>
            </a:pPr>
            <a:fld id="{D85B43A6-75E8-314A-B7DA-91CA555C3E00}" type="slidenum">
              <a:rPr lang="de-CH"/>
              <a:pPr>
                <a:defRPr/>
              </a:pPr>
              <a:t>‹N°›</a:t>
            </a:fld>
            <a:endParaRPr lang="de-CH"/>
          </a:p>
        </p:txBody>
      </p:sp>
    </p:spTree>
    <p:extLst>
      <p:ext uri="{BB962C8B-B14F-4D97-AF65-F5344CB8AC3E}">
        <p14:creationId xmlns:p14="http://schemas.microsoft.com/office/powerpoint/2010/main" val="160965307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xt und zwei Inhalte">
    <p:spTree>
      <p:nvGrpSpPr>
        <p:cNvPr id="1" name=""/>
        <p:cNvGrpSpPr/>
        <p:nvPr/>
      </p:nvGrpSpPr>
      <p:grpSpPr>
        <a:xfrm>
          <a:off x="0" y="0"/>
          <a:ext cx="0" cy="0"/>
          <a:chOff x="0" y="0"/>
          <a:chExt cx="0" cy="0"/>
        </a:xfrm>
      </p:grpSpPr>
      <p:cxnSp>
        <p:nvCxnSpPr>
          <p:cNvPr id="6"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7"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8" name="Bild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3" name="Textplatzhalter 2"/>
          <p:cNvSpPr>
            <a:spLocks noGrp="1"/>
          </p:cNvSpPr>
          <p:nvPr>
            <p:ph type="body" sz="half" idx="1"/>
          </p:nvPr>
        </p:nvSpPr>
        <p:spPr>
          <a:xfrm>
            <a:off x="685800" y="1340768"/>
            <a:ext cx="3810000" cy="4602832"/>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Inhaltsplatzhalter 3"/>
          <p:cNvSpPr>
            <a:spLocks noGrp="1"/>
          </p:cNvSpPr>
          <p:nvPr>
            <p:ph sz="quarter" idx="2"/>
          </p:nvPr>
        </p:nvSpPr>
        <p:spPr>
          <a:xfrm>
            <a:off x="4648200" y="1340768"/>
            <a:ext cx="3810000" cy="2232248"/>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Inhaltsplatzhalter 4"/>
          <p:cNvSpPr>
            <a:spLocks noGrp="1"/>
          </p:cNvSpPr>
          <p:nvPr>
            <p:ph sz="quarter" idx="3"/>
          </p:nvPr>
        </p:nvSpPr>
        <p:spPr>
          <a:xfrm>
            <a:off x="4648200" y="3717032"/>
            <a:ext cx="3810000" cy="222656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13" name="Titel 1"/>
          <p:cNvSpPr>
            <a:spLocks noGrp="1"/>
          </p:cNvSpPr>
          <p:nvPr>
            <p:ph type="title"/>
          </p:nvPr>
        </p:nvSpPr>
        <p:spPr>
          <a:xfrm>
            <a:off x="685800" y="146720"/>
            <a:ext cx="7772400" cy="762000"/>
          </a:xfrm>
        </p:spPr>
        <p:txBody>
          <a:bodyPr/>
          <a:lstStyle/>
          <a:p>
            <a:r>
              <a:rPr lang="de-CH" dirty="0"/>
              <a:t>Mastertitelformat bearbeiten</a:t>
            </a:r>
          </a:p>
        </p:txBody>
      </p:sp>
      <p:sp>
        <p:nvSpPr>
          <p:cNvPr id="10" name="Rectangle 4"/>
          <p:cNvSpPr>
            <a:spLocks noGrp="1" noChangeArrowheads="1"/>
          </p:cNvSpPr>
          <p:nvPr>
            <p:ph type="dt" sz="half" idx="10"/>
          </p:nvPr>
        </p:nvSpPr>
        <p:spPr/>
        <p:txBody>
          <a:bodyPr/>
          <a:lstStyle>
            <a:lvl1pPr>
              <a:defRPr/>
            </a:lvl1pPr>
          </a:lstStyle>
          <a:p>
            <a:pPr>
              <a:defRPr/>
            </a:pPr>
            <a:endParaRPr lang="de-CH"/>
          </a:p>
        </p:txBody>
      </p:sp>
      <p:sp>
        <p:nvSpPr>
          <p:cNvPr id="11" name="Rectangle 5"/>
          <p:cNvSpPr>
            <a:spLocks noGrp="1" noChangeArrowheads="1"/>
          </p:cNvSpPr>
          <p:nvPr>
            <p:ph type="ftr" sz="quarter" idx="11"/>
          </p:nvPr>
        </p:nvSpPr>
        <p:spPr/>
        <p:txBody>
          <a:bodyPr/>
          <a:lstStyle>
            <a:lvl1pPr>
              <a:defRPr/>
            </a:lvl1pPr>
          </a:lstStyle>
          <a:p>
            <a:pPr>
              <a:defRPr/>
            </a:pPr>
            <a:endParaRPr lang="de-CH"/>
          </a:p>
        </p:txBody>
      </p:sp>
      <p:sp>
        <p:nvSpPr>
          <p:cNvPr id="12" name="Rectangle 6"/>
          <p:cNvSpPr>
            <a:spLocks noGrp="1" noChangeArrowheads="1"/>
          </p:cNvSpPr>
          <p:nvPr>
            <p:ph type="sldNum" sz="quarter" idx="12"/>
          </p:nvPr>
        </p:nvSpPr>
        <p:spPr/>
        <p:txBody>
          <a:bodyPr/>
          <a:lstStyle>
            <a:lvl1pPr>
              <a:defRPr/>
            </a:lvl1pPr>
          </a:lstStyle>
          <a:p>
            <a:pPr>
              <a:defRPr/>
            </a:pPr>
            <a:fld id="{7B3D08FE-4B41-0646-B30A-BBC0F678E2FC}" type="slidenum">
              <a:rPr lang="de-CH"/>
              <a:pPr>
                <a:defRPr/>
              </a:pPr>
              <a:t>‹N°›</a:t>
            </a:fld>
            <a:endParaRPr lang="de-CH"/>
          </a:p>
        </p:txBody>
      </p:sp>
    </p:spTree>
    <p:extLst>
      <p:ext uri="{BB962C8B-B14F-4D97-AF65-F5344CB8AC3E}">
        <p14:creationId xmlns:p14="http://schemas.microsoft.com/office/powerpoint/2010/main" val="377681906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zwei Inhalte und Text">
    <p:spTree>
      <p:nvGrpSpPr>
        <p:cNvPr id="1" name=""/>
        <p:cNvGrpSpPr/>
        <p:nvPr/>
      </p:nvGrpSpPr>
      <p:grpSpPr>
        <a:xfrm>
          <a:off x="0" y="0"/>
          <a:ext cx="0" cy="0"/>
          <a:chOff x="0" y="0"/>
          <a:chExt cx="0" cy="0"/>
        </a:xfrm>
      </p:grpSpPr>
      <p:cxnSp>
        <p:nvCxnSpPr>
          <p:cNvPr id="6"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7"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8"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3" name="Inhaltsplatzhalter 2"/>
          <p:cNvSpPr>
            <a:spLocks noGrp="1"/>
          </p:cNvSpPr>
          <p:nvPr>
            <p:ph sz="quarter" idx="1"/>
          </p:nvPr>
        </p:nvSpPr>
        <p:spPr>
          <a:xfrm>
            <a:off x="685800" y="1340768"/>
            <a:ext cx="3810000" cy="2232248"/>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Inhaltsplatzhalter 3"/>
          <p:cNvSpPr>
            <a:spLocks noGrp="1"/>
          </p:cNvSpPr>
          <p:nvPr>
            <p:ph sz="quarter" idx="2"/>
          </p:nvPr>
        </p:nvSpPr>
        <p:spPr>
          <a:xfrm>
            <a:off x="685800" y="3717032"/>
            <a:ext cx="3810000" cy="2226568"/>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Textplatzhalter 4"/>
          <p:cNvSpPr>
            <a:spLocks noGrp="1"/>
          </p:cNvSpPr>
          <p:nvPr>
            <p:ph type="body" sz="half" idx="3"/>
          </p:nvPr>
        </p:nvSpPr>
        <p:spPr>
          <a:xfrm>
            <a:off x="4648200" y="1340768"/>
            <a:ext cx="3810000" cy="4602832"/>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13" name="Titel 1"/>
          <p:cNvSpPr>
            <a:spLocks noGrp="1"/>
          </p:cNvSpPr>
          <p:nvPr>
            <p:ph type="title"/>
          </p:nvPr>
        </p:nvSpPr>
        <p:spPr>
          <a:xfrm>
            <a:off x="685800" y="146720"/>
            <a:ext cx="7772400" cy="762000"/>
          </a:xfrm>
        </p:spPr>
        <p:txBody>
          <a:bodyPr/>
          <a:lstStyle/>
          <a:p>
            <a:r>
              <a:rPr lang="de-CH" dirty="0"/>
              <a:t>Mastertitelformat bearbeiten</a:t>
            </a:r>
          </a:p>
        </p:txBody>
      </p:sp>
      <p:sp>
        <p:nvSpPr>
          <p:cNvPr id="10" name="Rectangle 4"/>
          <p:cNvSpPr>
            <a:spLocks noGrp="1" noChangeArrowheads="1"/>
          </p:cNvSpPr>
          <p:nvPr>
            <p:ph type="dt" sz="half" idx="10"/>
          </p:nvPr>
        </p:nvSpPr>
        <p:spPr/>
        <p:txBody>
          <a:bodyPr/>
          <a:lstStyle>
            <a:lvl1pPr>
              <a:defRPr/>
            </a:lvl1pPr>
          </a:lstStyle>
          <a:p>
            <a:pPr>
              <a:defRPr/>
            </a:pPr>
            <a:endParaRPr lang="de-CH"/>
          </a:p>
        </p:txBody>
      </p:sp>
      <p:sp>
        <p:nvSpPr>
          <p:cNvPr id="11" name="Rectangle 5"/>
          <p:cNvSpPr>
            <a:spLocks noGrp="1" noChangeArrowheads="1"/>
          </p:cNvSpPr>
          <p:nvPr>
            <p:ph type="ftr" sz="quarter" idx="11"/>
          </p:nvPr>
        </p:nvSpPr>
        <p:spPr/>
        <p:txBody>
          <a:bodyPr/>
          <a:lstStyle>
            <a:lvl1pPr>
              <a:defRPr/>
            </a:lvl1pPr>
          </a:lstStyle>
          <a:p>
            <a:pPr>
              <a:defRPr/>
            </a:pPr>
            <a:endParaRPr lang="de-CH"/>
          </a:p>
        </p:txBody>
      </p:sp>
      <p:sp>
        <p:nvSpPr>
          <p:cNvPr id="12" name="Rectangle 6"/>
          <p:cNvSpPr>
            <a:spLocks noGrp="1" noChangeArrowheads="1"/>
          </p:cNvSpPr>
          <p:nvPr>
            <p:ph type="sldNum" sz="quarter" idx="12"/>
          </p:nvPr>
        </p:nvSpPr>
        <p:spPr/>
        <p:txBody>
          <a:bodyPr/>
          <a:lstStyle>
            <a:lvl1pPr>
              <a:defRPr/>
            </a:lvl1pPr>
          </a:lstStyle>
          <a:p>
            <a:pPr>
              <a:defRPr/>
            </a:pPr>
            <a:fld id="{718F93D7-6DEE-8744-BAC7-7CA1F7E541CA}" type="slidenum">
              <a:rPr lang="de-CH"/>
              <a:pPr>
                <a:defRPr/>
              </a:pPr>
              <a:t>‹N°›</a:t>
            </a:fld>
            <a:endParaRPr lang="de-CH"/>
          </a:p>
        </p:txBody>
      </p:sp>
    </p:spTree>
    <p:extLst>
      <p:ext uri="{BB962C8B-B14F-4D97-AF65-F5344CB8AC3E}">
        <p14:creationId xmlns:p14="http://schemas.microsoft.com/office/powerpoint/2010/main" val="10311957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zwei Inhalte über Text">
    <p:spTree>
      <p:nvGrpSpPr>
        <p:cNvPr id="1" name=""/>
        <p:cNvGrpSpPr/>
        <p:nvPr/>
      </p:nvGrpSpPr>
      <p:grpSpPr>
        <a:xfrm>
          <a:off x="0" y="0"/>
          <a:ext cx="0" cy="0"/>
          <a:chOff x="0" y="0"/>
          <a:chExt cx="0" cy="0"/>
        </a:xfrm>
      </p:grpSpPr>
      <p:cxnSp>
        <p:nvCxnSpPr>
          <p:cNvPr id="6"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7"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8"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3" name="Inhaltsplatzhalter 2"/>
          <p:cNvSpPr>
            <a:spLocks noGrp="1"/>
          </p:cNvSpPr>
          <p:nvPr>
            <p:ph sz="quarter" idx="1"/>
          </p:nvPr>
        </p:nvSpPr>
        <p:spPr>
          <a:xfrm>
            <a:off x="685800" y="1340768"/>
            <a:ext cx="3810000" cy="2232248"/>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Inhaltsplatzhalter 3"/>
          <p:cNvSpPr>
            <a:spLocks noGrp="1"/>
          </p:cNvSpPr>
          <p:nvPr>
            <p:ph sz="quarter" idx="2"/>
          </p:nvPr>
        </p:nvSpPr>
        <p:spPr>
          <a:xfrm>
            <a:off x="4648200" y="1340768"/>
            <a:ext cx="3810000" cy="223224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5" name="Textplatzhalter 4"/>
          <p:cNvSpPr>
            <a:spLocks noGrp="1"/>
          </p:cNvSpPr>
          <p:nvPr>
            <p:ph type="body" sz="half" idx="3"/>
          </p:nvPr>
        </p:nvSpPr>
        <p:spPr>
          <a:xfrm>
            <a:off x="685800" y="3717032"/>
            <a:ext cx="7772400" cy="2226568"/>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13" name="Titel 1"/>
          <p:cNvSpPr>
            <a:spLocks noGrp="1"/>
          </p:cNvSpPr>
          <p:nvPr>
            <p:ph type="title"/>
          </p:nvPr>
        </p:nvSpPr>
        <p:spPr>
          <a:xfrm>
            <a:off x="685800" y="146720"/>
            <a:ext cx="7772400" cy="762000"/>
          </a:xfrm>
        </p:spPr>
        <p:txBody>
          <a:bodyPr/>
          <a:lstStyle/>
          <a:p>
            <a:r>
              <a:rPr lang="de-CH" dirty="0"/>
              <a:t>Mastertitelformat bearbeiten</a:t>
            </a:r>
          </a:p>
        </p:txBody>
      </p:sp>
      <p:sp>
        <p:nvSpPr>
          <p:cNvPr id="10" name="Rectangle 4"/>
          <p:cNvSpPr>
            <a:spLocks noGrp="1" noChangeArrowheads="1"/>
          </p:cNvSpPr>
          <p:nvPr>
            <p:ph type="dt" sz="half" idx="10"/>
          </p:nvPr>
        </p:nvSpPr>
        <p:spPr/>
        <p:txBody>
          <a:bodyPr/>
          <a:lstStyle>
            <a:lvl1pPr>
              <a:defRPr/>
            </a:lvl1pPr>
          </a:lstStyle>
          <a:p>
            <a:pPr>
              <a:defRPr/>
            </a:pPr>
            <a:endParaRPr lang="de-CH"/>
          </a:p>
        </p:txBody>
      </p:sp>
      <p:sp>
        <p:nvSpPr>
          <p:cNvPr id="11" name="Rectangle 5"/>
          <p:cNvSpPr>
            <a:spLocks noGrp="1" noChangeArrowheads="1"/>
          </p:cNvSpPr>
          <p:nvPr>
            <p:ph type="ftr" sz="quarter" idx="11"/>
          </p:nvPr>
        </p:nvSpPr>
        <p:spPr/>
        <p:txBody>
          <a:bodyPr/>
          <a:lstStyle>
            <a:lvl1pPr>
              <a:defRPr/>
            </a:lvl1pPr>
          </a:lstStyle>
          <a:p>
            <a:pPr>
              <a:defRPr/>
            </a:pPr>
            <a:endParaRPr lang="de-CH"/>
          </a:p>
        </p:txBody>
      </p:sp>
      <p:sp>
        <p:nvSpPr>
          <p:cNvPr id="12" name="Rectangle 6"/>
          <p:cNvSpPr>
            <a:spLocks noGrp="1" noChangeArrowheads="1"/>
          </p:cNvSpPr>
          <p:nvPr>
            <p:ph type="sldNum" sz="quarter" idx="12"/>
          </p:nvPr>
        </p:nvSpPr>
        <p:spPr/>
        <p:txBody>
          <a:bodyPr/>
          <a:lstStyle>
            <a:lvl1pPr>
              <a:defRPr/>
            </a:lvl1pPr>
          </a:lstStyle>
          <a:p>
            <a:pPr>
              <a:defRPr/>
            </a:pPr>
            <a:fld id="{2B5C355B-DFD0-6343-BEB6-B2A58DC05661}" type="slidenum">
              <a:rPr lang="de-CH"/>
              <a:pPr>
                <a:defRPr/>
              </a:pPr>
              <a:t>‹N°›</a:t>
            </a:fld>
            <a:endParaRPr lang="de-CH"/>
          </a:p>
        </p:txBody>
      </p:sp>
    </p:spTree>
    <p:extLst>
      <p:ext uri="{BB962C8B-B14F-4D97-AF65-F5344CB8AC3E}">
        <p14:creationId xmlns:p14="http://schemas.microsoft.com/office/powerpoint/2010/main" val="221172384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vier Inhalte">
    <p:spTree>
      <p:nvGrpSpPr>
        <p:cNvPr id="1" name=""/>
        <p:cNvGrpSpPr/>
        <p:nvPr/>
      </p:nvGrpSpPr>
      <p:grpSpPr>
        <a:xfrm>
          <a:off x="0" y="0"/>
          <a:ext cx="0" cy="0"/>
          <a:chOff x="0" y="0"/>
          <a:chExt cx="0" cy="0"/>
        </a:xfrm>
      </p:grpSpPr>
      <p:cxnSp>
        <p:nvCxnSpPr>
          <p:cNvPr id="7"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8"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9"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3" name="Inhaltsplatzhalter 2"/>
          <p:cNvSpPr>
            <a:spLocks noGrp="1"/>
          </p:cNvSpPr>
          <p:nvPr>
            <p:ph sz="quarter" idx="1"/>
          </p:nvPr>
        </p:nvSpPr>
        <p:spPr>
          <a:xfrm>
            <a:off x="685800" y="1340768"/>
            <a:ext cx="3810000" cy="223224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4" name="Inhaltsplatzhalter 3"/>
          <p:cNvSpPr>
            <a:spLocks noGrp="1"/>
          </p:cNvSpPr>
          <p:nvPr>
            <p:ph sz="quarter" idx="2"/>
          </p:nvPr>
        </p:nvSpPr>
        <p:spPr>
          <a:xfrm>
            <a:off x="4648200" y="1340768"/>
            <a:ext cx="3810000" cy="223224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5" name="Inhaltsplatzhalter 4"/>
          <p:cNvSpPr>
            <a:spLocks noGrp="1"/>
          </p:cNvSpPr>
          <p:nvPr>
            <p:ph sz="quarter" idx="3"/>
          </p:nvPr>
        </p:nvSpPr>
        <p:spPr>
          <a:xfrm>
            <a:off x="685800" y="3717032"/>
            <a:ext cx="3810000" cy="222656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 name="Inhaltsplatzhalter 5"/>
          <p:cNvSpPr>
            <a:spLocks noGrp="1"/>
          </p:cNvSpPr>
          <p:nvPr>
            <p:ph sz="quarter" idx="4"/>
          </p:nvPr>
        </p:nvSpPr>
        <p:spPr>
          <a:xfrm>
            <a:off x="4648200" y="3717032"/>
            <a:ext cx="3810000" cy="222656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14" name="Titel 1"/>
          <p:cNvSpPr>
            <a:spLocks noGrp="1"/>
          </p:cNvSpPr>
          <p:nvPr>
            <p:ph type="title"/>
          </p:nvPr>
        </p:nvSpPr>
        <p:spPr>
          <a:xfrm>
            <a:off x="685800" y="146720"/>
            <a:ext cx="7772400" cy="762000"/>
          </a:xfrm>
        </p:spPr>
        <p:txBody>
          <a:bodyPr/>
          <a:lstStyle/>
          <a:p>
            <a:r>
              <a:rPr lang="de-CH" dirty="0"/>
              <a:t>Mastertitelformat bearbeiten</a:t>
            </a:r>
          </a:p>
        </p:txBody>
      </p:sp>
      <p:sp>
        <p:nvSpPr>
          <p:cNvPr id="11" name="Rectangle 4"/>
          <p:cNvSpPr>
            <a:spLocks noGrp="1" noChangeArrowheads="1"/>
          </p:cNvSpPr>
          <p:nvPr>
            <p:ph type="dt" sz="half" idx="10"/>
          </p:nvPr>
        </p:nvSpPr>
        <p:spPr/>
        <p:txBody>
          <a:bodyPr/>
          <a:lstStyle>
            <a:lvl1pPr>
              <a:defRPr/>
            </a:lvl1pPr>
          </a:lstStyle>
          <a:p>
            <a:pPr>
              <a:defRPr/>
            </a:pPr>
            <a:endParaRPr lang="de-CH"/>
          </a:p>
        </p:txBody>
      </p:sp>
      <p:sp>
        <p:nvSpPr>
          <p:cNvPr id="12" name="Rectangle 5"/>
          <p:cNvSpPr>
            <a:spLocks noGrp="1" noChangeArrowheads="1"/>
          </p:cNvSpPr>
          <p:nvPr>
            <p:ph type="ftr" sz="quarter" idx="11"/>
          </p:nvPr>
        </p:nvSpPr>
        <p:spPr/>
        <p:txBody>
          <a:bodyPr/>
          <a:lstStyle>
            <a:lvl1pPr>
              <a:defRPr/>
            </a:lvl1pPr>
          </a:lstStyle>
          <a:p>
            <a:pPr>
              <a:defRPr/>
            </a:pPr>
            <a:endParaRPr lang="de-CH"/>
          </a:p>
        </p:txBody>
      </p:sp>
      <p:sp>
        <p:nvSpPr>
          <p:cNvPr id="13" name="Rectangle 6"/>
          <p:cNvSpPr>
            <a:spLocks noGrp="1" noChangeArrowheads="1"/>
          </p:cNvSpPr>
          <p:nvPr>
            <p:ph type="sldNum" sz="quarter" idx="12"/>
          </p:nvPr>
        </p:nvSpPr>
        <p:spPr/>
        <p:txBody>
          <a:bodyPr/>
          <a:lstStyle>
            <a:lvl1pPr>
              <a:defRPr/>
            </a:lvl1pPr>
          </a:lstStyle>
          <a:p>
            <a:pPr>
              <a:defRPr/>
            </a:pPr>
            <a:fld id="{349AEFE7-76C8-5644-91D2-F9FDA116EE92}" type="slidenum">
              <a:rPr lang="de-CH"/>
              <a:pPr>
                <a:defRPr/>
              </a:pPr>
              <a:t>‹N°›</a:t>
            </a:fld>
            <a:endParaRPr lang="de-CH"/>
          </a:p>
        </p:txBody>
      </p:sp>
    </p:spTree>
    <p:extLst>
      <p:ext uri="{BB962C8B-B14F-4D97-AF65-F5344CB8AC3E}">
        <p14:creationId xmlns:p14="http://schemas.microsoft.com/office/powerpoint/2010/main" val="234249394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über Text">
    <p:spTree>
      <p:nvGrpSpPr>
        <p:cNvPr id="1" name=""/>
        <p:cNvGrpSpPr/>
        <p:nvPr/>
      </p:nvGrpSpPr>
      <p:grpSpPr>
        <a:xfrm>
          <a:off x="0" y="0"/>
          <a:ext cx="0" cy="0"/>
          <a:chOff x="0" y="0"/>
          <a:chExt cx="0" cy="0"/>
        </a:xfrm>
      </p:grpSpPr>
      <p:cxnSp>
        <p:nvCxnSpPr>
          <p:cNvPr id="5"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6"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7"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3" name="Inhaltsplatzhalter 2"/>
          <p:cNvSpPr>
            <a:spLocks noGrp="1"/>
          </p:cNvSpPr>
          <p:nvPr>
            <p:ph sz="half" idx="1"/>
          </p:nvPr>
        </p:nvSpPr>
        <p:spPr>
          <a:xfrm>
            <a:off x="685800" y="1340768"/>
            <a:ext cx="7772400" cy="223224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4" name="Textplatzhalter 3"/>
          <p:cNvSpPr>
            <a:spLocks noGrp="1"/>
          </p:cNvSpPr>
          <p:nvPr>
            <p:ph type="body" sz="half" idx="2"/>
          </p:nvPr>
        </p:nvSpPr>
        <p:spPr>
          <a:xfrm>
            <a:off x="685800" y="3717032"/>
            <a:ext cx="7772400" cy="2226568"/>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12" name="Titel 1"/>
          <p:cNvSpPr>
            <a:spLocks noGrp="1"/>
          </p:cNvSpPr>
          <p:nvPr>
            <p:ph type="title"/>
          </p:nvPr>
        </p:nvSpPr>
        <p:spPr>
          <a:xfrm>
            <a:off x="685800" y="146720"/>
            <a:ext cx="7772400" cy="762000"/>
          </a:xfrm>
        </p:spPr>
        <p:txBody>
          <a:bodyPr/>
          <a:lstStyle/>
          <a:p>
            <a:r>
              <a:rPr lang="de-CH" dirty="0"/>
              <a:t>Mastertitelformat bearbeiten</a:t>
            </a:r>
          </a:p>
        </p:txBody>
      </p:sp>
      <p:sp>
        <p:nvSpPr>
          <p:cNvPr id="9" name="Rectangle 4"/>
          <p:cNvSpPr>
            <a:spLocks noGrp="1" noChangeArrowheads="1"/>
          </p:cNvSpPr>
          <p:nvPr>
            <p:ph type="dt" sz="half" idx="10"/>
          </p:nvPr>
        </p:nvSpPr>
        <p:spPr/>
        <p:txBody>
          <a:bodyPr/>
          <a:lstStyle>
            <a:lvl1pPr>
              <a:defRPr/>
            </a:lvl1pPr>
          </a:lstStyle>
          <a:p>
            <a:pPr>
              <a:defRPr/>
            </a:pPr>
            <a:endParaRPr lang="de-CH"/>
          </a:p>
        </p:txBody>
      </p:sp>
      <p:sp>
        <p:nvSpPr>
          <p:cNvPr id="10" name="Rectangle 5"/>
          <p:cNvSpPr>
            <a:spLocks noGrp="1" noChangeArrowheads="1"/>
          </p:cNvSpPr>
          <p:nvPr>
            <p:ph type="ftr" sz="quarter" idx="11"/>
          </p:nvPr>
        </p:nvSpPr>
        <p:spPr/>
        <p:txBody>
          <a:bodyPr/>
          <a:lstStyle>
            <a:lvl1pPr>
              <a:defRPr/>
            </a:lvl1pPr>
          </a:lstStyle>
          <a:p>
            <a:pPr>
              <a:defRPr/>
            </a:pPr>
            <a:endParaRPr lang="de-CH"/>
          </a:p>
        </p:txBody>
      </p:sp>
      <p:sp>
        <p:nvSpPr>
          <p:cNvPr id="11" name="Rectangle 6"/>
          <p:cNvSpPr>
            <a:spLocks noGrp="1" noChangeArrowheads="1"/>
          </p:cNvSpPr>
          <p:nvPr>
            <p:ph type="sldNum" sz="quarter" idx="12"/>
          </p:nvPr>
        </p:nvSpPr>
        <p:spPr/>
        <p:txBody>
          <a:bodyPr/>
          <a:lstStyle>
            <a:lvl1pPr>
              <a:defRPr/>
            </a:lvl1pPr>
          </a:lstStyle>
          <a:p>
            <a:pPr>
              <a:defRPr/>
            </a:pPr>
            <a:fld id="{1CC7D97E-D429-104A-82BF-E2421C5488F5}" type="slidenum">
              <a:rPr lang="de-CH"/>
              <a:pPr>
                <a:defRPr/>
              </a:pPr>
              <a:t>‹N°›</a:t>
            </a:fld>
            <a:endParaRPr lang="de-CH"/>
          </a:p>
        </p:txBody>
      </p:sp>
    </p:spTree>
    <p:extLst>
      <p:ext uri="{BB962C8B-B14F-4D97-AF65-F5344CB8AC3E}">
        <p14:creationId xmlns:p14="http://schemas.microsoft.com/office/powerpoint/2010/main" val="404776147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752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327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cxnSp>
        <p:nvCxnSpPr>
          <p:cNvPr id="4" name="Gerade Verbindung 7"/>
          <p:cNvCxnSpPr>
            <a:cxnSpLocks noChangeShapeType="1"/>
          </p:cNvCxnSpPr>
          <p:nvPr userDrawn="1"/>
        </p:nvCxnSpPr>
        <p:spPr bwMode="auto">
          <a:xfrm>
            <a:off x="0" y="6799263"/>
            <a:ext cx="9144000"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2" name="Titel 1"/>
          <p:cNvSpPr>
            <a:spLocks noGrp="1"/>
          </p:cNvSpPr>
          <p:nvPr>
            <p:ph type="ctrTitle"/>
          </p:nvPr>
        </p:nvSpPr>
        <p:spPr>
          <a:xfrm>
            <a:off x="685800" y="136649"/>
            <a:ext cx="7772400" cy="1470025"/>
          </a:xfrm>
        </p:spPr>
        <p:txBody>
          <a:bodyPr/>
          <a:lstStyle>
            <a:lvl1pPr algn="ctr">
              <a:defRPr sz="5400">
                <a:solidFill>
                  <a:srgbClr val="00669E"/>
                </a:solidFill>
              </a:defRPr>
            </a:lvl1pPr>
          </a:lstStyle>
          <a:p>
            <a:r>
              <a:rPr lang="de-CH" dirty="0"/>
              <a:t>Mastertitelformat bearbeiten</a:t>
            </a:r>
          </a:p>
        </p:txBody>
      </p:sp>
      <p:sp>
        <p:nvSpPr>
          <p:cNvPr id="3" name="Untertitel 2"/>
          <p:cNvSpPr>
            <a:spLocks noGrp="1"/>
          </p:cNvSpPr>
          <p:nvPr>
            <p:ph type="subTitle" idx="1"/>
          </p:nvPr>
        </p:nvSpPr>
        <p:spPr>
          <a:xfrm>
            <a:off x="683568" y="2204864"/>
            <a:ext cx="7776864" cy="1752600"/>
          </a:xfrm>
        </p:spPr>
        <p:txBody>
          <a:bodyPr/>
          <a:lstStyle>
            <a:lvl1pPr marL="0" indent="0" algn="ctr">
              <a:lnSpc>
                <a:spcPct val="150000"/>
              </a:lnSpc>
              <a:spcBef>
                <a:spcPts val="3864"/>
              </a:spcBef>
              <a:buNone/>
              <a:defRPr sz="36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dirty="0"/>
              <a:t>Master-Untertitelformat bearbeiten</a:t>
            </a:r>
          </a:p>
        </p:txBody>
      </p:sp>
      <p:sp>
        <p:nvSpPr>
          <p:cNvPr id="5" name="Rectangle 4"/>
          <p:cNvSpPr>
            <a:spLocks noGrp="1" noChangeArrowheads="1"/>
          </p:cNvSpPr>
          <p:nvPr>
            <p:ph type="dt" sz="half" idx="10"/>
          </p:nvPr>
        </p:nvSpPr>
        <p:spPr/>
        <p:txBody>
          <a:bodyPr/>
          <a:lstStyle>
            <a:lvl1pPr>
              <a:defRPr/>
            </a:lvl1pPr>
          </a:lstStyle>
          <a:p>
            <a:pPr>
              <a:defRPr/>
            </a:pPr>
            <a:endParaRPr lang="de-CH"/>
          </a:p>
        </p:txBody>
      </p:sp>
      <p:sp>
        <p:nvSpPr>
          <p:cNvPr id="6" name="Rectangle 5"/>
          <p:cNvSpPr>
            <a:spLocks noGrp="1" noChangeArrowheads="1"/>
          </p:cNvSpPr>
          <p:nvPr>
            <p:ph type="ftr" sz="quarter" idx="11"/>
          </p:nvPr>
        </p:nvSpPr>
        <p:spPr/>
        <p:txBody>
          <a:bodyPr/>
          <a:lstStyle>
            <a:lvl1pPr>
              <a:defRPr/>
            </a:lvl1pPr>
          </a:lstStyle>
          <a:p>
            <a:pPr>
              <a:defRPr/>
            </a:pPr>
            <a:endParaRPr lang="de-CH"/>
          </a:p>
        </p:txBody>
      </p:sp>
      <p:sp>
        <p:nvSpPr>
          <p:cNvPr id="7" name="Rectangle 6"/>
          <p:cNvSpPr>
            <a:spLocks noGrp="1" noChangeArrowheads="1"/>
          </p:cNvSpPr>
          <p:nvPr>
            <p:ph type="sldNum" sz="quarter" idx="12"/>
          </p:nvPr>
        </p:nvSpPr>
        <p:spPr/>
        <p:txBody>
          <a:bodyPr/>
          <a:lstStyle>
            <a:lvl1pPr>
              <a:defRPr/>
            </a:lvl1pPr>
          </a:lstStyle>
          <a:p>
            <a:pPr>
              <a:defRPr/>
            </a:pPr>
            <a:fld id="{0D61E878-6827-334E-BAC9-727ECE1179EE}" type="slidenum">
              <a:rPr lang="de-CH"/>
              <a:pPr>
                <a:defRPr/>
              </a:pPr>
              <a:t>‹N°›</a:t>
            </a:fld>
            <a:endParaRPr lang="de-CH"/>
          </a:p>
        </p:txBody>
      </p:sp>
    </p:spTree>
    <p:extLst>
      <p:ext uri="{BB962C8B-B14F-4D97-AF65-F5344CB8AC3E}">
        <p14:creationId xmlns:p14="http://schemas.microsoft.com/office/powerpoint/2010/main" val="304934281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cxnSp>
        <p:nvCxnSpPr>
          <p:cNvPr id="6" name="Gerade Verbindung 9"/>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2" name="Titel 1"/>
          <p:cNvSpPr>
            <a:spLocks noGrp="1"/>
          </p:cNvSpPr>
          <p:nvPr>
            <p:ph type="title"/>
          </p:nvPr>
        </p:nvSpPr>
        <p:spPr>
          <a:xfrm>
            <a:off x="685800" y="146720"/>
            <a:ext cx="7772400" cy="762000"/>
          </a:xfrm>
        </p:spPr>
        <p:txBody>
          <a:bodyPr/>
          <a:lstStyle/>
          <a:p>
            <a:r>
              <a:rPr lang="de-CH" dirty="0"/>
              <a:t>Mastertitelformat bearbeiten</a:t>
            </a:r>
          </a:p>
        </p:txBody>
      </p:sp>
      <p:sp>
        <p:nvSpPr>
          <p:cNvPr id="3" name="Inhaltsplatzhalter 2"/>
          <p:cNvSpPr>
            <a:spLocks noGrp="1"/>
          </p:cNvSpPr>
          <p:nvPr>
            <p:ph idx="1"/>
          </p:nvPr>
        </p:nvSpPr>
        <p:spPr>
          <a:xfrm>
            <a:off x="685800" y="1340768"/>
            <a:ext cx="7772400" cy="4602832"/>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7" name="Rectangle 4"/>
          <p:cNvSpPr>
            <a:spLocks noGrp="1" noChangeArrowheads="1"/>
          </p:cNvSpPr>
          <p:nvPr>
            <p:ph type="dt" sz="half" idx="10"/>
          </p:nvPr>
        </p:nvSpPr>
        <p:spPr/>
        <p:txBody>
          <a:bodyPr/>
          <a:lstStyle>
            <a:lvl1pPr>
              <a:defRPr/>
            </a:lvl1pPr>
          </a:lstStyle>
          <a:p>
            <a:pPr>
              <a:defRPr/>
            </a:pPr>
            <a:endParaRPr lang="de-CH"/>
          </a:p>
        </p:txBody>
      </p:sp>
      <p:sp>
        <p:nvSpPr>
          <p:cNvPr id="8" name="Rectangle 5"/>
          <p:cNvSpPr>
            <a:spLocks noGrp="1" noChangeArrowheads="1"/>
          </p:cNvSpPr>
          <p:nvPr>
            <p:ph type="ftr" sz="quarter" idx="11"/>
          </p:nvPr>
        </p:nvSpPr>
        <p:spPr/>
        <p:txBody>
          <a:bodyPr/>
          <a:lstStyle>
            <a:lvl1pPr>
              <a:defRPr/>
            </a:lvl1pPr>
          </a:lstStyle>
          <a:p>
            <a:pPr>
              <a:defRPr/>
            </a:pPr>
            <a:endParaRPr lang="de-CH"/>
          </a:p>
        </p:txBody>
      </p:sp>
      <p:sp>
        <p:nvSpPr>
          <p:cNvPr id="9" name="Rectangle 6"/>
          <p:cNvSpPr>
            <a:spLocks noGrp="1" noChangeArrowheads="1"/>
          </p:cNvSpPr>
          <p:nvPr>
            <p:ph type="sldNum" sz="quarter" idx="12"/>
          </p:nvPr>
        </p:nvSpPr>
        <p:spPr/>
        <p:txBody>
          <a:bodyPr/>
          <a:lstStyle>
            <a:lvl1pPr>
              <a:defRPr/>
            </a:lvl1pPr>
          </a:lstStyle>
          <a:p>
            <a:pPr>
              <a:defRPr/>
            </a:pPr>
            <a:fld id="{72B70643-B859-394E-9B3B-D74388A5D8E2}" type="slidenum">
              <a:rPr lang="de-CH"/>
              <a:pPr>
                <a:defRPr/>
              </a:pPr>
              <a:t>‹N°›</a:t>
            </a:fld>
            <a:endParaRPr lang="de-CH" dirty="0"/>
          </a:p>
        </p:txBody>
      </p:sp>
      <p:pic>
        <p:nvPicPr>
          <p:cNvPr id="10" name="Image 9" descr="LOGO-BirdLife-DFI_couleu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8384" y="6058800"/>
            <a:ext cx="936104" cy="715844"/>
          </a:xfrm>
          <a:prstGeom prst="rect">
            <a:avLst/>
          </a:prstGeom>
        </p:spPr>
      </p:pic>
    </p:spTree>
    <p:extLst>
      <p:ext uri="{BB962C8B-B14F-4D97-AF65-F5344CB8AC3E}">
        <p14:creationId xmlns:p14="http://schemas.microsoft.com/office/powerpoint/2010/main" val="46808541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5" name="Bild 8"/>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101013" y="6138863"/>
            <a:ext cx="792162" cy="60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Gerade Verbindung 9"/>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2" name="Titel 1"/>
          <p:cNvSpPr>
            <a:spLocks noGrp="1"/>
          </p:cNvSpPr>
          <p:nvPr>
            <p:ph type="title"/>
          </p:nvPr>
        </p:nvSpPr>
        <p:spPr>
          <a:xfrm>
            <a:off x="685800" y="146720"/>
            <a:ext cx="7772400" cy="762000"/>
          </a:xfrm>
        </p:spPr>
        <p:txBody>
          <a:bodyPr/>
          <a:lstStyle>
            <a:lvl1pPr>
              <a:defRPr sz="3600"/>
            </a:lvl1pPr>
          </a:lstStyle>
          <a:p>
            <a:r>
              <a:rPr lang="de-CH" dirty="0"/>
              <a:t>Mastertitelformat bearbeiten</a:t>
            </a:r>
          </a:p>
        </p:txBody>
      </p:sp>
      <p:sp>
        <p:nvSpPr>
          <p:cNvPr id="3" name="Inhaltsplatzhalter 2"/>
          <p:cNvSpPr>
            <a:spLocks noGrp="1"/>
          </p:cNvSpPr>
          <p:nvPr>
            <p:ph idx="1"/>
          </p:nvPr>
        </p:nvSpPr>
        <p:spPr>
          <a:xfrm>
            <a:off x="685800" y="1340768"/>
            <a:ext cx="7772400" cy="4602832"/>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7" name="Rectangle 4"/>
          <p:cNvSpPr>
            <a:spLocks noGrp="1" noChangeArrowheads="1"/>
          </p:cNvSpPr>
          <p:nvPr>
            <p:ph type="dt" sz="half" idx="10"/>
          </p:nvPr>
        </p:nvSpPr>
        <p:spPr/>
        <p:txBody>
          <a:bodyPr/>
          <a:lstStyle>
            <a:lvl1pPr>
              <a:defRPr/>
            </a:lvl1pPr>
          </a:lstStyle>
          <a:p>
            <a:pPr>
              <a:defRPr/>
            </a:pPr>
            <a:endParaRPr lang="de-CH"/>
          </a:p>
        </p:txBody>
      </p:sp>
      <p:sp>
        <p:nvSpPr>
          <p:cNvPr id="8" name="Rectangle 5"/>
          <p:cNvSpPr>
            <a:spLocks noGrp="1" noChangeArrowheads="1"/>
          </p:cNvSpPr>
          <p:nvPr>
            <p:ph type="ftr" sz="quarter" idx="11"/>
          </p:nvPr>
        </p:nvSpPr>
        <p:spPr/>
        <p:txBody>
          <a:bodyPr/>
          <a:lstStyle>
            <a:lvl1pPr>
              <a:defRPr/>
            </a:lvl1pPr>
          </a:lstStyle>
          <a:p>
            <a:pPr>
              <a:defRPr/>
            </a:pPr>
            <a:endParaRPr lang="de-CH"/>
          </a:p>
        </p:txBody>
      </p:sp>
      <p:sp>
        <p:nvSpPr>
          <p:cNvPr id="9" name="Rectangle 6"/>
          <p:cNvSpPr>
            <a:spLocks noGrp="1" noChangeArrowheads="1"/>
          </p:cNvSpPr>
          <p:nvPr>
            <p:ph type="sldNum" sz="quarter" idx="12"/>
          </p:nvPr>
        </p:nvSpPr>
        <p:spPr/>
        <p:txBody>
          <a:bodyPr/>
          <a:lstStyle>
            <a:lvl1pPr>
              <a:defRPr/>
            </a:lvl1pPr>
          </a:lstStyle>
          <a:p>
            <a:pPr>
              <a:defRPr/>
            </a:pPr>
            <a:fld id="{72B70643-B859-394E-9B3B-D74388A5D8E2}" type="slidenum">
              <a:rPr lang="de-CH"/>
              <a:pPr>
                <a:defRPr/>
              </a:pPr>
              <a:t>‹N°›</a:t>
            </a:fld>
            <a:endParaRPr lang="de-CH"/>
          </a:p>
        </p:txBody>
      </p:sp>
    </p:spTree>
    <p:extLst>
      <p:ext uri="{BB962C8B-B14F-4D97-AF65-F5344CB8AC3E}">
        <p14:creationId xmlns:p14="http://schemas.microsoft.com/office/powerpoint/2010/main" val="247707427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solidFill>
                  <a:srgbClr val="00669E"/>
                </a:solidFill>
              </a:defRPr>
            </a:lvl1pPr>
          </a:lstStyle>
          <a:p>
            <a:r>
              <a:rPr lang="de-CH" dirty="0"/>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a:t>Mastertextformat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6B7D0290-9BF7-0B43-BDAD-5AE0E69B83B2}" type="slidenum">
              <a:rPr lang="de-CH"/>
              <a:pPr>
                <a:defRPr/>
              </a:pPr>
              <a:t>‹N°›</a:t>
            </a:fld>
            <a:endParaRPr lang="de-CH"/>
          </a:p>
        </p:txBody>
      </p:sp>
    </p:spTree>
    <p:extLst>
      <p:ext uri="{BB962C8B-B14F-4D97-AF65-F5344CB8AC3E}">
        <p14:creationId xmlns:p14="http://schemas.microsoft.com/office/powerpoint/2010/main" val="5493780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cxnSp>
        <p:nvCxnSpPr>
          <p:cNvPr id="5"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6"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7"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99425" y="6165850"/>
            <a:ext cx="865188"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3" name="Inhaltsplatzhalter 2"/>
          <p:cNvSpPr>
            <a:spLocks noGrp="1"/>
          </p:cNvSpPr>
          <p:nvPr>
            <p:ph sz="half" idx="1"/>
          </p:nvPr>
        </p:nvSpPr>
        <p:spPr>
          <a:xfrm>
            <a:off x="685800" y="1340768"/>
            <a:ext cx="3810000" cy="46028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Inhaltsplatzhalter 3"/>
          <p:cNvSpPr>
            <a:spLocks noGrp="1"/>
          </p:cNvSpPr>
          <p:nvPr>
            <p:ph sz="half" idx="2"/>
          </p:nvPr>
        </p:nvSpPr>
        <p:spPr>
          <a:xfrm>
            <a:off x="4648200" y="1340768"/>
            <a:ext cx="3810000" cy="46028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11" name="Titel 1"/>
          <p:cNvSpPr>
            <a:spLocks noGrp="1"/>
          </p:cNvSpPr>
          <p:nvPr>
            <p:ph type="title"/>
          </p:nvPr>
        </p:nvSpPr>
        <p:spPr>
          <a:xfrm>
            <a:off x="685800" y="146720"/>
            <a:ext cx="7772400" cy="762000"/>
          </a:xfrm>
        </p:spPr>
        <p:txBody>
          <a:bodyPr/>
          <a:lstStyle/>
          <a:p>
            <a:r>
              <a:rPr lang="de-CH" dirty="0"/>
              <a:t>Mastertitelformat bearbeiten</a:t>
            </a:r>
          </a:p>
        </p:txBody>
      </p:sp>
      <p:sp>
        <p:nvSpPr>
          <p:cNvPr id="9" name="Rectangle 4"/>
          <p:cNvSpPr>
            <a:spLocks noGrp="1" noChangeArrowheads="1"/>
          </p:cNvSpPr>
          <p:nvPr>
            <p:ph type="dt" sz="half" idx="10"/>
          </p:nvPr>
        </p:nvSpPr>
        <p:spPr/>
        <p:txBody>
          <a:bodyPr/>
          <a:lstStyle>
            <a:lvl1pPr>
              <a:defRPr/>
            </a:lvl1pPr>
          </a:lstStyle>
          <a:p>
            <a:pPr>
              <a:defRPr/>
            </a:pPr>
            <a:endParaRPr lang="de-CH"/>
          </a:p>
        </p:txBody>
      </p:sp>
      <p:sp>
        <p:nvSpPr>
          <p:cNvPr id="10" name="Rectangle 5"/>
          <p:cNvSpPr>
            <a:spLocks noGrp="1" noChangeArrowheads="1"/>
          </p:cNvSpPr>
          <p:nvPr>
            <p:ph type="ftr" sz="quarter" idx="11"/>
          </p:nvPr>
        </p:nvSpPr>
        <p:spPr/>
        <p:txBody>
          <a:bodyPr/>
          <a:lstStyle>
            <a:lvl1pPr>
              <a:defRPr/>
            </a:lvl1pPr>
          </a:lstStyle>
          <a:p>
            <a:pPr>
              <a:defRPr/>
            </a:pPr>
            <a:endParaRPr lang="de-CH"/>
          </a:p>
        </p:txBody>
      </p:sp>
      <p:sp>
        <p:nvSpPr>
          <p:cNvPr id="12" name="Rectangle 6"/>
          <p:cNvSpPr>
            <a:spLocks noGrp="1" noChangeArrowheads="1"/>
          </p:cNvSpPr>
          <p:nvPr>
            <p:ph type="sldNum" sz="quarter" idx="12"/>
          </p:nvPr>
        </p:nvSpPr>
        <p:spPr/>
        <p:txBody>
          <a:bodyPr/>
          <a:lstStyle>
            <a:lvl1pPr>
              <a:defRPr/>
            </a:lvl1pPr>
          </a:lstStyle>
          <a:p>
            <a:pPr>
              <a:defRPr/>
            </a:pPr>
            <a:fld id="{7F69A11F-07E2-C24E-A469-FDD793DC9251}" type="slidenum">
              <a:rPr lang="de-CH"/>
              <a:pPr>
                <a:defRPr/>
              </a:pPr>
              <a:t>‹N°›</a:t>
            </a:fld>
            <a:endParaRPr lang="de-CH"/>
          </a:p>
        </p:txBody>
      </p:sp>
    </p:spTree>
    <p:extLst>
      <p:ext uri="{BB962C8B-B14F-4D97-AF65-F5344CB8AC3E}">
        <p14:creationId xmlns:p14="http://schemas.microsoft.com/office/powerpoint/2010/main" val="97616918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cxnSp>
        <p:nvCxnSpPr>
          <p:cNvPr id="7"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8"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9"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3" name="Textplatzhalter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1988841"/>
            <a:ext cx="4040188" cy="40324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Textplatzhalter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1988841"/>
            <a:ext cx="4041775" cy="40324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14" name="Titel 1"/>
          <p:cNvSpPr>
            <a:spLocks noGrp="1"/>
          </p:cNvSpPr>
          <p:nvPr>
            <p:ph type="title"/>
          </p:nvPr>
        </p:nvSpPr>
        <p:spPr>
          <a:xfrm>
            <a:off x="685800" y="146720"/>
            <a:ext cx="7772400" cy="762000"/>
          </a:xfrm>
        </p:spPr>
        <p:txBody>
          <a:bodyPr/>
          <a:lstStyle/>
          <a:p>
            <a:r>
              <a:rPr lang="de-CH" dirty="0"/>
              <a:t>Mastertitelformat bearbeiten</a:t>
            </a:r>
          </a:p>
        </p:txBody>
      </p:sp>
      <p:sp>
        <p:nvSpPr>
          <p:cNvPr id="11" name="Rectangle 4"/>
          <p:cNvSpPr>
            <a:spLocks noGrp="1" noChangeArrowheads="1"/>
          </p:cNvSpPr>
          <p:nvPr>
            <p:ph type="dt" sz="half" idx="10"/>
          </p:nvPr>
        </p:nvSpPr>
        <p:spPr/>
        <p:txBody>
          <a:bodyPr/>
          <a:lstStyle>
            <a:lvl1pPr>
              <a:defRPr/>
            </a:lvl1pPr>
          </a:lstStyle>
          <a:p>
            <a:pPr>
              <a:defRPr/>
            </a:pPr>
            <a:endParaRPr lang="de-CH"/>
          </a:p>
        </p:txBody>
      </p:sp>
      <p:sp>
        <p:nvSpPr>
          <p:cNvPr id="12" name="Rectangle 5"/>
          <p:cNvSpPr>
            <a:spLocks noGrp="1" noChangeArrowheads="1"/>
          </p:cNvSpPr>
          <p:nvPr>
            <p:ph type="ftr" sz="quarter" idx="11"/>
          </p:nvPr>
        </p:nvSpPr>
        <p:spPr/>
        <p:txBody>
          <a:bodyPr/>
          <a:lstStyle>
            <a:lvl1pPr>
              <a:defRPr/>
            </a:lvl1pPr>
          </a:lstStyle>
          <a:p>
            <a:pPr>
              <a:defRPr/>
            </a:pPr>
            <a:endParaRPr lang="de-CH"/>
          </a:p>
        </p:txBody>
      </p:sp>
      <p:sp>
        <p:nvSpPr>
          <p:cNvPr id="13" name="Rectangle 6"/>
          <p:cNvSpPr>
            <a:spLocks noGrp="1" noChangeArrowheads="1"/>
          </p:cNvSpPr>
          <p:nvPr>
            <p:ph type="sldNum" sz="quarter" idx="12"/>
          </p:nvPr>
        </p:nvSpPr>
        <p:spPr/>
        <p:txBody>
          <a:bodyPr/>
          <a:lstStyle>
            <a:lvl1pPr>
              <a:defRPr/>
            </a:lvl1pPr>
          </a:lstStyle>
          <a:p>
            <a:pPr>
              <a:defRPr/>
            </a:pPr>
            <a:fld id="{8A1EFD34-5B68-BF4B-BFFC-1BDFD5BFC7FF}" type="slidenum">
              <a:rPr lang="de-CH"/>
              <a:pPr>
                <a:defRPr/>
              </a:pPr>
              <a:t>‹N°›</a:t>
            </a:fld>
            <a:endParaRPr lang="de-CH"/>
          </a:p>
        </p:txBody>
      </p:sp>
    </p:spTree>
    <p:extLst>
      <p:ext uri="{BB962C8B-B14F-4D97-AF65-F5344CB8AC3E}">
        <p14:creationId xmlns:p14="http://schemas.microsoft.com/office/powerpoint/2010/main" val="221810206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5" name="Bild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9" name="Titel 1"/>
          <p:cNvSpPr>
            <a:spLocks noGrp="1"/>
          </p:cNvSpPr>
          <p:nvPr>
            <p:ph type="title"/>
          </p:nvPr>
        </p:nvSpPr>
        <p:spPr>
          <a:xfrm>
            <a:off x="685800" y="146720"/>
            <a:ext cx="7772400" cy="762000"/>
          </a:xfrm>
        </p:spPr>
        <p:txBody>
          <a:bodyPr/>
          <a:lstStyle/>
          <a:p>
            <a:r>
              <a:rPr lang="de-CH" dirty="0"/>
              <a:t>Mastertitelformat bearbeiten</a:t>
            </a:r>
          </a:p>
        </p:txBody>
      </p:sp>
    </p:spTree>
    <p:extLst>
      <p:ext uri="{BB962C8B-B14F-4D97-AF65-F5344CB8AC3E}">
        <p14:creationId xmlns:p14="http://schemas.microsoft.com/office/powerpoint/2010/main" val="152105615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a:p>
        </p:txBody>
      </p:sp>
      <p:sp>
        <p:nvSpPr>
          <p:cNvPr id="3" name="Rectangle 5"/>
          <p:cNvSpPr>
            <a:spLocks noGrp="1" noChangeArrowheads="1"/>
          </p:cNvSpPr>
          <p:nvPr>
            <p:ph type="ftr" sz="quarter" idx="11"/>
          </p:nvPr>
        </p:nvSpPr>
        <p:spPr>
          <a:ln/>
        </p:spPr>
        <p:txBody>
          <a:bodyPr/>
          <a:lstStyle>
            <a:lvl1pPr>
              <a:defRPr/>
            </a:lvl1pPr>
          </a:lstStyle>
          <a:p>
            <a:pPr>
              <a:defRPr/>
            </a:pPr>
            <a:endParaRPr lang="de-CH"/>
          </a:p>
        </p:txBody>
      </p:sp>
      <p:sp>
        <p:nvSpPr>
          <p:cNvPr id="4" name="Rectangle 6"/>
          <p:cNvSpPr>
            <a:spLocks noGrp="1" noChangeArrowheads="1"/>
          </p:cNvSpPr>
          <p:nvPr>
            <p:ph type="sldNum" sz="quarter" idx="12"/>
          </p:nvPr>
        </p:nvSpPr>
        <p:spPr>
          <a:ln/>
        </p:spPr>
        <p:txBody>
          <a:bodyPr/>
          <a:lstStyle>
            <a:lvl1pPr>
              <a:defRPr/>
            </a:lvl1pPr>
          </a:lstStyle>
          <a:p>
            <a:pPr>
              <a:defRPr/>
            </a:pPr>
            <a:fld id="{3344E136-3CB7-174D-B577-DEBE1B95E5A2}" type="slidenum">
              <a:rPr lang="de-CH"/>
              <a:pPr>
                <a:defRPr/>
              </a:pPr>
              <a:t>‹N°›</a:t>
            </a:fld>
            <a:endParaRPr lang="de-CH"/>
          </a:p>
        </p:txBody>
      </p:sp>
    </p:spTree>
    <p:extLst>
      <p:ext uri="{BB962C8B-B14F-4D97-AF65-F5344CB8AC3E}">
        <p14:creationId xmlns:p14="http://schemas.microsoft.com/office/powerpoint/2010/main" val="128198252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pic>
        <p:nvPicPr>
          <p:cNvPr id="5" name="Bild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Gerade Verbindung 8"/>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2" name="Titel 1"/>
          <p:cNvSpPr>
            <a:spLocks noGrp="1"/>
          </p:cNvSpPr>
          <p:nvPr>
            <p:ph type="title"/>
          </p:nvPr>
        </p:nvSpPr>
        <p:spPr>
          <a:xfrm>
            <a:off x="457200" y="273050"/>
            <a:ext cx="3008313" cy="1162050"/>
          </a:xfrm>
        </p:spPr>
        <p:txBody>
          <a:bodyPr anchor="b"/>
          <a:lstStyle>
            <a:lvl1pPr algn="l">
              <a:defRPr sz="2000" b="1">
                <a:solidFill>
                  <a:srgbClr val="00669E"/>
                </a:solidFill>
              </a:defRPr>
            </a:lvl1pPr>
          </a:lstStyle>
          <a:p>
            <a:r>
              <a:rPr lang="de-CH" dirty="0"/>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7" name="Rectangle 4"/>
          <p:cNvSpPr>
            <a:spLocks noGrp="1" noChangeArrowheads="1"/>
          </p:cNvSpPr>
          <p:nvPr>
            <p:ph type="dt" sz="half" idx="10"/>
          </p:nvPr>
        </p:nvSpPr>
        <p:spPr/>
        <p:txBody>
          <a:bodyPr/>
          <a:lstStyle>
            <a:lvl1pPr>
              <a:defRPr/>
            </a:lvl1pPr>
          </a:lstStyle>
          <a:p>
            <a:pPr>
              <a:defRPr/>
            </a:pPr>
            <a:endParaRPr lang="de-CH"/>
          </a:p>
        </p:txBody>
      </p:sp>
      <p:sp>
        <p:nvSpPr>
          <p:cNvPr id="8" name="Rectangle 5"/>
          <p:cNvSpPr>
            <a:spLocks noGrp="1" noChangeArrowheads="1"/>
          </p:cNvSpPr>
          <p:nvPr>
            <p:ph type="ftr" sz="quarter" idx="11"/>
          </p:nvPr>
        </p:nvSpPr>
        <p:spPr/>
        <p:txBody>
          <a:bodyPr/>
          <a:lstStyle>
            <a:lvl1pPr>
              <a:defRPr/>
            </a:lvl1pPr>
          </a:lstStyle>
          <a:p>
            <a:pPr>
              <a:defRPr/>
            </a:pPr>
            <a:endParaRPr lang="de-CH"/>
          </a:p>
        </p:txBody>
      </p:sp>
      <p:sp>
        <p:nvSpPr>
          <p:cNvPr id="9" name="Rectangle 6"/>
          <p:cNvSpPr>
            <a:spLocks noGrp="1" noChangeArrowheads="1"/>
          </p:cNvSpPr>
          <p:nvPr>
            <p:ph type="sldNum" sz="quarter" idx="12"/>
          </p:nvPr>
        </p:nvSpPr>
        <p:spPr/>
        <p:txBody>
          <a:bodyPr/>
          <a:lstStyle>
            <a:lvl1pPr>
              <a:defRPr/>
            </a:lvl1pPr>
          </a:lstStyle>
          <a:p>
            <a:pPr>
              <a:defRPr/>
            </a:pPr>
            <a:fld id="{87CF98B2-501E-044A-915A-2D26589ACE53}" type="slidenum">
              <a:rPr lang="de-CH"/>
              <a:pPr>
                <a:defRPr/>
              </a:pPr>
              <a:t>‹N°›</a:t>
            </a:fld>
            <a:endParaRPr lang="de-CH"/>
          </a:p>
        </p:txBody>
      </p:sp>
    </p:spTree>
    <p:extLst>
      <p:ext uri="{BB962C8B-B14F-4D97-AF65-F5344CB8AC3E}">
        <p14:creationId xmlns:p14="http://schemas.microsoft.com/office/powerpoint/2010/main" val="414571274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pic>
        <p:nvPicPr>
          <p:cNvPr id="5" name="Bild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Gerade Verbindung 8"/>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2" name="Titel 1"/>
          <p:cNvSpPr>
            <a:spLocks noGrp="1"/>
          </p:cNvSpPr>
          <p:nvPr>
            <p:ph type="title"/>
          </p:nvPr>
        </p:nvSpPr>
        <p:spPr>
          <a:xfrm>
            <a:off x="1792288" y="4800600"/>
            <a:ext cx="5486400" cy="566738"/>
          </a:xfrm>
        </p:spPr>
        <p:txBody>
          <a:bodyPr anchor="b"/>
          <a:lstStyle>
            <a:lvl1pPr algn="l">
              <a:defRPr sz="2000" b="1">
                <a:solidFill>
                  <a:srgbClr val="818079"/>
                </a:solidFill>
              </a:defRPr>
            </a:lvl1pPr>
          </a:lstStyle>
          <a:p>
            <a:r>
              <a:rPr lang="de-CH" dirty="0"/>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7" name="Rectangle 4"/>
          <p:cNvSpPr>
            <a:spLocks noGrp="1" noChangeArrowheads="1"/>
          </p:cNvSpPr>
          <p:nvPr>
            <p:ph type="dt" sz="half" idx="10"/>
          </p:nvPr>
        </p:nvSpPr>
        <p:spPr/>
        <p:txBody>
          <a:bodyPr/>
          <a:lstStyle>
            <a:lvl1pPr>
              <a:defRPr/>
            </a:lvl1pPr>
          </a:lstStyle>
          <a:p>
            <a:pPr>
              <a:defRPr/>
            </a:pPr>
            <a:endParaRPr lang="de-CH"/>
          </a:p>
        </p:txBody>
      </p:sp>
      <p:sp>
        <p:nvSpPr>
          <p:cNvPr id="8" name="Rectangle 5"/>
          <p:cNvSpPr>
            <a:spLocks noGrp="1" noChangeArrowheads="1"/>
          </p:cNvSpPr>
          <p:nvPr>
            <p:ph type="ftr" sz="quarter" idx="11"/>
          </p:nvPr>
        </p:nvSpPr>
        <p:spPr/>
        <p:txBody>
          <a:bodyPr/>
          <a:lstStyle>
            <a:lvl1pPr>
              <a:defRPr/>
            </a:lvl1pPr>
          </a:lstStyle>
          <a:p>
            <a:pPr>
              <a:defRPr/>
            </a:pPr>
            <a:endParaRPr lang="de-CH"/>
          </a:p>
        </p:txBody>
      </p:sp>
      <p:sp>
        <p:nvSpPr>
          <p:cNvPr id="9" name="Rectangle 6"/>
          <p:cNvSpPr>
            <a:spLocks noGrp="1" noChangeArrowheads="1"/>
          </p:cNvSpPr>
          <p:nvPr>
            <p:ph type="sldNum" sz="quarter" idx="12"/>
          </p:nvPr>
        </p:nvSpPr>
        <p:spPr/>
        <p:txBody>
          <a:bodyPr/>
          <a:lstStyle>
            <a:lvl1pPr>
              <a:defRPr/>
            </a:lvl1pPr>
          </a:lstStyle>
          <a:p>
            <a:pPr>
              <a:defRPr/>
            </a:pPr>
            <a:fld id="{CC3210DD-67F1-E249-BCF5-AAE06F4A0FD5}" type="slidenum">
              <a:rPr lang="de-CH"/>
              <a:pPr>
                <a:defRPr/>
              </a:pPr>
              <a:t>‹N°›</a:t>
            </a:fld>
            <a:endParaRPr lang="de-CH"/>
          </a:p>
        </p:txBody>
      </p:sp>
    </p:spTree>
    <p:extLst>
      <p:ext uri="{BB962C8B-B14F-4D97-AF65-F5344CB8AC3E}">
        <p14:creationId xmlns:p14="http://schemas.microsoft.com/office/powerpoint/2010/main" val="391782897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cxnSp>
        <p:nvCxnSpPr>
          <p:cNvPr id="4"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5"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6"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10" name="Titel 1"/>
          <p:cNvSpPr>
            <a:spLocks noGrp="1"/>
          </p:cNvSpPr>
          <p:nvPr>
            <p:ph type="title"/>
          </p:nvPr>
        </p:nvSpPr>
        <p:spPr>
          <a:xfrm>
            <a:off x="685800" y="146720"/>
            <a:ext cx="7772400" cy="762000"/>
          </a:xfrm>
        </p:spPr>
        <p:txBody>
          <a:bodyPr/>
          <a:lstStyle/>
          <a:p>
            <a:r>
              <a:rPr lang="de-CH" dirty="0"/>
              <a:t>Mastertitelformat bearbeiten</a:t>
            </a:r>
          </a:p>
        </p:txBody>
      </p:sp>
      <p:sp>
        <p:nvSpPr>
          <p:cNvPr id="8" name="Rectangle 4"/>
          <p:cNvSpPr>
            <a:spLocks noGrp="1" noChangeArrowheads="1"/>
          </p:cNvSpPr>
          <p:nvPr>
            <p:ph type="dt" sz="half" idx="10"/>
          </p:nvPr>
        </p:nvSpPr>
        <p:spPr/>
        <p:txBody>
          <a:bodyPr/>
          <a:lstStyle>
            <a:lvl1pPr>
              <a:defRPr/>
            </a:lvl1pPr>
          </a:lstStyle>
          <a:p>
            <a:pPr>
              <a:defRPr/>
            </a:pPr>
            <a:endParaRPr lang="de-CH"/>
          </a:p>
        </p:txBody>
      </p:sp>
      <p:sp>
        <p:nvSpPr>
          <p:cNvPr id="9" name="Rectangle 5"/>
          <p:cNvSpPr>
            <a:spLocks noGrp="1" noChangeArrowheads="1"/>
          </p:cNvSpPr>
          <p:nvPr>
            <p:ph type="ftr" sz="quarter" idx="11"/>
          </p:nvPr>
        </p:nvSpPr>
        <p:spPr/>
        <p:txBody>
          <a:bodyPr/>
          <a:lstStyle>
            <a:lvl1pPr>
              <a:defRPr/>
            </a:lvl1pPr>
          </a:lstStyle>
          <a:p>
            <a:pPr>
              <a:defRPr/>
            </a:pPr>
            <a:endParaRPr lang="de-CH"/>
          </a:p>
        </p:txBody>
      </p:sp>
      <p:sp>
        <p:nvSpPr>
          <p:cNvPr id="11" name="Rectangle 6"/>
          <p:cNvSpPr>
            <a:spLocks noGrp="1" noChangeArrowheads="1"/>
          </p:cNvSpPr>
          <p:nvPr>
            <p:ph type="sldNum" sz="quarter" idx="12"/>
          </p:nvPr>
        </p:nvSpPr>
        <p:spPr/>
        <p:txBody>
          <a:bodyPr/>
          <a:lstStyle>
            <a:lvl1pPr>
              <a:defRPr/>
            </a:lvl1pPr>
          </a:lstStyle>
          <a:p>
            <a:pPr>
              <a:defRPr/>
            </a:pPr>
            <a:fld id="{E9F52F67-3452-A54F-A577-D75CB108D022}" type="slidenum">
              <a:rPr lang="de-CH"/>
              <a:pPr>
                <a:defRPr/>
              </a:pPr>
              <a:t>‹N°›</a:t>
            </a:fld>
            <a:endParaRPr lang="de-CH"/>
          </a:p>
        </p:txBody>
      </p:sp>
    </p:spTree>
    <p:extLst>
      <p:ext uri="{BB962C8B-B14F-4D97-AF65-F5344CB8AC3E}">
        <p14:creationId xmlns:p14="http://schemas.microsoft.com/office/powerpoint/2010/main" val="303023755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pic>
        <p:nvPicPr>
          <p:cNvPr id="4" name="Bild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Gerade Verbindung 8"/>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2" name="Vertikaler Titel 1"/>
          <p:cNvSpPr>
            <a:spLocks noGrp="1"/>
          </p:cNvSpPr>
          <p:nvPr>
            <p:ph type="title" orient="vert"/>
          </p:nvPr>
        </p:nvSpPr>
        <p:spPr>
          <a:xfrm>
            <a:off x="6515100" y="609600"/>
            <a:ext cx="1943100" cy="5334000"/>
          </a:xfrm>
        </p:spPr>
        <p:txBody>
          <a:bodyPr vert="eaVert"/>
          <a:lstStyle>
            <a:lvl1pPr>
              <a:defRPr>
                <a:solidFill>
                  <a:srgbClr val="818079"/>
                </a:solidFill>
              </a:defRPr>
            </a:lvl1pPr>
          </a:lstStyle>
          <a:p>
            <a:r>
              <a:rPr lang="de-CH" dirty="0"/>
              <a:t>Mastertitelformat bearbeiten</a:t>
            </a:r>
          </a:p>
        </p:txBody>
      </p:sp>
      <p:sp>
        <p:nvSpPr>
          <p:cNvPr id="3" name="Vertikaler Textplatzhalter 2"/>
          <p:cNvSpPr>
            <a:spLocks noGrp="1"/>
          </p:cNvSpPr>
          <p:nvPr>
            <p:ph type="body" orient="vert" idx="1"/>
          </p:nvPr>
        </p:nvSpPr>
        <p:spPr>
          <a:xfrm>
            <a:off x="685800" y="609600"/>
            <a:ext cx="5676900" cy="5334000"/>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 name="Rectangle 4"/>
          <p:cNvSpPr>
            <a:spLocks noGrp="1" noChangeArrowheads="1"/>
          </p:cNvSpPr>
          <p:nvPr>
            <p:ph type="dt" sz="half" idx="10"/>
          </p:nvPr>
        </p:nvSpPr>
        <p:spPr/>
        <p:txBody>
          <a:bodyPr/>
          <a:lstStyle>
            <a:lvl1pPr>
              <a:defRPr/>
            </a:lvl1pPr>
          </a:lstStyle>
          <a:p>
            <a:pPr>
              <a:defRPr/>
            </a:pPr>
            <a:endParaRPr lang="de-CH"/>
          </a:p>
        </p:txBody>
      </p:sp>
      <p:sp>
        <p:nvSpPr>
          <p:cNvPr id="7" name="Rectangle 5"/>
          <p:cNvSpPr>
            <a:spLocks noGrp="1" noChangeArrowheads="1"/>
          </p:cNvSpPr>
          <p:nvPr>
            <p:ph type="ftr" sz="quarter" idx="11"/>
          </p:nvPr>
        </p:nvSpPr>
        <p:spPr/>
        <p:txBody>
          <a:bodyPr/>
          <a:lstStyle>
            <a:lvl1pPr>
              <a:defRPr/>
            </a:lvl1pPr>
          </a:lstStyle>
          <a:p>
            <a:pPr>
              <a:defRPr/>
            </a:pPr>
            <a:endParaRPr lang="de-CH"/>
          </a:p>
        </p:txBody>
      </p:sp>
      <p:sp>
        <p:nvSpPr>
          <p:cNvPr id="8" name="Rectangle 6"/>
          <p:cNvSpPr>
            <a:spLocks noGrp="1" noChangeArrowheads="1"/>
          </p:cNvSpPr>
          <p:nvPr>
            <p:ph type="sldNum" sz="quarter" idx="12"/>
          </p:nvPr>
        </p:nvSpPr>
        <p:spPr/>
        <p:txBody>
          <a:bodyPr/>
          <a:lstStyle>
            <a:lvl1pPr>
              <a:defRPr/>
            </a:lvl1pPr>
          </a:lstStyle>
          <a:p>
            <a:pPr>
              <a:defRPr/>
            </a:pPr>
            <a:fld id="{D85B43A6-75E8-314A-B7DA-91CA555C3E00}" type="slidenum">
              <a:rPr lang="de-CH"/>
              <a:pPr>
                <a:defRPr/>
              </a:pPr>
              <a:t>‹N°›</a:t>
            </a:fld>
            <a:endParaRPr lang="de-CH"/>
          </a:p>
        </p:txBody>
      </p:sp>
    </p:spTree>
    <p:extLst>
      <p:ext uri="{BB962C8B-B14F-4D97-AF65-F5344CB8AC3E}">
        <p14:creationId xmlns:p14="http://schemas.microsoft.com/office/powerpoint/2010/main" val="22925217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solidFill>
                  <a:srgbClr val="00669E"/>
                </a:solidFill>
              </a:defRPr>
            </a:lvl1pPr>
          </a:lstStyle>
          <a:p>
            <a:r>
              <a:rPr lang="de-CH" dirty="0"/>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a:t>Mastertextformat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6B7D0290-9BF7-0B43-BDAD-5AE0E69B83B2}" type="slidenum">
              <a:rPr lang="de-CH"/>
              <a:pPr>
                <a:defRPr/>
              </a:pPr>
              <a:t>‹N°›</a:t>
            </a:fld>
            <a:endParaRPr lang="de-CH"/>
          </a:p>
        </p:txBody>
      </p:sp>
    </p:spTree>
    <p:extLst>
      <p:ext uri="{BB962C8B-B14F-4D97-AF65-F5344CB8AC3E}">
        <p14:creationId xmlns:p14="http://schemas.microsoft.com/office/powerpoint/2010/main" val="398889781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Text und zwei Inhalte">
    <p:spTree>
      <p:nvGrpSpPr>
        <p:cNvPr id="1" name=""/>
        <p:cNvGrpSpPr/>
        <p:nvPr/>
      </p:nvGrpSpPr>
      <p:grpSpPr>
        <a:xfrm>
          <a:off x="0" y="0"/>
          <a:ext cx="0" cy="0"/>
          <a:chOff x="0" y="0"/>
          <a:chExt cx="0" cy="0"/>
        </a:xfrm>
      </p:grpSpPr>
      <p:cxnSp>
        <p:nvCxnSpPr>
          <p:cNvPr id="6"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7"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8" name="Bild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3" name="Textplatzhalter 2"/>
          <p:cNvSpPr>
            <a:spLocks noGrp="1"/>
          </p:cNvSpPr>
          <p:nvPr>
            <p:ph type="body" sz="half" idx="1"/>
          </p:nvPr>
        </p:nvSpPr>
        <p:spPr>
          <a:xfrm>
            <a:off x="685800" y="1340768"/>
            <a:ext cx="3810000" cy="4602832"/>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Inhaltsplatzhalter 3"/>
          <p:cNvSpPr>
            <a:spLocks noGrp="1"/>
          </p:cNvSpPr>
          <p:nvPr>
            <p:ph sz="quarter" idx="2"/>
          </p:nvPr>
        </p:nvSpPr>
        <p:spPr>
          <a:xfrm>
            <a:off x="4648200" y="1340768"/>
            <a:ext cx="3810000" cy="2232248"/>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Inhaltsplatzhalter 4"/>
          <p:cNvSpPr>
            <a:spLocks noGrp="1"/>
          </p:cNvSpPr>
          <p:nvPr>
            <p:ph sz="quarter" idx="3"/>
          </p:nvPr>
        </p:nvSpPr>
        <p:spPr>
          <a:xfrm>
            <a:off x="4648200" y="3717032"/>
            <a:ext cx="3810000" cy="222656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13" name="Titel 1"/>
          <p:cNvSpPr>
            <a:spLocks noGrp="1"/>
          </p:cNvSpPr>
          <p:nvPr>
            <p:ph type="title"/>
          </p:nvPr>
        </p:nvSpPr>
        <p:spPr>
          <a:xfrm>
            <a:off x="685800" y="146720"/>
            <a:ext cx="7772400" cy="762000"/>
          </a:xfrm>
        </p:spPr>
        <p:txBody>
          <a:bodyPr/>
          <a:lstStyle/>
          <a:p>
            <a:r>
              <a:rPr lang="de-CH" dirty="0"/>
              <a:t>Mastertitelformat bearbeiten</a:t>
            </a:r>
          </a:p>
        </p:txBody>
      </p:sp>
      <p:sp>
        <p:nvSpPr>
          <p:cNvPr id="10" name="Rectangle 4"/>
          <p:cNvSpPr>
            <a:spLocks noGrp="1" noChangeArrowheads="1"/>
          </p:cNvSpPr>
          <p:nvPr>
            <p:ph type="dt" sz="half" idx="10"/>
          </p:nvPr>
        </p:nvSpPr>
        <p:spPr/>
        <p:txBody>
          <a:bodyPr/>
          <a:lstStyle>
            <a:lvl1pPr>
              <a:defRPr/>
            </a:lvl1pPr>
          </a:lstStyle>
          <a:p>
            <a:pPr>
              <a:defRPr/>
            </a:pPr>
            <a:endParaRPr lang="de-CH"/>
          </a:p>
        </p:txBody>
      </p:sp>
      <p:sp>
        <p:nvSpPr>
          <p:cNvPr id="11" name="Rectangle 5"/>
          <p:cNvSpPr>
            <a:spLocks noGrp="1" noChangeArrowheads="1"/>
          </p:cNvSpPr>
          <p:nvPr>
            <p:ph type="ftr" sz="quarter" idx="11"/>
          </p:nvPr>
        </p:nvSpPr>
        <p:spPr/>
        <p:txBody>
          <a:bodyPr/>
          <a:lstStyle>
            <a:lvl1pPr>
              <a:defRPr/>
            </a:lvl1pPr>
          </a:lstStyle>
          <a:p>
            <a:pPr>
              <a:defRPr/>
            </a:pPr>
            <a:endParaRPr lang="de-CH"/>
          </a:p>
        </p:txBody>
      </p:sp>
      <p:sp>
        <p:nvSpPr>
          <p:cNvPr id="12" name="Rectangle 6"/>
          <p:cNvSpPr>
            <a:spLocks noGrp="1" noChangeArrowheads="1"/>
          </p:cNvSpPr>
          <p:nvPr>
            <p:ph type="sldNum" sz="quarter" idx="12"/>
          </p:nvPr>
        </p:nvSpPr>
        <p:spPr/>
        <p:txBody>
          <a:bodyPr/>
          <a:lstStyle>
            <a:lvl1pPr>
              <a:defRPr/>
            </a:lvl1pPr>
          </a:lstStyle>
          <a:p>
            <a:pPr>
              <a:defRPr/>
            </a:pPr>
            <a:fld id="{7B3D08FE-4B41-0646-B30A-BBC0F678E2FC}" type="slidenum">
              <a:rPr lang="de-CH"/>
              <a:pPr>
                <a:defRPr/>
              </a:pPr>
              <a:t>‹N°›</a:t>
            </a:fld>
            <a:endParaRPr lang="de-CH"/>
          </a:p>
        </p:txBody>
      </p:sp>
    </p:spTree>
    <p:extLst>
      <p:ext uri="{BB962C8B-B14F-4D97-AF65-F5344CB8AC3E}">
        <p14:creationId xmlns:p14="http://schemas.microsoft.com/office/powerpoint/2010/main" val="380163486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zwei Inhalte und Text">
    <p:spTree>
      <p:nvGrpSpPr>
        <p:cNvPr id="1" name=""/>
        <p:cNvGrpSpPr/>
        <p:nvPr/>
      </p:nvGrpSpPr>
      <p:grpSpPr>
        <a:xfrm>
          <a:off x="0" y="0"/>
          <a:ext cx="0" cy="0"/>
          <a:chOff x="0" y="0"/>
          <a:chExt cx="0" cy="0"/>
        </a:xfrm>
      </p:grpSpPr>
      <p:cxnSp>
        <p:nvCxnSpPr>
          <p:cNvPr id="6"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7"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8"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3" name="Inhaltsplatzhalter 2"/>
          <p:cNvSpPr>
            <a:spLocks noGrp="1"/>
          </p:cNvSpPr>
          <p:nvPr>
            <p:ph sz="quarter" idx="1"/>
          </p:nvPr>
        </p:nvSpPr>
        <p:spPr>
          <a:xfrm>
            <a:off x="685800" y="1340768"/>
            <a:ext cx="3810000" cy="2232248"/>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Inhaltsplatzhalter 3"/>
          <p:cNvSpPr>
            <a:spLocks noGrp="1"/>
          </p:cNvSpPr>
          <p:nvPr>
            <p:ph sz="quarter" idx="2"/>
          </p:nvPr>
        </p:nvSpPr>
        <p:spPr>
          <a:xfrm>
            <a:off x="685800" y="3717032"/>
            <a:ext cx="3810000" cy="2226568"/>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Textplatzhalter 4"/>
          <p:cNvSpPr>
            <a:spLocks noGrp="1"/>
          </p:cNvSpPr>
          <p:nvPr>
            <p:ph type="body" sz="half" idx="3"/>
          </p:nvPr>
        </p:nvSpPr>
        <p:spPr>
          <a:xfrm>
            <a:off x="4648200" y="1340768"/>
            <a:ext cx="3810000" cy="4602832"/>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13" name="Titel 1"/>
          <p:cNvSpPr>
            <a:spLocks noGrp="1"/>
          </p:cNvSpPr>
          <p:nvPr>
            <p:ph type="title"/>
          </p:nvPr>
        </p:nvSpPr>
        <p:spPr>
          <a:xfrm>
            <a:off x="685800" y="146720"/>
            <a:ext cx="7772400" cy="762000"/>
          </a:xfrm>
        </p:spPr>
        <p:txBody>
          <a:bodyPr/>
          <a:lstStyle/>
          <a:p>
            <a:r>
              <a:rPr lang="de-CH" dirty="0"/>
              <a:t>Mastertitelformat bearbeiten</a:t>
            </a:r>
          </a:p>
        </p:txBody>
      </p:sp>
      <p:sp>
        <p:nvSpPr>
          <p:cNvPr id="10" name="Rectangle 4"/>
          <p:cNvSpPr>
            <a:spLocks noGrp="1" noChangeArrowheads="1"/>
          </p:cNvSpPr>
          <p:nvPr>
            <p:ph type="dt" sz="half" idx="10"/>
          </p:nvPr>
        </p:nvSpPr>
        <p:spPr/>
        <p:txBody>
          <a:bodyPr/>
          <a:lstStyle>
            <a:lvl1pPr>
              <a:defRPr/>
            </a:lvl1pPr>
          </a:lstStyle>
          <a:p>
            <a:pPr>
              <a:defRPr/>
            </a:pPr>
            <a:endParaRPr lang="de-CH"/>
          </a:p>
        </p:txBody>
      </p:sp>
      <p:sp>
        <p:nvSpPr>
          <p:cNvPr id="11" name="Rectangle 5"/>
          <p:cNvSpPr>
            <a:spLocks noGrp="1" noChangeArrowheads="1"/>
          </p:cNvSpPr>
          <p:nvPr>
            <p:ph type="ftr" sz="quarter" idx="11"/>
          </p:nvPr>
        </p:nvSpPr>
        <p:spPr/>
        <p:txBody>
          <a:bodyPr/>
          <a:lstStyle>
            <a:lvl1pPr>
              <a:defRPr/>
            </a:lvl1pPr>
          </a:lstStyle>
          <a:p>
            <a:pPr>
              <a:defRPr/>
            </a:pPr>
            <a:endParaRPr lang="de-CH"/>
          </a:p>
        </p:txBody>
      </p:sp>
      <p:sp>
        <p:nvSpPr>
          <p:cNvPr id="12" name="Rectangle 6"/>
          <p:cNvSpPr>
            <a:spLocks noGrp="1" noChangeArrowheads="1"/>
          </p:cNvSpPr>
          <p:nvPr>
            <p:ph type="sldNum" sz="quarter" idx="12"/>
          </p:nvPr>
        </p:nvSpPr>
        <p:spPr/>
        <p:txBody>
          <a:bodyPr/>
          <a:lstStyle>
            <a:lvl1pPr>
              <a:defRPr/>
            </a:lvl1pPr>
          </a:lstStyle>
          <a:p>
            <a:pPr>
              <a:defRPr/>
            </a:pPr>
            <a:fld id="{718F93D7-6DEE-8744-BAC7-7CA1F7E541CA}" type="slidenum">
              <a:rPr lang="de-CH"/>
              <a:pPr>
                <a:defRPr/>
              </a:pPr>
              <a:t>‹N°›</a:t>
            </a:fld>
            <a:endParaRPr lang="de-CH"/>
          </a:p>
        </p:txBody>
      </p:sp>
    </p:spTree>
    <p:extLst>
      <p:ext uri="{BB962C8B-B14F-4D97-AF65-F5344CB8AC3E}">
        <p14:creationId xmlns:p14="http://schemas.microsoft.com/office/powerpoint/2010/main" val="56508701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zwei Inhalte über Text">
    <p:spTree>
      <p:nvGrpSpPr>
        <p:cNvPr id="1" name=""/>
        <p:cNvGrpSpPr/>
        <p:nvPr/>
      </p:nvGrpSpPr>
      <p:grpSpPr>
        <a:xfrm>
          <a:off x="0" y="0"/>
          <a:ext cx="0" cy="0"/>
          <a:chOff x="0" y="0"/>
          <a:chExt cx="0" cy="0"/>
        </a:xfrm>
      </p:grpSpPr>
      <p:cxnSp>
        <p:nvCxnSpPr>
          <p:cNvPr id="6"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7"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8"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3" name="Inhaltsplatzhalter 2"/>
          <p:cNvSpPr>
            <a:spLocks noGrp="1"/>
          </p:cNvSpPr>
          <p:nvPr>
            <p:ph sz="quarter" idx="1"/>
          </p:nvPr>
        </p:nvSpPr>
        <p:spPr>
          <a:xfrm>
            <a:off x="685800" y="1340768"/>
            <a:ext cx="3810000" cy="2232248"/>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Inhaltsplatzhalter 3"/>
          <p:cNvSpPr>
            <a:spLocks noGrp="1"/>
          </p:cNvSpPr>
          <p:nvPr>
            <p:ph sz="quarter" idx="2"/>
          </p:nvPr>
        </p:nvSpPr>
        <p:spPr>
          <a:xfrm>
            <a:off x="4648200" y="1340768"/>
            <a:ext cx="3810000" cy="223224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5" name="Textplatzhalter 4"/>
          <p:cNvSpPr>
            <a:spLocks noGrp="1"/>
          </p:cNvSpPr>
          <p:nvPr>
            <p:ph type="body" sz="half" idx="3"/>
          </p:nvPr>
        </p:nvSpPr>
        <p:spPr>
          <a:xfrm>
            <a:off x="685800" y="3717032"/>
            <a:ext cx="7772400" cy="2226568"/>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13" name="Titel 1"/>
          <p:cNvSpPr>
            <a:spLocks noGrp="1"/>
          </p:cNvSpPr>
          <p:nvPr>
            <p:ph type="title"/>
          </p:nvPr>
        </p:nvSpPr>
        <p:spPr>
          <a:xfrm>
            <a:off x="685800" y="146720"/>
            <a:ext cx="7772400" cy="762000"/>
          </a:xfrm>
        </p:spPr>
        <p:txBody>
          <a:bodyPr/>
          <a:lstStyle/>
          <a:p>
            <a:r>
              <a:rPr lang="de-CH" dirty="0"/>
              <a:t>Mastertitelformat bearbeiten</a:t>
            </a:r>
          </a:p>
        </p:txBody>
      </p:sp>
      <p:sp>
        <p:nvSpPr>
          <p:cNvPr id="10" name="Rectangle 4"/>
          <p:cNvSpPr>
            <a:spLocks noGrp="1" noChangeArrowheads="1"/>
          </p:cNvSpPr>
          <p:nvPr>
            <p:ph type="dt" sz="half" idx="10"/>
          </p:nvPr>
        </p:nvSpPr>
        <p:spPr/>
        <p:txBody>
          <a:bodyPr/>
          <a:lstStyle>
            <a:lvl1pPr>
              <a:defRPr/>
            </a:lvl1pPr>
          </a:lstStyle>
          <a:p>
            <a:pPr>
              <a:defRPr/>
            </a:pPr>
            <a:endParaRPr lang="de-CH"/>
          </a:p>
        </p:txBody>
      </p:sp>
      <p:sp>
        <p:nvSpPr>
          <p:cNvPr id="11" name="Rectangle 5"/>
          <p:cNvSpPr>
            <a:spLocks noGrp="1" noChangeArrowheads="1"/>
          </p:cNvSpPr>
          <p:nvPr>
            <p:ph type="ftr" sz="quarter" idx="11"/>
          </p:nvPr>
        </p:nvSpPr>
        <p:spPr/>
        <p:txBody>
          <a:bodyPr/>
          <a:lstStyle>
            <a:lvl1pPr>
              <a:defRPr/>
            </a:lvl1pPr>
          </a:lstStyle>
          <a:p>
            <a:pPr>
              <a:defRPr/>
            </a:pPr>
            <a:endParaRPr lang="de-CH"/>
          </a:p>
        </p:txBody>
      </p:sp>
      <p:sp>
        <p:nvSpPr>
          <p:cNvPr id="12" name="Rectangle 6"/>
          <p:cNvSpPr>
            <a:spLocks noGrp="1" noChangeArrowheads="1"/>
          </p:cNvSpPr>
          <p:nvPr>
            <p:ph type="sldNum" sz="quarter" idx="12"/>
          </p:nvPr>
        </p:nvSpPr>
        <p:spPr/>
        <p:txBody>
          <a:bodyPr/>
          <a:lstStyle>
            <a:lvl1pPr>
              <a:defRPr/>
            </a:lvl1pPr>
          </a:lstStyle>
          <a:p>
            <a:pPr>
              <a:defRPr/>
            </a:pPr>
            <a:fld id="{2B5C355B-DFD0-6343-BEB6-B2A58DC05661}" type="slidenum">
              <a:rPr lang="de-CH"/>
              <a:pPr>
                <a:defRPr/>
              </a:pPr>
              <a:t>‹N°›</a:t>
            </a:fld>
            <a:endParaRPr lang="de-CH"/>
          </a:p>
        </p:txBody>
      </p:sp>
    </p:spTree>
    <p:extLst>
      <p:ext uri="{BB962C8B-B14F-4D97-AF65-F5344CB8AC3E}">
        <p14:creationId xmlns:p14="http://schemas.microsoft.com/office/powerpoint/2010/main" val="415114851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und vier Inhalte">
    <p:spTree>
      <p:nvGrpSpPr>
        <p:cNvPr id="1" name=""/>
        <p:cNvGrpSpPr/>
        <p:nvPr/>
      </p:nvGrpSpPr>
      <p:grpSpPr>
        <a:xfrm>
          <a:off x="0" y="0"/>
          <a:ext cx="0" cy="0"/>
          <a:chOff x="0" y="0"/>
          <a:chExt cx="0" cy="0"/>
        </a:xfrm>
      </p:grpSpPr>
      <p:cxnSp>
        <p:nvCxnSpPr>
          <p:cNvPr id="7"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8"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9"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3" name="Inhaltsplatzhalter 2"/>
          <p:cNvSpPr>
            <a:spLocks noGrp="1"/>
          </p:cNvSpPr>
          <p:nvPr>
            <p:ph sz="quarter" idx="1"/>
          </p:nvPr>
        </p:nvSpPr>
        <p:spPr>
          <a:xfrm>
            <a:off x="685800" y="1340768"/>
            <a:ext cx="3810000" cy="223224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4" name="Inhaltsplatzhalter 3"/>
          <p:cNvSpPr>
            <a:spLocks noGrp="1"/>
          </p:cNvSpPr>
          <p:nvPr>
            <p:ph sz="quarter" idx="2"/>
          </p:nvPr>
        </p:nvSpPr>
        <p:spPr>
          <a:xfrm>
            <a:off x="4648200" y="1340768"/>
            <a:ext cx="3810000" cy="223224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5" name="Inhaltsplatzhalter 4"/>
          <p:cNvSpPr>
            <a:spLocks noGrp="1"/>
          </p:cNvSpPr>
          <p:nvPr>
            <p:ph sz="quarter" idx="3"/>
          </p:nvPr>
        </p:nvSpPr>
        <p:spPr>
          <a:xfrm>
            <a:off x="685800" y="3717032"/>
            <a:ext cx="3810000" cy="222656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 name="Inhaltsplatzhalter 5"/>
          <p:cNvSpPr>
            <a:spLocks noGrp="1"/>
          </p:cNvSpPr>
          <p:nvPr>
            <p:ph sz="quarter" idx="4"/>
          </p:nvPr>
        </p:nvSpPr>
        <p:spPr>
          <a:xfrm>
            <a:off x="4648200" y="3717032"/>
            <a:ext cx="3810000" cy="222656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14" name="Titel 1"/>
          <p:cNvSpPr>
            <a:spLocks noGrp="1"/>
          </p:cNvSpPr>
          <p:nvPr>
            <p:ph type="title"/>
          </p:nvPr>
        </p:nvSpPr>
        <p:spPr>
          <a:xfrm>
            <a:off x="685800" y="146720"/>
            <a:ext cx="7772400" cy="762000"/>
          </a:xfrm>
        </p:spPr>
        <p:txBody>
          <a:bodyPr/>
          <a:lstStyle/>
          <a:p>
            <a:r>
              <a:rPr lang="de-CH" dirty="0"/>
              <a:t>Mastertitelformat bearbeiten</a:t>
            </a:r>
          </a:p>
        </p:txBody>
      </p:sp>
      <p:sp>
        <p:nvSpPr>
          <p:cNvPr id="11" name="Rectangle 4"/>
          <p:cNvSpPr>
            <a:spLocks noGrp="1" noChangeArrowheads="1"/>
          </p:cNvSpPr>
          <p:nvPr>
            <p:ph type="dt" sz="half" idx="10"/>
          </p:nvPr>
        </p:nvSpPr>
        <p:spPr/>
        <p:txBody>
          <a:bodyPr/>
          <a:lstStyle>
            <a:lvl1pPr>
              <a:defRPr/>
            </a:lvl1pPr>
          </a:lstStyle>
          <a:p>
            <a:pPr>
              <a:defRPr/>
            </a:pPr>
            <a:endParaRPr lang="de-CH"/>
          </a:p>
        </p:txBody>
      </p:sp>
      <p:sp>
        <p:nvSpPr>
          <p:cNvPr id="12" name="Rectangle 5"/>
          <p:cNvSpPr>
            <a:spLocks noGrp="1" noChangeArrowheads="1"/>
          </p:cNvSpPr>
          <p:nvPr>
            <p:ph type="ftr" sz="quarter" idx="11"/>
          </p:nvPr>
        </p:nvSpPr>
        <p:spPr/>
        <p:txBody>
          <a:bodyPr/>
          <a:lstStyle>
            <a:lvl1pPr>
              <a:defRPr/>
            </a:lvl1pPr>
          </a:lstStyle>
          <a:p>
            <a:pPr>
              <a:defRPr/>
            </a:pPr>
            <a:endParaRPr lang="de-CH"/>
          </a:p>
        </p:txBody>
      </p:sp>
      <p:sp>
        <p:nvSpPr>
          <p:cNvPr id="13" name="Rectangle 6"/>
          <p:cNvSpPr>
            <a:spLocks noGrp="1" noChangeArrowheads="1"/>
          </p:cNvSpPr>
          <p:nvPr>
            <p:ph type="sldNum" sz="quarter" idx="12"/>
          </p:nvPr>
        </p:nvSpPr>
        <p:spPr/>
        <p:txBody>
          <a:bodyPr/>
          <a:lstStyle>
            <a:lvl1pPr>
              <a:defRPr/>
            </a:lvl1pPr>
          </a:lstStyle>
          <a:p>
            <a:pPr>
              <a:defRPr/>
            </a:pPr>
            <a:fld id="{349AEFE7-76C8-5644-91D2-F9FDA116EE92}" type="slidenum">
              <a:rPr lang="de-CH"/>
              <a:pPr>
                <a:defRPr/>
              </a:pPr>
              <a:t>‹N°›</a:t>
            </a:fld>
            <a:endParaRPr lang="de-CH"/>
          </a:p>
        </p:txBody>
      </p:sp>
    </p:spTree>
    <p:extLst>
      <p:ext uri="{BB962C8B-B14F-4D97-AF65-F5344CB8AC3E}">
        <p14:creationId xmlns:p14="http://schemas.microsoft.com/office/powerpoint/2010/main" val="420831490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und Inhalt über Text">
    <p:spTree>
      <p:nvGrpSpPr>
        <p:cNvPr id="1" name=""/>
        <p:cNvGrpSpPr/>
        <p:nvPr/>
      </p:nvGrpSpPr>
      <p:grpSpPr>
        <a:xfrm>
          <a:off x="0" y="0"/>
          <a:ext cx="0" cy="0"/>
          <a:chOff x="0" y="0"/>
          <a:chExt cx="0" cy="0"/>
        </a:xfrm>
      </p:grpSpPr>
      <p:cxnSp>
        <p:nvCxnSpPr>
          <p:cNvPr id="5" name="Gerade Verbindung 9"/>
          <p:cNvCxnSpPr>
            <a:cxnSpLocks noChangeShapeType="1"/>
          </p:cNvCxnSpPr>
          <p:nvPr userDrawn="1"/>
        </p:nvCxnSpPr>
        <p:spPr bwMode="auto">
          <a:xfrm>
            <a:off x="0" y="980728"/>
            <a:ext cx="9144000" cy="103535"/>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6"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7"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 xmlns:a14="http://schemas.microsoft.com/office/drawing/2010/main">
                <a:noFill/>
              </a14:hiddenFill>
            </a:ext>
          </a:extLst>
        </p:spPr>
      </p:cxnSp>
      <p:sp>
        <p:nvSpPr>
          <p:cNvPr id="3" name="Inhaltsplatzhalter 2"/>
          <p:cNvSpPr>
            <a:spLocks noGrp="1"/>
          </p:cNvSpPr>
          <p:nvPr>
            <p:ph sz="half" idx="1"/>
          </p:nvPr>
        </p:nvSpPr>
        <p:spPr>
          <a:xfrm>
            <a:off x="685800" y="1340768"/>
            <a:ext cx="7772400" cy="2232248"/>
          </a:xfrm>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4" name="Textplatzhalter 3"/>
          <p:cNvSpPr>
            <a:spLocks noGrp="1"/>
          </p:cNvSpPr>
          <p:nvPr>
            <p:ph type="body" sz="half" idx="2"/>
          </p:nvPr>
        </p:nvSpPr>
        <p:spPr>
          <a:xfrm>
            <a:off x="685800" y="3717032"/>
            <a:ext cx="7772400" cy="2226568"/>
          </a:xfrm>
        </p:spPr>
        <p:txBody>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12" name="Titel 1"/>
          <p:cNvSpPr>
            <a:spLocks noGrp="1"/>
          </p:cNvSpPr>
          <p:nvPr>
            <p:ph type="title"/>
          </p:nvPr>
        </p:nvSpPr>
        <p:spPr>
          <a:xfrm>
            <a:off x="685800" y="146720"/>
            <a:ext cx="7772400" cy="762000"/>
          </a:xfrm>
        </p:spPr>
        <p:txBody>
          <a:bodyPr/>
          <a:lstStyle/>
          <a:p>
            <a:r>
              <a:rPr lang="de-CH" dirty="0"/>
              <a:t>Mastertitelformat bearbeiten</a:t>
            </a:r>
          </a:p>
        </p:txBody>
      </p:sp>
      <p:sp>
        <p:nvSpPr>
          <p:cNvPr id="9" name="Rectangle 4"/>
          <p:cNvSpPr>
            <a:spLocks noGrp="1" noChangeArrowheads="1"/>
          </p:cNvSpPr>
          <p:nvPr>
            <p:ph type="dt" sz="half" idx="10"/>
          </p:nvPr>
        </p:nvSpPr>
        <p:spPr/>
        <p:txBody>
          <a:bodyPr/>
          <a:lstStyle>
            <a:lvl1pPr>
              <a:defRPr/>
            </a:lvl1pPr>
          </a:lstStyle>
          <a:p>
            <a:pPr>
              <a:defRPr/>
            </a:pPr>
            <a:endParaRPr lang="de-CH"/>
          </a:p>
        </p:txBody>
      </p:sp>
      <p:sp>
        <p:nvSpPr>
          <p:cNvPr id="10" name="Rectangle 5"/>
          <p:cNvSpPr>
            <a:spLocks noGrp="1" noChangeArrowheads="1"/>
          </p:cNvSpPr>
          <p:nvPr>
            <p:ph type="ftr" sz="quarter" idx="11"/>
          </p:nvPr>
        </p:nvSpPr>
        <p:spPr/>
        <p:txBody>
          <a:bodyPr/>
          <a:lstStyle>
            <a:lvl1pPr>
              <a:defRPr/>
            </a:lvl1pPr>
          </a:lstStyle>
          <a:p>
            <a:pPr>
              <a:defRPr/>
            </a:pPr>
            <a:endParaRPr lang="de-CH"/>
          </a:p>
        </p:txBody>
      </p:sp>
      <p:sp>
        <p:nvSpPr>
          <p:cNvPr id="11" name="Rectangle 6"/>
          <p:cNvSpPr>
            <a:spLocks noGrp="1" noChangeArrowheads="1"/>
          </p:cNvSpPr>
          <p:nvPr>
            <p:ph type="sldNum" sz="quarter" idx="12"/>
          </p:nvPr>
        </p:nvSpPr>
        <p:spPr/>
        <p:txBody>
          <a:bodyPr/>
          <a:lstStyle>
            <a:lvl1pPr>
              <a:defRPr/>
            </a:lvl1pPr>
          </a:lstStyle>
          <a:p>
            <a:pPr>
              <a:defRPr/>
            </a:pPr>
            <a:fld id="{1CC7D97E-D429-104A-82BF-E2421C5488F5}" type="slidenum">
              <a:rPr lang="de-CH"/>
              <a:pPr>
                <a:defRPr/>
              </a:pPr>
              <a:t>‹N°›</a:t>
            </a:fld>
            <a:endParaRPr lang="de-CH"/>
          </a:p>
        </p:txBody>
      </p:sp>
    </p:spTree>
    <p:extLst>
      <p:ext uri="{BB962C8B-B14F-4D97-AF65-F5344CB8AC3E}">
        <p14:creationId xmlns:p14="http://schemas.microsoft.com/office/powerpoint/2010/main" val="68986825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e la date 2"/>
          <p:cNvSpPr>
            <a:spLocks noGrp="1"/>
          </p:cNvSpPr>
          <p:nvPr>
            <p:ph type="dt" sz="half" idx="10"/>
          </p:nvPr>
        </p:nvSpPr>
        <p:spPr/>
        <p:txBody>
          <a:bodyPr/>
          <a:lstStyle/>
          <a:p>
            <a:pPr>
              <a:defRPr/>
            </a:pPr>
            <a:endParaRPr lang="de-CH"/>
          </a:p>
        </p:txBody>
      </p:sp>
      <p:sp>
        <p:nvSpPr>
          <p:cNvPr id="4" name="Espace réservé du pied de page 3"/>
          <p:cNvSpPr>
            <a:spLocks noGrp="1"/>
          </p:cNvSpPr>
          <p:nvPr>
            <p:ph type="ftr" sz="quarter" idx="11"/>
          </p:nvPr>
        </p:nvSpPr>
        <p:spPr/>
        <p:txBody>
          <a:bodyPr/>
          <a:lstStyle/>
          <a:p>
            <a:pPr>
              <a:defRPr/>
            </a:pPr>
            <a:endParaRPr lang="de-CH"/>
          </a:p>
        </p:txBody>
      </p:sp>
      <p:sp>
        <p:nvSpPr>
          <p:cNvPr id="5" name="Espace réservé du numéro de diapositive 4"/>
          <p:cNvSpPr>
            <a:spLocks noGrp="1"/>
          </p:cNvSpPr>
          <p:nvPr>
            <p:ph type="sldNum" sz="quarter" idx="12"/>
          </p:nvPr>
        </p:nvSpPr>
        <p:spPr/>
        <p:txBody>
          <a:bodyPr/>
          <a:lstStyle/>
          <a:p>
            <a:pPr>
              <a:defRPr/>
            </a:pPr>
            <a:fld id="{E02DEEED-8010-1D44-9057-A5F474494097}" type="slidenum">
              <a:rPr lang="de-CH" smtClean="0"/>
              <a:pPr>
                <a:defRPr/>
              </a:pPr>
              <a:t>‹N°›</a:t>
            </a:fld>
            <a:endParaRPr lang="de-CH"/>
          </a:p>
        </p:txBody>
      </p:sp>
    </p:spTree>
    <p:extLst>
      <p:ext uri="{BB962C8B-B14F-4D97-AF65-F5344CB8AC3E}">
        <p14:creationId xmlns:p14="http://schemas.microsoft.com/office/powerpoint/2010/main" val="349736342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cxnSp>
        <p:nvCxnSpPr>
          <p:cNvPr id="5"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6"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7"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99425" y="6165850"/>
            <a:ext cx="865188"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3" name="Inhaltsplatzhalter 2"/>
          <p:cNvSpPr>
            <a:spLocks noGrp="1"/>
          </p:cNvSpPr>
          <p:nvPr>
            <p:ph sz="half" idx="1"/>
          </p:nvPr>
        </p:nvSpPr>
        <p:spPr>
          <a:xfrm>
            <a:off x="685800" y="1340768"/>
            <a:ext cx="3810000" cy="46028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4" name="Inhaltsplatzhalter 3"/>
          <p:cNvSpPr>
            <a:spLocks noGrp="1"/>
          </p:cNvSpPr>
          <p:nvPr>
            <p:ph sz="half" idx="2"/>
          </p:nvPr>
        </p:nvSpPr>
        <p:spPr>
          <a:xfrm>
            <a:off x="4648200" y="1340768"/>
            <a:ext cx="3810000" cy="46028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11" name="Titel 1"/>
          <p:cNvSpPr>
            <a:spLocks noGrp="1"/>
          </p:cNvSpPr>
          <p:nvPr>
            <p:ph type="title"/>
          </p:nvPr>
        </p:nvSpPr>
        <p:spPr>
          <a:xfrm>
            <a:off x="685800" y="146720"/>
            <a:ext cx="7772400" cy="762000"/>
          </a:xfrm>
        </p:spPr>
        <p:txBody>
          <a:bodyPr/>
          <a:lstStyle/>
          <a:p>
            <a:r>
              <a:rPr lang="de-CH" dirty="0"/>
              <a:t>Mastertitelformat bearbeiten</a:t>
            </a:r>
          </a:p>
        </p:txBody>
      </p:sp>
      <p:sp>
        <p:nvSpPr>
          <p:cNvPr id="9" name="Rectangle 4"/>
          <p:cNvSpPr>
            <a:spLocks noGrp="1" noChangeArrowheads="1"/>
          </p:cNvSpPr>
          <p:nvPr>
            <p:ph type="dt" sz="half" idx="10"/>
          </p:nvPr>
        </p:nvSpPr>
        <p:spPr/>
        <p:txBody>
          <a:bodyPr/>
          <a:lstStyle>
            <a:lvl1pPr>
              <a:defRPr/>
            </a:lvl1pPr>
          </a:lstStyle>
          <a:p>
            <a:pPr>
              <a:defRPr/>
            </a:pPr>
            <a:endParaRPr lang="de-CH"/>
          </a:p>
        </p:txBody>
      </p:sp>
      <p:sp>
        <p:nvSpPr>
          <p:cNvPr id="10" name="Rectangle 5"/>
          <p:cNvSpPr>
            <a:spLocks noGrp="1" noChangeArrowheads="1"/>
          </p:cNvSpPr>
          <p:nvPr>
            <p:ph type="ftr" sz="quarter" idx="11"/>
          </p:nvPr>
        </p:nvSpPr>
        <p:spPr/>
        <p:txBody>
          <a:bodyPr/>
          <a:lstStyle>
            <a:lvl1pPr>
              <a:defRPr/>
            </a:lvl1pPr>
          </a:lstStyle>
          <a:p>
            <a:pPr>
              <a:defRPr/>
            </a:pPr>
            <a:endParaRPr lang="de-CH"/>
          </a:p>
        </p:txBody>
      </p:sp>
      <p:sp>
        <p:nvSpPr>
          <p:cNvPr id="12" name="Rectangle 6"/>
          <p:cNvSpPr>
            <a:spLocks noGrp="1" noChangeArrowheads="1"/>
          </p:cNvSpPr>
          <p:nvPr>
            <p:ph type="sldNum" sz="quarter" idx="12"/>
          </p:nvPr>
        </p:nvSpPr>
        <p:spPr/>
        <p:txBody>
          <a:bodyPr/>
          <a:lstStyle>
            <a:lvl1pPr>
              <a:defRPr/>
            </a:lvl1pPr>
          </a:lstStyle>
          <a:p>
            <a:pPr>
              <a:defRPr/>
            </a:pPr>
            <a:fld id="{7F69A11F-07E2-C24E-A469-FDD793DC9251}" type="slidenum">
              <a:rPr lang="de-CH"/>
              <a:pPr>
                <a:defRPr/>
              </a:pPr>
              <a:t>‹N°›</a:t>
            </a:fld>
            <a:endParaRPr lang="de-CH"/>
          </a:p>
        </p:txBody>
      </p:sp>
    </p:spTree>
    <p:extLst>
      <p:ext uri="{BB962C8B-B14F-4D97-AF65-F5344CB8AC3E}">
        <p14:creationId xmlns:p14="http://schemas.microsoft.com/office/powerpoint/2010/main" val="22576378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cxnSp>
        <p:nvCxnSpPr>
          <p:cNvPr id="7"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8"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9"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3" name="Textplatzhalter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1988841"/>
            <a:ext cx="4040188" cy="40324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Textplatzhalter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1988841"/>
            <a:ext cx="4041775" cy="40324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14" name="Titel 1"/>
          <p:cNvSpPr>
            <a:spLocks noGrp="1"/>
          </p:cNvSpPr>
          <p:nvPr>
            <p:ph type="title"/>
          </p:nvPr>
        </p:nvSpPr>
        <p:spPr>
          <a:xfrm>
            <a:off x="685800" y="146720"/>
            <a:ext cx="7772400" cy="762000"/>
          </a:xfrm>
        </p:spPr>
        <p:txBody>
          <a:bodyPr/>
          <a:lstStyle/>
          <a:p>
            <a:r>
              <a:rPr lang="de-CH" dirty="0"/>
              <a:t>Mastertitelformat bearbeiten</a:t>
            </a:r>
          </a:p>
        </p:txBody>
      </p:sp>
      <p:sp>
        <p:nvSpPr>
          <p:cNvPr id="11" name="Rectangle 4"/>
          <p:cNvSpPr>
            <a:spLocks noGrp="1" noChangeArrowheads="1"/>
          </p:cNvSpPr>
          <p:nvPr>
            <p:ph type="dt" sz="half" idx="10"/>
          </p:nvPr>
        </p:nvSpPr>
        <p:spPr/>
        <p:txBody>
          <a:bodyPr/>
          <a:lstStyle>
            <a:lvl1pPr>
              <a:defRPr/>
            </a:lvl1pPr>
          </a:lstStyle>
          <a:p>
            <a:pPr>
              <a:defRPr/>
            </a:pPr>
            <a:endParaRPr lang="de-CH"/>
          </a:p>
        </p:txBody>
      </p:sp>
      <p:sp>
        <p:nvSpPr>
          <p:cNvPr id="12" name="Rectangle 5"/>
          <p:cNvSpPr>
            <a:spLocks noGrp="1" noChangeArrowheads="1"/>
          </p:cNvSpPr>
          <p:nvPr>
            <p:ph type="ftr" sz="quarter" idx="11"/>
          </p:nvPr>
        </p:nvSpPr>
        <p:spPr/>
        <p:txBody>
          <a:bodyPr/>
          <a:lstStyle>
            <a:lvl1pPr>
              <a:defRPr/>
            </a:lvl1pPr>
          </a:lstStyle>
          <a:p>
            <a:pPr>
              <a:defRPr/>
            </a:pPr>
            <a:endParaRPr lang="de-CH"/>
          </a:p>
        </p:txBody>
      </p:sp>
      <p:sp>
        <p:nvSpPr>
          <p:cNvPr id="13" name="Rectangle 6"/>
          <p:cNvSpPr>
            <a:spLocks noGrp="1" noChangeArrowheads="1"/>
          </p:cNvSpPr>
          <p:nvPr>
            <p:ph type="sldNum" sz="quarter" idx="12"/>
          </p:nvPr>
        </p:nvSpPr>
        <p:spPr/>
        <p:txBody>
          <a:bodyPr/>
          <a:lstStyle>
            <a:lvl1pPr>
              <a:defRPr/>
            </a:lvl1pPr>
          </a:lstStyle>
          <a:p>
            <a:pPr>
              <a:defRPr/>
            </a:pPr>
            <a:fld id="{8A1EFD34-5B68-BF4B-BFFC-1BDFD5BFC7FF}" type="slidenum">
              <a:rPr lang="de-CH"/>
              <a:pPr>
                <a:defRPr/>
              </a:pPr>
              <a:t>‹N°›</a:t>
            </a:fld>
            <a:endParaRPr lang="de-CH"/>
          </a:p>
        </p:txBody>
      </p:sp>
    </p:spTree>
    <p:extLst>
      <p:ext uri="{BB962C8B-B14F-4D97-AF65-F5344CB8AC3E}">
        <p14:creationId xmlns:p14="http://schemas.microsoft.com/office/powerpoint/2010/main" val="85274418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3"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4"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pic>
        <p:nvPicPr>
          <p:cNvPr id="5" name="Bild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9" name="Titel 1"/>
          <p:cNvSpPr>
            <a:spLocks noGrp="1"/>
          </p:cNvSpPr>
          <p:nvPr>
            <p:ph type="title"/>
          </p:nvPr>
        </p:nvSpPr>
        <p:spPr>
          <a:xfrm>
            <a:off x="685800" y="146720"/>
            <a:ext cx="7772400" cy="762000"/>
          </a:xfrm>
        </p:spPr>
        <p:txBody>
          <a:bodyPr/>
          <a:lstStyle/>
          <a:p>
            <a:r>
              <a:rPr lang="de-CH" dirty="0"/>
              <a:t>Mastertitelformat bearbeiten</a:t>
            </a:r>
          </a:p>
        </p:txBody>
      </p:sp>
      <p:sp>
        <p:nvSpPr>
          <p:cNvPr id="7" name="Rectangle 4"/>
          <p:cNvSpPr>
            <a:spLocks noGrp="1" noChangeArrowheads="1"/>
          </p:cNvSpPr>
          <p:nvPr>
            <p:ph type="dt" sz="half" idx="10"/>
          </p:nvPr>
        </p:nvSpPr>
        <p:spPr/>
        <p:txBody>
          <a:bodyPr/>
          <a:lstStyle>
            <a:lvl1pPr>
              <a:defRPr/>
            </a:lvl1pPr>
          </a:lstStyle>
          <a:p>
            <a:pPr>
              <a:defRPr/>
            </a:pPr>
            <a:endParaRPr lang="de-CH"/>
          </a:p>
        </p:txBody>
      </p:sp>
      <p:sp>
        <p:nvSpPr>
          <p:cNvPr id="8" name="Rectangle 5"/>
          <p:cNvSpPr>
            <a:spLocks noGrp="1" noChangeArrowheads="1"/>
          </p:cNvSpPr>
          <p:nvPr>
            <p:ph type="ftr" sz="quarter" idx="11"/>
          </p:nvPr>
        </p:nvSpPr>
        <p:spPr/>
        <p:txBody>
          <a:bodyPr/>
          <a:lstStyle>
            <a:lvl1pPr>
              <a:defRPr/>
            </a:lvl1pPr>
          </a:lstStyle>
          <a:p>
            <a:pPr>
              <a:defRPr/>
            </a:pPr>
            <a:endParaRPr lang="de-CH"/>
          </a:p>
        </p:txBody>
      </p:sp>
      <p:sp>
        <p:nvSpPr>
          <p:cNvPr id="10" name="Rectangle 6"/>
          <p:cNvSpPr>
            <a:spLocks noGrp="1" noChangeArrowheads="1"/>
          </p:cNvSpPr>
          <p:nvPr>
            <p:ph type="sldNum" sz="quarter" idx="12"/>
          </p:nvPr>
        </p:nvSpPr>
        <p:spPr/>
        <p:txBody>
          <a:bodyPr/>
          <a:lstStyle>
            <a:lvl1pPr>
              <a:defRPr/>
            </a:lvl1pPr>
          </a:lstStyle>
          <a:p>
            <a:pPr>
              <a:defRPr/>
            </a:pPr>
            <a:fld id="{9351E59E-8C9B-9A46-9AE8-4C6F75361CAD}" type="slidenum">
              <a:rPr lang="de-CH"/>
              <a:pPr>
                <a:defRPr/>
              </a:pPr>
              <a:t>‹N°›</a:t>
            </a:fld>
            <a:endParaRPr lang="de-CH"/>
          </a:p>
        </p:txBody>
      </p:sp>
    </p:spTree>
    <p:extLst>
      <p:ext uri="{BB962C8B-B14F-4D97-AF65-F5344CB8AC3E}">
        <p14:creationId xmlns:p14="http://schemas.microsoft.com/office/powerpoint/2010/main" val="220492621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a:p>
        </p:txBody>
      </p:sp>
      <p:sp>
        <p:nvSpPr>
          <p:cNvPr id="3" name="Rectangle 5"/>
          <p:cNvSpPr>
            <a:spLocks noGrp="1" noChangeArrowheads="1"/>
          </p:cNvSpPr>
          <p:nvPr>
            <p:ph type="ftr" sz="quarter" idx="11"/>
          </p:nvPr>
        </p:nvSpPr>
        <p:spPr>
          <a:ln/>
        </p:spPr>
        <p:txBody>
          <a:bodyPr/>
          <a:lstStyle>
            <a:lvl1pPr>
              <a:defRPr/>
            </a:lvl1pPr>
          </a:lstStyle>
          <a:p>
            <a:pPr>
              <a:defRPr/>
            </a:pPr>
            <a:endParaRPr lang="de-CH"/>
          </a:p>
        </p:txBody>
      </p:sp>
      <p:sp>
        <p:nvSpPr>
          <p:cNvPr id="4" name="Rectangle 6"/>
          <p:cNvSpPr>
            <a:spLocks noGrp="1" noChangeArrowheads="1"/>
          </p:cNvSpPr>
          <p:nvPr>
            <p:ph type="sldNum" sz="quarter" idx="12"/>
          </p:nvPr>
        </p:nvSpPr>
        <p:spPr>
          <a:ln/>
        </p:spPr>
        <p:txBody>
          <a:bodyPr/>
          <a:lstStyle>
            <a:lvl1pPr>
              <a:defRPr/>
            </a:lvl1pPr>
          </a:lstStyle>
          <a:p>
            <a:pPr>
              <a:defRPr/>
            </a:pPr>
            <a:fld id="{3344E136-3CB7-174D-B577-DEBE1B95E5A2}" type="slidenum">
              <a:rPr lang="de-CH"/>
              <a:pPr>
                <a:defRPr/>
              </a:pPr>
              <a:t>‹N°›</a:t>
            </a:fld>
            <a:endParaRPr lang="de-CH"/>
          </a:p>
        </p:txBody>
      </p:sp>
    </p:spTree>
    <p:extLst>
      <p:ext uri="{BB962C8B-B14F-4D97-AF65-F5344CB8AC3E}">
        <p14:creationId xmlns:p14="http://schemas.microsoft.com/office/powerpoint/2010/main" val="307152159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pic>
        <p:nvPicPr>
          <p:cNvPr id="5" name="Bild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Gerade Verbindung 8"/>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2" name="Titel 1"/>
          <p:cNvSpPr>
            <a:spLocks noGrp="1"/>
          </p:cNvSpPr>
          <p:nvPr>
            <p:ph type="title"/>
          </p:nvPr>
        </p:nvSpPr>
        <p:spPr>
          <a:xfrm>
            <a:off x="457200" y="273050"/>
            <a:ext cx="3008313" cy="1162050"/>
          </a:xfrm>
        </p:spPr>
        <p:txBody>
          <a:bodyPr anchor="b"/>
          <a:lstStyle>
            <a:lvl1pPr algn="l">
              <a:defRPr sz="2000" b="1">
                <a:solidFill>
                  <a:srgbClr val="00669E"/>
                </a:solidFill>
              </a:defRPr>
            </a:lvl1pPr>
          </a:lstStyle>
          <a:p>
            <a:r>
              <a:rPr lang="de-CH" dirty="0"/>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7" name="Rectangle 4"/>
          <p:cNvSpPr>
            <a:spLocks noGrp="1" noChangeArrowheads="1"/>
          </p:cNvSpPr>
          <p:nvPr>
            <p:ph type="dt" sz="half" idx="10"/>
          </p:nvPr>
        </p:nvSpPr>
        <p:spPr/>
        <p:txBody>
          <a:bodyPr/>
          <a:lstStyle>
            <a:lvl1pPr>
              <a:defRPr/>
            </a:lvl1pPr>
          </a:lstStyle>
          <a:p>
            <a:pPr>
              <a:defRPr/>
            </a:pPr>
            <a:endParaRPr lang="de-CH"/>
          </a:p>
        </p:txBody>
      </p:sp>
      <p:sp>
        <p:nvSpPr>
          <p:cNvPr id="8" name="Rectangle 5"/>
          <p:cNvSpPr>
            <a:spLocks noGrp="1" noChangeArrowheads="1"/>
          </p:cNvSpPr>
          <p:nvPr>
            <p:ph type="ftr" sz="quarter" idx="11"/>
          </p:nvPr>
        </p:nvSpPr>
        <p:spPr/>
        <p:txBody>
          <a:bodyPr/>
          <a:lstStyle>
            <a:lvl1pPr>
              <a:defRPr/>
            </a:lvl1pPr>
          </a:lstStyle>
          <a:p>
            <a:pPr>
              <a:defRPr/>
            </a:pPr>
            <a:endParaRPr lang="de-CH"/>
          </a:p>
        </p:txBody>
      </p:sp>
      <p:sp>
        <p:nvSpPr>
          <p:cNvPr id="9" name="Rectangle 6"/>
          <p:cNvSpPr>
            <a:spLocks noGrp="1" noChangeArrowheads="1"/>
          </p:cNvSpPr>
          <p:nvPr>
            <p:ph type="sldNum" sz="quarter" idx="12"/>
          </p:nvPr>
        </p:nvSpPr>
        <p:spPr/>
        <p:txBody>
          <a:bodyPr/>
          <a:lstStyle>
            <a:lvl1pPr>
              <a:defRPr/>
            </a:lvl1pPr>
          </a:lstStyle>
          <a:p>
            <a:pPr>
              <a:defRPr/>
            </a:pPr>
            <a:fld id="{87CF98B2-501E-044A-915A-2D26589ACE53}" type="slidenum">
              <a:rPr lang="de-CH"/>
              <a:pPr>
                <a:defRPr/>
              </a:pPr>
              <a:t>‹N°›</a:t>
            </a:fld>
            <a:endParaRPr lang="de-CH"/>
          </a:p>
        </p:txBody>
      </p:sp>
    </p:spTree>
    <p:extLst>
      <p:ext uri="{BB962C8B-B14F-4D97-AF65-F5344CB8AC3E}">
        <p14:creationId xmlns:p14="http://schemas.microsoft.com/office/powerpoint/2010/main" val="6269993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pic>
        <p:nvPicPr>
          <p:cNvPr id="5" name="Bild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Gerade Verbindung 8"/>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xmlns="">
                <a:noFill/>
              </a14:hiddenFill>
            </a:ext>
          </a:extLst>
        </p:spPr>
      </p:cxnSp>
      <p:sp>
        <p:nvSpPr>
          <p:cNvPr id="2" name="Titel 1"/>
          <p:cNvSpPr>
            <a:spLocks noGrp="1"/>
          </p:cNvSpPr>
          <p:nvPr>
            <p:ph type="title"/>
          </p:nvPr>
        </p:nvSpPr>
        <p:spPr>
          <a:xfrm>
            <a:off x="1792288" y="4800600"/>
            <a:ext cx="5486400" cy="566738"/>
          </a:xfrm>
        </p:spPr>
        <p:txBody>
          <a:bodyPr anchor="b"/>
          <a:lstStyle>
            <a:lvl1pPr algn="l">
              <a:defRPr sz="2000" b="1">
                <a:solidFill>
                  <a:srgbClr val="818079"/>
                </a:solidFill>
              </a:defRPr>
            </a:lvl1pPr>
          </a:lstStyle>
          <a:p>
            <a:r>
              <a:rPr lang="de-CH" dirty="0"/>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7" name="Rectangle 4"/>
          <p:cNvSpPr>
            <a:spLocks noGrp="1" noChangeArrowheads="1"/>
          </p:cNvSpPr>
          <p:nvPr>
            <p:ph type="dt" sz="half" idx="10"/>
          </p:nvPr>
        </p:nvSpPr>
        <p:spPr/>
        <p:txBody>
          <a:bodyPr/>
          <a:lstStyle>
            <a:lvl1pPr>
              <a:defRPr/>
            </a:lvl1pPr>
          </a:lstStyle>
          <a:p>
            <a:pPr>
              <a:defRPr/>
            </a:pPr>
            <a:endParaRPr lang="de-CH"/>
          </a:p>
        </p:txBody>
      </p:sp>
      <p:sp>
        <p:nvSpPr>
          <p:cNvPr id="8" name="Rectangle 5"/>
          <p:cNvSpPr>
            <a:spLocks noGrp="1" noChangeArrowheads="1"/>
          </p:cNvSpPr>
          <p:nvPr>
            <p:ph type="ftr" sz="quarter" idx="11"/>
          </p:nvPr>
        </p:nvSpPr>
        <p:spPr/>
        <p:txBody>
          <a:bodyPr/>
          <a:lstStyle>
            <a:lvl1pPr>
              <a:defRPr/>
            </a:lvl1pPr>
          </a:lstStyle>
          <a:p>
            <a:pPr>
              <a:defRPr/>
            </a:pPr>
            <a:endParaRPr lang="de-CH"/>
          </a:p>
        </p:txBody>
      </p:sp>
      <p:sp>
        <p:nvSpPr>
          <p:cNvPr id="9" name="Rectangle 6"/>
          <p:cNvSpPr>
            <a:spLocks noGrp="1" noChangeArrowheads="1"/>
          </p:cNvSpPr>
          <p:nvPr>
            <p:ph type="sldNum" sz="quarter" idx="12"/>
          </p:nvPr>
        </p:nvSpPr>
        <p:spPr/>
        <p:txBody>
          <a:bodyPr/>
          <a:lstStyle>
            <a:lvl1pPr>
              <a:defRPr/>
            </a:lvl1pPr>
          </a:lstStyle>
          <a:p>
            <a:pPr>
              <a:defRPr/>
            </a:pPr>
            <a:fld id="{CC3210DD-67F1-E249-BCF5-AAE06F4A0FD5}" type="slidenum">
              <a:rPr lang="de-CH"/>
              <a:pPr>
                <a:defRPr/>
              </a:pPr>
              <a:t>‹N°›</a:t>
            </a:fld>
            <a:endParaRPr lang="de-CH"/>
          </a:p>
        </p:txBody>
      </p:sp>
    </p:spTree>
    <p:extLst>
      <p:ext uri="{BB962C8B-B14F-4D97-AF65-F5344CB8AC3E}">
        <p14:creationId xmlns:p14="http://schemas.microsoft.com/office/powerpoint/2010/main" val="262595508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88913"/>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anchor="ctr" anchorCtr="0" compatLnSpc="1">
            <a:prstTxWarp prst="textNoShape">
              <a:avLst/>
            </a:prstTxWarp>
          </a:bodyPr>
          <a:lstStyle/>
          <a:p>
            <a:pPr lvl="0"/>
            <a:r>
              <a:rPr lang="de-CH"/>
              <a:t>Mastertitelformat bearbeiten</a:t>
            </a:r>
          </a:p>
        </p:txBody>
      </p:sp>
      <p:sp>
        <p:nvSpPr>
          <p:cNvPr id="1027" name="Rectangle 3"/>
          <p:cNvSpPr>
            <a:spLocks noGrp="1" noChangeArrowheads="1"/>
          </p:cNvSpPr>
          <p:nvPr>
            <p:ph type="body" idx="1"/>
          </p:nvPr>
        </p:nvSpPr>
        <p:spPr bwMode="auto">
          <a:xfrm>
            <a:off x="685800" y="1524000"/>
            <a:ext cx="77724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latin typeface="Times New Roman" charset="0"/>
                <a:ea typeface="+mn-ea"/>
                <a:cs typeface="+mn-cs"/>
              </a:defRPr>
            </a:lvl1pPr>
          </a:lstStyle>
          <a:p>
            <a:pPr>
              <a:defRPr/>
            </a:pPr>
            <a:endParaRPr lang="de-CH"/>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Times New Roman" charset="0"/>
                <a:ea typeface="+mn-ea"/>
                <a:cs typeface="+mn-cs"/>
              </a:defRPr>
            </a:lvl1pPr>
          </a:lstStyle>
          <a:p>
            <a:pPr>
              <a:defRPr/>
            </a:pPr>
            <a:endParaRPr lang="de-CH"/>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latin typeface="Times New Roman" charset="0"/>
              </a:defRPr>
            </a:lvl1pPr>
          </a:lstStyle>
          <a:p>
            <a:pPr>
              <a:defRPr/>
            </a:pPr>
            <a:fld id="{E02DEEED-8010-1D44-9057-A5F474494097}" type="slidenum">
              <a:rPr lang="de-CH"/>
              <a:pPr>
                <a:defRPr/>
              </a:pPr>
              <a:t>‹N°›</a:t>
            </a:fld>
            <a:endParaRPr lang="de-CH"/>
          </a:p>
        </p:txBody>
      </p:sp>
      <p:sp>
        <p:nvSpPr>
          <p:cNvPr id="1031" name="Rectangle 18"/>
          <p:cNvSpPr>
            <a:spLocks noChangeArrowheads="1"/>
          </p:cNvSpPr>
          <p:nvPr userDrawn="1"/>
        </p:nvSpPr>
        <p:spPr bwMode="auto">
          <a:xfrm>
            <a:off x="0" y="0"/>
            <a:ext cx="9144000" cy="1371600"/>
          </a:xfrm>
          <a:prstGeom prst="rect">
            <a:avLst/>
          </a:prstGeom>
          <a:noFill/>
          <a:ln>
            <a:noFill/>
          </a:ln>
        </p:spPr>
        <p:txBody>
          <a:bodyPr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spTree>
  </p:cSld>
  <p:clrMap bg1="lt1" tx1="dk1" bg2="lt2" tx2="dk2" accent1="accent1" accent2="accent2" accent3="accent3" accent4="accent4" accent5="accent5" accent6="accent6" hlink="hlink" folHlink="folHlink"/>
  <p:sldLayoutIdLst>
    <p:sldLayoutId id="2147484483" r:id="rId1"/>
    <p:sldLayoutId id="2147484484" r:id="rId2"/>
    <p:sldLayoutId id="2147484481" r:id="rId3"/>
    <p:sldLayoutId id="2147484485" r:id="rId4"/>
    <p:sldLayoutId id="2147484486" r:id="rId5"/>
    <p:sldLayoutId id="2147484487" r:id="rId6"/>
    <p:sldLayoutId id="2147484482" r:id="rId7"/>
    <p:sldLayoutId id="2147484488" r:id="rId8"/>
    <p:sldLayoutId id="2147484489" r:id="rId9"/>
    <p:sldLayoutId id="2147484490" r:id="rId10"/>
    <p:sldLayoutId id="2147484491" r:id="rId11"/>
    <p:sldLayoutId id="2147484492" r:id="rId12"/>
    <p:sldLayoutId id="2147484493" r:id="rId13"/>
    <p:sldLayoutId id="2147484494" r:id="rId14"/>
    <p:sldLayoutId id="2147484495" r:id="rId15"/>
    <p:sldLayoutId id="2147484496" r:id="rId16"/>
    <p:sldLayoutId id="2147484498" r:id="rId17"/>
    <p:sldLayoutId id="2147484499" r:id="rId18"/>
  </p:sldLayoutIdLst>
  <p:transition/>
  <p:txStyles>
    <p:titleStyle>
      <a:lvl1pPr algn="l" rtl="0" eaLnBrk="0" fontAlgn="base" hangingPunct="0">
        <a:spcBef>
          <a:spcPct val="0"/>
        </a:spcBef>
        <a:spcAft>
          <a:spcPct val="0"/>
        </a:spcAft>
        <a:defRPr sz="3600" b="1">
          <a:solidFill>
            <a:schemeClr val="bg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5pPr>
      <a:lvl6pPr marL="457200" algn="l" rtl="0" fontAlgn="base">
        <a:spcBef>
          <a:spcPct val="0"/>
        </a:spcBef>
        <a:spcAft>
          <a:spcPct val="0"/>
        </a:spcAft>
        <a:defRPr sz="3600" b="1">
          <a:solidFill>
            <a:srgbClr val="FFFF66"/>
          </a:solidFill>
          <a:latin typeface="Arial" charset="0"/>
        </a:defRPr>
      </a:lvl6pPr>
      <a:lvl7pPr marL="914400" algn="l" rtl="0" fontAlgn="base">
        <a:spcBef>
          <a:spcPct val="0"/>
        </a:spcBef>
        <a:spcAft>
          <a:spcPct val="0"/>
        </a:spcAft>
        <a:defRPr sz="3600" b="1">
          <a:solidFill>
            <a:srgbClr val="FFFF66"/>
          </a:solidFill>
          <a:latin typeface="Arial" charset="0"/>
        </a:defRPr>
      </a:lvl7pPr>
      <a:lvl8pPr marL="1371600" algn="l" rtl="0" fontAlgn="base">
        <a:spcBef>
          <a:spcPct val="0"/>
        </a:spcBef>
        <a:spcAft>
          <a:spcPct val="0"/>
        </a:spcAft>
        <a:defRPr sz="3600" b="1">
          <a:solidFill>
            <a:srgbClr val="FFFF66"/>
          </a:solidFill>
          <a:latin typeface="Arial" charset="0"/>
        </a:defRPr>
      </a:lvl8pPr>
      <a:lvl9pPr marL="1828800" algn="l" rtl="0" fontAlgn="base">
        <a:spcBef>
          <a:spcPct val="0"/>
        </a:spcBef>
        <a:spcAft>
          <a:spcPct val="0"/>
        </a:spcAft>
        <a:defRPr sz="3600" b="1">
          <a:solidFill>
            <a:srgbClr val="FFFF66"/>
          </a:solidFill>
          <a:latin typeface="Arial" charset="0"/>
        </a:defRPr>
      </a:lvl9pPr>
    </p:titleStyle>
    <p:bodyStyle>
      <a:lvl1pPr marL="342900" indent="-342900" algn="l" rtl="0" eaLnBrk="0" fontAlgn="base" hangingPunct="0">
        <a:spcBef>
          <a:spcPct val="20000"/>
        </a:spcBef>
        <a:spcAft>
          <a:spcPct val="0"/>
        </a:spcAft>
        <a:buChar char="•"/>
        <a:defRPr sz="2800" b="1">
          <a:solidFill>
            <a:srgbClr val="818079"/>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400">
          <a:solidFill>
            <a:srgbClr val="818079"/>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000">
          <a:solidFill>
            <a:srgbClr val="818079"/>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a:solidFill>
            <a:srgbClr val="818079"/>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a:solidFill>
            <a:srgbClr val="818079"/>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a:solidFill>
            <a:srgbClr val="FFFF66"/>
          </a:solidFill>
          <a:latin typeface="+mn-lt"/>
          <a:ea typeface="ＭＳ Ｐゴシック" charset="-128"/>
        </a:defRPr>
      </a:lvl6pPr>
      <a:lvl7pPr marL="2971800" indent="-228600" algn="l" rtl="0" fontAlgn="base">
        <a:spcBef>
          <a:spcPct val="20000"/>
        </a:spcBef>
        <a:spcAft>
          <a:spcPct val="0"/>
        </a:spcAft>
        <a:buChar char="»"/>
        <a:defRPr>
          <a:solidFill>
            <a:srgbClr val="FFFF66"/>
          </a:solidFill>
          <a:latin typeface="+mn-lt"/>
          <a:ea typeface="ＭＳ Ｐゴシック" charset="-128"/>
        </a:defRPr>
      </a:lvl7pPr>
      <a:lvl8pPr marL="3429000" indent="-228600" algn="l" rtl="0" fontAlgn="base">
        <a:spcBef>
          <a:spcPct val="20000"/>
        </a:spcBef>
        <a:spcAft>
          <a:spcPct val="0"/>
        </a:spcAft>
        <a:buChar char="»"/>
        <a:defRPr>
          <a:solidFill>
            <a:srgbClr val="FFFF66"/>
          </a:solidFill>
          <a:latin typeface="+mn-lt"/>
          <a:ea typeface="ＭＳ Ｐゴシック" charset="-128"/>
        </a:defRPr>
      </a:lvl8pPr>
      <a:lvl9pPr marL="3886200" indent="-228600" algn="l" rtl="0" fontAlgn="base">
        <a:spcBef>
          <a:spcPct val="20000"/>
        </a:spcBef>
        <a:spcAft>
          <a:spcPct val="0"/>
        </a:spcAft>
        <a:buChar char="»"/>
        <a:defRPr>
          <a:solidFill>
            <a:srgbClr val="FFFF66"/>
          </a:solidFill>
          <a:latin typeface="+mn-lt"/>
          <a:ea typeface="ＭＳ Ｐゴシック" charset="-128"/>
        </a:defRPr>
      </a:lvl9pPr>
    </p:bodyStyle>
    <p:otherStyle>
      <a:defPPr>
        <a:defRPr lang="de-CH"/>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88913"/>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anchor="ctr" anchorCtr="0" compatLnSpc="1">
            <a:prstTxWarp prst="textNoShape">
              <a:avLst/>
            </a:prstTxWarp>
          </a:bodyPr>
          <a:lstStyle/>
          <a:p>
            <a:pPr lvl="0"/>
            <a:r>
              <a:rPr lang="de-CH"/>
              <a:t>Mastertitelformat bearbeiten</a:t>
            </a:r>
          </a:p>
        </p:txBody>
      </p:sp>
      <p:sp>
        <p:nvSpPr>
          <p:cNvPr id="1027" name="Rectangle 3"/>
          <p:cNvSpPr>
            <a:spLocks noGrp="1" noChangeArrowheads="1"/>
          </p:cNvSpPr>
          <p:nvPr>
            <p:ph type="body" idx="1"/>
          </p:nvPr>
        </p:nvSpPr>
        <p:spPr bwMode="auto">
          <a:xfrm>
            <a:off x="685800" y="1524000"/>
            <a:ext cx="77724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latin typeface="Times New Roman" charset="0"/>
                <a:ea typeface="+mn-ea"/>
                <a:cs typeface="+mn-cs"/>
              </a:defRPr>
            </a:lvl1pPr>
          </a:lstStyle>
          <a:p>
            <a:pPr>
              <a:defRPr/>
            </a:pPr>
            <a:endParaRPr lang="de-CH"/>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Times New Roman" charset="0"/>
                <a:ea typeface="+mn-ea"/>
                <a:cs typeface="+mn-cs"/>
              </a:defRPr>
            </a:lvl1pPr>
          </a:lstStyle>
          <a:p>
            <a:pPr>
              <a:defRPr/>
            </a:pPr>
            <a:endParaRPr lang="de-CH"/>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latin typeface="Times New Roman" charset="0"/>
              </a:defRPr>
            </a:lvl1pPr>
          </a:lstStyle>
          <a:p>
            <a:pPr>
              <a:defRPr/>
            </a:pPr>
            <a:fld id="{E02DEEED-8010-1D44-9057-A5F474494097}" type="slidenum">
              <a:rPr lang="de-CH"/>
              <a:pPr>
                <a:defRPr/>
              </a:pPr>
              <a:t>‹N°›</a:t>
            </a:fld>
            <a:endParaRPr lang="de-CH"/>
          </a:p>
        </p:txBody>
      </p:sp>
      <p:sp>
        <p:nvSpPr>
          <p:cNvPr id="1031" name="Rectangle 18"/>
          <p:cNvSpPr>
            <a:spLocks noChangeArrowheads="1"/>
          </p:cNvSpPr>
          <p:nvPr userDrawn="1"/>
        </p:nvSpPr>
        <p:spPr bwMode="auto">
          <a:xfrm>
            <a:off x="0" y="0"/>
            <a:ext cx="9144000" cy="1371600"/>
          </a:xfrm>
          <a:prstGeom prst="rect">
            <a:avLst/>
          </a:prstGeom>
          <a:noFill/>
          <a:ln>
            <a:noFill/>
          </a:ln>
        </p:spPr>
        <p:txBody>
          <a:bodyPr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a:cs typeface="+mn-cs"/>
            </a:endParaRPr>
          </a:p>
        </p:txBody>
      </p:sp>
    </p:spTree>
    <p:extLst>
      <p:ext uri="{BB962C8B-B14F-4D97-AF65-F5344CB8AC3E}">
        <p14:creationId xmlns:p14="http://schemas.microsoft.com/office/powerpoint/2010/main" val="2094072364"/>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 id="2147484512" r:id="rId12"/>
    <p:sldLayoutId id="2147484513" r:id="rId13"/>
    <p:sldLayoutId id="2147484514" r:id="rId14"/>
    <p:sldLayoutId id="2147484515" r:id="rId15"/>
    <p:sldLayoutId id="2147484516" r:id="rId16"/>
    <p:sldLayoutId id="2147484517" r:id="rId17"/>
  </p:sldLayoutIdLst>
  <p:transition/>
  <p:txStyles>
    <p:titleStyle>
      <a:lvl1pPr algn="l" rtl="0" eaLnBrk="0" fontAlgn="base" hangingPunct="0">
        <a:spcBef>
          <a:spcPct val="0"/>
        </a:spcBef>
        <a:spcAft>
          <a:spcPct val="0"/>
        </a:spcAft>
        <a:defRPr sz="3600" b="1">
          <a:solidFill>
            <a:schemeClr val="bg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5pPr>
      <a:lvl6pPr marL="457200" algn="l" rtl="0" fontAlgn="base">
        <a:spcBef>
          <a:spcPct val="0"/>
        </a:spcBef>
        <a:spcAft>
          <a:spcPct val="0"/>
        </a:spcAft>
        <a:defRPr sz="3600" b="1">
          <a:solidFill>
            <a:srgbClr val="FFFF66"/>
          </a:solidFill>
          <a:latin typeface="Arial" charset="0"/>
        </a:defRPr>
      </a:lvl6pPr>
      <a:lvl7pPr marL="914400" algn="l" rtl="0" fontAlgn="base">
        <a:spcBef>
          <a:spcPct val="0"/>
        </a:spcBef>
        <a:spcAft>
          <a:spcPct val="0"/>
        </a:spcAft>
        <a:defRPr sz="3600" b="1">
          <a:solidFill>
            <a:srgbClr val="FFFF66"/>
          </a:solidFill>
          <a:latin typeface="Arial" charset="0"/>
        </a:defRPr>
      </a:lvl7pPr>
      <a:lvl8pPr marL="1371600" algn="l" rtl="0" fontAlgn="base">
        <a:spcBef>
          <a:spcPct val="0"/>
        </a:spcBef>
        <a:spcAft>
          <a:spcPct val="0"/>
        </a:spcAft>
        <a:defRPr sz="3600" b="1">
          <a:solidFill>
            <a:srgbClr val="FFFF66"/>
          </a:solidFill>
          <a:latin typeface="Arial" charset="0"/>
        </a:defRPr>
      </a:lvl8pPr>
      <a:lvl9pPr marL="1828800" algn="l" rtl="0" fontAlgn="base">
        <a:spcBef>
          <a:spcPct val="0"/>
        </a:spcBef>
        <a:spcAft>
          <a:spcPct val="0"/>
        </a:spcAft>
        <a:defRPr sz="3600" b="1">
          <a:solidFill>
            <a:srgbClr val="FFFF66"/>
          </a:solidFill>
          <a:latin typeface="Arial" charset="0"/>
        </a:defRPr>
      </a:lvl9pPr>
    </p:titleStyle>
    <p:bodyStyle>
      <a:lvl1pPr marL="342900" indent="-342900" algn="l" rtl="0" eaLnBrk="0" fontAlgn="base" hangingPunct="0">
        <a:spcBef>
          <a:spcPct val="20000"/>
        </a:spcBef>
        <a:spcAft>
          <a:spcPct val="0"/>
        </a:spcAft>
        <a:buChar char="•"/>
        <a:defRPr sz="2800" b="1">
          <a:solidFill>
            <a:srgbClr val="818079"/>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400">
          <a:solidFill>
            <a:srgbClr val="818079"/>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000">
          <a:solidFill>
            <a:srgbClr val="818079"/>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a:solidFill>
            <a:srgbClr val="818079"/>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a:solidFill>
            <a:srgbClr val="818079"/>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a:solidFill>
            <a:srgbClr val="FFFF66"/>
          </a:solidFill>
          <a:latin typeface="+mn-lt"/>
          <a:ea typeface="ＭＳ Ｐゴシック" charset="-128"/>
        </a:defRPr>
      </a:lvl6pPr>
      <a:lvl7pPr marL="2971800" indent="-228600" algn="l" rtl="0" fontAlgn="base">
        <a:spcBef>
          <a:spcPct val="20000"/>
        </a:spcBef>
        <a:spcAft>
          <a:spcPct val="0"/>
        </a:spcAft>
        <a:buChar char="»"/>
        <a:defRPr>
          <a:solidFill>
            <a:srgbClr val="FFFF66"/>
          </a:solidFill>
          <a:latin typeface="+mn-lt"/>
          <a:ea typeface="ＭＳ Ｐゴシック" charset="-128"/>
        </a:defRPr>
      </a:lvl7pPr>
      <a:lvl8pPr marL="3429000" indent="-228600" algn="l" rtl="0" fontAlgn="base">
        <a:spcBef>
          <a:spcPct val="20000"/>
        </a:spcBef>
        <a:spcAft>
          <a:spcPct val="0"/>
        </a:spcAft>
        <a:buChar char="»"/>
        <a:defRPr>
          <a:solidFill>
            <a:srgbClr val="FFFF66"/>
          </a:solidFill>
          <a:latin typeface="+mn-lt"/>
          <a:ea typeface="ＭＳ Ｐゴシック" charset="-128"/>
        </a:defRPr>
      </a:lvl8pPr>
      <a:lvl9pPr marL="3886200" indent="-228600" algn="l" rtl="0" fontAlgn="base">
        <a:spcBef>
          <a:spcPct val="20000"/>
        </a:spcBef>
        <a:spcAft>
          <a:spcPct val="0"/>
        </a:spcAft>
        <a:buChar char="»"/>
        <a:defRPr>
          <a:solidFill>
            <a:srgbClr val="FFFF66"/>
          </a:solidFill>
          <a:latin typeface="+mn-lt"/>
          <a:ea typeface="ＭＳ Ｐゴシック" charset="-128"/>
        </a:defRPr>
      </a:lvl9pPr>
    </p:bodyStyle>
    <p:otherStyle>
      <a:defPPr>
        <a:defRPr lang="de-CH"/>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pn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notesSlide" Target="../notesSlides/notesSlide53.xml"/><Relationship Id="rId16"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5" Type="http://schemas.openxmlformats.org/officeDocument/2006/relationships/image" Target="../media/image9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 Id="rId14" Type="http://schemas.openxmlformats.org/officeDocument/2006/relationships/image" Target="../media/image92.jpeg"/></Relationships>
</file>

<file path=ppt/slides/_rels/slide54.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7.tif"/><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99.tif"/><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105.tif"/><Relationship Id="rId3" Type="http://schemas.openxmlformats.org/officeDocument/2006/relationships/image" Target="../media/image100.png"/><Relationship Id="rId7" Type="http://schemas.openxmlformats.org/officeDocument/2006/relationships/image" Target="../media/image104.tiff"/><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103.tiff"/><Relationship Id="rId5" Type="http://schemas.openxmlformats.org/officeDocument/2006/relationships/image" Target="../media/image102.tif"/><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111.jpeg"/><Relationship Id="rId4" Type="http://schemas.openxmlformats.org/officeDocument/2006/relationships/image" Target="../media/image110.jpe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www.birdlife.ch" TargetMode="External"/><Relationship Id="rId7" Type="http://schemas.openxmlformats.org/officeDocument/2006/relationships/image" Target="../media/image117.jpe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6.jpeg"/><Relationship Id="rId10" Type="http://schemas.openxmlformats.org/officeDocument/2006/relationships/image" Target="../media/image119.jpeg"/><Relationship Id="rId4" Type="http://schemas.openxmlformats.org/officeDocument/2006/relationships/image" Target="../media/image115.emf"/><Relationship Id="rId9" Type="http://schemas.openxmlformats.org/officeDocument/2006/relationships/image" Target="../media/image118.jpeg"/></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2018_Neuntöter_Donini.jpg"/>
          <p:cNvPicPr>
            <a:picLocks noChangeAspect="1"/>
          </p:cNvPicPr>
          <p:nvPr/>
        </p:nvPicPr>
        <p:blipFill rotWithShape="1">
          <a:blip r:embed="rId3" cstate="screen">
            <a:extLst>
              <a:ext uri="{28A0092B-C50C-407E-A947-70E740481C1C}">
                <a14:useLocalDpi xmlns:a14="http://schemas.microsoft.com/office/drawing/2010/main"/>
              </a:ext>
            </a:extLst>
          </a:blip>
          <a:srcRect t="-185"/>
          <a:stretch/>
        </p:blipFill>
        <p:spPr>
          <a:xfrm>
            <a:off x="0" y="-27384"/>
            <a:ext cx="9235834" cy="7080877"/>
          </a:xfrm>
          <a:prstGeom prst="rect">
            <a:avLst/>
          </a:prstGeom>
        </p:spPr>
      </p:pic>
      <p:sp>
        <p:nvSpPr>
          <p:cNvPr id="20481" name="Titel 1"/>
          <p:cNvSpPr>
            <a:spLocks noGrp="1"/>
          </p:cNvSpPr>
          <p:nvPr>
            <p:ph type="ctrTitle"/>
          </p:nvPr>
        </p:nvSpPr>
        <p:spPr>
          <a:xfrm>
            <a:off x="684213" y="260648"/>
            <a:ext cx="7772400" cy="1512168"/>
          </a:xfrm>
        </p:spPr>
        <p:txBody>
          <a:bodyPr wrap="square"/>
          <a:lstStyle/>
          <a:p>
            <a:pPr>
              <a:defRPr/>
            </a:pPr>
            <a:r>
              <a:rPr lang="fr-CH" sz="4000" dirty="0"/>
              <a:t>La pie-grièche écorcheur – Ambassadrice 2020</a:t>
            </a:r>
            <a:endParaRPr lang="fr-CH" sz="2400" b="0" dirty="0">
              <a:solidFill>
                <a:schemeClr val="bg1">
                  <a:lumMod val="50000"/>
                </a:schemeClr>
              </a:solidFill>
              <a:latin typeface="Syntax LT Black" charset="0"/>
              <a:ea typeface="MS PGothic" charset="0"/>
            </a:endParaRPr>
          </a:p>
        </p:txBody>
      </p:sp>
      <p:pic>
        <p:nvPicPr>
          <p:cNvPr id="3" name="Image 2" descr="LOGO-BirdLife-DFI_couleurs.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2492896"/>
            <a:ext cx="1511300" cy="11557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Perchoirs</a:t>
            </a:r>
          </a:p>
        </p:txBody>
      </p:sp>
      <p:pic>
        <p:nvPicPr>
          <p:cNvPr id="4" name="Bild 3" descr="IMG_471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476" y="1268760"/>
            <a:ext cx="7753892" cy="5112568"/>
          </a:xfrm>
          <a:prstGeom prst="rect">
            <a:avLst/>
          </a:prstGeom>
        </p:spPr>
      </p:pic>
    </p:spTree>
    <p:extLst>
      <p:ext uri="{BB962C8B-B14F-4D97-AF65-F5344CB8AC3E}">
        <p14:creationId xmlns:p14="http://schemas.microsoft.com/office/powerpoint/2010/main" val="25730786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116632"/>
            <a:ext cx="7772400" cy="762000"/>
          </a:xfrm>
        </p:spPr>
        <p:txBody>
          <a:bodyPr/>
          <a:lstStyle/>
          <a:p>
            <a:pPr algn="ctr"/>
            <a:r>
              <a:rPr lang="fr-CH" dirty="0"/>
              <a:t>Habitat : Haies bordées de prairies</a:t>
            </a:r>
          </a:p>
        </p:txBody>
      </p:sp>
      <p:pic>
        <p:nvPicPr>
          <p:cNvPr id="4" name="Inhaltsplatzhalter 3" descr="DSC04092.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490174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A" dirty="0"/>
              <a:t>Vergers extensifs</a:t>
            </a:r>
          </a:p>
        </p:txBody>
      </p:sp>
      <p:pic>
        <p:nvPicPr>
          <p:cNvPr id="4" name="Inhaltsplatzhalter 3" descr="IMG_7335.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901428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Lisière de forêt structurée</a:t>
            </a:r>
          </a:p>
        </p:txBody>
      </p:sp>
      <p:pic>
        <p:nvPicPr>
          <p:cNvPr id="6" name="Inhaltsplatzhalter 5" descr="DSC04303.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224517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Zone de transition</a:t>
            </a:r>
          </a:p>
        </p:txBody>
      </p:sp>
      <p:pic>
        <p:nvPicPr>
          <p:cNvPr id="4" name="Inhaltsplatzhalter 3" descr="DSC03108.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803708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Pâturages extensifs</a:t>
            </a:r>
          </a:p>
        </p:txBody>
      </p:sp>
      <p:pic>
        <p:nvPicPr>
          <p:cNvPr id="4" name="Inhaltsplatzhalter 3" descr="DSC04247.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759" r="4503"/>
          <a:stretch/>
        </p:blipFill>
        <p:spPr>
          <a:xfrm>
            <a:off x="0" y="1052736"/>
            <a:ext cx="4492621" cy="2952328"/>
          </a:xfrm>
        </p:spPr>
      </p:pic>
      <p:pic>
        <p:nvPicPr>
          <p:cNvPr id="3" name="Bild 2" descr="DSC01028.JPG"/>
          <p:cNvPicPr>
            <a:picLocks noChangeAspect="1"/>
          </p:cNvPicPr>
          <p:nvPr/>
        </p:nvPicPr>
        <p:blipFill rotWithShape="1">
          <a:blip r:embed="rId4" cstate="screen">
            <a:extLst>
              <a:ext uri="{28A0092B-C50C-407E-A947-70E740481C1C}">
                <a14:useLocalDpi xmlns:a14="http://schemas.microsoft.com/office/drawing/2010/main"/>
              </a:ext>
            </a:extLst>
          </a:blip>
          <a:srcRect b="2541"/>
          <a:stretch/>
        </p:blipFill>
        <p:spPr>
          <a:xfrm>
            <a:off x="4644559" y="1052736"/>
            <a:ext cx="4500000" cy="2956155"/>
          </a:xfrm>
          <a:prstGeom prst="rect">
            <a:avLst/>
          </a:prstGeom>
        </p:spPr>
      </p:pic>
      <p:pic>
        <p:nvPicPr>
          <p:cNvPr id="6" name="Bild 5" descr="DSC01016.JPG"/>
          <p:cNvPicPr>
            <a:picLocks noChangeAspect="1"/>
          </p:cNvPicPr>
          <p:nvPr/>
        </p:nvPicPr>
        <p:blipFill rotWithShape="1">
          <a:blip r:embed="rId5" cstate="screen">
            <a:extLst>
              <a:ext uri="{28A0092B-C50C-407E-A947-70E740481C1C}">
                <a14:useLocalDpi xmlns:a14="http://schemas.microsoft.com/office/drawing/2010/main"/>
              </a:ext>
            </a:extLst>
          </a:blip>
          <a:srcRect l="251" t="4833" r="-251" b="3674"/>
          <a:stretch/>
        </p:blipFill>
        <p:spPr>
          <a:xfrm>
            <a:off x="2627784" y="4077072"/>
            <a:ext cx="3783191" cy="2596027"/>
          </a:xfrm>
          <a:prstGeom prst="rect">
            <a:avLst/>
          </a:prstGeom>
        </p:spPr>
      </p:pic>
    </p:spTree>
    <p:extLst>
      <p:ext uri="{BB962C8B-B14F-4D97-AF65-F5344CB8AC3E}">
        <p14:creationId xmlns:p14="http://schemas.microsoft.com/office/powerpoint/2010/main" val="252934316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Une alimentation variée</a:t>
            </a:r>
          </a:p>
        </p:txBody>
      </p:sp>
      <p:pic>
        <p:nvPicPr>
          <p:cNvPr id="4" name="Bild 3" descr="Neuntöter_10D_4657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124744"/>
            <a:ext cx="3491880" cy="2327920"/>
          </a:xfrm>
          <a:prstGeom prst="rect">
            <a:avLst/>
          </a:prstGeom>
        </p:spPr>
      </p:pic>
      <p:pic>
        <p:nvPicPr>
          <p:cNvPr id="5" name="Bild 4" descr="Neuntöter_10D_4620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9952" y="1124744"/>
            <a:ext cx="3456384" cy="2304256"/>
          </a:xfrm>
          <a:prstGeom prst="rect">
            <a:avLst/>
          </a:prstGeom>
        </p:spPr>
      </p:pic>
      <p:pic>
        <p:nvPicPr>
          <p:cNvPr id="6" name="Bild 5" descr="Neuntöter_10D_4657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528" y="3645024"/>
            <a:ext cx="4535986" cy="3023420"/>
          </a:xfrm>
          <a:prstGeom prst="rect">
            <a:avLst/>
          </a:prstGeom>
        </p:spPr>
      </p:pic>
      <p:sp>
        <p:nvSpPr>
          <p:cNvPr id="7" name="Textfeld 6"/>
          <p:cNvSpPr txBox="1"/>
          <p:nvPr/>
        </p:nvSpPr>
        <p:spPr>
          <a:xfrm>
            <a:off x="5004048" y="3789040"/>
            <a:ext cx="3456384" cy="1569660"/>
          </a:xfrm>
          <a:prstGeom prst="rect">
            <a:avLst/>
          </a:prstGeom>
          <a:noFill/>
        </p:spPr>
        <p:txBody>
          <a:bodyPr wrap="square" rtlCol="0">
            <a:spAutoFit/>
          </a:bodyPr>
          <a:lstStyle/>
          <a:p>
            <a:r>
              <a:rPr lang="fr-CH" dirty="0">
                <a:solidFill>
                  <a:schemeClr val="bg2"/>
                </a:solidFill>
              </a:rPr>
              <a:t>Coléoptères, papillons, sauterelles, </a:t>
            </a:r>
            <a:r>
              <a:rPr lang="fr-CH" dirty="0" err="1">
                <a:solidFill>
                  <a:schemeClr val="bg2"/>
                </a:solidFill>
              </a:rPr>
              <a:t>micro-mammifères</a:t>
            </a:r>
            <a:r>
              <a:rPr lang="fr-CH" dirty="0">
                <a:solidFill>
                  <a:schemeClr val="bg2"/>
                </a:solidFill>
              </a:rPr>
              <a:t>, oisillons et reptiles</a:t>
            </a:r>
          </a:p>
        </p:txBody>
      </p:sp>
    </p:spTree>
    <p:extLst>
      <p:ext uri="{BB962C8B-B14F-4D97-AF65-F5344CB8AC3E}">
        <p14:creationId xmlns:p14="http://schemas.microsoft.com/office/powerpoint/2010/main" val="361649948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Lardoirs</a:t>
            </a:r>
          </a:p>
        </p:txBody>
      </p:sp>
      <p:pic>
        <p:nvPicPr>
          <p:cNvPr id="4" name="Inhaltsplatzhalter 3" descr="Neuntöter_10D_46603.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1564269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La végétation courte est préférée</a:t>
            </a:r>
          </a:p>
        </p:txBody>
      </p:sp>
      <p:pic>
        <p:nvPicPr>
          <p:cNvPr id="4" name="Bild 3" descr="Bildschirmfoto 2020-01-06 um 16.47.0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4047" y="1282433"/>
            <a:ext cx="3394503" cy="2749977"/>
          </a:xfrm>
          <a:prstGeom prst="rect">
            <a:avLst/>
          </a:prstGeom>
        </p:spPr>
      </p:pic>
      <p:pic>
        <p:nvPicPr>
          <p:cNvPr id="5" name="Bild 4" descr="Bildschirmfoto 2020-01-06 um 16.48.4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1268760"/>
            <a:ext cx="3672408" cy="2881698"/>
          </a:xfrm>
          <a:prstGeom prst="rect">
            <a:avLst/>
          </a:prstGeom>
        </p:spPr>
      </p:pic>
      <p:pic>
        <p:nvPicPr>
          <p:cNvPr id="6" name="Bild 5" descr="Bildschirmfoto 2020-01-06 um 16.49.0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536" y="4221087"/>
            <a:ext cx="3476362" cy="2489583"/>
          </a:xfrm>
          <a:prstGeom prst="rect">
            <a:avLst/>
          </a:prstGeom>
        </p:spPr>
      </p:pic>
    </p:spTree>
    <p:extLst>
      <p:ext uri="{BB962C8B-B14F-4D97-AF65-F5344CB8AC3E}">
        <p14:creationId xmlns:p14="http://schemas.microsoft.com/office/powerpoint/2010/main" val="402054754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Pelotes de réjection </a:t>
            </a:r>
          </a:p>
        </p:txBody>
      </p:sp>
      <p:pic>
        <p:nvPicPr>
          <p:cNvPr id="4" name="Inhaltsplatzhalter 3" descr="lanius_collurio_020.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277043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Sommaire</a:t>
            </a:r>
          </a:p>
        </p:txBody>
      </p:sp>
      <p:sp>
        <p:nvSpPr>
          <p:cNvPr id="3" name="Inhaltsplatzhalter 2"/>
          <p:cNvSpPr>
            <a:spLocks noGrp="1"/>
          </p:cNvSpPr>
          <p:nvPr>
            <p:ph idx="1"/>
          </p:nvPr>
        </p:nvSpPr>
        <p:spPr>
          <a:xfrm>
            <a:off x="685800" y="1196752"/>
            <a:ext cx="7772400" cy="4602832"/>
          </a:xfrm>
        </p:spPr>
        <p:txBody>
          <a:bodyPr/>
          <a:lstStyle/>
          <a:p>
            <a:r>
              <a:rPr lang="fr-FR" dirty="0"/>
              <a:t>Signes distinctifs </a:t>
            </a:r>
          </a:p>
          <a:p>
            <a:r>
              <a:rPr lang="fr-FR" dirty="0"/>
              <a:t>Répartition</a:t>
            </a:r>
          </a:p>
          <a:p>
            <a:r>
              <a:rPr lang="fr-FR" dirty="0"/>
              <a:t>Habitat</a:t>
            </a:r>
          </a:p>
          <a:p>
            <a:r>
              <a:rPr lang="fr-FR" dirty="0"/>
              <a:t>Alimentation</a:t>
            </a:r>
          </a:p>
          <a:p>
            <a:r>
              <a:rPr lang="fr-FR" dirty="0"/>
              <a:t>Reproduction</a:t>
            </a:r>
          </a:p>
          <a:p>
            <a:r>
              <a:rPr lang="fr-FR" dirty="0"/>
              <a:t>Migration en boucle</a:t>
            </a:r>
          </a:p>
          <a:p>
            <a:r>
              <a:rPr lang="fr-FR" dirty="0"/>
              <a:t>Menaces </a:t>
            </a:r>
          </a:p>
          <a:p>
            <a:r>
              <a:rPr lang="fr-FR" dirty="0"/>
              <a:t>Mesures de conservation </a:t>
            </a:r>
          </a:p>
          <a:p>
            <a:r>
              <a:rPr lang="fr-FR" dirty="0"/>
              <a:t>Infrastructure écologique</a:t>
            </a:r>
          </a:p>
          <a:p>
            <a:endParaRPr lang="de-DE" dirty="0"/>
          </a:p>
        </p:txBody>
      </p:sp>
    </p:spTree>
    <p:extLst>
      <p:ext uri="{BB962C8B-B14F-4D97-AF65-F5344CB8AC3E}">
        <p14:creationId xmlns:p14="http://schemas.microsoft.com/office/powerpoint/2010/main" val="338909755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Reproduction</a:t>
            </a:r>
          </a:p>
        </p:txBody>
      </p:sp>
      <p:pic>
        <p:nvPicPr>
          <p:cNvPr id="4" name="Inhaltsplatzhalter 3" descr="IMG_4504.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7626596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Bild 3" descr="Lanius_collurio_courtshipCC BY 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508104" cy="6858000"/>
          </a:xfrm>
          <a:prstGeom prst="rect">
            <a:avLst/>
          </a:prstGeom>
        </p:spPr>
      </p:pic>
      <p:sp>
        <p:nvSpPr>
          <p:cNvPr id="5" name="Textfeld 4"/>
          <p:cNvSpPr txBox="1"/>
          <p:nvPr/>
        </p:nvSpPr>
        <p:spPr>
          <a:xfrm>
            <a:off x="5364088" y="2028904"/>
            <a:ext cx="3600400" cy="2677656"/>
          </a:xfrm>
          <a:prstGeom prst="rect">
            <a:avLst/>
          </a:prstGeom>
          <a:noFill/>
        </p:spPr>
        <p:txBody>
          <a:bodyPr wrap="square" rtlCol="0">
            <a:spAutoFit/>
          </a:bodyPr>
          <a:lstStyle/>
          <a:p>
            <a:r>
              <a:rPr lang="de-DE" dirty="0">
                <a:solidFill>
                  <a:srgbClr val="808080"/>
                </a:solidFill>
              </a:rPr>
              <a:t>Parade</a:t>
            </a:r>
          </a:p>
          <a:p>
            <a:endParaRPr lang="de-DE" dirty="0">
              <a:solidFill>
                <a:srgbClr val="808080"/>
              </a:solidFill>
            </a:endParaRPr>
          </a:p>
          <a:p>
            <a:pPr marL="342900" indent="-342900">
              <a:buFont typeface="Arial"/>
              <a:buChar char="•"/>
            </a:pPr>
            <a:r>
              <a:rPr lang="de-DE" dirty="0" err="1">
                <a:solidFill>
                  <a:srgbClr val="808080"/>
                </a:solidFill>
              </a:rPr>
              <a:t>Chant</a:t>
            </a:r>
            <a:r>
              <a:rPr lang="de-DE" dirty="0">
                <a:solidFill>
                  <a:srgbClr val="808080"/>
                </a:solidFill>
              </a:rPr>
              <a:t> </a:t>
            </a:r>
            <a:r>
              <a:rPr lang="de-DE" dirty="0" err="1">
                <a:solidFill>
                  <a:srgbClr val="808080"/>
                </a:solidFill>
              </a:rPr>
              <a:t>pour</a:t>
            </a:r>
            <a:r>
              <a:rPr lang="de-DE" dirty="0">
                <a:solidFill>
                  <a:srgbClr val="808080"/>
                </a:solidFill>
              </a:rPr>
              <a:t> </a:t>
            </a:r>
            <a:r>
              <a:rPr lang="de-DE" dirty="0" err="1">
                <a:solidFill>
                  <a:srgbClr val="808080"/>
                </a:solidFill>
              </a:rPr>
              <a:t>attirer</a:t>
            </a:r>
            <a:r>
              <a:rPr lang="de-DE" dirty="0">
                <a:solidFill>
                  <a:srgbClr val="808080"/>
                </a:solidFill>
              </a:rPr>
              <a:t> la </a:t>
            </a:r>
            <a:r>
              <a:rPr lang="de-DE" dirty="0" err="1">
                <a:solidFill>
                  <a:srgbClr val="808080"/>
                </a:solidFill>
              </a:rPr>
              <a:t>femelle</a:t>
            </a:r>
            <a:endParaRPr lang="de-DE" dirty="0">
              <a:solidFill>
                <a:srgbClr val="808080"/>
              </a:solidFill>
            </a:endParaRPr>
          </a:p>
          <a:p>
            <a:pPr marL="342900" indent="-342900">
              <a:buFont typeface="Arial"/>
              <a:buChar char="•"/>
            </a:pPr>
            <a:r>
              <a:rPr lang="de-DE" dirty="0">
                <a:solidFill>
                  <a:srgbClr val="808080"/>
                </a:solidFill>
              </a:rPr>
              <a:t>Courbettes </a:t>
            </a:r>
          </a:p>
          <a:p>
            <a:pPr marL="342900" indent="-342900">
              <a:buFont typeface="Arial"/>
              <a:buChar char="•"/>
            </a:pPr>
            <a:r>
              <a:rPr lang="de-DE" dirty="0">
                <a:solidFill>
                  <a:srgbClr val="808080"/>
                </a:solidFill>
              </a:rPr>
              <a:t>Remise de </a:t>
            </a:r>
            <a:r>
              <a:rPr lang="de-DE" dirty="0" err="1">
                <a:solidFill>
                  <a:srgbClr val="808080"/>
                </a:solidFill>
              </a:rPr>
              <a:t>cadeaux</a:t>
            </a:r>
            <a:r>
              <a:rPr lang="de-DE" dirty="0">
                <a:solidFill>
                  <a:srgbClr val="808080"/>
                </a:solidFill>
              </a:rPr>
              <a:t> </a:t>
            </a:r>
            <a:r>
              <a:rPr lang="de-DE" dirty="0" err="1">
                <a:solidFill>
                  <a:srgbClr val="808080"/>
                </a:solidFill>
              </a:rPr>
              <a:t>alimentaires</a:t>
            </a:r>
            <a:endParaRPr lang="de-DE" dirty="0">
              <a:solidFill>
                <a:srgbClr val="808080"/>
              </a:solidFill>
            </a:endParaRPr>
          </a:p>
        </p:txBody>
      </p:sp>
    </p:spTree>
    <p:extLst>
      <p:ext uri="{BB962C8B-B14F-4D97-AF65-F5344CB8AC3E}">
        <p14:creationId xmlns:p14="http://schemas.microsoft.com/office/powerpoint/2010/main" val="106802886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Nidification</a:t>
            </a:r>
          </a:p>
        </p:txBody>
      </p:sp>
      <p:pic>
        <p:nvPicPr>
          <p:cNvPr id="4" name="Inhaltsplatzhalter 3" descr="Neuntöter w brütend.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6512" y="1484784"/>
            <a:ext cx="5111195" cy="4602832"/>
          </a:xfrm>
        </p:spPr>
      </p:pic>
      <p:sp>
        <p:nvSpPr>
          <p:cNvPr id="3" name="Textfeld 2"/>
          <p:cNvSpPr txBox="1"/>
          <p:nvPr/>
        </p:nvSpPr>
        <p:spPr>
          <a:xfrm>
            <a:off x="5508104" y="1585821"/>
            <a:ext cx="3384376" cy="2308324"/>
          </a:xfrm>
          <a:prstGeom prst="rect">
            <a:avLst/>
          </a:prstGeom>
          <a:noFill/>
        </p:spPr>
        <p:txBody>
          <a:bodyPr wrap="square" rtlCol="0">
            <a:spAutoFit/>
          </a:bodyPr>
          <a:lstStyle/>
          <a:p>
            <a:r>
              <a:rPr lang="fr-CH" dirty="0">
                <a:solidFill>
                  <a:schemeClr val="bg2"/>
                </a:solidFill>
              </a:rPr>
              <a:t>Nid dans un buisson épineux</a:t>
            </a:r>
          </a:p>
          <a:p>
            <a:r>
              <a:rPr lang="fr-CH" dirty="0">
                <a:solidFill>
                  <a:schemeClr val="bg2"/>
                </a:solidFill>
              </a:rPr>
              <a:t>4 à 7 </a:t>
            </a:r>
            <a:r>
              <a:rPr lang="fr-CH" dirty="0" err="1">
                <a:solidFill>
                  <a:schemeClr val="bg2"/>
                </a:solidFill>
              </a:rPr>
              <a:t>oeufs</a:t>
            </a:r>
            <a:endParaRPr lang="fr-CH" dirty="0">
              <a:solidFill>
                <a:schemeClr val="bg2"/>
              </a:solidFill>
            </a:endParaRPr>
          </a:p>
          <a:p>
            <a:r>
              <a:rPr lang="fr-CH" dirty="0">
                <a:solidFill>
                  <a:schemeClr val="bg2"/>
                </a:solidFill>
              </a:rPr>
              <a:t>Incubation: 13 à 16 jours</a:t>
            </a:r>
          </a:p>
          <a:p>
            <a:endParaRPr lang="de-DE" dirty="0">
              <a:solidFill>
                <a:schemeClr val="bg2"/>
              </a:solidFill>
            </a:endParaRPr>
          </a:p>
        </p:txBody>
      </p:sp>
      <p:pic>
        <p:nvPicPr>
          <p:cNvPr id="5" name="Bild 4" descr="2560px-Lanius_collurio_MHNT.ZOO.2010.11.214.Le_Monêtier-les-Bain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8104" y="3960440"/>
            <a:ext cx="2155591" cy="2132856"/>
          </a:xfrm>
          <a:prstGeom prst="rect">
            <a:avLst/>
          </a:prstGeom>
        </p:spPr>
      </p:pic>
    </p:spTree>
    <p:extLst>
      <p:ext uri="{BB962C8B-B14F-4D97-AF65-F5344CB8AC3E}">
        <p14:creationId xmlns:p14="http://schemas.microsoft.com/office/powerpoint/2010/main" val="41314047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IMG_469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0"/>
            <a:ext cx="4572000" cy="6858000"/>
          </a:xfrm>
          <a:prstGeom prst="rect">
            <a:avLst/>
          </a:prstGeom>
        </p:spPr>
      </p:pic>
      <p:pic>
        <p:nvPicPr>
          <p:cNvPr id="6" name="Bild 5" descr="Neuntoeter130606152936.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44824"/>
            <a:ext cx="4499392" cy="3599610"/>
          </a:xfrm>
          <a:prstGeom prst="rect">
            <a:avLst/>
          </a:prstGeom>
        </p:spPr>
      </p:pic>
    </p:spTree>
    <p:extLst>
      <p:ext uri="{BB962C8B-B14F-4D97-AF65-F5344CB8AC3E}">
        <p14:creationId xmlns:p14="http://schemas.microsoft.com/office/powerpoint/2010/main" val="300483479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Migration en boucle</a:t>
            </a:r>
          </a:p>
        </p:txBody>
      </p:sp>
      <p:pic>
        <p:nvPicPr>
          <p:cNvPr id="4" name="Bild 3" descr="KarteNeuntoeter_22.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536" y="1340768"/>
            <a:ext cx="4688160" cy="4688160"/>
          </a:xfrm>
          <a:prstGeom prst="rect">
            <a:avLst/>
          </a:prstGeom>
        </p:spPr>
      </p:pic>
      <p:pic>
        <p:nvPicPr>
          <p:cNvPr id="5" name="Bild 4" descr="Neuntoeter_Georgien_Schnee_1.TI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8144" y="1196752"/>
            <a:ext cx="2270953" cy="2736304"/>
          </a:xfrm>
          <a:prstGeom prst="rect">
            <a:avLst/>
          </a:prstGeom>
        </p:spPr>
      </p:pic>
      <p:pic>
        <p:nvPicPr>
          <p:cNvPr id="6" name="Bild 5" descr="160721-nabu-neuntoeter-basem-rabia.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8144" y="4149080"/>
            <a:ext cx="2814251" cy="1874788"/>
          </a:xfrm>
          <a:prstGeom prst="rect">
            <a:avLst/>
          </a:prstGeom>
        </p:spPr>
      </p:pic>
    </p:spTree>
    <p:extLst>
      <p:ext uri="{BB962C8B-B14F-4D97-AF65-F5344CB8AC3E}">
        <p14:creationId xmlns:p14="http://schemas.microsoft.com/office/powerpoint/2010/main" val="286790314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Quartiers d‘hivernage </a:t>
            </a:r>
          </a:p>
        </p:txBody>
      </p:sp>
      <p:pic>
        <p:nvPicPr>
          <p:cNvPr id="4" name="Bild 3" descr="Savanneneuntöter.pdf"/>
          <p:cNvPicPr>
            <a:picLocks noChangeAspect="1"/>
          </p:cNvPicPr>
          <p:nvPr/>
        </p:nvPicPr>
        <p:blipFill rotWithShape="1">
          <a:blip r:embed="rId3" cstate="screen">
            <a:extLst>
              <a:ext uri="{28A0092B-C50C-407E-A947-70E740481C1C}">
                <a14:useLocalDpi xmlns:a14="http://schemas.microsoft.com/office/drawing/2010/main"/>
              </a:ext>
            </a:extLst>
          </a:blip>
          <a:srcRect l="34114" r="2507" b="50565"/>
          <a:stretch/>
        </p:blipFill>
        <p:spPr>
          <a:xfrm>
            <a:off x="51964" y="1844824"/>
            <a:ext cx="4376020" cy="4824536"/>
          </a:xfrm>
          <a:prstGeom prst="rect">
            <a:avLst/>
          </a:prstGeom>
        </p:spPr>
      </p:pic>
      <p:pic>
        <p:nvPicPr>
          <p:cNvPr id="3" name="Bild 2" descr="Tarangire-Natpark80060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008112"/>
            <a:ext cx="4572000" cy="3429000"/>
          </a:xfrm>
          <a:prstGeom prst="rect">
            <a:avLst/>
          </a:prstGeom>
        </p:spPr>
      </p:pic>
    </p:spTree>
    <p:extLst>
      <p:ext uri="{BB962C8B-B14F-4D97-AF65-F5344CB8AC3E}">
        <p14:creationId xmlns:p14="http://schemas.microsoft.com/office/powerpoint/2010/main" val="393971301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Recul de l‘espèce </a:t>
            </a:r>
          </a:p>
        </p:txBody>
      </p:sp>
      <p:pic>
        <p:nvPicPr>
          <p:cNvPr id="4" name="Inhaltsplatzhalter 3" descr="RuckgangNeuntöter.pn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11560" y="1340768"/>
            <a:ext cx="7772400" cy="4602832"/>
          </a:xfrm>
          <a:prstGeom prst="rect">
            <a:avLst/>
          </a:prstGeom>
          <a:noFill/>
          <a:ln>
            <a:noFill/>
          </a:ln>
        </p:spPr>
      </p:pic>
      <p:sp>
        <p:nvSpPr>
          <p:cNvPr id="3" name="Oval 2"/>
          <p:cNvSpPr/>
          <p:nvPr/>
        </p:nvSpPr>
        <p:spPr bwMode="auto">
          <a:xfrm rot="19862394">
            <a:off x="2403065" y="2399329"/>
            <a:ext cx="4017648" cy="929740"/>
          </a:xfrm>
          <a:prstGeom prst="ellipse">
            <a:avLst/>
          </a:prstGeom>
          <a:solidFill>
            <a:srgbClr val="FF6699">
              <a:alpha val="30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5" name="Oval 4"/>
          <p:cNvSpPr/>
          <p:nvPr/>
        </p:nvSpPr>
        <p:spPr bwMode="auto">
          <a:xfrm rot="19862394">
            <a:off x="1225297" y="4642747"/>
            <a:ext cx="716744" cy="638133"/>
          </a:xfrm>
          <a:prstGeom prst="ellipse">
            <a:avLst/>
          </a:prstGeom>
          <a:solidFill>
            <a:srgbClr val="FF6699">
              <a:alpha val="32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427524815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146720"/>
            <a:ext cx="8784976" cy="762000"/>
          </a:xfrm>
        </p:spPr>
        <p:txBody>
          <a:bodyPr/>
          <a:lstStyle/>
          <a:p>
            <a:pPr algn="ctr"/>
            <a:r>
              <a:rPr lang="fr-CH" dirty="0"/>
              <a:t>Les améliorations foncières</a:t>
            </a:r>
          </a:p>
        </p:txBody>
      </p:sp>
      <p:pic>
        <p:nvPicPr>
          <p:cNvPr id="4" name="Bild 3" descr="DSC0594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6" y="1412776"/>
            <a:ext cx="7035637" cy="4953992"/>
          </a:xfrm>
          <a:prstGeom prst="rect">
            <a:avLst/>
          </a:prstGeom>
        </p:spPr>
      </p:pic>
    </p:spTree>
    <p:extLst>
      <p:ext uri="{BB962C8B-B14F-4D97-AF65-F5344CB8AC3E}">
        <p14:creationId xmlns:p14="http://schemas.microsoft.com/office/powerpoint/2010/main" val="235069612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Mosaïque de structure = diversité</a:t>
            </a:r>
          </a:p>
        </p:txBody>
      </p:sp>
      <p:pic>
        <p:nvPicPr>
          <p:cNvPr id="4" name="Bild 3" descr="Bildschirmfoto 2018-04-03 um 00.15.4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5616" y="1124744"/>
            <a:ext cx="5541688" cy="5590382"/>
          </a:xfrm>
          <a:prstGeom prst="rect">
            <a:avLst/>
          </a:prstGeom>
        </p:spPr>
      </p:pic>
    </p:spTree>
    <p:extLst>
      <p:ext uri="{BB962C8B-B14F-4D97-AF65-F5344CB8AC3E}">
        <p14:creationId xmlns:p14="http://schemas.microsoft.com/office/powerpoint/2010/main" val="232874973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Fertilisation intensive</a:t>
            </a:r>
          </a:p>
        </p:txBody>
      </p:sp>
      <p:pic>
        <p:nvPicPr>
          <p:cNvPr id="4" name="Inhaltsplatzhalter 3" descr="DSC06243.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3395652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10" descr="A_Pair_of_Lesser_Grey_Shrikes_(1946143587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9992" y="3889559"/>
            <a:ext cx="4752528" cy="2996952"/>
          </a:xfrm>
          <a:prstGeom prst="rect">
            <a:avLst/>
          </a:prstGeom>
        </p:spPr>
      </p:pic>
      <p:sp>
        <p:nvSpPr>
          <p:cNvPr id="2" name="Titel 1"/>
          <p:cNvSpPr>
            <a:spLocks noGrp="1"/>
          </p:cNvSpPr>
          <p:nvPr>
            <p:ph type="title"/>
          </p:nvPr>
        </p:nvSpPr>
        <p:spPr/>
        <p:txBody>
          <a:bodyPr/>
          <a:lstStyle/>
          <a:p>
            <a:pPr algn="ctr"/>
            <a:r>
              <a:rPr lang="fr-CA" dirty="0"/>
              <a:t>Quatre espèces en Suisse</a:t>
            </a:r>
          </a:p>
        </p:txBody>
      </p:sp>
      <p:pic>
        <p:nvPicPr>
          <p:cNvPr id="6" name="Bild 5" descr="lanius_excubitor_01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1" y="980728"/>
            <a:ext cx="4536504" cy="3024336"/>
          </a:xfrm>
          <a:prstGeom prst="rect">
            <a:avLst/>
          </a:prstGeom>
        </p:spPr>
      </p:pic>
      <p:pic>
        <p:nvPicPr>
          <p:cNvPr id="8" name="Bild 7" descr="lanius_senator_025.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1935" y="980728"/>
            <a:ext cx="4702566" cy="2916320"/>
          </a:xfrm>
          <a:prstGeom prst="rect">
            <a:avLst/>
          </a:prstGeom>
        </p:spPr>
      </p:pic>
      <p:pic>
        <p:nvPicPr>
          <p:cNvPr id="10" name="Bild 9" descr="5160_Neuntöter_03_m_Stefan Wassmer.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886698"/>
            <a:ext cx="4535992" cy="3009205"/>
          </a:xfrm>
          <a:prstGeom prst="rect">
            <a:avLst/>
          </a:prstGeom>
        </p:spPr>
      </p:pic>
    </p:spTree>
    <p:extLst>
      <p:ext uri="{BB962C8B-B14F-4D97-AF65-F5344CB8AC3E}">
        <p14:creationId xmlns:p14="http://schemas.microsoft.com/office/powerpoint/2010/main" val="74546337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Herbicides et pesticides</a:t>
            </a:r>
          </a:p>
        </p:txBody>
      </p:sp>
      <p:pic>
        <p:nvPicPr>
          <p:cNvPr id="4" name="Inhaltsplatzhalter 3" descr="4_glyphosat_lp_1200.png"/>
          <p:cNvPicPr>
            <a:picLocks noGrp="1" noChangeAspect="1"/>
          </p:cNvPicPr>
          <p:nvPr>
            <p:ph idx="1"/>
          </p:nvPr>
        </p:nvPicPr>
        <p:blipFill>
          <a:blip r:embed="rId3" cstate="screen">
            <a:extLst>
              <a:ext uri="{28A0092B-C50C-407E-A947-70E740481C1C}">
                <a14:useLocalDpi xmlns:a14="http://schemas.microsoft.com/office/drawing/2010/main"/>
              </a:ext>
            </a:extLst>
          </a:blip>
          <a:srcRect l="11649" r="11649"/>
          <a:stretch>
            <a:fillRect/>
          </a:stretch>
        </p:blipFill>
        <p:spPr/>
      </p:pic>
    </p:spTree>
    <p:extLst>
      <p:ext uri="{BB962C8B-B14F-4D97-AF65-F5344CB8AC3E}">
        <p14:creationId xmlns:p14="http://schemas.microsoft.com/office/powerpoint/2010/main" val="155922829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55576" y="1225689"/>
            <a:ext cx="7630616" cy="507831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342900" indent="-342900">
              <a:buFont typeface="+mj-lt"/>
              <a:buAutoNum type="arabicPeriod"/>
            </a:pPr>
            <a:r>
              <a:rPr lang="fr-FR" sz="1800" dirty="0"/>
              <a:t>Depuis 1900, disparition de 95% des prairies sèches </a:t>
            </a:r>
          </a:p>
          <a:p>
            <a:pPr marL="342900" indent="-342900">
              <a:buFont typeface="+mj-lt"/>
              <a:buAutoNum type="arabicPeriod"/>
            </a:pPr>
            <a:r>
              <a:rPr lang="fr-FR" sz="1800" dirty="0"/>
              <a:t>Depuis 1900, disparition de 82% des marais et des zones humides</a:t>
            </a:r>
          </a:p>
          <a:p>
            <a:pPr marL="342900" indent="-342900">
              <a:buFont typeface="+mj-lt"/>
              <a:buAutoNum type="arabicPeriod"/>
            </a:pPr>
            <a:r>
              <a:rPr lang="fr-FR" sz="1800" dirty="0"/>
              <a:t>Depuis près de 70 ans, unification et densification de la forêt </a:t>
            </a:r>
          </a:p>
          <a:p>
            <a:pPr marL="342900" indent="-342900">
              <a:buFont typeface="+mj-lt"/>
              <a:buAutoNum type="arabicPeriod"/>
            </a:pPr>
            <a:r>
              <a:rPr lang="fr-FR" sz="1800" dirty="0"/>
              <a:t>Agriculture : Depuis 1950, augmentation massive des engrais artificiels, intensification des cultures, perte de structures dans les terres cultivées</a:t>
            </a:r>
          </a:p>
          <a:p>
            <a:pPr marL="342900" indent="-342900">
              <a:buFont typeface="+mj-lt"/>
              <a:buAutoNum type="arabicPeriod"/>
            </a:pPr>
            <a:r>
              <a:rPr lang="fr-FR" sz="1800" dirty="0"/>
              <a:t>Régime de fauche intensif, balles de silo, trop peu de bandes non-fauchées</a:t>
            </a:r>
          </a:p>
          <a:p>
            <a:pPr marL="342900" indent="-342900">
              <a:buFont typeface="+mj-lt"/>
              <a:buAutoNum type="arabicPeriod"/>
            </a:pPr>
            <a:r>
              <a:rPr lang="fr-FR" sz="1800" dirty="0"/>
              <a:t>Transfert massif d'azote provenant de l'agriculture (2/3) et du transport (1/3) vers d'autres habitats</a:t>
            </a:r>
          </a:p>
          <a:p>
            <a:pPr marL="342900" indent="-342900">
              <a:buFont typeface="+mj-lt"/>
              <a:buAutoNum type="arabicPeriod"/>
            </a:pPr>
            <a:r>
              <a:rPr lang="fr-FR" sz="1800" dirty="0"/>
              <a:t>Utilisation d'herbicides et de pesticides</a:t>
            </a:r>
          </a:p>
          <a:p>
            <a:pPr marL="342900" indent="-342900">
              <a:buFont typeface="+mj-lt"/>
              <a:buAutoNum type="arabicPeriod"/>
            </a:pPr>
            <a:r>
              <a:rPr lang="fr-FR" sz="1800" dirty="0"/>
              <a:t>Perte d'habitats de transition</a:t>
            </a:r>
          </a:p>
          <a:p>
            <a:pPr marL="342900" indent="-342900">
              <a:buFont typeface="+mj-lt"/>
              <a:buAutoNum type="arabicPeriod"/>
            </a:pPr>
            <a:r>
              <a:rPr lang="fr-FR" sz="1800" dirty="0"/>
              <a:t>Canalisation des cours d'eau, destruction des plaines inondables</a:t>
            </a:r>
          </a:p>
          <a:p>
            <a:pPr marL="342900" indent="-342900">
              <a:buFont typeface="+mj-lt"/>
              <a:buAutoNum type="arabicPeriod"/>
            </a:pPr>
            <a:r>
              <a:rPr lang="fr-FR" sz="1800" dirty="0"/>
              <a:t>Au cours des 70 dernières années, expansion massive des zones construites et des infrastructures avec une conception de moins en moins naturelle</a:t>
            </a:r>
          </a:p>
          <a:p>
            <a:pPr marL="342900" indent="-342900">
              <a:buFont typeface="+mj-lt"/>
              <a:buAutoNum type="arabicPeriod"/>
            </a:pPr>
            <a:r>
              <a:rPr lang="fr-FR" sz="1800" dirty="0"/>
              <a:t>Eclairage puissant la nuit</a:t>
            </a:r>
            <a:endParaRPr lang="de-DE" sz="1800" dirty="0"/>
          </a:p>
        </p:txBody>
      </p:sp>
      <p:sp>
        <p:nvSpPr>
          <p:cNvPr id="9" name="Titre 8"/>
          <p:cNvSpPr>
            <a:spLocks noGrp="1"/>
          </p:cNvSpPr>
          <p:nvPr>
            <p:ph type="title"/>
          </p:nvPr>
        </p:nvSpPr>
        <p:spPr/>
        <p:txBody>
          <a:bodyPr/>
          <a:lstStyle/>
          <a:p>
            <a:pPr algn="ctr"/>
            <a:r>
              <a:rPr lang="fr-FR" dirty="0"/>
              <a:t>Causes de la disparition des insectes</a:t>
            </a:r>
          </a:p>
        </p:txBody>
      </p:sp>
    </p:spTree>
    <p:extLst>
      <p:ext uri="{BB962C8B-B14F-4D97-AF65-F5344CB8AC3E}">
        <p14:creationId xmlns:p14="http://schemas.microsoft.com/office/powerpoint/2010/main" val="383578009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DSC08602.JPG"/>
          <p:cNvPicPr>
            <a:picLocks noChangeAspect="1"/>
          </p:cNvPicPr>
          <p:nvPr/>
        </p:nvPicPr>
        <p:blipFill rotWithShape="1">
          <a:blip r:embed="rId3" cstate="screen">
            <a:extLst>
              <a:ext uri="{28A0092B-C50C-407E-A947-70E740481C1C}">
                <a14:useLocalDpi xmlns:a14="http://schemas.microsoft.com/office/drawing/2010/main"/>
              </a:ext>
            </a:extLst>
          </a:blip>
          <a:srcRect t="3765"/>
          <a:stretch/>
        </p:blipFill>
        <p:spPr>
          <a:xfrm>
            <a:off x="130717" y="1070932"/>
            <a:ext cx="3119866" cy="2702147"/>
          </a:xfrm>
          <a:prstGeom prst="rect">
            <a:avLst/>
          </a:prstGeom>
        </p:spPr>
      </p:pic>
      <p:pic>
        <p:nvPicPr>
          <p:cNvPr id="3" name="Bild 2" descr="IMG_3322.JPG"/>
          <p:cNvPicPr>
            <a:picLocks noChangeAspect="1"/>
          </p:cNvPicPr>
          <p:nvPr/>
        </p:nvPicPr>
        <p:blipFill rotWithShape="1">
          <a:blip r:embed="rId4" cstate="screen">
            <a:extLst>
              <a:ext uri="{28A0092B-C50C-407E-A947-70E740481C1C}">
                <a14:useLocalDpi xmlns:a14="http://schemas.microsoft.com/office/drawing/2010/main"/>
              </a:ext>
            </a:extLst>
          </a:blip>
          <a:srcRect t="3770"/>
          <a:stretch/>
        </p:blipFill>
        <p:spPr>
          <a:xfrm>
            <a:off x="3365505" y="1070932"/>
            <a:ext cx="3509998" cy="2702147"/>
          </a:xfrm>
          <a:prstGeom prst="rect">
            <a:avLst/>
          </a:prstGeom>
        </p:spPr>
      </p:pic>
      <p:pic>
        <p:nvPicPr>
          <p:cNvPr id="8" name="Bild 7" descr="DSC0018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0717" y="3868448"/>
            <a:ext cx="3120000" cy="2808000"/>
          </a:xfrm>
          <a:prstGeom prst="rect">
            <a:avLst/>
          </a:prstGeom>
        </p:spPr>
      </p:pic>
      <p:pic>
        <p:nvPicPr>
          <p:cNvPr id="4" name="Bild 3" descr="silage-2914659_1920.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1601" y="3868448"/>
            <a:ext cx="3509998" cy="2808000"/>
          </a:xfrm>
          <a:prstGeom prst="rect">
            <a:avLst/>
          </a:prstGeom>
        </p:spPr>
      </p:pic>
      <p:sp>
        <p:nvSpPr>
          <p:cNvPr id="6" name="Textfeld 5"/>
          <p:cNvSpPr txBox="1"/>
          <p:nvPr/>
        </p:nvSpPr>
        <p:spPr>
          <a:xfrm>
            <a:off x="6832418" y="356873"/>
            <a:ext cx="184666" cy="461665"/>
          </a:xfrm>
          <a:prstGeom prst="rect">
            <a:avLst/>
          </a:prstGeom>
          <a:noFill/>
        </p:spPr>
        <p:txBody>
          <a:bodyPr wrap="none" rtlCol="0">
            <a:spAutoFit/>
          </a:bodyPr>
          <a:lstStyle/>
          <a:p>
            <a:endParaRPr lang="de-DE" dirty="0"/>
          </a:p>
        </p:txBody>
      </p:sp>
      <p:pic>
        <p:nvPicPr>
          <p:cNvPr id="7" name="Bild 6" descr="DSC00997.JPG"/>
          <p:cNvPicPr>
            <a:picLocks noChangeAspect="1"/>
          </p:cNvPicPr>
          <p:nvPr/>
        </p:nvPicPr>
        <p:blipFill rotWithShape="1">
          <a:blip r:embed="rId7" cstate="screen">
            <a:extLst>
              <a:ext uri="{28A0092B-C50C-407E-A947-70E740481C1C}">
                <a14:useLocalDpi xmlns:a14="http://schemas.microsoft.com/office/drawing/2010/main"/>
              </a:ext>
            </a:extLst>
          </a:blip>
          <a:srcRect t="2163"/>
          <a:stretch/>
        </p:blipFill>
        <p:spPr>
          <a:xfrm>
            <a:off x="6984000" y="1080410"/>
            <a:ext cx="2063286" cy="4724320"/>
          </a:xfrm>
          <a:prstGeom prst="rect">
            <a:avLst/>
          </a:prstGeom>
        </p:spPr>
      </p:pic>
      <p:sp>
        <p:nvSpPr>
          <p:cNvPr id="11" name="Titre 10"/>
          <p:cNvSpPr>
            <a:spLocks noGrp="1"/>
          </p:cNvSpPr>
          <p:nvPr>
            <p:ph type="title"/>
          </p:nvPr>
        </p:nvSpPr>
        <p:spPr/>
        <p:txBody>
          <a:bodyPr/>
          <a:lstStyle/>
          <a:p>
            <a:pPr algn="ctr"/>
            <a:r>
              <a:rPr lang="fr-FR" dirty="0"/>
              <a:t>Fleurs et structures</a:t>
            </a:r>
          </a:p>
        </p:txBody>
      </p:sp>
    </p:spTree>
    <p:extLst>
      <p:ext uri="{BB962C8B-B14F-4D97-AF65-F5344CB8AC3E}">
        <p14:creationId xmlns:p14="http://schemas.microsoft.com/office/powerpoint/2010/main" val="384303807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Agriculture de montagne</a:t>
            </a:r>
          </a:p>
        </p:txBody>
      </p:sp>
      <p:pic>
        <p:nvPicPr>
          <p:cNvPr id="5" name="Bild 4" descr="DSC0101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73088"/>
            <a:ext cx="7956376" cy="5352256"/>
          </a:xfrm>
          <a:prstGeom prst="rect">
            <a:avLst/>
          </a:prstGeom>
        </p:spPr>
      </p:pic>
    </p:spTree>
    <p:extLst>
      <p:ext uri="{BB962C8B-B14F-4D97-AF65-F5344CB8AC3E}">
        <p14:creationId xmlns:p14="http://schemas.microsoft.com/office/powerpoint/2010/main" val="339935017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Bild 3" descr="Exkursion_Zelgli_Wiesenansa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feld 4"/>
          <p:cNvSpPr txBox="1"/>
          <p:nvPr/>
        </p:nvSpPr>
        <p:spPr>
          <a:xfrm>
            <a:off x="755576" y="188640"/>
            <a:ext cx="7416824" cy="646331"/>
          </a:xfrm>
          <a:prstGeom prst="rect">
            <a:avLst/>
          </a:prstGeom>
          <a:noFill/>
        </p:spPr>
        <p:txBody>
          <a:bodyPr wrap="square" rtlCol="0">
            <a:spAutoFit/>
          </a:bodyPr>
          <a:lstStyle/>
          <a:p>
            <a:pPr algn="ctr"/>
            <a:r>
              <a:rPr lang="fr-CH" sz="3600" dirty="0"/>
              <a:t>Mesures</a:t>
            </a:r>
          </a:p>
        </p:txBody>
      </p:sp>
    </p:spTree>
    <p:extLst>
      <p:ext uri="{BB962C8B-B14F-4D97-AF65-F5344CB8AC3E}">
        <p14:creationId xmlns:p14="http://schemas.microsoft.com/office/powerpoint/2010/main" val="114659083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146720"/>
            <a:ext cx="8350696" cy="762000"/>
          </a:xfrm>
        </p:spPr>
        <p:txBody>
          <a:bodyPr/>
          <a:lstStyle/>
          <a:p>
            <a:pPr algn="ctr"/>
            <a:r>
              <a:rPr lang="fr-CH" dirty="0"/>
              <a:t>Politique agricole</a:t>
            </a:r>
          </a:p>
        </p:txBody>
      </p:sp>
      <p:pic>
        <p:nvPicPr>
          <p:cNvPr id="4" name="Picture 8" descr="s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24615"/>
            <a:ext cx="7956376" cy="5533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24837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Campagne en faveur des haies</a:t>
            </a:r>
          </a:p>
        </p:txBody>
      </p:sp>
      <p:pic>
        <p:nvPicPr>
          <p:cNvPr id="4" name="Bild 3" descr="20191231153348.pdf"/>
          <p:cNvPicPr>
            <a:picLocks noChangeAspect="1"/>
          </p:cNvPicPr>
          <p:nvPr/>
        </p:nvPicPr>
        <p:blipFill rotWithShape="1">
          <a:blip r:embed="rId3" cstate="screen">
            <a:extLst>
              <a:ext uri="{28A0092B-C50C-407E-A947-70E740481C1C}">
                <a14:useLocalDpi xmlns:a14="http://schemas.microsoft.com/office/drawing/2010/main"/>
              </a:ext>
            </a:extLst>
          </a:blip>
          <a:srcRect l="21662" t="12186"/>
          <a:stretch/>
        </p:blipFill>
        <p:spPr>
          <a:xfrm rot="21424413">
            <a:off x="0" y="1247492"/>
            <a:ext cx="7163272" cy="5674759"/>
          </a:xfrm>
          <a:prstGeom prst="rect">
            <a:avLst/>
          </a:prstGeom>
        </p:spPr>
      </p:pic>
    </p:spTree>
    <p:extLst>
      <p:ext uri="{BB962C8B-B14F-4D97-AF65-F5344CB8AC3E}">
        <p14:creationId xmlns:p14="http://schemas.microsoft.com/office/powerpoint/2010/main" val="188722123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Conservation des habitats</a:t>
            </a:r>
          </a:p>
        </p:txBody>
      </p:sp>
      <p:pic>
        <p:nvPicPr>
          <p:cNvPr id="4" name="Inhaltsplatzhalter 3" descr="IMG_2051.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352658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Plantation</a:t>
            </a:r>
            <a:r>
              <a:rPr lang="fr-CH" sz="2800" dirty="0"/>
              <a:t> </a:t>
            </a:r>
            <a:r>
              <a:rPr lang="fr-CH" dirty="0"/>
              <a:t>de haies </a:t>
            </a:r>
          </a:p>
        </p:txBody>
      </p:sp>
      <p:pic>
        <p:nvPicPr>
          <p:cNvPr id="4" name="Inhaltsplatzhalter 3" descr="DSC09680.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93612" y="1341438"/>
            <a:ext cx="7756776" cy="4602162"/>
          </a:xfrm>
        </p:spPr>
      </p:pic>
      <p:pic>
        <p:nvPicPr>
          <p:cNvPr id="3" name="Bild 2" descr="Bildschirmfoto 2020-01-03 um 13.55.1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3642519"/>
            <a:ext cx="2885600" cy="2880799"/>
          </a:xfrm>
          <a:prstGeom prst="rect">
            <a:avLst/>
          </a:prstGeom>
        </p:spPr>
      </p:pic>
    </p:spTree>
    <p:extLst>
      <p:ext uri="{BB962C8B-B14F-4D97-AF65-F5344CB8AC3E}">
        <p14:creationId xmlns:p14="http://schemas.microsoft.com/office/powerpoint/2010/main" val="302892462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Valorisation des habitats potentiels</a:t>
            </a:r>
          </a:p>
        </p:txBody>
      </p:sp>
      <p:pic>
        <p:nvPicPr>
          <p:cNvPr id="4" name="Inhaltsplatzhalter 3" descr="DSC02985.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31529" y="1047178"/>
            <a:ext cx="9396535" cy="5810822"/>
          </a:xfrm>
        </p:spPr>
      </p:pic>
      <p:sp>
        <p:nvSpPr>
          <p:cNvPr id="3" name="Oval 2"/>
          <p:cNvSpPr/>
          <p:nvPr/>
        </p:nvSpPr>
        <p:spPr bwMode="auto">
          <a:xfrm>
            <a:off x="467544" y="2708920"/>
            <a:ext cx="8568952" cy="1440160"/>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5" name="Oval 4"/>
          <p:cNvSpPr/>
          <p:nvPr/>
        </p:nvSpPr>
        <p:spPr bwMode="auto">
          <a:xfrm rot="21332667">
            <a:off x="680913" y="4906667"/>
            <a:ext cx="8446701" cy="1690435"/>
          </a:xfrm>
          <a:prstGeom prst="ellipse">
            <a:avLst/>
          </a:prstGeom>
          <a:no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234163704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Signes distinctifs</a:t>
            </a:r>
          </a:p>
        </p:txBody>
      </p:sp>
      <p:pic>
        <p:nvPicPr>
          <p:cNvPr id="6" name="Bild 5" descr="Neuntöter (Lanius collurio)20150524JPG0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8" y="976153"/>
            <a:ext cx="4376526" cy="5881847"/>
          </a:xfrm>
          <a:prstGeom prst="rect">
            <a:avLst/>
          </a:prstGeom>
        </p:spPr>
      </p:pic>
      <p:pic>
        <p:nvPicPr>
          <p:cNvPr id="3" name="Bild 2" descr="Lanius_collurio_female_Pessade_20190809_t1330CC-BY 4.0jpg.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4008" y="980729"/>
            <a:ext cx="4499992" cy="5877272"/>
          </a:xfrm>
          <a:prstGeom prst="rect">
            <a:avLst/>
          </a:prstGeom>
        </p:spPr>
      </p:pic>
    </p:spTree>
    <p:extLst>
      <p:ext uri="{BB962C8B-B14F-4D97-AF65-F5344CB8AC3E}">
        <p14:creationId xmlns:p14="http://schemas.microsoft.com/office/powerpoint/2010/main" val="88913437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Fauche échelonnée</a:t>
            </a:r>
          </a:p>
        </p:txBody>
      </p:sp>
      <p:pic>
        <p:nvPicPr>
          <p:cNvPr id="3" name="Bild 2" descr="Ausgemaehte Baume in extensiv blumenwiese_kopie.jpg"/>
          <p:cNvPicPr>
            <a:picLocks noChangeAspect="1"/>
          </p:cNvPicPr>
          <p:nvPr/>
        </p:nvPicPr>
        <p:blipFill rotWithShape="1">
          <a:blip r:embed="rId3" cstate="screen">
            <a:extLst>
              <a:ext uri="{28A0092B-C50C-407E-A947-70E740481C1C}">
                <a14:useLocalDpi xmlns:a14="http://schemas.microsoft.com/office/drawing/2010/main"/>
              </a:ext>
            </a:extLst>
          </a:blip>
          <a:srcRect t="4918" b="3994"/>
          <a:stretch/>
        </p:blipFill>
        <p:spPr>
          <a:xfrm>
            <a:off x="187908" y="1262671"/>
            <a:ext cx="4392488" cy="5334682"/>
          </a:xfrm>
          <a:prstGeom prst="rect">
            <a:avLst/>
          </a:prstGeom>
        </p:spPr>
      </p:pic>
      <p:pic>
        <p:nvPicPr>
          <p:cNvPr id="4" name="Bild 3" descr="DSC0436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6841" y="2996952"/>
            <a:ext cx="3744416" cy="2808312"/>
          </a:xfrm>
          <a:prstGeom prst="rect">
            <a:avLst/>
          </a:prstGeom>
        </p:spPr>
      </p:pic>
    </p:spTree>
    <p:extLst>
      <p:ext uri="{BB962C8B-B14F-4D97-AF65-F5344CB8AC3E}">
        <p14:creationId xmlns:p14="http://schemas.microsoft.com/office/powerpoint/2010/main" val="33461649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Maintien de surfaces ouvertes</a:t>
            </a:r>
          </a:p>
        </p:txBody>
      </p:sp>
      <p:pic>
        <p:nvPicPr>
          <p:cNvPr id="6" name="Bild 5" descr="P11008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4" y="980728"/>
            <a:ext cx="7905552" cy="5929164"/>
          </a:xfrm>
          <a:prstGeom prst="rect">
            <a:avLst/>
          </a:prstGeom>
        </p:spPr>
      </p:pic>
    </p:spTree>
    <p:extLst>
      <p:ext uri="{BB962C8B-B14F-4D97-AF65-F5344CB8AC3E}">
        <p14:creationId xmlns:p14="http://schemas.microsoft.com/office/powerpoint/2010/main" val="169564014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Combinaison de mesures</a:t>
            </a:r>
          </a:p>
        </p:txBody>
      </p:sp>
      <p:pic>
        <p:nvPicPr>
          <p:cNvPr id="4" name="Bild 3" descr="20190619_DJI_0037_JonasLandol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1002768"/>
            <a:ext cx="7950992" cy="5855232"/>
          </a:xfrm>
          <a:prstGeom prst="rect">
            <a:avLst/>
          </a:prstGeom>
        </p:spPr>
      </p:pic>
    </p:spTree>
    <p:extLst>
      <p:ext uri="{BB962C8B-B14F-4D97-AF65-F5344CB8AC3E}">
        <p14:creationId xmlns:p14="http://schemas.microsoft.com/office/powerpoint/2010/main" val="302073889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Combinaison de mesures</a:t>
            </a:r>
            <a:endParaRPr lang="de-DE" dirty="0"/>
          </a:p>
        </p:txBody>
      </p:sp>
      <p:pic>
        <p:nvPicPr>
          <p:cNvPr id="5" name="Bild 4" descr="Hochstamm_Landschaf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80728"/>
            <a:ext cx="7884368" cy="5877272"/>
          </a:xfrm>
          <a:prstGeom prst="rect">
            <a:avLst/>
          </a:prstGeom>
        </p:spPr>
      </p:pic>
    </p:spTree>
    <p:extLst>
      <p:ext uri="{BB962C8B-B14F-4D97-AF65-F5344CB8AC3E}">
        <p14:creationId xmlns:p14="http://schemas.microsoft.com/office/powerpoint/2010/main" val="17751061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96" y="146720"/>
            <a:ext cx="7772400" cy="762000"/>
          </a:xfrm>
        </p:spPr>
        <p:txBody>
          <a:bodyPr/>
          <a:lstStyle/>
          <a:p>
            <a:pPr algn="ctr"/>
            <a:r>
              <a:rPr lang="de-DE" dirty="0"/>
              <a:t>Exemple du </a:t>
            </a:r>
            <a:r>
              <a:rPr lang="de-DE" dirty="0" err="1"/>
              <a:t>Farnsberg</a:t>
            </a:r>
            <a:endParaRPr lang="de-DE" dirty="0"/>
          </a:p>
        </p:txBody>
      </p:sp>
      <p:pic>
        <p:nvPicPr>
          <p:cNvPr id="4" name="Bild 3" descr="Farnsberg Umriss mit Kart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363" y="1129555"/>
            <a:ext cx="5079709" cy="5575487"/>
          </a:xfrm>
          <a:prstGeom prst="rect">
            <a:avLst/>
          </a:prstGeom>
        </p:spPr>
      </p:pic>
      <p:pic>
        <p:nvPicPr>
          <p:cNvPr id="5" name="Bild 4" descr="Legende.png"/>
          <p:cNvPicPr>
            <a:picLocks noChangeAspect="1"/>
          </p:cNvPicPr>
          <p:nvPr/>
        </p:nvPicPr>
        <p:blipFill rotWithShape="1">
          <a:blip r:embed="rId4">
            <a:extLst>
              <a:ext uri="{28A0092B-C50C-407E-A947-70E740481C1C}">
                <a14:useLocalDpi xmlns:a14="http://schemas.microsoft.com/office/drawing/2010/main"/>
              </a:ext>
            </a:extLst>
          </a:blip>
          <a:srcRect b="3659"/>
          <a:stretch/>
        </p:blipFill>
        <p:spPr>
          <a:xfrm>
            <a:off x="5220072" y="2108200"/>
            <a:ext cx="3844652" cy="2544936"/>
          </a:xfrm>
          <a:prstGeom prst="rect">
            <a:avLst/>
          </a:prstGeom>
        </p:spPr>
      </p:pic>
    </p:spTree>
    <p:extLst>
      <p:ext uri="{BB962C8B-B14F-4D97-AF65-F5344CB8AC3E}">
        <p14:creationId xmlns:p14="http://schemas.microsoft.com/office/powerpoint/2010/main" val="11106539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Extensification</a:t>
            </a:r>
          </a:p>
        </p:txBody>
      </p:sp>
      <p:pic>
        <p:nvPicPr>
          <p:cNvPr id="4" name="Bild 3" descr="20180530_11393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980728"/>
            <a:ext cx="7920880" cy="5877272"/>
          </a:xfrm>
          <a:prstGeom prst="rect">
            <a:avLst/>
          </a:prstGeom>
        </p:spPr>
      </p:pic>
    </p:spTree>
    <p:extLst>
      <p:ext uri="{BB962C8B-B14F-4D97-AF65-F5344CB8AC3E}">
        <p14:creationId xmlns:p14="http://schemas.microsoft.com/office/powerpoint/2010/main" val="25885067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0180530_120418.jpg"/>
          <p:cNvPicPr>
            <a:picLocks noChangeAspect="1"/>
          </p:cNvPicPr>
          <p:nvPr/>
        </p:nvPicPr>
        <p:blipFill rotWithShape="1">
          <a:blip r:embed="rId3" cstate="screen">
            <a:extLst>
              <a:ext uri="{28A0092B-C50C-407E-A947-70E740481C1C}">
                <a14:useLocalDpi xmlns:a14="http://schemas.microsoft.com/office/drawing/2010/main"/>
              </a:ext>
            </a:extLst>
          </a:blip>
          <a:srcRect t="2167" b="6040"/>
          <a:stretch/>
        </p:blipFill>
        <p:spPr>
          <a:xfrm>
            <a:off x="179940" y="1207893"/>
            <a:ext cx="7704000" cy="5303808"/>
          </a:xfrm>
          <a:prstGeom prst="rect">
            <a:avLst/>
          </a:prstGeom>
        </p:spPr>
      </p:pic>
      <p:sp>
        <p:nvSpPr>
          <p:cNvPr id="7" name="Titel 1">
            <a:extLst>
              <a:ext uri="{FF2B5EF4-FFF2-40B4-BE49-F238E27FC236}">
                <a16:creationId xmlns:a16="http://schemas.microsoft.com/office/drawing/2014/main" id="{DACC5DC5-B88D-4561-9FAF-501B1C7FB22C}"/>
              </a:ext>
            </a:extLst>
          </p:cNvPr>
          <p:cNvSpPr>
            <a:spLocks noGrp="1"/>
          </p:cNvSpPr>
          <p:nvPr>
            <p:ph type="title"/>
          </p:nvPr>
        </p:nvSpPr>
        <p:spPr>
          <a:xfrm>
            <a:off x="685800" y="146720"/>
            <a:ext cx="7772400" cy="762000"/>
          </a:xfrm>
        </p:spPr>
        <p:txBody>
          <a:bodyPr/>
          <a:lstStyle/>
          <a:p>
            <a:pPr algn="ctr"/>
            <a:r>
              <a:rPr lang="fr-CH" dirty="0"/>
              <a:t>Création de grandes structures</a:t>
            </a:r>
          </a:p>
        </p:txBody>
      </p:sp>
    </p:spTree>
    <p:extLst>
      <p:ext uri="{BB962C8B-B14F-4D97-AF65-F5344CB8AC3E}">
        <p14:creationId xmlns:p14="http://schemas.microsoft.com/office/powerpoint/2010/main" val="324502784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Ourlets herbeux et jachères</a:t>
            </a:r>
          </a:p>
        </p:txBody>
      </p:sp>
      <p:pic>
        <p:nvPicPr>
          <p:cNvPr id="4" name="Bild 3" descr="DSC0902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6792"/>
            <a:ext cx="4391472" cy="3429000"/>
          </a:xfrm>
          <a:prstGeom prst="rect">
            <a:avLst/>
          </a:prstGeom>
        </p:spPr>
      </p:pic>
      <p:pic>
        <p:nvPicPr>
          <p:cNvPr id="6" name="Bild 5" descr="DSC0898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1" y="1556792"/>
            <a:ext cx="4572000" cy="3429000"/>
          </a:xfrm>
          <a:prstGeom prst="rect">
            <a:avLst/>
          </a:prstGeom>
        </p:spPr>
      </p:pic>
    </p:spTree>
    <p:extLst>
      <p:ext uri="{BB962C8B-B14F-4D97-AF65-F5344CB8AC3E}">
        <p14:creationId xmlns:p14="http://schemas.microsoft.com/office/powerpoint/2010/main" val="67588767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Agriculture de montagne</a:t>
            </a:r>
          </a:p>
        </p:txBody>
      </p:sp>
      <p:pic>
        <p:nvPicPr>
          <p:cNvPr id="4" name="Bild 3" descr="Hecken_artenreiche_Wiesen_Landschaft_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7607040" cy="5705280"/>
          </a:xfrm>
          <a:prstGeom prst="rect">
            <a:avLst/>
          </a:prstGeom>
        </p:spPr>
      </p:pic>
    </p:spTree>
    <p:extLst>
      <p:ext uri="{BB962C8B-B14F-4D97-AF65-F5344CB8AC3E}">
        <p14:creationId xmlns:p14="http://schemas.microsoft.com/office/powerpoint/2010/main" val="72205694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Contact avec les agriculteurs</a:t>
            </a:r>
          </a:p>
        </p:txBody>
      </p:sp>
      <p:pic>
        <p:nvPicPr>
          <p:cNvPr id="4" name="Bild 3" descr="Obsttag 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6" y="1412776"/>
            <a:ext cx="6552728" cy="4915933"/>
          </a:xfrm>
          <a:prstGeom prst="rect">
            <a:avLst/>
          </a:prstGeom>
        </p:spPr>
      </p:pic>
    </p:spTree>
    <p:extLst>
      <p:ext uri="{BB962C8B-B14F-4D97-AF65-F5344CB8AC3E}">
        <p14:creationId xmlns:p14="http://schemas.microsoft.com/office/powerpoint/2010/main" val="40164889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Signes distinctifs</a:t>
            </a:r>
          </a:p>
        </p:txBody>
      </p:sp>
      <p:pic>
        <p:nvPicPr>
          <p:cNvPr id="3" name="Bild 2" descr="Lanius_collurio_female_Pessade_20190809_t1330CC-BY 4.0jp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4008" y="980729"/>
            <a:ext cx="4499992" cy="5877272"/>
          </a:xfrm>
          <a:prstGeom prst="rect">
            <a:avLst/>
          </a:prstGeom>
        </p:spPr>
      </p:pic>
      <p:pic>
        <p:nvPicPr>
          <p:cNvPr id="4" name="Bild 3" descr="IMG_4696.JPG"/>
          <p:cNvPicPr>
            <a:picLocks noChangeAspect="1"/>
          </p:cNvPicPr>
          <p:nvPr/>
        </p:nvPicPr>
        <p:blipFill rotWithShape="1">
          <a:blip r:embed="rId4" cstate="screen">
            <a:extLst>
              <a:ext uri="{28A0092B-C50C-407E-A947-70E740481C1C}">
                <a14:useLocalDpi xmlns:a14="http://schemas.microsoft.com/office/drawing/2010/main"/>
              </a:ext>
            </a:extLst>
          </a:blip>
          <a:srcRect r="-11178"/>
          <a:stretch/>
        </p:blipFill>
        <p:spPr>
          <a:xfrm>
            <a:off x="0" y="1007642"/>
            <a:ext cx="4644008" cy="5871236"/>
          </a:xfrm>
          <a:prstGeom prst="rect">
            <a:avLst/>
          </a:prstGeom>
        </p:spPr>
      </p:pic>
    </p:spTree>
    <p:extLst>
      <p:ext uri="{BB962C8B-B14F-4D97-AF65-F5344CB8AC3E}">
        <p14:creationId xmlns:p14="http://schemas.microsoft.com/office/powerpoint/2010/main" val="320445371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Planification de structures</a:t>
            </a:r>
          </a:p>
        </p:txBody>
      </p:sp>
      <p:pic>
        <p:nvPicPr>
          <p:cNvPr id="4" name="Bild 3" descr="Plan_HP-Dettwiler_def.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80728"/>
            <a:ext cx="7884368" cy="5877272"/>
          </a:xfrm>
          <a:prstGeom prst="rect">
            <a:avLst/>
          </a:prstGeom>
        </p:spPr>
      </p:pic>
    </p:spTree>
    <p:extLst>
      <p:ext uri="{BB962C8B-B14F-4D97-AF65-F5344CB8AC3E}">
        <p14:creationId xmlns:p14="http://schemas.microsoft.com/office/powerpoint/2010/main" val="10160722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96" y="146720"/>
            <a:ext cx="7772400" cy="762000"/>
          </a:xfrm>
        </p:spPr>
        <p:txBody>
          <a:bodyPr/>
          <a:lstStyle/>
          <a:p>
            <a:pPr algn="ctr"/>
            <a:r>
              <a:rPr lang="fr-CH" dirty="0"/>
              <a:t>Planification régionale</a:t>
            </a:r>
          </a:p>
        </p:txBody>
      </p:sp>
      <p:pic>
        <p:nvPicPr>
          <p:cNvPr id="4" name="Bild 3" descr="IMG_0598.JPG"/>
          <p:cNvPicPr>
            <a:picLocks noChangeAspect="1"/>
          </p:cNvPicPr>
          <p:nvPr/>
        </p:nvPicPr>
        <p:blipFill rotWithShape="1">
          <a:blip r:embed="rId3" cstate="screen">
            <a:extLst>
              <a:ext uri="{28A0092B-C50C-407E-A947-70E740481C1C}">
                <a14:useLocalDpi xmlns:a14="http://schemas.microsoft.com/office/drawing/2010/main"/>
              </a:ext>
            </a:extLst>
          </a:blip>
          <a:srcRect l="9894" r="11115"/>
          <a:stretch/>
        </p:blipFill>
        <p:spPr>
          <a:xfrm rot="5400000">
            <a:off x="47344" y="1328919"/>
            <a:ext cx="5232335" cy="4968000"/>
          </a:xfrm>
          <a:prstGeom prst="rect">
            <a:avLst/>
          </a:prstGeom>
        </p:spPr>
      </p:pic>
      <p:sp>
        <p:nvSpPr>
          <p:cNvPr id="3" name="Textfeld 2"/>
          <p:cNvSpPr txBox="1"/>
          <p:nvPr/>
        </p:nvSpPr>
        <p:spPr>
          <a:xfrm>
            <a:off x="5364089" y="1916832"/>
            <a:ext cx="3600400" cy="2308324"/>
          </a:xfrm>
          <a:prstGeom prst="rect">
            <a:avLst/>
          </a:prstGeom>
          <a:noFill/>
        </p:spPr>
        <p:txBody>
          <a:bodyPr wrap="square" rtlCol="0">
            <a:spAutoFit/>
          </a:bodyPr>
          <a:lstStyle/>
          <a:p>
            <a:r>
              <a:rPr lang="fr-CH" dirty="0">
                <a:solidFill>
                  <a:srgbClr val="808080"/>
                </a:solidFill>
              </a:rPr>
              <a:t>En plus des agriculteurs, les offices cantonaux concernés doivent également être impliqués dans les projets.</a:t>
            </a:r>
          </a:p>
        </p:txBody>
      </p:sp>
    </p:spTree>
    <p:extLst>
      <p:ext uri="{BB962C8B-B14F-4D97-AF65-F5344CB8AC3E}">
        <p14:creationId xmlns:p14="http://schemas.microsoft.com/office/powerpoint/2010/main" val="178229944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Un réseau d‘habitats</a:t>
            </a:r>
          </a:p>
        </p:txBody>
      </p:sp>
      <p:pic>
        <p:nvPicPr>
          <p:cNvPr id="4" name="Inhaltsplatzhalter 3" descr="farnsberg_oeI.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7032168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Bild 3" descr="DSC004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663825" cy="278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3" name="Bild 4" descr="DSC0046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39975" y="0"/>
            <a:ext cx="2770188" cy="278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4" name="Bild 5" descr="DSC00785.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48064" y="2708920"/>
            <a:ext cx="2448272" cy="2452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6" name="Bild 9" descr="DSC08433 Kopi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32588" y="0"/>
            <a:ext cx="2617498" cy="278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7" name="Bild 10" descr="Grünes Heupferd.tif"/>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2780928"/>
            <a:ext cx="3134806" cy="2068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8" name="Bild 11" descr="DSC05524.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rot="-5400000">
            <a:off x="-334429" y="4950432"/>
            <a:ext cx="2304877" cy="19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9" name="Bild 8" descr="DSC03835.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499992" y="0"/>
            <a:ext cx="2436490" cy="278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0" name="Bild 12" descr="DSC04412.JP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3131840" y="2780928"/>
            <a:ext cx="2160240"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Bild 1" descr="DSC09276.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835696" y="4786159"/>
            <a:ext cx="1728192" cy="2071841"/>
          </a:xfrm>
          <a:prstGeom prst="rect">
            <a:avLst/>
          </a:prstGeom>
        </p:spPr>
      </p:pic>
      <p:pic>
        <p:nvPicPr>
          <p:cNvPr id="5" name="Bild 4" descr="DSC07846.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596336" y="3717032"/>
            <a:ext cx="1547664" cy="1168652"/>
          </a:xfrm>
          <a:prstGeom prst="rect">
            <a:avLst/>
          </a:prstGeom>
        </p:spPr>
      </p:pic>
      <p:pic>
        <p:nvPicPr>
          <p:cNvPr id="6" name="Bild 5" descr="Igel_Scheuber Kopie.eps"/>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563888" y="4996427"/>
            <a:ext cx="1872208" cy="1888957"/>
          </a:xfrm>
          <a:prstGeom prst="rect">
            <a:avLst/>
          </a:prstGeom>
        </p:spPr>
      </p:pic>
      <p:pic>
        <p:nvPicPr>
          <p:cNvPr id="7" name="Bild 6" descr="IMG_8913.JP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436096" y="5157192"/>
            <a:ext cx="2376264" cy="1700808"/>
          </a:xfrm>
          <a:prstGeom prst="rect">
            <a:avLst/>
          </a:prstGeom>
        </p:spPr>
      </p:pic>
      <p:pic>
        <p:nvPicPr>
          <p:cNvPr id="8" name="Bild 7" descr="600px-Mustela.erminea.jp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596336" y="2780928"/>
            <a:ext cx="1547664" cy="1008112"/>
          </a:xfrm>
          <a:prstGeom prst="rect">
            <a:avLst/>
          </a:prstGeom>
        </p:spPr>
      </p:pic>
      <p:pic>
        <p:nvPicPr>
          <p:cNvPr id="3" name="Bild 2" descr="Hase1.JPG"/>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596336" y="4725144"/>
            <a:ext cx="1547664" cy="2132856"/>
          </a:xfrm>
          <a:prstGeom prst="rect">
            <a:avLst/>
          </a:prstGeom>
        </p:spPr>
      </p:pic>
    </p:spTree>
    <p:extLst>
      <p:ext uri="{BB962C8B-B14F-4D97-AF65-F5344CB8AC3E}">
        <p14:creationId xmlns:p14="http://schemas.microsoft.com/office/powerpoint/2010/main" val="36167783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feld 2">
            <a:extLst>
              <a:ext uri="{FF2B5EF4-FFF2-40B4-BE49-F238E27FC236}">
                <a16:creationId xmlns:a16="http://schemas.microsoft.com/office/drawing/2014/main" id="{A938DC1C-BBF3-4F4C-AED6-335AAD919C5C}"/>
              </a:ext>
            </a:extLst>
          </p:cNvPr>
          <p:cNvSpPr txBox="1"/>
          <p:nvPr/>
        </p:nvSpPr>
        <p:spPr>
          <a:xfrm>
            <a:off x="251520" y="2628200"/>
            <a:ext cx="8568952" cy="646331"/>
          </a:xfrm>
          <a:prstGeom prst="rect">
            <a:avLst/>
          </a:prstGeom>
          <a:noFill/>
        </p:spPr>
        <p:txBody>
          <a:bodyPr wrap="square" rtlCol="0">
            <a:spAutoFit/>
          </a:bodyPr>
          <a:lstStyle/>
          <a:p>
            <a:pPr algn="ctr"/>
            <a:r>
              <a:rPr lang="fr-CH" sz="3600" dirty="0"/>
              <a:t>L‘infrastructure écologique</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251520" y="146050"/>
            <a:ext cx="7772400" cy="762000"/>
          </a:xfrm>
        </p:spPr>
        <p:txBody>
          <a:bodyPr/>
          <a:lstStyle/>
          <a:p>
            <a:pPr marL="514350" indent="-514350" algn="ctr" eaLnBrk="1" hangingPunct="1">
              <a:spcBef>
                <a:spcPct val="20000"/>
              </a:spcBef>
              <a:defRPr/>
            </a:pPr>
            <a:r>
              <a:rPr lang="fr-CH" dirty="0"/>
              <a:t>Définition</a:t>
            </a:r>
          </a:p>
        </p:txBody>
      </p:sp>
      <p:pic>
        <p:nvPicPr>
          <p:cNvPr id="3" name="Image 2" descr="Une image contenant capture d’écran&#10;&#10;Description générée automatiquement">
            <a:extLst>
              <a:ext uri="{FF2B5EF4-FFF2-40B4-BE49-F238E27FC236}">
                <a16:creationId xmlns:a16="http://schemas.microsoft.com/office/drawing/2014/main" id="{6F44B29D-6702-469B-A7B6-00F14918C94E}"/>
              </a:ext>
            </a:extLst>
          </p:cNvPr>
          <p:cNvPicPr>
            <a:picLocks noChangeAspect="1"/>
          </p:cNvPicPr>
          <p:nvPr/>
        </p:nvPicPr>
        <p:blipFill rotWithShape="1">
          <a:blip r:embed="rId3"/>
          <a:srcRect t="784"/>
          <a:stretch/>
        </p:blipFill>
        <p:spPr>
          <a:xfrm>
            <a:off x="0" y="908049"/>
            <a:ext cx="9189421" cy="5107671"/>
          </a:xfrm>
          <a:prstGeom prst="rect">
            <a:avLst/>
          </a:prstGeom>
        </p:spPr>
      </p:pic>
    </p:spTree>
    <p:extLst>
      <p:ext uri="{BB962C8B-B14F-4D97-AF65-F5344CB8AC3E}">
        <p14:creationId xmlns:p14="http://schemas.microsoft.com/office/powerpoint/2010/main" val="382452675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el 1"/>
          <p:cNvSpPr>
            <a:spLocks noGrp="1"/>
          </p:cNvSpPr>
          <p:nvPr>
            <p:ph type="title"/>
          </p:nvPr>
        </p:nvSpPr>
        <p:spPr>
          <a:xfrm>
            <a:off x="107950" y="115888"/>
            <a:ext cx="8784530" cy="792832"/>
          </a:xfrm>
        </p:spPr>
        <p:txBody>
          <a:bodyPr/>
          <a:lstStyle/>
          <a:p>
            <a:pPr algn="ctr"/>
            <a:r>
              <a:rPr lang="fr-CH" dirty="0">
                <a:latin typeface="Arial" charset="0"/>
                <a:ea typeface="ＭＳ Ｐゴシック" charset="0"/>
                <a:cs typeface="ＭＳ Ｐゴシック" charset="0"/>
              </a:rPr>
              <a:t>Pierre angulaire de la biodiversité</a:t>
            </a:r>
          </a:p>
        </p:txBody>
      </p:sp>
      <p:sp>
        <p:nvSpPr>
          <p:cNvPr id="6" name="Espace réservé du contenu 2">
            <a:extLst>
              <a:ext uri="{FF2B5EF4-FFF2-40B4-BE49-F238E27FC236}">
                <a16:creationId xmlns:a16="http://schemas.microsoft.com/office/drawing/2014/main" id="{34FF2595-DB7B-438E-BE55-1462EE2BB2F9}"/>
              </a:ext>
            </a:extLst>
          </p:cNvPr>
          <p:cNvSpPr>
            <a:spLocks noGrp="1"/>
          </p:cNvSpPr>
          <p:nvPr>
            <p:ph idx="1"/>
          </p:nvPr>
        </p:nvSpPr>
        <p:spPr>
          <a:xfrm>
            <a:off x="323528" y="1340768"/>
            <a:ext cx="8496944" cy="4464496"/>
          </a:xfrm>
        </p:spPr>
        <p:txBody>
          <a:bodyPr/>
          <a:lstStyle/>
          <a:p>
            <a:pPr marL="0" indent="0">
              <a:spcAft>
                <a:spcPts val="1200"/>
              </a:spcAft>
              <a:buNone/>
            </a:pPr>
            <a:r>
              <a:rPr lang="fr-FR" dirty="0">
                <a:solidFill>
                  <a:schemeClr val="tx1"/>
                </a:solidFill>
              </a:rPr>
              <a:t>L’infrastructure écologique agi sur les 3 niveaux de la biodiversité:</a:t>
            </a:r>
          </a:p>
          <a:p>
            <a:pPr marL="914400" lvl="1" indent="-457200">
              <a:spcAft>
                <a:spcPts val="600"/>
              </a:spcAft>
              <a:buFont typeface="+mj-lt"/>
              <a:buAutoNum type="arabicPeriod"/>
            </a:pPr>
            <a:r>
              <a:rPr lang="fr-FR" dirty="0">
                <a:solidFill>
                  <a:schemeClr val="tx1"/>
                </a:solidFill>
              </a:rPr>
              <a:t>Assure la pérennité de la diversité des </a:t>
            </a:r>
            <a:r>
              <a:rPr lang="fr-FR" b="1" dirty="0">
                <a:solidFill>
                  <a:schemeClr val="tx1"/>
                </a:solidFill>
              </a:rPr>
              <a:t>habitats</a:t>
            </a:r>
            <a:r>
              <a:rPr lang="fr-FR" dirty="0">
                <a:solidFill>
                  <a:schemeClr val="tx1"/>
                </a:solidFill>
              </a:rPr>
              <a:t> et des </a:t>
            </a:r>
            <a:r>
              <a:rPr lang="fr-FR" b="1" dirty="0">
                <a:solidFill>
                  <a:schemeClr val="tx1"/>
                </a:solidFill>
              </a:rPr>
              <a:t>écosystèmes</a:t>
            </a:r>
          </a:p>
          <a:p>
            <a:pPr marL="914400" lvl="1" indent="-457200">
              <a:spcAft>
                <a:spcPts val="600"/>
              </a:spcAft>
              <a:buFont typeface="+mj-lt"/>
              <a:buAutoNum type="arabicPeriod"/>
            </a:pPr>
            <a:r>
              <a:rPr lang="fr-FR" dirty="0">
                <a:solidFill>
                  <a:schemeClr val="tx1"/>
                </a:solidFill>
              </a:rPr>
              <a:t>Tient compte des besoins spécifiques des diverses </a:t>
            </a:r>
            <a:r>
              <a:rPr lang="fr-FR" b="1" dirty="0">
                <a:solidFill>
                  <a:schemeClr val="tx1"/>
                </a:solidFill>
              </a:rPr>
              <a:t>espèces </a:t>
            </a:r>
            <a:r>
              <a:rPr lang="fr-FR" dirty="0">
                <a:solidFill>
                  <a:schemeClr val="tx1"/>
                </a:solidFill>
              </a:rPr>
              <a:t>en matière d’habitat</a:t>
            </a:r>
          </a:p>
          <a:p>
            <a:pPr marL="914400" lvl="1" indent="-457200">
              <a:spcAft>
                <a:spcPts val="600"/>
              </a:spcAft>
              <a:buFont typeface="+mj-lt"/>
              <a:buAutoNum type="arabicPeriod"/>
            </a:pPr>
            <a:r>
              <a:rPr lang="fr-FR" dirty="0">
                <a:solidFill>
                  <a:schemeClr val="tx1"/>
                </a:solidFill>
              </a:rPr>
              <a:t>Favorise la </a:t>
            </a:r>
            <a:r>
              <a:rPr lang="fr-FR" b="1" dirty="0">
                <a:solidFill>
                  <a:schemeClr val="tx1"/>
                </a:solidFill>
              </a:rPr>
              <a:t>diversité génétique </a:t>
            </a:r>
            <a:r>
              <a:rPr lang="fr-FR" dirty="0">
                <a:solidFill>
                  <a:schemeClr val="tx1"/>
                </a:solidFill>
              </a:rPr>
              <a:t>au sein des espèces en connectant les habitant et en facilitant la mobilité des individus</a:t>
            </a:r>
          </a:p>
        </p:txBody>
      </p:sp>
    </p:spTree>
    <p:extLst>
      <p:ext uri="{BB962C8B-B14F-4D97-AF65-F5344CB8AC3E}">
        <p14:creationId xmlns:p14="http://schemas.microsoft.com/office/powerpoint/2010/main" val="89608610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Graphique Europedt.tif">
            <a:extLst>
              <a:ext uri="{FF2B5EF4-FFF2-40B4-BE49-F238E27FC236}">
                <a16:creationId xmlns:a16="http://schemas.microsoft.com/office/drawing/2014/main" id="{9A817BA6-5FAC-4F5D-9F6E-D0164A88C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9" y="1124744"/>
            <a:ext cx="9144000" cy="5453988"/>
          </a:xfrm>
          <a:prstGeom prst="rect">
            <a:avLst/>
          </a:prstGeom>
        </p:spPr>
      </p:pic>
      <p:pic>
        <p:nvPicPr>
          <p:cNvPr id="5" name="Image 4">
            <a:extLst>
              <a:ext uri="{FF2B5EF4-FFF2-40B4-BE49-F238E27FC236}">
                <a16:creationId xmlns:a16="http://schemas.microsoft.com/office/drawing/2014/main" id="{FAF0FFDF-634B-4471-9F17-EE544C934A59}"/>
              </a:ext>
            </a:extLst>
          </p:cNvPr>
          <p:cNvPicPr>
            <a:picLocks noChangeAspect="1"/>
          </p:cNvPicPr>
          <p:nvPr/>
        </p:nvPicPr>
        <p:blipFill rotWithShape="1">
          <a:blip r:embed="rId4"/>
          <a:srcRect l="50254" t="1049" r="5772" b="71320"/>
          <a:stretch/>
        </p:blipFill>
        <p:spPr>
          <a:xfrm>
            <a:off x="4860032" y="1556792"/>
            <a:ext cx="3704829" cy="1388497"/>
          </a:xfrm>
          <a:prstGeom prst="rect">
            <a:avLst/>
          </a:prstGeom>
        </p:spPr>
      </p:pic>
      <p:sp>
        <p:nvSpPr>
          <p:cNvPr id="7" name="Titel 1">
            <a:extLst>
              <a:ext uri="{FF2B5EF4-FFF2-40B4-BE49-F238E27FC236}">
                <a16:creationId xmlns:a16="http://schemas.microsoft.com/office/drawing/2014/main" id="{244B34C7-BD38-4B6A-9FDE-4EC2BF44FBDC}"/>
              </a:ext>
            </a:extLst>
          </p:cNvPr>
          <p:cNvSpPr txBox="1">
            <a:spLocks/>
          </p:cNvSpPr>
          <p:nvPr/>
        </p:nvSpPr>
        <p:spPr bwMode="auto">
          <a:xfrm>
            <a:off x="107950" y="115888"/>
            <a:ext cx="8784530" cy="792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bg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5pPr>
            <a:lvl6pPr marL="457200" algn="l" rtl="0" fontAlgn="base">
              <a:spcBef>
                <a:spcPct val="0"/>
              </a:spcBef>
              <a:spcAft>
                <a:spcPct val="0"/>
              </a:spcAft>
              <a:defRPr sz="3600" b="1">
                <a:solidFill>
                  <a:srgbClr val="FFFF66"/>
                </a:solidFill>
                <a:latin typeface="Arial" charset="0"/>
              </a:defRPr>
            </a:lvl6pPr>
            <a:lvl7pPr marL="914400" algn="l" rtl="0" fontAlgn="base">
              <a:spcBef>
                <a:spcPct val="0"/>
              </a:spcBef>
              <a:spcAft>
                <a:spcPct val="0"/>
              </a:spcAft>
              <a:defRPr sz="3600" b="1">
                <a:solidFill>
                  <a:srgbClr val="FFFF66"/>
                </a:solidFill>
                <a:latin typeface="Arial" charset="0"/>
              </a:defRPr>
            </a:lvl7pPr>
            <a:lvl8pPr marL="1371600" algn="l" rtl="0" fontAlgn="base">
              <a:spcBef>
                <a:spcPct val="0"/>
              </a:spcBef>
              <a:spcAft>
                <a:spcPct val="0"/>
              </a:spcAft>
              <a:defRPr sz="3600" b="1">
                <a:solidFill>
                  <a:srgbClr val="FFFF66"/>
                </a:solidFill>
                <a:latin typeface="Arial" charset="0"/>
              </a:defRPr>
            </a:lvl8pPr>
            <a:lvl9pPr marL="1828800" algn="l" rtl="0" fontAlgn="base">
              <a:spcBef>
                <a:spcPct val="0"/>
              </a:spcBef>
              <a:spcAft>
                <a:spcPct val="0"/>
              </a:spcAft>
              <a:defRPr sz="3600" b="1">
                <a:solidFill>
                  <a:srgbClr val="FFFF66"/>
                </a:solidFill>
                <a:latin typeface="Arial" charset="0"/>
              </a:defRPr>
            </a:lvl9pPr>
          </a:lstStyle>
          <a:p>
            <a:pPr algn="ctr"/>
            <a:endParaRPr lang="fr-CH" kern="0" dirty="0">
              <a:latin typeface="Arial" charset="0"/>
              <a:ea typeface="ＭＳ Ｐゴシック" charset="0"/>
              <a:cs typeface="ＭＳ Ｐゴシック" charset="0"/>
            </a:endParaRPr>
          </a:p>
        </p:txBody>
      </p:sp>
      <p:sp>
        <p:nvSpPr>
          <p:cNvPr id="12" name="Titre 11">
            <a:extLst>
              <a:ext uri="{FF2B5EF4-FFF2-40B4-BE49-F238E27FC236}">
                <a16:creationId xmlns:a16="http://schemas.microsoft.com/office/drawing/2014/main" id="{325A6019-7E26-43B2-9FAC-BACFECB19D03}"/>
              </a:ext>
            </a:extLst>
          </p:cNvPr>
          <p:cNvSpPr>
            <a:spLocks noGrp="1"/>
          </p:cNvSpPr>
          <p:nvPr>
            <p:ph type="title"/>
          </p:nvPr>
        </p:nvSpPr>
        <p:spPr/>
        <p:txBody>
          <a:bodyPr/>
          <a:lstStyle/>
          <a:p>
            <a:pPr algn="ctr"/>
            <a:r>
              <a:rPr lang="de-DE" dirty="0">
                <a:solidFill>
                  <a:srgbClr val="FFFFFF"/>
                </a:solidFill>
                <a:latin typeface="Arial" charset="0"/>
                <a:ea typeface="MS PGothic" charset="0"/>
              </a:rPr>
              <a:t>Suisse: </a:t>
            </a:r>
            <a:r>
              <a:rPr lang="de-DE" dirty="0" err="1">
                <a:solidFill>
                  <a:srgbClr val="FFFFFF"/>
                </a:solidFill>
                <a:latin typeface="Arial" charset="0"/>
                <a:ea typeface="MS PGothic" charset="0"/>
              </a:rPr>
              <a:t>l‘urgence</a:t>
            </a:r>
            <a:r>
              <a:rPr lang="de-DE" dirty="0">
                <a:solidFill>
                  <a:srgbClr val="FFFFFF"/>
                </a:solidFill>
                <a:latin typeface="Arial" charset="0"/>
                <a:ea typeface="MS PGothic" charset="0"/>
              </a:rPr>
              <a:t> </a:t>
            </a:r>
            <a:r>
              <a:rPr lang="de-DE" dirty="0" err="1">
                <a:solidFill>
                  <a:srgbClr val="FFFFFF"/>
                </a:solidFill>
                <a:latin typeface="Arial" charset="0"/>
                <a:ea typeface="MS PGothic" charset="0"/>
              </a:rPr>
              <a:t>d‘agir</a:t>
            </a:r>
            <a:endParaRPr lang="fr-CH" dirty="0"/>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E93F6EB-7A65-49B1-A9D6-A7D693691BEC}"/>
              </a:ext>
            </a:extLst>
          </p:cNvPr>
          <p:cNvSpPr>
            <a:spLocks noGrp="1"/>
          </p:cNvSpPr>
          <p:nvPr>
            <p:ph type="title"/>
          </p:nvPr>
        </p:nvSpPr>
        <p:spPr/>
        <p:txBody>
          <a:bodyPr/>
          <a:lstStyle/>
          <a:p>
            <a:pPr algn="ctr"/>
            <a:r>
              <a:rPr lang="fr-CH" dirty="0">
                <a:solidFill>
                  <a:srgbClr val="FFFFFF"/>
                </a:solidFill>
                <a:latin typeface="Arial" charset="0"/>
                <a:ea typeface="MS PGothic" charset="0"/>
              </a:rPr>
              <a:t>Suisse: l‘urgence d‘agir</a:t>
            </a:r>
            <a:endParaRPr lang="fr-CH" dirty="0"/>
          </a:p>
        </p:txBody>
      </p:sp>
      <p:pic>
        <p:nvPicPr>
          <p:cNvPr id="7" name="Image 6" descr="especesmenacesdt.tif">
            <a:extLst>
              <a:ext uri="{FF2B5EF4-FFF2-40B4-BE49-F238E27FC236}">
                <a16:creationId xmlns:a16="http://schemas.microsoft.com/office/drawing/2014/main" id="{1AA0C8CC-07EF-4B35-85E3-9BB87F192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124744"/>
            <a:ext cx="3846002" cy="5373216"/>
          </a:xfrm>
          <a:prstGeom prst="rect">
            <a:avLst/>
          </a:prstGeom>
          <a:ln>
            <a:solidFill>
              <a:srgbClr val="C0C0C0"/>
            </a:solidFill>
          </a:ln>
        </p:spPr>
      </p:pic>
      <p:sp>
        <p:nvSpPr>
          <p:cNvPr id="8" name="Espace réservé du contenu 1">
            <a:extLst>
              <a:ext uri="{FF2B5EF4-FFF2-40B4-BE49-F238E27FC236}">
                <a16:creationId xmlns:a16="http://schemas.microsoft.com/office/drawing/2014/main" id="{889C0773-C90B-4278-A4A6-CADCA7200035}"/>
              </a:ext>
            </a:extLst>
          </p:cNvPr>
          <p:cNvSpPr txBox="1">
            <a:spLocks/>
          </p:cNvSpPr>
          <p:nvPr/>
        </p:nvSpPr>
        <p:spPr>
          <a:xfrm>
            <a:off x="4572000" y="1124744"/>
            <a:ext cx="4032448" cy="4968552"/>
          </a:xfrm>
          <a:prstGeom prst="rect">
            <a:avLst/>
          </a:prstGeom>
        </p:spPr>
        <p:txBody>
          <a:bodyPr/>
          <a:lstStyle>
            <a:lvl1pPr marL="342900" indent="-342900" algn="l" rtl="0" eaLnBrk="0" fontAlgn="base" hangingPunct="0">
              <a:spcBef>
                <a:spcPct val="20000"/>
              </a:spcBef>
              <a:spcAft>
                <a:spcPct val="0"/>
              </a:spcAft>
              <a:buChar char="•"/>
              <a:defRPr sz="2800" b="1">
                <a:solidFill>
                  <a:srgbClr val="818079"/>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400">
                <a:solidFill>
                  <a:srgbClr val="818079"/>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000">
                <a:solidFill>
                  <a:srgbClr val="818079"/>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a:solidFill>
                  <a:srgbClr val="818079"/>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a:solidFill>
                  <a:srgbClr val="818079"/>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a:solidFill>
                  <a:srgbClr val="FFFF66"/>
                </a:solidFill>
                <a:latin typeface="+mn-lt"/>
                <a:ea typeface="ＭＳ Ｐゴシック" charset="-128"/>
              </a:defRPr>
            </a:lvl6pPr>
            <a:lvl7pPr marL="2971800" indent="-228600" algn="l" rtl="0" fontAlgn="base">
              <a:spcBef>
                <a:spcPct val="20000"/>
              </a:spcBef>
              <a:spcAft>
                <a:spcPct val="0"/>
              </a:spcAft>
              <a:buChar char="»"/>
              <a:defRPr>
                <a:solidFill>
                  <a:srgbClr val="FFFF66"/>
                </a:solidFill>
                <a:latin typeface="+mn-lt"/>
                <a:ea typeface="ＭＳ Ｐゴシック" charset="-128"/>
              </a:defRPr>
            </a:lvl7pPr>
            <a:lvl8pPr marL="3429000" indent="-228600" algn="l" rtl="0" fontAlgn="base">
              <a:spcBef>
                <a:spcPct val="20000"/>
              </a:spcBef>
              <a:spcAft>
                <a:spcPct val="0"/>
              </a:spcAft>
              <a:buChar char="»"/>
              <a:defRPr>
                <a:solidFill>
                  <a:srgbClr val="FFFF66"/>
                </a:solidFill>
                <a:latin typeface="+mn-lt"/>
                <a:ea typeface="ＭＳ Ｐゴシック" charset="-128"/>
              </a:defRPr>
            </a:lvl8pPr>
            <a:lvl9pPr marL="3886200" indent="-228600" algn="l" rtl="0" fontAlgn="base">
              <a:spcBef>
                <a:spcPct val="20000"/>
              </a:spcBef>
              <a:spcAft>
                <a:spcPct val="0"/>
              </a:spcAft>
              <a:buChar char="»"/>
              <a:defRPr>
                <a:solidFill>
                  <a:srgbClr val="FFFF66"/>
                </a:solidFill>
                <a:latin typeface="+mn-lt"/>
                <a:ea typeface="ＭＳ Ｐゴシック" charset="-128"/>
              </a:defRPr>
            </a:lvl9pPr>
          </a:lstStyle>
          <a:p>
            <a:r>
              <a:rPr lang="fr-FR" b="0" kern="0">
                <a:solidFill>
                  <a:srgbClr val="000000"/>
                </a:solidFill>
              </a:rPr>
              <a:t>Le paysage suisse est fortement </a:t>
            </a:r>
            <a:r>
              <a:rPr lang="fr-FR" kern="0">
                <a:solidFill>
                  <a:srgbClr val="000000"/>
                </a:solidFill>
              </a:rPr>
              <a:t>mité</a:t>
            </a:r>
          </a:p>
          <a:p>
            <a:r>
              <a:rPr lang="fr-FR" b="0" kern="0">
                <a:solidFill>
                  <a:srgbClr val="000000"/>
                </a:solidFill>
              </a:rPr>
              <a:t>La Suisse est bien verte, mais la qualité des paysages et des habitats se dégrade constamment</a:t>
            </a:r>
          </a:p>
          <a:p>
            <a:r>
              <a:rPr lang="fr-FR" kern="0">
                <a:solidFill>
                  <a:srgbClr val="000000"/>
                </a:solidFill>
              </a:rPr>
              <a:t>On observe un recul constant des espèces et des habitats</a:t>
            </a:r>
            <a:endParaRPr lang="fr-FR" kern="0" dirty="0">
              <a:solidFill>
                <a:srgbClr val="000000"/>
              </a:solidFill>
            </a:endParaRPr>
          </a:p>
        </p:txBody>
      </p:sp>
    </p:spTree>
    <p:extLst>
      <p:ext uri="{BB962C8B-B14F-4D97-AF65-F5344CB8AC3E}">
        <p14:creationId xmlns:p14="http://schemas.microsoft.com/office/powerpoint/2010/main" val="269184439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1"/>
          <p:cNvSpPr txBox="1">
            <a:spLocks/>
          </p:cNvSpPr>
          <p:nvPr/>
        </p:nvSpPr>
        <p:spPr bwMode="auto">
          <a:xfrm>
            <a:off x="251520" y="3933056"/>
            <a:ext cx="8736012" cy="136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eaLnBrk="1" hangingPunct="1">
              <a:spcBef>
                <a:spcPct val="20000"/>
              </a:spcBef>
              <a:buFontTx/>
              <a:buChar char="•"/>
              <a:defRPr/>
            </a:pPr>
            <a:endParaRPr lang="de-CH" b="0" dirty="0">
              <a:solidFill>
                <a:srgbClr val="818079"/>
              </a:solidFill>
              <a:ea typeface="ＭＳ Ｐゴシック" charset="0"/>
              <a:cs typeface="ＭＳ Ｐゴシック" charset="0"/>
            </a:endParaRPr>
          </a:p>
          <a:p>
            <a:pPr marL="0" indent="0" eaLnBrk="1" hangingPunct="1">
              <a:spcBef>
                <a:spcPct val="20000"/>
              </a:spcBef>
              <a:defRPr/>
            </a:pPr>
            <a:endParaRPr lang="de-CH" b="0" dirty="0">
              <a:solidFill>
                <a:srgbClr val="818079"/>
              </a:solidFill>
              <a:ea typeface="ＭＳ Ｐゴシック" charset="0"/>
              <a:cs typeface="ＭＳ Ｐゴシック" charset="0"/>
            </a:endParaRPr>
          </a:p>
          <a:p>
            <a:pPr eaLnBrk="1" hangingPunct="1">
              <a:spcBef>
                <a:spcPct val="20000"/>
              </a:spcBef>
              <a:buFontTx/>
              <a:buChar char="•"/>
              <a:defRPr/>
            </a:pPr>
            <a:endParaRPr lang="de-CH" b="0" dirty="0">
              <a:solidFill>
                <a:srgbClr val="818079"/>
              </a:solidFill>
              <a:ea typeface="ＭＳ Ｐゴシック" charset="0"/>
              <a:cs typeface="ＭＳ Ｐゴシック" charset="0"/>
            </a:endParaRPr>
          </a:p>
        </p:txBody>
      </p:sp>
      <p:pic>
        <p:nvPicPr>
          <p:cNvPr id="10" name="Bild 9" descr="Bildschirmfoto 2016-09-10 um 20.47.2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4168" y="4293096"/>
            <a:ext cx="1532833" cy="2162433"/>
          </a:xfrm>
          <a:prstGeom prst="rect">
            <a:avLst/>
          </a:prstGeom>
        </p:spPr>
      </p:pic>
      <p:pic>
        <p:nvPicPr>
          <p:cNvPr id="11" name="Bild 10" descr="Lachat_WandelderBiodiversitaet.jp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1960" y="4365104"/>
            <a:ext cx="1431751" cy="2010544"/>
          </a:xfrm>
          <a:prstGeom prst="rect">
            <a:avLst/>
          </a:prstGeom>
        </p:spPr>
      </p:pic>
      <p:sp>
        <p:nvSpPr>
          <p:cNvPr id="4" name="Titre 3">
            <a:extLst>
              <a:ext uri="{FF2B5EF4-FFF2-40B4-BE49-F238E27FC236}">
                <a16:creationId xmlns:a16="http://schemas.microsoft.com/office/drawing/2014/main" id="{B1A92291-ED1D-474C-961C-BD79E0BC244B}"/>
              </a:ext>
            </a:extLst>
          </p:cNvPr>
          <p:cNvSpPr>
            <a:spLocks noGrp="1"/>
          </p:cNvSpPr>
          <p:nvPr>
            <p:ph type="title"/>
          </p:nvPr>
        </p:nvSpPr>
        <p:spPr/>
        <p:txBody>
          <a:bodyPr/>
          <a:lstStyle/>
          <a:p>
            <a:pPr algn="ctr"/>
            <a:r>
              <a:rPr lang="fr-CH" dirty="0">
                <a:solidFill>
                  <a:srgbClr val="FFFFFF"/>
                </a:solidFill>
                <a:latin typeface="Arial" charset="0"/>
                <a:ea typeface="MS PGothic" charset="0"/>
              </a:rPr>
              <a:t>Suisse: l‘urgence d‘agir</a:t>
            </a:r>
            <a:endParaRPr lang="fr-CH" dirty="0"/>
          </a:p>
        </p:txBody>
      </p:sp>
      <p:pic>
        <p:nvPicPr>
          <p:cNvPr id="13" name="Image 12" descr="ppsdt.tif">
            <a:extLst>
              <a:ext uri="{FF2B5EF4-FFF2-40B4-BE49-F238E27FC236}">
                <a16:creationId xmlns:a16="http://schemas.microsoft.com/office/drawing/2014/main" id="{0C34C895-D82D-450E-B6BC-070DB22A41AB}"/>
              </a:ext>
            </a:extLst>
          </p:cNvPr>
          <p:cNvPicPr>
            <a:picLocks noChangeAspect="1"/>
          </p:cNvPicPr>
          <p:nvPr/>
        </p:nvPicPr>
        <p:blipFill rotWithShape="1">
          <a:blip r:embed="rId5">
            <a:extLst>
              <a:ext uri="{28A0092B-C50C-407E-A947-70E740481C1C}">
                <a14:useLocalDpi xmlns:a14="http://schemas.microsoft.com/office/drawing/2010/main" val="0"/>
              </a:ext>
            </a:extLst>
          </a:blip>
          <a:srcRect b="713"/>
          <a:stretch/>
        </p:blipFill>
        <p:spPr>
          <a:xfrm>
            <a:off x="6211465" y="1282213"/>
            <a:ext cx="2696939" cy="2592288"/>
          </a:xfrm>
          <a:prstGeom prst="rect">
            <a:avLst/>
          </a:prstGeom>
        </p:spPr>
      </p:pic>
      <p:pic>
        <p:nvPicPr>
          <p:cNvPr id="14" name="Image 13" descr="foretsclairsemees.tiff">
            <a:extLst>
              <a:ext uri="{FF2B5EF4-FFF2-40B4-BE49-F238E27FC236}">
                <a16:creationId xmlns:a16="http://schemas.microsoft.com/office/drawing/2014/main" id="{03037D34-45AA-48C5-8CE6-A2C927DBA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3153" y="1282213"/>
            <a:ext cx="2515737" cy="2530800"/>
          </a:xfrm>
          <a:prstGeom prst="rect">
            <a:avLst/>
          </a:prstGeom>
        </p:spPr>
      </p:pic>
      <p:pic>
        <p:nvPicPr>
          <p:cNvPr id="16" name="Image 15" descr="zonesalluviales.tiff">
            <a:extLst>
              <a:ext uri="{FF2B5EF4-FFF2-40B4-BE49-F238E27FC236}">
                <a16:creationId xmlns:a16="http://schemas.microsoft.com/office/drawing/2014/main" id="{1EAEED69-7154-465F-8C5C-E9F015DD7E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833" y="1282213"/>
            <a:ext cx="2520280" cy="2520280"/>
          </a:xfrm>
          <a:prstGeom prst="rect">
            <a:avLst/>
          </a:prstGeom>
        </p:spPr>
      </p:pic>
      <p:sp>
        <p:nvSpPr>
          <p:cNvPr id="17" name="ZoneTexte 16">
            <a:extLst>
              <a:ext uri="{FF2B5EF4-FFF2-40B4-BE49-F238E27FC236}">
                <a16:creationId xmlns:a16="http://schemas.microsoft.com/office/drawing/2014/main" id="{61B17F8B-FA34-4FDA-AED5-51315D41B42B}"/>
              </a:ext>
            </a:extLst>
          </p:cNvPr>
          <p:cNvSpPr txBox="1"/>
          <p:nvPr/>
        </p:nvSpPr>
        <p:spPr>
          <a:xfrm>
            <a:off x="666849" y="1426229"/>
            <a:ext cx="2304256" cy="307777"/>
          </a:xfrm>
          <a:prstGeom prst="rect">
            <a:avLst/>
          </a:prstGeom>
          <a:noFill/>
        </p:spPr>
        <p:txBody>
          <a:bodyPr wrap="square" rtlCol="0">
            <a:spAutoFit/>
          </a:bodyPr>
          <a:lstStyle/>
          <a:p>
            <a:r>
              <a:rPr lang="fr-FR" sz="1400" dirty="0"/>
              <a:t>Ruisseaux et rivières</a:t>
            </a:r>
          </a:p>
        </p:txBody>
      </p:sp>
      <p:pic>
        <p:nvPicPr>
          <p:cNvPr id="18" name="Image 17" descr="maraisdt.tif">
            <a:extLst>
              <a:ext uri="{FF2B5EF4-FFF2-40B4-BE49-F238E27FC236}">
                <a16:creationId xmlns:a16="http://schemas.microsoft.com/office/drawing/2014/main" id="{16B51553-7BED-4FDF-A06F-C190BEAF0E79}"/>
              </a:ext>
            </a:extLst>
          </p:cNvPr>
          <p:cNvPicPr>
            <a:picLocks noChangeAspect="1"/>
          </p:cNvPicPr>
          <p:nvPr/>
        </p:nvPicPr>
        <p:blipFill rotWithShape="1">
          <a:blip r:embed="rId8">
            <a:extLst>
              <a:ext uri="{28A0092B-C50C-407E-A947-70E740481C1C}">
                <a14:useLocalDpi xmlns:a14="http://schemas.microsoft.com/office/drawing/2010/main" val="0"/>
              </a:ext>
            </a:extLst>
          </a:blip>
          <a:srcRect r="3780" b="2767"/>
          <a:stretch/>
        </p:blipFill>
        <p:spPr>
          <a:xfrm>
            <a:off x="522833" y="4021893"/>
            <a:ext cx="2539106" cy="2556000"/>
          </a:xfrm>
          <a:prstGeom prst="rect">
            <a:avLst/>
          </a:prstGeom>
        </p:spPr>
      </p:pic>
    </p:spTree>
    <p:extLst>
      <p:ext uri="{BB962C8B-B14F-4D97-AF65-F5344CB8AC3E}">
        <p14:creationId xmlns:p14="http://schemas.microsoft.com/office/powerpoint/2010/main" val="180890851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A" dirty="0"/>
              <a:t>Répartition</a:t>
            </a:r>
            <a:r>
              <a:rPr lang="de-DE" dirty="0"/>
              <a:t> </a:t>
            </a:r>
          </a:p>
        </p:txBody>
      </p:sp>
      <p:pic>
        <p:nvPicPr>
          <p:cNvPr id="4" name="Inhaltsplatzhalter 3" descr="DichteNeuntöter.pn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6734454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p:cNvSpPr txBox="1">
            <a:spLocks/>
          </p:cNvSpPr>
          <p:nvPr/>
        </p:nvSpPr>
        <p:spPr bwMode="auto">
          <a:xfrm>
            <a:off x="395536" y="1268760"/>
            <a:ext cx="8591997" cy="762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indent="0" eaLnBrk="1" hangingPunct="1">
              <a:spcBef>
                <a:spcPct val="20000"/>
              </a:spcBef>
              <a:defRPr/>
            </a:pPr>
            <a:r>
              <a:rPr lang="fr-FR" sz="2800" dirty="0">
                <a:solidFill>
                  <a:srgbClr val="000000"/>
                </a:solidFill>
              </a:rPr>
              <a:t>Les trois principes de base</a:t>
            </a:r>
          </a:p>
          <a:p>
            <a:pPr marL="0" indent="0" eaLnBrk="1" hangingPunct="1">
              <a:spcBef>
                <a:spcPct val="20000"/>
              </a:spcBef>
              <a:defRPr/>
            </a:pPr>
            <a:endParaRPr lang="de-CH" sz="2800" dirty="0">
              <a:solidFill>
                <a:srgbClr val="818079"/>
              </a:solidFill>
            </a:endParaRPr>
          </a:p>
          <a:p>
            <a:pPr marL="360000" eaLnBrk="1" hangingPunct="1">
              <a:spcBef>
                <a:spcPct val="20000"/>
              </a:spcBef>
              <a:buFontTx/>
              <a:buChar char="•"/>
              <a:defRPr/>
            </a:pPr>
            <a:r>
              <a:rPr lang="fr-FR" b="0" dirty="0">
                <a:solidFill>
                  <a:srgbClr val="000000"/>
                </a:solidFill>
                <a:ea typeface="ＭＳ Ｐゴシック" charset="0"/>
                <a:cs typeface="ＭＳ Ｐゴシック" charset="0"/>
              </a:rPr>
              <a:t>Les espèces ont besoin d‘habitats </a:t>
            </a:r>
          </a:p>
          <a:p>
            <a:pPr marL="360000" indent="0" eaLnBrk="1" hangingPunct="1">
              <a:spcBef>
                <a:spcPct val="20000"/>
              </a:spcBef>
              <a:defRPr/>
            </a:pPr>
            <a:r>
              <a:rPr lang="fr-FR" b="0" dirty="0">
                <a:solidFill>
                  <a:srgbClr val="000000"/>
                </a:solidFill>
                <a:ea typeface="ＭＳ Ｐゴシック" charset="0"/>
                <a:cs typeface="ＭＳ Ｐゴシック" charset="0"/>
              </a:rPr>
              <a:t>spécifiques</a:t>
            </a:r>
          </a:p>
          <a:p>
            <a:pPr marL="360000" indent="0" eaLnBrk="1" hangingPunct="1">
              <a:spcBef>
                <a:spcPct val="20000"/>
              </a:spcBef>
              <a:defRPr/>
            </a:pPr>
            <a:endParaRPr lang="fr-FR" b="0" dirty="0">
              <a:solidFill>
                <a:srgbClr val="000000"/>
              </a:solidFill>
              <a:ea typeface="ＭＳ Ｐゴシック" charset="0"/>
              <a:cs typeface="ＭＳ Ｐゴシック" charset="0"/>
            </a:endParaRPr>
          </a:p>
          <a:p>
            <a:pPr marL="360000" eaLnBrk="1" hangingPunct="1">
              <a:spcBef>
                <a:spcPct val="20000"/>
              </a:spcBef>
              <a:buFontTx/>
              <a:buChar char="•"/>
              <a:defRPr/>
            </a:pPr>
            <a:r>
              <a:rPr lang="fr-FR" b="0" dirty="0">
                <a:solidFill>
                  <a:srgbClr val="000000"/>
                </a:solidFill>
                <a:ea typeface="ＭＳ Ｐゴシック" charset="0"/>
                <a:cs typeface="ＭＳ Ｐゴシック" charset="0"/>
              </a:rPr>
              <a:t>Il faut suffisamment d’espace pour </a:t>
            </a:r>
          </a:p>
          <a:p>
            <a:pPr marL="360000" indent="0" eaLnBrk="1" hangingPunct="1">
              <a:spcBef>
                <a:spcPct val="20000"/>
              </a:spcBef>
              <a:defRPr/>
            </a:pPr>
            <a:r>
              <a:rPr lang="fr-FR" b="0" dirty="0">
                <a:solidFill>
                  <a:srgbClr val="000000"/>
                </a:solidFill>
                <a:ea typeface="ＭＳ Ｐゴシック" charset="0"/>
                <a:cs typeface="ＭＳ Ｐゴシック" charset="0"/>
              </a:rPr>
              <a:t>les populations</a:t>
            </a:r>
          </a:p>
          <a:p>
            <a:pPr marL="360000" indent="0" eaLnBrk="1" hangingPunct="1">
              <a:spcBef>
                <a:spcPct val="20000"/>
              </a:spcBef>
              <a:defRPr/>
            </a:pPr>
            <a:r>
              <a:rPr lang="fr-FR" b="0" dirty="0">
                <a:solidFill>
                  <a:srgbClr val="000000"/>
                </a:solidFill>
                <a:ea typeface="ＭＳ Ｐゴシック" charset="0"/>
                <a:cs typeface="ＭＳ Ｐゴシック" charset="0"/>
              </a:rPr>
              <a:t> </a:t>
            </a:r>
          </a:p>
          <a:p>
            <a:pPr marL="360000" eaLnBrk="1" hangingPunct="1">
              <a:spcBef>
                <a:spcPct val="20000"/>
              </a:spcBef>
              <a:buFontTx/>
              <a:buChar char="•"/>
              <a:defRPr/>
            </a:pPr>
            <a:r>
              <a:rPr lang="fr-FR" b="0" dirty="0">
                <a:solidFill>
                  <a:srgbClr val="000000"/>
                </a:solidFill>
                <a:ea typeface="ＭＳ Ｐゴシック" charset="0"/>
                <a:cs typeface="ＭＳ Ｐゴシック" charset="0"/>
              </a:rPr>
              <a:t>La mise en réseau doit relier les habitats</a:t>
            </a:r>
          </a:p>
        </p:txBody>
      </p:sp>
      <p:pic>
        <p:nvPicPr>
          <p:cNvPr id="2" name="Bild 1" descr="Bildschirmfoto 2016-09-10 um 19.46.3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78554" y="1916832"/>
            <a:ext cx="2550290" cy="1232024"/>
          </a:xfrm>
          <a:prstGeom prst="rect">
            <a:avLst/>
          </a:prstGeom>
        </p:spPr>
      </p:pic>
      <p:pic>
        <p:nvPicPr>
          <p:cNvPr id="3" name="Bild 2" descr="Bildschirmfoto 2016-09-10 um 19.47.36.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84758" y="3284984"/>
            <a:ext cx="2559242" cy="1254894"/>
          </a:xfrm>
          <a:prstGeom prst="rect">
            <a:avLst/>
          </a:prstGeom>
        </p:spPr>
      </p:pic>
      <p:pic>
        <p:nvPicPr>
          <p:cNvPr id="4" name="Bild 3" descr="Bildschirmfoto 2016-09-10 um 19.48.18.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1300" y="4646414"/>
            <a:ext cx="2552700" cy="1242355"/>
          </a:xfrm>
          <a:prstGeom prst="rect">
            <a:avLst/>
          </a:prstGeom>
        </p:spPr>
      </p:pic>
      <p:sp>
        <p:nvSpPr>
          <p:cNvPr id="7" name="Titre 6">
            <a:extLst>
              <a:ext uri="{FF2B5EF4-FFF2-40B4-BE49-F238E27FC236}">
                <a16:creationId xmlns:a16="http://schemas.microsoft.com/office/drawing/2014/main" id="{17B7FAA1-DCBA-4369-B114-EB7D1B983311}"/>
              </a:ext>
            </a:extLst>
          </p:cNvPr>
          <p:cNvSpPr>
            <a:spLocks noGrp="1"/>
          </p:cNvSpPr>
          <p:nvPr>
            <p:ph type="title"/>
          </p:nvPr>
        </p:nvSpPr>
        <p:spPr>
          <a:xfrm>
            <a:off x="179512" y="146720"/>
            <a:ext cx="8278688" cy="762000"/>
          </a:xfrm>
        </p:spPr>
        <p:txBody>
          <a:bodyPr/>
          <a:lstStyle/>
          <a:p>
            <a:pPr algn="ctr"/>
            <a:r>
              <a:rPr lang="fr-CH" dirty="0"/>
              <a:t>Fonctions de l’EI</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p:cNvSpPr txBox="1">
            <a:spLocks/>
          </p:cNvSpPr>
          <p:nvPr/>
        </p:nvSpPr>
        <p:spPr bwMode="auto">
          <a:xfrm>
            <a:off x="323528" y="3861048"/>
            <a:ext cx="8350696" cy="136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indent="0" eaLnBrk="1" hangingPunct="1">
              <a:spcBef>
                <a:spcPct val="20000"/>
              </a:spcBef>
              <a:defRPr/>
            </a:pPr>
            <a:r>
              <a:rPr lang="fr-CH" sz="2800" b="0" dirty="0">
                <a:solidFill>
                  <a:srgbClr val="000000"/>
                </a:solidFill>
                <a:ea typeface="ＭＳ Ｐゴシック" charset="0"/>
                <a:cs typeface="ＭＳ Ｐゴシック" charset="0"/>
              </a:rPr>
              <a:t>Les espèces ont besoin d‘habitats spécifiques</a:t>
            </a:r>
          </a:p>
          <a:p>
            <a:pPr eaLnBrk="1" hangingPunct="1">
              <a:spcBef>
                <a:spcPct val="20000"/>
              </a:spcBef>
              <a:buFontTx/>
              <a:buChar char="•"/>
              <a:defRPr/>
            </a:pPr>
            <a:r>
              <a:rPr lang="fr-CH" b="0" dirty="0">
                <a:solidFill>
                  <a:srgbClr val="000000"/>
                </a:solidFill>
                <a:ea typeface="ＭＳ Ｐゴシック" charset="0"/>
                <a:cs typeface="ＭＳ Ｐゴシック" charset="0"/>
              </a:rPr>
              <a:t>Chaque espèce a des besoin spécifiques, qui doivent être pris en compte lors du choix des surfaces.</a:t>
            </a:r>
          </a:p>
          <a:p>
            <a:pPr eaLnBrk="1" hangingPunct="1">
              <a:spcBef>
                <a:spcPct val="20000"/>
              </a:spcBef>
              <a:buFontTx/>
              <a:buChar char="•"/>
              <a:defRPr/>
            </a:pPr>
            <a:r>
              <a:rPr lang="fr-CH" b="0" dirty="0">
                <a:solidFill>
                  <a:srgbClr val="000000"/>
                </a:solidFill>
                <a:ea typeface="ＭＳ Ｐゴシック" charset="0"/>
                <a:cs typeface="ＭＳ Ｐゴシック" charset="0"/>
              </a:rPr>
              <a:t>Les espèces et les habitats sont liés à certains sites au milieu du paysage. Les infrastructures écologiques doivent se situer à ces endroits et pas n‘importe où.</a:t>
            </a:r>
            <a:endParaRPr lang="fr-CH" b="0" dirty="0">
              <a:solidFill>
                <a:srgbClr val="818079"/>
              </a:solidFill>
              <a:ea typeface="ＭＳ Ｐゴシック" charset="0"/>
              <a:cs typeface="ＭＳ Ｐゴシック" charset="0"/>
            </a:endParaRPr>
          </a:p>
        </p:txBody>
      </p:sp>
      <p:pic>
        <p:nvPicPr>
          <p:cNvPr id="2" name="Bild 1" descr="Bildschirmfoto 2016-09-10 um 19.46.3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8576" y="1167357"/>
            <a:ext cx="5040560" cy="2435053"/>
          </a:xfrm>
          <a:prstGeom prst="rect">
            <a:avLst/>
          </a:prstGeom>
        </p:spPr>
      </p:pic>
      <p:sp>
        <p:nvSpPr>
          <p:cNvPr id="4" name="Titre 3">
            <a:extLst>
              <a:ext uri="{FF2B5EF4-FFF2-40B4-BE49-F238E27FC236}">
                <a16:creationId xmlns:a16="http://schemas.microsoft.com/office/drawing/2014/main" id="{6F298ED4-8BB9-491C-9933-9FDC1755D5A2}"/>
              </a:ext>
            </a:extLst>
          </p:cNvPr>
          <p:cNvSpPr>
            <a:spLocks noGrp="1"/>
          </p:cNvSpPr>
          <p:nvPr>
            <p:ph type="title"/>
          </p:nvPr>
        </p:nvSpPr>
        <p:spPr>
          <a:xfrm>
            <a:off x="179512" y="146720"/>
            <a:ext cx="8278688" cy="762000"/>
          </a:xfrm>
        </p:spPr>
        <p:txBody>
          <a:bodyPr/>
          <a:lstStyle/>
          <a:p>
            <a:pPr algn="ctr"/>
            <a:r>
              <a:rPr lang="fr-CH" dirty="0"/>
              <a:t>Fonctions de l’EI</a:t>
            </a:r>
          </a:p>
        </p:txBody>
      </p:sp>
    </p:spTree>
    <p:extLst>
      <p:ext uri="{BB962C8B-B14F-4D97-AF65-F5344CB8AC3E}">
        <p14:creationId xmlns:p14="http://schemas.microsoft.com/office/powerpoint/2010/main" val="30217558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1"/>
          <p:cNvSpPr txBox="1">
            <a:spLocks/>
          </p:cNvSpPr>
          <p:nvPr/>
        </p:nvSpPr>
        <p:spPr bwMode="auto">
          <a:xfrm>
            <a:off x="323528" y="3429001"/>
            <a:ext cx="8568952"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indent="0" eaLnBrk="1" hangingPunct="1">
              <a:spcBef>
                <a:spcPct val="20000"/>
              </a:spcBef>
              <a:defRPr/>
            </a:pPr>
            <a:r>
              <a:rPr lang="fr-CH" sz="2800" b="0" dirty="0">
                <a:solidFill>
                  <a:srgbClr val="000000"/>
                </a:solidFill>
                <a:ea typeface="ＭＳ Ｐゴシック" charset="0"/>
                <a:cs typeface="ＭＳ Ｐゴシック" charset="0"/>
              </a:rPr>
              <a:t>2. La mise en réseau doit relier les habitats</a:t>
            </a:r>
          </a:p>
          <a:p>
            <a:pPr eaLnBrk="1" hangingPunct="1">
              <a:spcBef>
                <a:spcPct val="20000"/>
              </a:spcBef>
              <a:buFontTx/>
              <a:buChar char="•"/>
              <a:defRPr/>
            </a:pPr>
            <a:r>
              <a:rPr lang="fr-CH" b="0" dirty="0">
                <a:solidFill>
                  <a:srgbClr val="000000"/>
                </a:solidFill>
                <a:ea typeface="ＭＳ Ｐゴシック" charset="0"/>
                <a:cs typeface="ＭＳ Ｐゴシック" charset="0"/>
              </a:rPr>
              <a:t>Il faut tenir compte des trois types de déplacements:  </a:t>
            </a:r>
            <a:r>
              <a:rPr lang="fr-CH" dirty="0">
                <a:solidFill>
                  <a:srgbClr val="000000"/>
                </a:solidFill>
                <a:ea typeface="ＭＳ Ｐゴシック" charset="0"/>
                <a:cs typeface="ＭＳ Ｐゴシック" charset="0"/>
              </a:rPr>
              <a:t>mobilité quotidienne, migrations et dispersion.</a:t>
            </a:r>
          </a:p>
          <a:p>
            <a:pPr eaLnBrk="1" hangingPunct="1">
              <a:spcBef>
                <a:spcPct val="20000"/>
              </a:spcBef>
              <a:buFontTx/>
              <a:buChar char="•"/>
              <a:defRPr/>
            </a:pPr>
            <a:r>
              <a:rPr lang="fr-CH" b="0" dirty="0">
                <a:solidFill>
                  <a:srgbClr val="000000"/>
                </a:solidFill>
                <a:ea typeface="ＭＳ Ｐゴシック" charset="0"/>
                <a:cs typeface="ＭＳ Ｐゴシック" charset="0"/>
              </a:rPr>
              <a:t>Il ne s‘agit pas uniquement de conserver un habitat linéaire (haie, cours d‘eau), mais de créer des biotopes relais et d‘éliminer les obstacles.</a:t>
            </a:r>
            <a:endParaRPr lang="fr-CH" b="0" dirty="0">
              <a:solidFill>
                <a:srgbClr val="818079"/>
              </a:solidFill>
              <a:ea typeface="ＭＳ Ｐゴシック" charset="0"/>
              <a:cs typeface="ＭＳ Ｐゴシック" charset="0"/>
            </a:endParaRPr>
          </a:p>
        </p:txBody>
      </p:sp>
      <p:pic>
        <p:nvPicPr>
          <p:cNvPr id="6" name="Bild 5" descr="Bildschirmfoto 2016-09-10 um 19.48.18.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536" y="1196752"/>
            <a:ext cx="1827349" cy="1800200"/>
          </a:xfrm>
          <a:prstGeom prst="rect">
            <a:avLst/>
          </a:prstGeom>
        </p:spPr>
      </p:pic>
      <p:pic>
        <p:nvPicPr>
          <p:cNvPr id="7" name="Bild 6" descr="Bildschirmfoto 2016-09-10 um 19.48.18.png"/>
          <p:cNvPicPr>
            <a:picLocks noChangeAspect="1"/>
          </p:cNvPicPr>
          <p:nvPr/>
        </p:nvPicPr>
        <p:blipFill rotWithShape="1">
          <a:blip r:embed="rId4" cstate="screen">
            <a:extLst>
              <a:ext uri="{28A0092B-C50C-407E-A947-70E740481C1C}">
                <a14:useLocalDpi xmlns:a14="http://schemas.microsoft.com/office/drawing/2010/main"/>
              </a:ext>
            </a:extLst>
          </a:blip>
          <a:srcRect t="-537"/>
          <a:stretch/>
        </p:blipFill>
        <p:spPr>
          <a:xfrm>
            <a:off x="3419872" y="1196752"/>
            <a:ext cx="1872208" cy="1844393"/>
          </a:xfrm>
          <a:prstGeom prst="rect">
            <a:avLst/>
          </a:prstGeom>
        </p:spPr>
      </p:pic>
      <p:pic>
        <p:nvPicPr>
          <p:cNvPr id="2" name="Bild 1" descr="Steinkauz_MSchaef.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60232" y="1196752"/>
            <a:ext cx="1779924" cy="1800200"/>
          </a:xfrm>
          <a:prstGeom prst="rect">
            <a:avLst/>
          </a:prstGeom>
        </p:spPr>
      </p:pic>
      <p:sp>
        <p:nvSpPr>
          <p:cNvPr id="4" name="Titre 3">
            <a:extLst>
              <a:ext uri="{FF2B5EF4-FFF2-40B4-BE49-F238E27FC236}">
                <a16:creationId xmlns:a16="http://schemas.microsoft.com/office/drawing/2014/main" id="{FBF8AB0E-8E52-4C06-A7CF-2C107F563D7B}"/>
              </a:ext>
            </a:extLst>
          </p:cNvPr>
          <p:cNvSpPr>
            <a:spLocks noGrp="1"/>
          </p:cNvSpPr>
          <p:nvPr>
            <p:ph type="title"/>
          </p:nvPr>
        </p:nvSpPr>
        <p:spPr>
          <a:xfrm>
            <a:off x="107504" y="146720"/>
            <a:ext cx="8350696" cy="762000"/>
          </a:xfrm>
        </p:spPr>
        <p:txBody>
          <a:bodyPr/>
          <a:lstStyle/>
          <a:p>
            <a:pPr algn="ctr"/>
            <a:r>
              <a:rPr lang="fr-CH" dirty="0"/>
              <a:t>Fonctions de EI</a:t>
            </a:r>
          </a:p>
        </p:txBody>
      </p:sp>
    </p:spTree>
    <p:extLst>
      <p:ext uri="{BB962C8B-B14F-4D97-AF65-F5344CB8AC3E}">
        <p14:creationId xmlns:p14="http://schemas.microsoft.com/office/powerpoint/2010/main" val="79320838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el 1"/>
          <p:cNvSpPr>
            <a:spLocks noGrp="1"/>
          </p:cNvSpPr>
          <p:nvPr>
            <p:ph type="title"/>
          </p:nvPr>
        </p:nvSpPr>
        <p:spPr>
          <a:xfrm>
            <a:off x="179512" y="146050"/>
            <a:ext cx="7844408" cy="762000"/>
          </a:xfrm>
        </p:spPr>
        <p:txBody>
          <a:bodyPr/>
          <a:lstStyle/>
          <a:p>
            <a:pPr marL="514350" indent="-514350" algn="ctr" eaLnBrk="1" hangingPunct="1">
              <a:spcBef>
                <a:spcPct val="20000"/>
              </a:spcBef>
              <a:defRPr/>
            </a:pPr>
            <a:r>
              <a:rPr lang="fr-CH" dirty="0"/>
              <a:t>Fonctions de l’EI</a:t>
            </a:r>
            <a:endParaRPr lang="de-DE" b="0" dirty="0"/>
          </a:p>
        </p:txBody>
      </p:sp>
      <p:sp>
        <p:nvSpPr>
          <p:cNvPr id="5" name="Inhaltsplatzhalter 1"/>
          <p:cNvSpPr txBox="1">
            <a:spLocks/>
          </p:cNvSpPr>
          <p:nvPr/>
        </p:nvSpPr>
        <p:spPr bwMode="auto">
          <a:xfrm>
            <a:off x="354088" y="3573016"/>
            <a:ext cx="8466384" cy="1582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indent="0" eaLnBrk="1" hangingPunct="1">
              <a:spcBef>
                <a:spcPct val="20000"/>
              </a:spcBef>
              <a:defRPr/>
            </a:pPr>
            <a:r>
              <a:rPr lang="fr-CH" sz="2800" b="0" dirty="0">
                <a:solidFill>
                  <a:srgbClr val="000000"/>
                </a:solidFill>
                <a:ea typeface="ＭＳ Ｐゴシック" charset="0"/>
                <a:cs typeface="ＭＳ Ｐゴシック" charset="0"/>
              </a:rPr>
              <a:t>Il faut de l‘espace pour les populations</a:t>
            </a:r>
          </a:p>
          <a:p>
            <a:pPr eaLnBrk="1" hangingPunct="1">
              <a:spcBef>
                <a:spcPct val="20000"/>
              </a:spcBef>
              <a:buFontTx/>
              <a:buChar char="•"/>
              <a:defRPr/>
            </a:pPr>
            <a:r>
              <a:rPr lang="fr-CH" b="0" dirty="0">
                <a:solidFill>
                  <a:schemeClr val="tx1"/>
                </a:solidFill>
                <a:ea typeface="ＭＳ Ｐゴシック" charset="0"/>
                <a:cs typeface="ＭＳ Ｐゴシック" charset="0"/>
              </a:rPr>
              <a:t>La nature a besoin d'espace : une plante de quelques cm</a:t>
            </a:r>
            <a:r>
              <a:rPr lang="fr-CH" b="0" baseline="30000" dirty="0">
                <a:solidFill>
                  <a:schemeClr val="tx1"/>
                </a:solidFill>
                <a:ea typeface="ＭＳ Ｐゴシック" charset="0"/>
                <a:cs typeface="ＭＳ Ｐゴシック" charset="0"/>
              </a:rPr>
              <a:t>2</a:t>
            </a:r>
            <a:r>
              <a:rPr lang="fr-CH" b="0" dirty="0">
                <a:solidFill>
                  <a:schemeClr val="tx1"/>
                </a:solidFill>
                <a:ea typeface="ＭＳ Ｐゴシック" charset="0"/>
                <a:cs typeface="ＭＳ Ｐゴシック" charset="0"/>
              </a:rPr>
              <a:t>, un grillon de quelques m</a:t>
            </a:r>
            <a:r>
              <a:rPr lang="fr-CH" b="0" baseline="30000" dirty="0">
                <a:solidFill>
                  <a:schemeClr val="tx1"/>
                </a:solidFill>
                <a:ea typeface="ＭＳ Ｐゴシック" charset="0"/>
                <a:cs typeface="ＭＳ Ｐゴシック" charset="0"/>
              </a:rPr>
              <a:t>2</a:t>
            </a:r>
            <a:r>
              <a:rPr lang="fr-CH" b="0" dirty="0">
                <a:solidFill>
                  <a:schemeClr val="tx1"/>
                </a:solidFill>
                <a:ea typeface="ＭＳ Ｐゴシック" charset="0"/>
                <a:cs typeface="ＭＳ Ｐゴシック" charset="0"/>
              </a:rPr>
              <a:t>, un couple de bruants des roseaux de 2 ha, un couple d'aigles royaux de 50 km2. </a:t>
            </a:r>
          </a:p>
          <a:p>
            <a:pPr eaLnBrk="1" hangingPunct="1">
              <a:spcBef>
                <a:spcPct val="20000"/>
              </a:spcBef>
              <a:buFontTx/>
              <a:buChar char="•"/>
              <a:defRPr/>
            </a:pPr>
            <a:r>
              <a:rPr lang="fr-CH" b="0" dirty="0">
                <a:solidFill>
                  <a:srgbClr val="000000"/>
                </a:solidFill>
                <a:ea typeface="ＭＳ Ｐゴシック" charset="0"/>
                <a:cs typeface="ＭＳ Ｐゴシック" charset="0"/>
              </a:rPr>
              <a:t>Les populations sources sont essentielles pour la survie d‘une espèce. Il faut leur assurer des surfaces de qualité et de taille suffisantes</a:t>
            </a:r>
            <a:endParaRPr lang="fr-CH" b="0" dirty="0">
              <a:solidFill>
                <a:srgbClr val="818079"/>
              </a:solidFill>
              <a:ea typeface="ＭＳ Ｐゴシック" charset="0"/>
              <a:cs typeface="ＭＳ Ｐゴシック" charset="0"/>
            </a:endParaRPr>
          </a:p>
        </p:txBody>
      </p:sp>
      <p:pic>
        <p:nvPicPr>
          <p:cNvPr id="6" name="Image 5">
            <a:extLst>
              <a:ext uri="{FF2B5EF4-FFF2-40B4-BE49-F238E27FC236}">
                <a16:creationId xmlns:a16="http://schemas.microsoft.com/office/drawing/2014/main" id="{A1AA7269-D147-43BD-BED7-9D766864BCEA}"/>
              </a:ext>
            </a:extLst>
          </p:cNvPr>
          <p:cNvPicPr>
            <a:picLocks noChangeAspect="1"/>
          </p:cNvPicPr>
          <p:nvPr/>
        </p:nvPicPr>
        <p:blipFill>
          <a:blip r:embed="rId3"/>
          <a:stretch>
            <a:fillRect/>
          </a:stretch>
        </p:blipFill>
        <p:spPr>
          <a:xfrm>
            <a:off x="1979712" y="1232421"/>
            <a:ext cx="4553041" cy="2232248"/>
          </a:xfrm>
          <a:prstGeom prst="rect">
            <a:avLst/>
          </a:prstGeom>
        </p:spPr>
      </p:pic>
    </p:spTree>
    <p:extLst>
      <p:ext uri="{BB962C8B-B14F-4D97-AF65-F5344CB8AC3E}">
        <p14:creationId xmlns:p14="http://schemas.microsoft.com/office/powerpoint/2010/main" val="417282199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el 1"/>
          <p:cNvSpPr>
            <a:spLocks noGrp="1"/>
          </p:cNvSpPr>
          <p:nvPr>
            <p:ph type="title"/>
          </p:nvPr>
        </p:nvSpPr>
        <p:spPr>
          <a:xfrm>
            <a:off x="323528" y="146050"/>
            <a:ext cx="8134672" cy="762000"/>
          </a:xfrm>
        </p:spPr>
        <p:txBody>
          <a:bodyPr/>
          <a:lstStyle/>
          <a:p>
            <a:pPr algn="ctr" eaLnBrk="1" hangingPunct="1"/>
            <a:r>
              <a:rPr lang="fr-CH" dirty="0">
                <a:solidFill>
                  <a:srgbClr val="FFFFFF"/>
                </a:solidFill>
                <a:latin typeface="Arial" charset="0"/>
                <a:ea typeface="MS PGothic" charset="0"/>
              </a:rPr>
              <a:t>Structure de l‘E.I</a:t>
            </a:r>
            <a:endParaRPr lang="fr-CH" dirty="0">
              <a:latin typeface="Arial" charset="0"/>
              <a:ea typeface="MS PGothic" charset="0"/>
            </a:endParaRPr>
          </a:p>
        </p:txBody>
      </p:sp>
      <p:pic>
        <p:nvPicPr>
          <p:cNvPr id="5" name="Bild 4" descr="Bildschirmfoto 2016-09-10 um 21.05.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62550"/>
            <a:ext cx="9144000" cy="3550626"/>
          </a:xfrm>
          <a:prstGeom prst="rect">
            <a:avLst/>
          </a:prstGeom>
        </p:spPr>
      </p:pic>
      <p:sp>
        <p:nvSpPr>
          <p:cNvPr id="4" name="Textfeld 3"/>
          <p:cNvSpPr txBox="1"/>
          <p:nvPr/>
        </p:nvSpPr>
        <p:spPr>
          <a:xfrm>
            <a:off x="251520" y="4365104"/>
            <a:ext cx="9073008" cy="646331"/>
          </a:xfrm>
          <a:prstGeom prst="rect">
            <a:avLst/>
          </a:prstGeom>
          <a:noFill/>
        </p:spPr>
        <p:txBody>
          <a:bodyPr wrap="square" rtlCol="0">
            <a:spAutoFit/>
          </a:bodyPr>
          <a:lstStyle/>
          <a:p>
            <a:endParaRPr lang="de-DE" sz="1200" dirty="0">
              <a:solidFill>
                <a:srgbClr val="808080"/>
              </a:solidFill>
            </a:endParaRPr>
          </a:p>
          <a:p>
            <a:endParaRPr lang="de-DE" sz="1200" dirty="0">
              <a:solidFill>
                <a:srgbClr val="808080"/>
              </a:solidFill>
            </a:endParaRPr>
          </a:p>
          <a:p>
            <a:endParaRPr lang="de-DE" sz="1200" dirty="0">
              <a:solidFill>
                <a:srgbClr val="808080"/>
              </a:solidFill>
            </a:endParaRPr>
          </a:p>
        </p:txBody>
      </p:sp>
    </p:spTree>
    <p:extLst>
      <p:ext uri="{BB962C8B-B14F-4D97-AF65-F5344CB8AC3E}">
        <p14:creationId xmlns:p14="http://schemas.microsoft.com/office/powerpoint/2010/main" val="401788577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Des surfaces sont nécessaires </a:t>
            </a:r>
            <a:r>
              <a:rPr lang="de-DE" dirty="0"/>
              <a:t>!</a:t>
            </a:r>
          </a:p>
        </p:txBody>
      </p:sp>
      <p:sp>
        <p:nvSpPr>
          <p:cNvPr id="3" name="Textfeld 2"/>
          <p:cNvSpPr txBox="1"/>
          <p:nvPr/>
        </p:nvSpPr>
        <p:spPr>
          <a:xfrm>
            <a:off x="683568" y="1340768"/>
            <a:ext cx="7488832" cy="3677930"/>
          </a:xfrm>
          <a:prstGeom prst="rect">
            <a:avLst/>
          </a:prstGeom>
          <a:noFill/>
        </p:spPr>
        <p:txBody>
          <a:bodyPr wrap="square" rtlCol="0">
            <a:spAutoFit/>
          </a:bodyPr>
          <a:lstStyle/>
          <a:p>
            <a:pPr>
              <a:spcAft>
                <a:spcPts val="600"/>
              </a:spcAft>
            </a:pPr>
            <a:r>
              <a:rPr lang="fr-FR" sz="3200" dirty="0">
                <a:solidFill>
                  <a:srgbClr val="808080"/>
                </a:solidFill>
              </a:rPr>
              <a:t>Objectif:</a:t>
            </a:r>
          </a:p>
          <a:p>
            <a:r>
              <a:rPr lang="fr-FR" sz="2800" dirty="0">
                <a:solidFill>
                  <a:srgbClr val="808080"/>
                </a:solidFill>
              </a:rPr>
              <a:t>Les aires centrales représentent au moins 17 % du territoire, les aires centrales et les aires de réseau couvrent ensemble environ un tiers de la surface du pays. L'infrastructure écologique de la Suisse est liée aux zones centrales et aux corridors écologiques des pays voisins. </a:t>
            </a:r>
            <a:endParaRPr lang="de-DE" sz="2800" dirty="0">
              <a:solidFill>
                <a:srgbClr val="808080"/>
              </a:solidFill>
            </a:endParaRPr>
          </a:p>
        </p:txBody>
      </p:sp>
    </p:spTree>
    <p:extLst>
      <p:ext uri="{BB962C8B-B14F-4D97-AF65-F5344CB8AC3E}">
        <p14:creationId xmlns:p14="http://schemas.microsoft.com/office/powerpoint/2010/main" val="86221648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el 1"/>
          <p:cNvSpPr>
            <a:spLocks noGrp="1"/>
          </p:cNvSpPr>
          <p:nvPr>
            <p:ph type="title"/>
          </p:nvPr>
        </p:nvSpPr>
        <p:spPr>
          <a:xfrm>
            <a:off x="107950" y="115888"/>
            <a:ext cx="7772400" cy="762000"/>
          </a:xfrm>
        </p:spPr>
        <p:txBody>
          <a:bodyPr/>
          <a:lstStyle/>
          <a:p>
            <a:pPr algn="ctr"/>
            <a:r>
              <a:rPr lang="fr-CH" dirty="0">
                <a:latin typeface="Arial" charset="0"/>
                <a:ea typeface="ＭＳ Ｐゴシック" charset="0"/>
                <a:cs typeface="ＭＳ Ｐゴシック" charset="0"/>
              </a:rPr>
              <a:t>Campagne BirdLife</a:t>
            </a:r>
          </a:p>
        </p:txBody>
      </p:sp>
      <p:sp>
        <p:nvSpPr>
          <p:cNvPr id="23554" name="Textfeld 2"/>
          <p:cNvSpPr txBox="1">
            <a:spLocks noChangeArrowheads="1"/>
          </p:cNvSpPr>
          <p:nvPr/>
        </p:nvSpPr>
        <p:spPr bwMode="auto">
          <a:xfrm>
            <a:off x="251520" y="1089025"/>
            <a:ext cx="5976666" cy="5478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bg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bg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bg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bg1"/>
                </a:solidFill>
                <a:latin typeface="Arial" charset="0"/>
                <a:ea typeface="ＭＳ Ｐゴシック" charset="0"/>
              </a:defRPr>
            </a:lvl9pPr>
          </a:lstStyle>
          <a:p>
            <a:pPr eaLnBrk="1" hangingPunct="1"/>
            <a:r>
              <a:rPr lang="fr-FR" sz="2500" dirty="0">
                <a:solidFill>
                  <a:schemeClr val="bg2"/>
                </a:solidFill>
              </a:rPr>
              <a:t>Vision :</a:t>
            </a:r>
          </a:p>
          <a:p>
            <a:pPr eaLnBrk="1" hangingPunct="1"/>
            <a:r>
              <a:rPr lang="fr-FR" sz="2500" b="0" dirty="0">
                <a:solidFill>
                  <a:schemeClr val="bg2"/>
                </a:solidFill>
              </a:rPr>
              <a:t>La Suisse se dote d'une bonne infrastructure écologique.</a:t>
            </a:r>
          </a:p>
          <a:p>
            <a:pPr eaLnBrk="1" hangingPunct="1"/>
            <a:endParaRPr lang="fr-FR" sz="2500" dirty="0">
              <a:solidFill>
                <a:schemeClr val="bg2"/>
              </a:solidFill>
            </a:endParaRPr>
          </a:p>
          <a:p>
            <a:pPr eaLnBrk="1" hangingPunct="1"/>
            <a:r>
              <a:rPr lang="fr-FR" sz="2500" dirty="0">
                <a:solidFill>
                  <a:schemeClr val="bg2"/>
                </a:solidFill>
              </a:rPr>
              <a:t>Objectifs de la campagne</a:t>
            </a:r>
          </a:p>
          <a:p>
            <a:pPr eaLnBrk="1" hangingPunct="1"/>
            <a:r>
              <a:rPr lang="fr-FR" sz="2500" b="0" dirty="0">
                <a:solidFill>
                  <a:schemeClr val="bg2"/>
                </a:solidFill>
              </a:rPr>
              <a:t>Le niveau de sensibilisation et de compréhension de ce qu'est l'infrastructure écologique est accru dans les sections et parmi le grand public.</a:t>
            </a:r>
          </a:p>
          <a:p>
            <a:pPr eaLnBrk="1" hangingPunct="1"/>
            <a:endParaRPr lang="fr-FR" sz="2500" b="0" dirty="0">
              <a:solidFill>
                <a:schemeClr val="bg2"/>
              </a:solidFill>
            </a:endParaRPr>
          </a:p>
          <a:p>
            <a:pPr eaLnBrk="1" hangingPunct="1"/>
            <a:r>
              <a:rPr lang="fr-FR" sz="2500" b="0" dirty="0">
                <a:solidFill>
                  <a:schemeClr val="bg2"/>
                </a:solidFill>
              </a:rPr>
              <a:t>Avec l'aide de tous les échelons de </a:t>
            </a:r>
            <a:r>
              <a:rPr lang="fr-FR" sz="2500" b="0" dirty="0" err="1">
                <a:solidFill>
                  <a:schemeClr val="bg2"/>
                </a:solidFill>
              </a:rPr>
              <a:t>BirdLife</a:t>
            </a:r>
            <a:r>
              <a:rPr lang="fr-FR" sz="2500" b="0" dirty="0">
                <a:solidFill>
                  <a:schemeClr val="bg2"/>
                </a:solidFill>
              </a:rPr>
              <a:t>, de nouvelles zones sont créées pour l’IE et la qualité des zones existantes est améliorée.</a:t>
            </a:r>
            <a:endParaRPr lang="de-DE" sz="1000" b="0" dirty="0">
              <a:solidFill>
                <a:schemeClr val="bg2"/>
              </a:solidFill>
            </a:endParaRPr>
          </a:p>
        </p:txBody>
      </p:sp>
      <p:pic>
        <p:nvPicPr>
          <p:cNvPr id="23555" name="Bild 1" descr="rueckseite_oekInfraBroschuere.tif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72200" y="1412776"/>
            <a:ext cx="2439822" cy="3636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0805115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el 1"/>
          <p:cNvSpPr>
            <a:spLocks noGrp="1"/>
          </p:cNvSpPr>
          <p:nvPr>
            <p:ph type="title"/>
          </p:nvPr>
        </p:nvSpPr>
        <p:spPr>
          <a:xfrm>
            <a:off x="251520" y="146050"/>
            <a:ext cx="8206680" cy="762000"/>
          </a:xfrm>
        </p:spPr>
        <p:txBody>
          <a:bodyPr/>
          <a:lstStyle/>
          <a:p>
            <a:pPr algn="ctr" eaLnBrk="1" hangingPunct="1"/>
            <a:r>
              <a:rPr lang="fr-CH" dirty="0">
                <a:solidFill>
                  <a:srgbClr val="FFFFFF"/>
                </a:solidFill>
                <a:latin typeface="Arial" charset="0"/>
                <a:ea typeface="MS PGothic" charset="0"/>
              </a:rPr>
              <a:t>Sur le même sujet</a:t>
            </a:r>
            <a:endParaRPr lang="fr-CH" dirty="0">
              <a:latin typeface="Arial" charset="0"/>
              <a:ea typeface="MS PGothic" charset="0"/>
            </a:endParaRPr>
          </a:p>
        </p:txBody>
      </p:sp>
      <p:sp>
        <p:nvSpPr>
          <p:cNvPr id="37890" name="Inhaltsplatzhalter 1"/>
          <p:cNvSpPr txBox="1">
            <a:spLocks/>
          </p:cNvSpPr>
          <p:nvPr/>
        </p:nvSpPr>
        <p:spPr bwMode="auto">
          <a:xfrm>
            <a:off x="539552" y="5589241"/>
            <a:ext cx="6336704"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eaLnBrk="1" hangingPunct="1">
              <a:spcBef>
                <a:spcPct val="20000"/>
              </a:spcBef>
            </a:pPr>
            <a:r>
              <a:rPr lang="de-CH" sz="2800" b="0" u="sng" dirty="0">
                <a:solidFill>
                  <a:srgbClr val="0000FF"/>
                </a:solidFill>
                <a:hlinkClick r:id="rId3"/>
              </a:rPr>
              <a:t>www.birdlife.ch</a:t>
            </a:r>
            <a:endParaRPr lang="de-CH" sz="2800" b="0" u="sng" dirty="0">
              <a:solidFill>
                <a:srgbClr val="0000FF"/>
              </a:solidFill>
            </a:endParaRPr>
          </a:p>
          <a:p>
            <a:pPr eaLnBrk="1" hangingPunct="1">
              <a:spcBef>
                <a:spcPct val="20000"/>
              </a:spcBef>
            </a:pPr>
            <a:r>
              <a:rPr lang="de-CH" sz="2800" b="0" u="sng" dirty="0">
                <a:solidFill>
                  <a:srgbClr val="0000FF"/>
                </a:solidFill>
              </a:rPr>
              <a:t>www.oekologische-infrastruktur.ch/fr</a:t>
            </a:r>
          </a:p>
          <a:p>
            <a:pPr eaLnBrk="1" hangingPunct="1">
              <a:spcBef>
                <a:spcPct val="20000"/>
              </a:spcBef>
            </a:pPr>
            <a:endParaRPr lang="de-CH" sz="2800" dirty="0">
              <a:solidFill>
                <a:srgbClr val="818079"/>
              </a:solidFill>
            </a:endParaRPr>
          </a:p>
          <a:p>
            <a:pPr eaLnBrk="1" hangingPunct="1">
              <a:spcBef>
                <a:spcPct val="20000"/>
              </a:spcBef>
            </a:pPr>
            <a:endParaRPr lang="de-CH" sz="2800" dirty="0">
              <a:solidFill>
                <a:srgbClr val="818079"/>
              </a:solidFill>
            </a:endParaRPr>
          </a:p>
        </p:txBody>
      </p:sp>
      <p:pic>
        <p:nvPicPr>
          <p:cNvPr id="4" name="Bild 3"/>
          <p:cNvPicPr>
            <a:picLocks noChangeAspect="1"/>
          </p:cNvPicPr>
          <p:nvPr/>
        </p:nvPicPr>
        <p:blipFill>
          <a:blip r:embed="rId4"/>
          <a:stretch>
            <a:fillRect/>
          </a:stretch>
        </p:blipFill>
        <p:spPr>
          <a:xfrm>
            <a:off x="1619672" y="2492896"/>
            <a:ext cx="1873809" cy="2635043"/>
          </a:xfrm>
          <a:prstGeom prst="rect">
            <a:avLst/>
          </a:prstGeom>
        </p:spPr>
      </p:pic>
      <p:pic>
        <p:nvPicPr>
          <p:cNvPr id="5" name="Bild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092281" y="3374995"/>
            <a:ext cx="1656184" cy="2329008"/>
          </a:xfrm>
          <a:prstGeom prst="rect">
            <a:avLst/>
          </a:prstGeom>
        </p:spPr>
      </p:pic>
      <p:pic>
        <p:nvPicPr>
          <p:cNvPr id="6" name="Bild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156177" y="2222867"/>
            <a:ext cx="1656184" cy="2329008"/>
          </a:xfrm>
          <a:prstGeom prst="rect">
            <a:avLst/>
          </a:prstGeom>
        </p:spPr>
      </p:pic>
      <p:pic>
        <p:nvPicPr>
          <p:cNvPr id="11" name="Bild 10"/>
          <p:cNvPicPr>
            <a:picLocks noChangeAspect="1"/>
          </p:cNvPicPr>
          <p:nvPr/>
        </p:nvPicPr>
        <p:blipFill>
          <a:blip r:embed="rId9"/>
          <a:stretch>
            <a:fillRect/>
          </a:stretch>
        </p:blipFill>
        <p:spPr>
          <a:xfrm>
            <a:off x="395536" y="1556792"/>
            <a:ext cx="1873809" cy="2635043"/>
          </a:xfrm>
          <a:prstGeom prst="rect">
            <a:avLst/>
          </a:prstGeom>
        </p:spPr>
      </p:pic>
      <p:pic>
        <p:nvPicPr>
          <p:cNvPr id="7" name="Bild 6"/>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4499993" y="1700808"/>
            <a:ext cx="1668986" cy="2347011"/>
          </a:xfrm>
          <a:prstGeom prst="rect">
            <a:avLst/>
          </a:prstGeo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6-09-10 um 18.19.0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a:effectLst>
            <a:outerShdw blurRad="50800" dist="38100" dir="2700000" algn="tl" rotWithShape="0">
              <a:prstClr val="black">
                <a:alpha val="40000"/>
              </a:prstClr>
            </a:outerShdw>
          </a:effectLst>
        </p:spPr>
      </p:pic>
      <p:pic>
        <p:nvPicPr>
          <p:cNvPr id="4" name="Bild 3" descr="Bildschirmfoto 2016-09-10 um 18.24.17.png"/>
          <p:cNvPicPr>
            <a:picLocks noChangeAspect="1"/>
          </p:cNvPicPr>
          <p:nvPr/>
        </p:nvPicPr>
        <p:blipFill rotWithShape="1">
          <a:blip r:embed="rId4" cstate="screen">
            <a:extLst>
              <a:ext uri="{28A0092B-C50C-407E-A947-70E740481C1C}">
                <a14:useLocalDpi xmlns:a14="http://schemas.microsoft.com/office/drawing/2010/main"/>
              </a:ext>
            </a:extLst>
          </a:blip>
          <a:srcRect l="3935" t="10169" r="5270" b="9540"/>
          <a:stretch/>
        </p:blipFill>
        <p:spPr>
          <a:xfrm>
            <a:off x="323528" y="764704"/>
            <a:ext cx="5083441" cy="1368152"/>
          </a:xfrm>
          <a:prstGeom prst="rect">
            <a:avLst/>
          </a:prstGeom>
          <a:ln>
            <a:solidFill>
              <a:srgbClr val="A3B2C1"/>
            </a:solidFill>
          </a:ln>
        </p:spPr>
      </p:pic>
    </p:spTree>
    <p:extLst>
      <p:ext uri="{BB962C8B-B14F-4D97-AF65-F5344CB8AC3E}">
        <p14:creationId xmlns:p14="http://schemas.microsoft.com/office/powerpoint/2010/main" val="104703914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Merci </a:t>
            </a:r>
            <a:r>
              <a:rPr lang="de-DE" dirty="0" err="1"/>
              <a:t>pour</a:t>
            </a:r>
            <a:r>
              <a:rPr lang="de-DE" dirty="0"/>
              <a:t> </a:t>
            </a:r>
            <a:r>
              <a:rPr lang="de-DE" dirty="0" err="1"/>
              <a:t>votre</a:t>
            </a:r>
            <a:r>
              <a:rPr lang="de-DE" dirty="0"/>
              <a:t> </a:t>
            </a:r>
            <a:r>
              <a:rPr lang="de-DE" dirty="0" err="1"/>
              <a:t>attention</a:t>
            </a:r>
            <a:endParaRPr lang="de-DE" dirty="0"/>
          </a:p>
        </p:txBody>
      </p:sp>
      <p:pic>
        <p:nvPicPr>
          <p:cNvPr id="4" name="Bild 3" descr="lanius_collurio_02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1412776"/>
            <a:ext cx="7460294" cy="4973529"/>
          </a:xfrm>
          <a:prstGeom prst="rect">
            <a:avLst/>
          </a:prstGeom>
        </p:spPr>
      </p:pic>
    </p:spTree>
    <p:extLst>
      <p:ext uri="{BB962C8B-B14F-4D97-AF65-F5344CB8AC3E}">
        <p14:creationId xmlns:p14="http://schemas.microsoft.com/office/powerpoint/2010/main" val="160622302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A"/>
              <a:t>Eléments de l‘habitat</a:t>
            </a:r>
          </a:p>
        </p:txBody>
      </p:sp>
      <p:pic>
        <p:nvPicPr>
          <p:cNvPr id="4" name="Inhaltsplatzhalter 3" descr="DSC01303.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922"/>
          <a:stretch/>
        </p:blipFill>
        <p:spPr>
          <a:xfrm>
            <a:off x="323528" y="1124744"/>
            <a:ext cx="8389959" cy="4823340"/>
          </a:xfrm>
        </p:spPr>
      </p:pic>
      <p:sp>
        <p:nvSpPr>
          <p:cNvPr id="5" name="Oval 4"/>
          <p:cNvSpPr/>
          <p:nvPr/>
        </p:nvSpPr>
        <p:spPr bwMode="auto">
          <a:xfrm>
            <a:off x="2930149" y="3920450"/>
            <a:ext cx="1224136" cy="64918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CA" sz="2400" b="1" i="0" u="none" strike="noStrike" cap="none" normalizeH="0" baseline="0">
              <a:ln>
                <a:noFill/>
              </a:ln>
              <a:solidFill>
                <a:schemeClr val="bg1"/>
              </a:solidFill>
              <a:effectLst/>
              <a:latin typeface="Arial" charset="0"/>
            </a:endParaRPr>
          </a:p>
        </p:txBody>
      </p:sp>
      <p:sp>
        <p:nvSpPr>
          <p:cNvPr id="6" name="Oval 5"/>
          <p:cNvSpPr/>
          <p:nvPr/>
        </p:nvSpPr>
        <p:spPr bwMode="auto">
          <a:xfrm>
            <a:off x="5760165" y="3272378"/>
            <a:ext cx="842392" cy="649188"/>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CA" sz="2400" b="1" i="0" u="none" strike="noStrike" cap="none" normalizeH="0" baseline="0">
              <a:ln>
                <a:noFill/>
              </a:ln>
              <a:solidFill>
                <a:schemeClr val="bg1"/>
              </a:solidFill>
              <a:effectLst/>
              <a:latin typeface="Arial" charset="0"/>
            </a:endParaRPr>
          </a:p>
        </p:txBody>
      </p:sp>
      <p:sp>
        <p:nvSpPr>
          <p:cNvPr id="7" name="Oval 6"/>
          <p:cNvSpPr/>
          <p:nvPr/>
        </p:nvSpPr>
        <p:spPr bwMode="auto">
          <a:xfrm>
            <a:off x="2354085" y="4183330"/>
            <a:ext cx="576064" cy="649188"/>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CA" sz="2400" b="1" i="0" u="none" strike="noStrike" cap="none" normalizeH="0" baseline="0">
              <a:ln>
                <a:noFill/>
              </a:ln>
              <a:solidFill>
                <a:schemeClr val="bg1"/>
              </a:solidFill>
              <a:effectLst/>
              <a:latin typeface="Arial" charset="0"/>
            </a:endParaRPr>
          </a:p>
        </p:txBody>
      </p:sp>
      <p:sp>
        <p:nvSpPr>
          <p:cNvPr id="8" name="Oval 7"/>
          <p:cNvSpPr/>
          <p:nvPr/>
        </p:nvSpPr>
        <p:spPr bwMode="auto">
          <a:xfrm>
            <a:off x="913925" y="3812438"/>
            <a:ext cx="720080" cy="649188"/>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CA" sz="2400" b="1" i="0" u="none" strike="noStrike" cap="none" normalizeH="0" baseline="0">
              <a:ln>
                <a:noFill/>
              </a:ln>
              <a:solidFill>
                <a:schemeClr val="bg1"/>
              </a:solidFill>
              <a:effectLst/>
              <a:latin typeface="Arial" charset="0"/>
            </a:endParaRPr>
          </a:p>
        </p:txBody>
      </p:sp>
      <p:sp>
        <p:nvSpPr>
          <p:cNvPr id="9" name="Oval 8"/>
          <p:cNvSpPr/>
          <p:nvPr/>
        </p:nvSpPr>
        <p:spPr bwMode="auto">
          <a:xfrm>
            <a:off x="6530549" y="3463250"/>
            <a:ext cx="1152128" cy="649188"/>
          </a:xfrm>
          <a:prstGeom prst="ellipse">
            <a:avLst/>
          </a:prstGeom>
          <a:noFill/>
          <a:ln w="38100" cap="flat" cmpd="sng" algn="ctr">
            <a:solidFill>
              <a:srgbClr val="6600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CA" sz="2400" b="1" i="0" u="none" strike="noStrike" cap="none" normalizeH="0" baseline="0">
              <a:ln>
                <a:noFill/>
              </a:ln>
              <a:solidFill>
                <a:schemeClr val="bg1"/>
              </a:solidFill>
              <a:effectLst/>
              <a:latin typeface="Arial" charset="0"/>
            </a:endParaRPr>
          </a:p>
        </p:txBody>
      </p:sp>
      <p:sp>
        <p:nvSpPr>
          <p:cNvPr id="10" name="Oval 9"/>
          <p:cNvSpPr/>
          <p:nvPr/>
        </p:nvSpPr>
        <p:spPr bwMode="auto">
          <a:xfrm>
            <a:off x="4802357" y="3679274"/>
            <a:ext cx="1008112" cy="649188"/>
          </a:xfrm>
          <a:prstGeom prst="ellipse">
            <a:avLst/>
          </a:prstGeom>
          <a:noFill/>
          <a:ln w="38100" cap="flat" cmpd="sng" algn="ctr">
            <a:solidFill>
              <a:srgbClr val="6600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CA" sz="2400" b="1" i="0" u="none" strike="noStrike" cap="none" normalizeH="0" baseline="0">
              <a:ln>
                <a:noFill/>
              </a:ln>
              <a:solidFill>
                <a:schemeClr val="bg1"/>
              </a:solidFill>
              <a:effectLst/>
              <a:latin typeface="Arial" charset="0"/>
            </a:endParaRPr>
          </a:p>
        </p:txBody>
      </p:sp>
      <p:sp>
        <p:nvSpPr>
          <p:cNvPr id="11" name="Oval 10"/>
          <p:cNvSpPr/>
          <p:nvPr/>
        </p:nvSpPr>
        <p:spPr bwMode="auto">
          <a:xfrm rot="21116310">
            <a:off x="657728" y="4110171"/>
            <a:ext cx="2088232" cy="649188"/>
          </a:xfrm>
          <a:prstGeom prst="ellipse">
            <a:avLst/>
          </a:prstGeom>
          <a:noFill/>
          <a:ln w="38100" cap="flat" cmpd="sng" algn="ctr">
            <a:solidFill>
              <a:srgbClr val="6600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CA" sz="2400" b="1" i="0" u="none" strike="noStrike" cap="none" normalizeH="0" baseline="0">
              <a:ln>
                <a:noFill/>
              </a:ln>
              <a:solidFill>
                <a:schemeClr val="bg1"/>
              </a:solidFill>
              <a:effectLst/>
              <a:latin typeface="Arial" charset="0"/>
            </a:endParaRPr>
          </a:p>
        </p:txBody>
      </p:sp>
      <p:sp>
        <p:nvSpPr>
          <p:cNvPr id="13" name="Textfeld 12"/>
          <p:cNvSpPr txBox="1"/>
          <p:nvPr/>
        </p:nvSpPr>
        <p:spPr>
          <a:xfrm>
            <a:off x="553885" y="3427804"/>
            <a:ext cx="1512168" cy="369332"/>
          </a:xfrm>
          <a:prstGeom prst="rect">
            <a:avLst/>
          </a:prstGeom>
          <a:noFill/>
        </p:spPr>
        <p:txBody>
          <a:bodyPr wrap="square" rtlCol="0">
            <a:spAutoFit/>
          </a:bodyPr>
          <a:lstStyle/>
          <a:p>
            <a:r>
              <a:rPr lang="fr-CA" sz="1800"/>
              <a:t>Perchoirs</a:t>
            </a:r>
          </a:p>
        </p:txBody>
      </p:sp>
      <p:sp>
        <p:nvSpPr>
          <p:cNvPr id="15" name="Textfeld 14"/>
          <p:cNvSpPr txBox="1"/>
          <p:nvPr/>
        </p:nvSpPr>
        <p:spPr>
          <a:xfrm>
            <a:off x="2714125" y="3139772"/>
            <a:ext cx="1656184" cy="646331"/>
          </a:xfrm>
          <a:prstGeom prst="rect">
            <a:avLst/>
          </a:prstGeom>
          <a:noFill/>
        </p:spPr>
        <p:txBody>
          <a:bodyPr wrap="square" rtlCol="0">
            <a:spAutoFit/>
          </a:bodyPr>
          <a:lstStyle/>
          <a:p>
            <a:r>
              <a:rPr lang="fr-CA" sz="1800"/>
              <a:t>Buissons épineux</a:t>
            </a:r>
          </a:p>
        </p:txBody>
      </p:sp>
      <p:sp>
        <p:nvSpPr>
          <p:cNvPr id="16" name="Textfeld 15"/>
          <p:cNvSpPr txBox="1"/>
          <p:nvPr/>
        </p:nvSpPr>
        <p:spPr>
          <a:xfrm>
            <a:off x="4730349" y="4291900"/>
            <a:ext cx="3528392" cy="646331"/>
          </a:xfrm>
          <a:prstGeom prst="rect">
            <a:avLst/>
          </a:prstGeom>
          <a:noFill/>
        </p:spPr>
        <p:txBody>
          <a:bodyPr wrap="square" rtlCol="0">
            <a:spAutoFit/>
          </a:bodyPr>
          <a:lstStyle/>
          <a:p>
            <a:r>
              <a:rPr lang="fr-CA" sz="1800"/>
              <a:t>Végétation maigre, zones de sol ouvert</a:t>
            </a:r>
          </a:p>
        </p:txBody>
      </p:sp>
      <p:sp>
        <p:nvSpPr>
          <p:cNvPr id="17" name="Oval 16"/>
          <p:cNvSpPr/>
          <p:nvPr/>
        </p:nvSpPr>
        <p:spPr bwMode="auto">
          <a:xfrm>
            <a:off x="4154285" y="3528598"/>
            <a:ext cx="720080" cy="649188"/>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CA" sz="2400" b="1"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10148056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Buissons épineux</a:t>
            </a:r>
          </a:p>
        </p:txBody>
      </p:sp>
      <p:pic>
        <p:nvPicPr>
          <p:cNvPr id="4" name="Bild 3" descr="DSC0966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576" y="1286762"/>
            <a:ext cx="6984776" cy="5238582"/>
          </a:xfrm>
          <a:prstGeom prst="rect">
            <a:avLst/>
          </a:prstGeom>
        </p:spPr>
      </p:pic>
    </p:spTree>
    <p:extLst>
      <p:ext uri="{BB962C8B-B14F-4D97-AF65-F5344CB8AC3E}">
        <p14:creationId xmlns:p14="http://schemas.microsoft.com/office/powerpoint/2010/main" val="223761416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fr-CH" dirty="0"/>
              <a:t>Prairie maigre, jachère florale</a:t>
            </a:r>
          </a:p>
        </p:txBody>
      </p:sp>
      <p:pic>
        <p:nvPicPr>
          <p:cNvPr id="4" name="Bild 3" descr="Buntbrache_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52" y="1000376"/>
            <a:ext cx="4353948" cy="5877272"/>
          </a:xfrm>
          <a:prstGeom prst="rect">
            <a:avLst/>
          </a:prstGeom>
        </p:spPr>
      </p:pic>
      <p:pic>
        <p:nvPicPr>
          <p:cNvPr id="5" name="Bild 4" descr="DSC04109.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528" y="1124744"/>
            <a:ext cx="4104456" cy="2525026"/>
          </a:xfrm>
          <a:prstGeom prst="rect">
            <a:avLst/>
          </a:prstGeom>
        </p:spPr>
      </p:pic>
      <p:pic>
        <p:nvPicPr>
          <p:cNvPr id="6" name="Bild 5" descr="DSC0160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048" y="3933056"/>
            <a:ext cx="4068936" cy="2780928"/>
          </a:xfrm>
          <a:prstGeom prst="rect">
            <a:avLst/>
          </a:prstGeom>
        </p:spPr>
      </p:pic>
    </p:spTree>
    <p:extLst>
      <p:ext uri="{BB962C8B-B14F-4D97-AF65-F5344CB8AC3E}">
        <p14:creationId xmlns:p14="http://schemas.microsoft.com/office/powerpoint/2010/main" val="2210865673"/>
      </p:ext>
    </p:extLst>
  </p:cSld>
  <p:clrMapOvr>
    <a:masterClrMapping/>
  </p:clrMapOvr>
  <p:transition/>
</p:sld>
</file>

<file path=ppt/theme/theme1.xml><?xml version="1.0" encoding="utf-8"?>
<a:theme xmlns:a="http://schemas.openxmlformats.org/drawingml/2006/main" name="Standarddesign">
  <a:themeElements>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2400" b="1"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2400" b="1" i="0" u="none" strike="noStrike" cap="none" normalizeH="0" baseline="0">
            <a:ln>
              <a:noFill/>
            </a:ln>
            <a:solidFill>
              <a:schemeClr val="bg1"/>
            </a:solidFill>
            <a:effectLst/>
            <a:latin typeface="Arial"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darddesign">
  <a:themeElements>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2400" b="1"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2400" b="1" i="0" u="none" strike="noStrike" cap="none" normalizeH="0" baseline="0">
            <a:ln>
              <a:noFill/>
            </a:ln>
            <a:solidFill>
              <a:schemeClr val="bg1"/>
            </a:solidFill>
            <a:effectLst/>
            <a:latin typeface="Arial" charset="0"/>
          </a:defRPr>
        </a:defPPr>
      </a:lstStyle>
    </a:lnDef>
    <a:txDef>
      <a:spPr>
        <a:noFill/>
      </a:spPr>
      <a:bodyPr wrap="square" rtlCol="0">
        <a:spAutoFit/>
      </a:bodyPr>
      <a:lstStyle>
        <a:defPPr>
          <a:defRPr dirty="0"/>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Boreas.thmx</Template>
  <TotalTime>1755</TotalTime>
  <Words>5550</Words>
  <Application>Microsoft Office PowerPoint</Application>
  <PresentationFormat>Affichage à l'écran (4:3)</PresentationFormat>
  <Paragraphs>354</Paragraphs>
  <Slides>69</Slides>
  <Notes>69</Notes>
  <HiddenSlides>0</HiddenSlides>
  <MMClips>0</MMClips>
  <ScaleCrop>false</ScaleCrop>
  <HeadingPairs>
    <vt:vector size="6" baseType="variant">
      <vt:variant>
        <vt:lpstr>Polices utilisées</vt:lpstr>
      </vt:variant>
      <vt:variant>
        <vt:i4>3</vt:i4>
      </vt:variant>
      <vt:variant>
        <vt:lpstr>Thème</vt:lpstr>
      </vt:variant>
      <vt:variant>
        <vt:i4>2</vt:i4>
      </vt:variant>
      <vt:variant>
        <vt:lpstr>Titres des diapositives</vt:lpstr>
      </vt:variant>
      <vt:variant>
        <vt:i4>69</vt:i4>
      </vt:variant>
    </vt:vector>
  </HeadingPairs>
  <TitlesOfParts>
    <vt:vector size="74" baseType="lpstr">
      <vt:lpstr>Arial</vt:lpstr>
      <vt:lpstr>Syntax LT Black</vt:lpstr>
      <vt:lpstr>Times New Roman</vt:lpstr>
      <vt:lpstr>Standarddesign</vt:lpstr>
      <vt:lpstr>1_Standarddesign</vt:lpstr>
      <vt:lpstr>La pie-grièche écorcheur – Ambassadrice 2020</vt:lpstr>
      <vt:lpstr>Sommaire</vt:lpstr>
      <vt:lpstr>Quatre espèces en Suisse</vt:lpstr>
      <vt:lpstr>Signes distinctifs</vt:lpstr>
      <vt:lpstr>Signes distinctifs</vt:lpstr>
      <vt:lpstr>Répartition </vt:lpstr>
      <vt:lpstr>Eléments de l‘habitat</vt:lpstr>
      <vt:lpstr>Buissons épineux</vt:lpstr>
      <vt:lpstr>Prairie maigre, jachère florale</vt:lpstr>
      <vt:lpstr>Perchoirs</vt:lpstr>
      <vt:lpstr>Habitat : Haies bordées de prairies</vt:lpstr>
      <vt:lpstr>Vergers extensifs</vt:lpstr>
      <vt:lpstr>Lisière de forêt structurée</vt:lpstr>
      <vt:lpstr>Zone de transition</vt:lpstr>
      <vt:lpstr>Pâturages extensifs</vt:lpstr>
      <vt:lpstr>Une alimentation variée</vt:lpstr>
      <vt:lpstr>Lardoirs</vt:lpstr>
      <vt:lpstr>La végétation courte est préférée</vt:lpstr>
      <vt:lpstr>Pelotes de réjection </vt:lpstr>
      <vt:lpstr>Reproduction</vt:lpstr>
      <vt:lpstr>Présentation PowerPoint</vt:lpstr>
      <vt:lpstr>Nidification</vt:lpstr>
      <vt:lpstr>Présentation PowerPoint</vt:lpstr>
      <vt:lpstr>Migration en boucle</vt:lpstr>
      <vt:lpstr>Quartiers d‘hivernage </vt:lpstr>
      <vt:lpstr>Recul de l‘espèce </vt:lpstr>
      <vt:lpstr>Les améliorations foncières</vt:lpstr>
      <vt:lpstr>Mosaïque de structure = diversité</vt:lpstr>
      <vt:lpstr>Fertilisation intensive</vt:lpstr>
      <vt:lpstr>Herbicides et pesticides</vt:lpstr>
      <vt:lpstr>Causes de la disparition des insectes</vt:lpstr>
      <vt:lpstr>Fleurs et structures</vt:lpstr>
      <vt:lpstr>Agriculture de montagne</vt:lpstr>
      <vt:lpstr>Présentation PowerPoint</vt:lpstr>
      <vt:lpstr>Politique agricole</vt:lpstr>
      <vt:lpstr>Campagne en faveur des haies</vt:lpstr>
      <vt:lpstr>Conservation des habitats</vt:lpstr>
      <vt:lpstr>Plantation de haies </vt:lpstr>
      <vt:lpstr>Valorisation des habitats potentiels</vt:lpstr>
      <vt:lpstr>Fauche échelonnée</vt:lpstr>
      <vt:lpstr>Maintien de surfaces ouvertes</vt:lpstr>
      <vt:lpstr>Combinaison de mesures</vt:lpstr>
      <vt:lpstr>Combinaison de mesures</vt:lpstr>
      <vt:lpstr>Exemple du Farnsberg</vt:lpstr>
      <vt:lpstr>Extensification</vt:lpstr>
      <vt:lpstr>Création de grandes structures</vt:lpstr>
      <vt:lpstr>Ourlets herbeux et jachères</vt:lpstr>
      <vt:lpstr>Agriculture de montagne</vt:lpstr>
      <vt:lpstr>Contact avec les agriculteurs</vt:lpstr>
      <vt:lpstr>Planification de structures</vt:lpstr>
      <vt:lpstr>Planification régionale</vt:lpstr>
      <vt:lpstr>Un réseau d‘habitats</vt:lpstr>
      <vt:lpstr>Présentation PowerPoint</vt:lpstr>
      <vt:lpstr>Présentation PowerPoint</vt:lpstr>
      <vt:lpstr>Définition</vt:lpstr>
      <vt:lpstr>Pierre angulaire de la biodiversité</vt:lpstr>
      <vt:lpstr>Suisse: l‘urgence d‘agir</vt:lpstr>
      <vt:lpstr>Suisse: l‘urgence d‘agir</vt:lpstr>
      <vt:lpstr>Suisse: l‘urgence d‘agir</vt:lpstr>
      <vt:lpstr>Fonctions de l’EI</vt:lpstr>
      <vt:lpstr>Fonctions de l’EI</vt:lpstr>
      <vt:lpstr>Fonctions de EI</vt:lpstr>
      <vt:lpstr>Fonctions de l’EI</vt:lpstr>
      <vt:lpstr>Structure de l‘E.I</vt:lpstr>
      <vt:lpstr>Des surfaces sont nécessaires !</vt:lpstr>
      <vt:lpstr>Campagne BirdLife</vt:lpstr>
      <vt:lpstr>Sur le même sujet</vt:lpstr>
      <vt:lpstr>Présentation PowerPoint</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dc:title>
  <dc:creator/>
  <cp:lastModifiedBy>14mov3pzhr@stu.fernuni.ch</cp:lastModifiedBy>
  <cp:revision>1530</cp:revision>
  <cp:lastPrinted>2020-02-19T13:28:51Z</cp:lastPrinted>
  <dcterms:created xsi:type="dcterms:W3CDTF">2014-04-25T13:38:58Z</dcterms:created>
  <dcterms:modified xsi:type="dcterms:W3CDTF">2020-04-07T10:12:43Z</dcterms:modified>
</cp:coreProperties>
</file>