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82" r:id="rId5"/>
    <p:sldId id="662" r:id="rId6"/>
    <p:sldId id="663" r:id="rId7"/>
    <p:sldId id="672" r:id="rId8"/>
    <p:sldId id="671" r:id="rId9"/>
    <p:sldId id="291" r:id="rId10"/>
    <p:sldId id="334" r:id="rId11"/>
    <p:sldId id="335" r:id="rId12"/>
    <p:sldId id="326" r:id="rId13"/>
    <p:sldId id="325" r:id="rId14"/>
    <p:sldId id="314" r:id="rId15"/>
    <p:sldId id="297" r:id="rId16"/>
    <p:sldId id="286" r:id="rId17"/>
    <p:sldId id="287" r:id="rId18"/>
    <p:sldId id="285" r:id="rId19"/>
    <p:sldId id="673" r:id="rId20"/>
    <p:sldId id="674" r:id="rId21"/>
    <p:sldId id="665" r:id="rId22"/>
    <p:sldId id="340" r:id="rId23"/>
    <p:sldId id="303" r:id="rId24"/>
    <p:sldId id="329" r:id="rId25"/>
    <p:sldId id="669" r:id="rId26"/>
    <p:sldId id="328" r:id="rId27"/>
    <p:sldId id="670" r:id="rId28"/>
    <p:sldId id="664" r:id="rId29"/>
    <p:sldId id="666" r:id="rId30"/>
    <p:sldId id="667" r:id="rId31"/>
    <p:sldId id="668" r:id="rId32"/>
    <p:sldId id="309" r:id="rId33"/>
    <p:sldId id="312" r:id="rId34"/>
    <p:sldId id="341" r:id="rId35"/>
    <p:sldId id="698" r:id="rId36"/>
    <p:sldId id="700" r:id="rId37"/>
    <p:sldId id="718" r:id="rId38"/>
    <p:sldId id="719" r:id="rId39"/>
    <p:sldId id="717" r:id="rId40"/>
    <p:sldId id="701" r:id="rId41"/>
    <p:sldId id="702" r:id="rId42"/>
    <p:sldId id="721" r:id="rId43"/>
    <p:sldId id="723" r:id="rId44"/>
    <p:sldId id="722" r:id="rId45"/>
    <p:sldId id="706" r:id="rId46"/>
    <p:sldId id="724" r:id="rId47"/>
    <p:sldId id="704" r:id="rId48"/>
    <p:sldId id="727" r:id="rId49"/>
    <p:sldId id="709" r:id="rId50"/>
    <p:sldId id="699" r:id="rId51"/>
    <p:sldId id="728" r:id="rId52"/>
    <p:sldId id="726" r:id="rId53"/>
    <p:sldId id="730" r:id="rId54"/>
    <p:sldId id="729" r:id="rId55"/>
    <p:sldId id="705" r:id="rId56"/>
    <p:sldId id="711" r:id="rId57"/>
    <p:sldId id="712" r:id="rId58"/>
    <p:sldId id="710" r:id="rId59"/>
    <p:sldId id="713" r:id="rId60"/>
    <p:sldId id="714" r:id="rId61"/>
    <p:sldId id="715" r:id="rId62"/>
    <p:sldId id="661" r:id="rId63"/>
    <p:sldId id="692" r:id="rId64"/>
    <p:sldId id="693" r:id="rId65"/>
    <p:sldId id="694" r:id="rId66"/>
    <p:sldId id="675" r:id="rId67"/>
    <p:sldId id="343" r:id="rId68"/>
    <p:sldId id="731" r:id="rId69"/>
    <p:sldId id="338" r:id="rId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BD1"/>
    <a:srgbClr val="1989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72535"/>
  </p:normalViewPr>
  <p:slideViewPr>
    <p:cSldViewPr snapToGrid="0" showGuides="1">
      <p:cViewPr varScale="1">
        <p:scale>
          <a:sx n="83" d="100"/>
          <a:sy n="83" d="100"/>
        </p:scale>
        <p:origin x="9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1529-D1E4-485A-8BE2-DD336C4B0A88}" type="datetimeFigureOut">
              <a:rPr lang="de-CH" smtClean="0"/>
              <a:t>30.01.25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378F-6CB0-4B76-A4DF-120CC0F0540F}" type="slidenum">
              <a:rPr lang="de-CH" smtClean="0"/>
              <a:t>‹Nr.›</a:t>
            </a:fld>
            <a:endParaRPr lang="de-CH"/>
          </a:p>
        </p:txBody>
      </p:sp>
    </p:spTree>
    <p:extLst>
      <p:ext uri="{BB962C8B-B14F-4D97-AF65-F5344CB8AC3E}">
        <p14:creationId xmlns:p14="http://schemas.microsoft.com/office/powerpoint/2010/main" val="220318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Bilder: BirdLife Schweiz, wo nicht anders angegeben</a:t>
            </a:r>
          </a:p>
          <a:p>
            <a:endParaRPr lang="de-CH" dirty="0"/>
          </a:p>
          <a:p>
            <a:endParaRPr lang="de-CH" dirty="0"/>
          </a:p>
          <a:p>
            <a:endParaRPr lang="de-CH" dirty="0"/>
          </a:p>
          <a:p>
            <a:r>
              <a:rPr lang="de-CH" dirty="0"/>
              <a:t>Bild: Mathias Schäfer</a:t>
            </a:r>
          </a:p>
        </p:txBody>
      </p:sp>
      <p:sp>
        <p:nvSpPr>
          <p:cNvPr id="4" name="Foliennummernplatzhalter 3"/>
          <p:cNvSpPr>
            <a:spLocks noGrp="1"/>
          </p:cNvSpPr>
          <p:nvPr>
            <p:ph type="sldNum" sz="quarter" idx="5"/>
          </p:nvPr>
        </p:nvSpPr>
        <p:spPr/>
        <p:txBody>
          <a:bodyPr/>
          <a:lstStyle/>
          <a:p>
            <a:fld id="{8092378F-6CB0-4B76-A4DF-120CC0F0540F}" type="slidenum">
              <a:rPr lang="de-CH" smtClean="0"/>
              <a:t>1</a:t>
            </a:fld>
            <a:endParaRPr lang="de-CH"/>
          </a:p>
        </p:txBody>
      </p:sp>
    </p:spTree>
    <p:extLst>
      <p:ext uri="{BB962C8B-B14F-4D97-AF65-F5344CB8AC3E}">
        <p14:creationId xmlns:p14="http://schemas.microsoft.com/office/powerpoint/2010/main" val="91552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Rotkehlchen ist das ganze Jahr in der Schweiz zu finden. Wie schon erwähnt, ist das Zugverhalten des Rotkehlchens europaweit gesehen als Teilzieher aber komplex gestaltet. In der Schweiz spiegelt sich das ebenfalls wider: ein grosser Teil unserer Rotkehlchen verlässt die Schweiz, während ein kleinerer Teil bleibt. Dafür überwintern Individuen aus nördlichen Regionen bei uns. Es sind also in den meisten Bereichen nicht dieselben Individuen, die wir im Sommer sehen, sondern Wintergäste. Manchmal kann man schon Ende Januar erste Individuen finden, die zurückgekehrt sind. D.h. Gäste und Brutvögel können sich sogar zeitlich überlappen.</a:t>
            </a:r>
          </a:p>
          <a:p>
            <a:endParaRPr lang="de-CH" dirty="0"/>
          </a:p>
          <a:p>
            <a:r>
              <a:rPr lang="de-CH" dirty="0"/>
              <a:t>Eine Studie aus den 70ern fand, dass unsere Rotkehlchen vor allem im Siedlungsraum überwintern und dies ungefähr 10% der Population betrifft. Allerdings wäre es mit Klimawandel und dem sich verschiebenden Zugverhalten von Vogelarten sicher spannend, solche Untersuchungen zu wiederholen. Es könnte durchaus sein, dass es heutzutage schon mehr Individuen sind, die in der Schweiz bleiben.</a:t>
            </a:r>
          </a:p>
          <a:p>
            <a:endParaRPr lang="de-CH" dirty="0"/>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10</a:t>
            </a:fld>
            <a:endParaRPr lang="de-CH"/>
          </a:p>
        </p:txBody>
      </p:sp>
    </p:spTree>
    <p:extLst>
      <p:ext uri="{BB962C8B-B14F-4D97-AF65-F5344CB8AC3E}">
        <p14:creationId xmlns:p14="http://schemas.microsoft.com/office/powerpoint/2010/main" val="183274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Rotkehlchen ist einer der häufigsten Vögel der Schweiz mit 450’000 bis 650’000 Brutpaaren. </a:t>
            </a:r>
          </a:p>
          <a:p>
            <a:br>
              <a:rPr lang="de-CH" dirty="0"/>
            </a:br>
            <a:r>
              <a:rPr lang="de-CH" dirty="0"/>
              <a:t>Vielerorts hat die Dichte seit 1993–1996 zugenommen, besonders im westlichen Waadtländer Jura, in den Schwyzer und Freiburger Voralpen, in der Napfregion und im Vorderrheintal GR. Der Zuwachs ist auf allen Höhenstufen deutlich und bis auf die Lagen unterhalb von 600 m proportional zum jeweiligen Bestandsanteil. Der ebenfalls positive Bestandsindex lässt allerdings starke jährliche Schwankungen erkennen. Erhebungen im Kanton Zürich zwischen 1988 und 2008 zeigen eine Zunahme um über 20 %, wohingegen sich der Bestand am Bodensee zwischen 1980 und 2010 um denselben Faktor verkleinert hat. Gemäss Analysen mit Daten von 1988 und 1999 ist die Dichte in Zürcher Waldflächen um knapp 20 % angestiegen, während sie sich in Kulturlandflächen und im Siedlungsraum kaum verändert hat. In Deutschland verlief der Bestandstrend 1989–2003 in Siedlungen und halboffenen Kulturlandschaften hingegen positiv und in Wäldern negativ.</a:t>
            </a:r>
          </a:p>
          <a:p>
            <a:endParaRPr lang="de-CH" dirty="0"/>
          </a:p>
          <a:p>
            <a:r>
              <a:rPr lang="de-CH" dirty="0"/>
              <a:t>In Frankreich, Italien und auch gesamteuropäisch ist der Trend positiv, in Deutschland und Österreich hingegen negativ. Das Rotkehlchen dürfte auch weiterhin von der Zunahme der Waldfläche profitieren, ebenso von der Klimaerwärmung, da es empfindlich auf Kältewinter reagiert.</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11</a:t>
            </a:fld>
            <a:endParaRPr lang="de-CH"/>
          </a:p>
        </p:txBody>
      </p:sp>
    </p:spTree>
    <p:extLst>
      <p:ext uri="{BB962C8B-B14F-4D97-AF65-F5344CB8AC3E}">
        <p14:creationId xmlns:p14="http://schemas.microsoft.com/office/powerpoint/2010/main" val="91296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Modellierte Karte der Dichte von Rotkehlchen (nach Daten des Brutvogelatlas 2013 – 2016).</a:t>
            </a:r>
          </a:p>
          <a:p>
            <a:endParaRPr lang="de-CH" dirty="0"/>
          </a:p>
          <a:p>
            <a:r>
              <a:rPr lang="de-CH" dirty="0"/>
              <a:t>In geeigneten Kilometerquadraten können regelmässig über 40 Reviere gezählt werden. Auf Sturmwurfflächen in den Schwyzer Voralpen wurden wenige Jahre nach dem Sturm «Vivian» maximal 34–36 Reviere auf 38 ha gefunden (9,5 Reviere/10 ha), auf einer Jungwaldfläche am Jurasüdfuss bei Solothurn bis 15 Reviere auf 11,4 ha. In einem Wohnquartier in Solothurn wurden im Mittel 5 Reviere auf 8,3 ha festgestellt. In der subalpinen Stufe des Engadins GR und Bergells GR sind es nur 1,0 Reviere/10 ha.</a:t>
            </a:r>
          </a:p>
          <a:p>
            <a:endParaRPr lang="de-CH" dirty="0"/>
          </a:p>
          <a:p>
            <a:r>
              <a:rPr lang="de-CH" dirty="0"/>
              <a:t>Man erkennt eine besonders hohe Dichte in bewaldeten Flächen. Wie sieht also der Lebensraum aus, wo wir das Rotkehlchen finden?</a:t>
            </a:r>
          </a:p>
          <a:p>
            <a:endParaRPr lang="de-CH" dirty="0"/>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12</a:t>
            </a:fld>
            <a:endParaRPr lang="de-CH"/>
          </a:p>
        </p:txBody>
      </p:sp>
    </p:spTree>
    <p:extLst>
      <p:ext uri="{BB962C8B-B14F-4D97-AF65-F5344CB8AC3E}">
        <p14:creationId xmlns:p14="http://schemas.microsoft.com/office/powerpoint/2010/main" val="331175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Wie auf der vorigen Folie zu sehen, kommen Rotkehlchen in höchster Dichte in Wäldern vor. Dies können Wälder aller Art sein: Auwälder, Laub-, Misch- oder Nadelwälder.</a:t>
            </a:r>
          </a:p>
          <a:p>
            <a:endParaRPr lang="de-CH" dirty="0"/>
          </a:p>
          <a:p>
            <a:r>
              <a:rPr lang="de-CH" dirty="0"/>
              <a:t>Auch im Offenland kann das Rotkehlchen Platz finden, wenn es durch dichte Hecken und Feldgehölz strukturiert ist.</a:t>
            </a:r>
          </a:p>
          <a:p>
            <a:endParaRPr lang="de-CH" dirty="0"/>
          </a:p>
          <a:p>
            <a:r>
              <a:rPr lang="de-CH" dirty="0"/>
              <a:t>Gärten und Parkanlagen werden vom Rotkehlchen ebenfalls besiedelt, wenn sie abwechslungsreich und strukturreich mit viel Unterholz und Büschen sind. </a:t>
            </a:r>
          </a:p>
          <a:p>
            <a:endParaRPr lang="de-CH" dirty="0"/>
          </a:p>
          <a:p>
            <a:endParaRPr lang="de-CH" dirty="0"/>
          </a:p>
          <a:p>
            <a:endParaRPr lang="de-CH" dirty="0"/>
          </a:p>
          <a:p>
            <a:r>
              <a:rPr lang="de-CH" dirty="0"/>
              <a:t>Bilder:</a:t>
            </a:r>
          </a:p>
          <a:p>
            <a:r>
              <a:rPr lang="de-CH" dirty="0"/>
              <a:t>oben links: Christa Glauser</a:t>
            </a:r>
          </a:p>
          <a:p>
            <a:r>
              <a:rPr lang="de-CH" dirty="0"/>
              <a:t>oben rechts: Michael Gerber</a:t>
            </a:r>
          </a:p>
          <a:p>
            <a:r>
              <a:rPr lang="de-CH" dirty="0"/>
              <a:t>unten links: Michael Gerber</a:t>
            </a:r>
          </a:p>
          <a:p>
            <a:r>
              <a:rPr lang="de-CH" dirty="0"/>
              <a:t>unten rechts: </a:t>
            </a:r>
            <a:r>
              <a:rPr lang="de-CH" dirty="0" err="1"/>
              <a:t>zuerich.com</a:t>
            </a:r>
            <a:r>
              <a:rPr lang="de-CH" dirty="0"/>
              <a:t>, Alter Botanischer Garten Zürich</a:t>
            </a:r>
          </a:p>
        </p:txBody>
      </p:sp>
      <p:sp>
        <p:nvSpPr>
          <p:cNvPr id="4" name="Foliennummernplatzhalter 3"/>
          <p:cNvSpPr>
            <a:spLocks noGrp="1"/>
          </p:cNvSpPr>
          <p:nvPr>
            <p:ph type="sldNum" sz="quarter" idx="5"/>
          </p:nvPr>
        </p:nvSpPr>
        <p:spPr/>
        <p:txBody>
          <a:bodyPr/>
          <a:lstStyle/>
          <a:p>
            <a:fld id="{8092378F-6CB0-4B76-A4DF-120CC0F0540F}" type="slidenum">
              <a:rPr lang="de-CH" smtClean="0"/>
              <a:t>13</a:t>
            </a:fld>
            <a:endParaRPr lang="de-CH"/>
          </a:p>
        </p:txBody>
      </p:sp>
    </p:spTree>
    <p:extLst>
      <p:ext uri="{BB962C8B-B14F-4D97-AF65-F5344CB8AC3E}">
        <p14:creationId xmlns:p14="http://schemas.microsoft.com/office/powerpoint/2010/main" val="335490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Idealerweise weisen sie eine gut entwickelte Strauchschicht auf. Allerdings sollte die Krautschicht nicht zu dicht sein, um die Nahrungssuche nicht zu behindern bzw. sollte es immer wieder offene Stellen haben, wo es gut auf Jagd gehen kann. Sehr gerne hat das Rotkehlchen auch schattige und relativ feuchte Elemente in seinem Lebensraum. Ebenso sollte genügend Nahrung vorhanden sein.</a:t>
            </a:r>
          </a:p>
          <a:p>
            <a:endParaRPr lang="de-CH" dirty="0"/>
          </a:p>
          <a:p>
            <a:endParaRPr lang="de-CH" dirty="0"/>
          </a:p>
          <a:p>
            <a:endParaRPr lang="de-CH" dirty="0"/>
          </a:p>
          <a:p>
            <a:r>
              <a:rPr lang="de-CH" dirty="0"/>
              <a:t>Bild: Christa Glauser</a:t>
            </a:r>
          </a:p>
        </p:txBody>
      </p:sp>
      <p:sp>
        <p:nvSpPr>
          <p:cNvPr id="4" name="Foliennummernplatzhalter 3"/>
          <p:cNvSpPr>
            <a:spLocks noGrp="1"/>
          </p:cNvSpPr>
          <p:nvPr>
            <p:ph type="sldNum" sz="quarter" idx="5"/>
          </p:nvPr>
        </p:nvSpPr>
        <p:spPr/>
        <p:txBody>
          <a:bodyPr/>
          <a:lstStyle/>
          <a:p>
            <a:fld id="{8092378F-6CB0-4B76-A4DF-120CC0F0540F}" type="slidenum">
              <a:rPr lang="de-CH" smtClean="0"/>
              <a:t>14</a:t>
            </a:fld>
            <a:endParaRPr lang="de-CH"/>
          </a:p>
        </p:txBody>
      </p:sp>
    </p:spTree>
    <p:extLst>
      <p:ext uri="{BB962C8B-B14F-4D97-AF65-F5344CB8AC3E}">
        <p14:creationId xmlns:p14="http://schemas.microsoft.com/office/powerpoint/2010/main" val="100487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Schauen wir uns den Vogel des Jahres doch mal näher an. Er weist natürlich die schöne, namensgebende orangene Brust auf. Die Brust ist mit einem grauen Band vom Rest des braunen Gefieders abgetrennt. Die grossen Augen und der proportional relativ grosse Kopf erwecken Erinnerungen an das Kindchenschema, vermutlich ebenfalls ein Grund, weshalb uns das </a:t>
            </a:r>
            <a:r>
              <a:rPr lang="de-CH" dirty="0" err="1"/>
              <a:t>Rotkehli</a:t>
            </a:r>
            <a:r>
              <a:rPr lang="de-CH" dirty="0"/>
              <a:t> so sympathisch ist. Auf den langen Beinen steht es oft aufrecht mit voller Brust und hält Ausschau nach Beute.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Da die Farbe «orange» erst mit der Einführung der namensgebenden Frucht im 15./16. Jhd. bekannt wurde, wurde das Rotkehlchen in allen möglichen Sprachen Europas nach der Farbe «rot» benannt.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Der wissenschaftliche Name ist </a:t>
            </a:r>
            <a:r>
              <a:rPr lang="de-CH" i="1" dirty="0" err="1"/>
              <a:t>Erithacus</a:t>
            </a:r>
            <a:r>
              <a:rPr lang="de-CH" i="1" dirty="0"/>
              <a:t> </a:t>
            </a:r>
            <a:r>
              <a:rPr lang="de-CH" i="1" dirty="0" err="1"/>
              <a:t>rubecula</a:t>
            </a:r>
            <a:r>
              <a:rPr lang="de-CH" dirty="0"/>
              <a:t>. </a:t>
            </a:r>
            <a:r>
              <a:rPr lang="de-CH" dirty="0" err="1"/>
              <a:t>Erithacus</a:t>
            </a:r>
            <a:r>
              <a:rPr lang="de-CH" dirty="0"/>
              <a:t> ist ein Vogelname der in der «Tierkunde des Aristoteles» und der «Enzyklopädie des Plinius» erwähnt wird. Da </a:t>
            </a:r>
            <a:r>
              <a:rPr lang="de-CH" i="1" dirty="0" err="1"/>
              <a:t>erythrós</a:t>
            </a:r>
            <a:r>
              <a:rPr lang="de-CH" i="1" dirty="0"/>
              <a:t> </a:t>
            </a:r>
            <a:r>
              <a:rPr lang="de-CH" i="0" dirty="0"/>
              <a:t>auf griechisch rot bedeutet, nimmt man an, dass das Rotkehlchen gemeint war.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i="0" dirty="0"/>
              <a:t>(Wember 2017 Die Namen der Vögel Europas)</a:t>
            </a:r>
          </a:p>
          <a:p>
            <a:endParaRPr lang="de-CH" dirty="0"/>
          </a:p>
          <a:p>
            <a:r>
              <a:rPr lang="de-CH" dirty="0"/>
              <a:t>Körperlänge wird im gestreckten Zustand gemessen, weswegen die Angabe hier etwas täuschend ist. Man könnte sagen, es ist etwas kleiner als ein Haussperling.</a:t>
            </a:r>
          </a:p>
          <a:p>
            <a:endParaRPr lang="de-CH" dirty="0"/>
          </a:p>
          <a:p>
            <a:r>
              <a:rPr lang="de-CH" dirty="0"/>
              <a:t>Zwei 2-Franken-Münzen wiegen zusammen 17.6g.</a:t>
            </a:r>
          </a:p>
          <a:p>
            <a:endParaRPr lang="de-CH" dirty="0"/>
          </a:p>
          <a:p>
            <a:r>
              <a:rPr lang="de-CH" dirty="0"/>
              <a:t>Es wurde argumentiert, dass Rotkehlchen im ersten Jahr einen kleineren Brustfleck haben als im zweiten Jahr. Ebenso dass adulte Weibchen einen kleineren Brustfleck haben als Männchen und bei letzteren das graue Band mit dem Alter immer breiter wird. Diese Unterschiede dürften allerdings minimal sein, so dass es sehr schwierig wäre, im Feld und ohne direkten Vergleich zwischen den Geschlechtern sicher zu unterscheiden.</a:t>
            </a:r>
          </a:p>
          <a:p>
            <a:endParaRPr lang="de-CH" dirty="0"/>
          </a:p>
          <a:p>
            <a:r>
              <a:rPr lang="de-CH" dirty="0"/>
              <a:t>Nachgewiesenes Höchstalter 19 Jahre 4 Monate, im Durchschnitt wie immer deutlich weniger mit ca. 1.25 Jahren. Wenn sie das erste Jahr überlebt haben, werden sie meist 3 bis 4 Jahre alt.</a:t>
            </a:r>
          </a:p>
          <a:p>
            <a:endParaRPr lang="de-CH" dirty="0"/>
          </a:p>
          <a:p>
            <a:r>
              <a:rPr lang="de-CH" dirty="0"/>
              <a:t>Es gibt verschiedene Unterarten, die sich nur minimal unterscheiden und über deren Anzahl es bisher keinen Konsens gibt. Die Unterart. </a:t>
            </a:r>
            <a:r>
              <a:rPr lang="de-CH" i="1" dirty="0"/>
              <a:t>E. r. </a:t>
            </a:r>
            <a:r>
              <a:rPr lang="de-CH" i="1" dirty="0" err="1"/>
              <a:t>superberbus</a:t>
            </a:r>
            <a:r>
              <a:rPr lang="de-CH" dirty="0"/>
              <a:t> auf den Kanarischen Inseln Teneriffa und Gran Canaria unterscheidet sich etwas im Gesang und z.B. durch eine weissere Unterseite. Deshalb wurde sie von manchen als eigene Art angesehen (und die Individuen auf Gran Canaria als Unterart oder Art). Neuere genetische Untersuchungen deuten vorläufig aber darauf hin, dass es doch nur als Unterart des klassischen Rotkehlchens zu sehen ist.</a:t>
            </a:r>
          </a:p>
          <a:p>
            <a:endParaRPr lang="de-CH" dirty="0"/>
          </a:p>
          <a:p>
            <a:endParaRPr lang="de-CH" dirty="0"/>
          </a:p>
          <a:p>
            <a:r>
              <a:rPr lang="de-CH" dirty="0"/>
              <a:t>Foto: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15</a:t>
            </a:fld>
            <a:endParaRPr lang="de-CH"/>
          </a:p>
        </p:txBody>
      </p:sp>
    </p:spTree>
    <p:extLst>
      <p:ext uri="{BB962C8B-B14F-4D97-AF65-F5344CB8AC3E}">
        <p14:creationId xmlns:p14="http://schemas.microsoft.com/office/powerpoint/2010/main" val="391030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Früher wurde das Rotkehlchen der Familie der Drosseln (</a:t>
            </a:r>
            <a:r>
              <a:rPr lang="de-CH" dirty="0" err="1"/>
              <a:t>Turdidae</a:t>
            </a:r>
            <a:r>
              <a:rPr lang="de-CH" dirty="0"/>
              <a:t>) zugeordnet. Nach letzten genetischen Untersuchungen gehört es aber in die Familie der Fliegenschnäpper (</a:t>
            </a:r>
            <a:r>
              <a:rPr lang="de-CH" dirty="0" err="1"/>
              <a:t>Muscicapidae</a:t>
            </a:r>
            <a:r>
              <a:rPr lang="de-CH" dirty="0"/>
              <a:t>). Die nächsten Verwandten sind das Blaukehlchen und die Nachtigall.</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In dieser Familie sind einige weitere Bekannte; hier alle in der Schweiz als Brutvögel vorkommenden Arten der Familie: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r>
              <a:rPr lang="de-CH" dirty="0"/>
              <a:t>Rotkehlchen</a:t>
            </a:r>
          </a:p>
          <a:p>
            <a:r>
              <a:rPr lang="de-CH" dirty="0"/>
              <a:t>Grauschnäpper</a:t>
            </a:r>
          </a:p>
          <a:p>
            <a:r>
              <a:rPr lang="de-CH" dirty="0"/>
              <a:t>Trauerschnäpper</a:t>
            </a:r>
          </a:p>
          <a:p>
            <a:r>
              <a:rPr lang="de-CH" dirty="0"/>
              <a:t>Halsbandschnäpper</a:t>
            </a:r>
          </a:p>
          <a:p>
            <a:r>
              <a:rPr lang="de-CH" dirty="0"/>
              <a:t>Nachtigall</a:t>
            </a:r>
          </a:p>
          <a:p>
            <a:r>
              <a:rPr lang="de-CH" dirty="0"/>
              <a:t>Blaukehlchen</a:t>
            </a:r>
          </a:p>
          <a:p>
            <a:r>
              <a:rPr lang="de-CH" dirty="0"/>
              <a:t>Hausrotschwanz</a:t>
            </a:r>
          </a:p>
          <a:p>
            <a:r>
              <a:rPr lang="de-CH" dirty="0"/>
              <a:t>Gartenrotschwanz</a:t>
            </a:r>
          </a:p>
          <a:p>
            <a:r>
              <a:rPr lang="de-CH" dirty="0"/>
              <a:t>Braunkehlchen</a:t>
            </a:r>
          </a:p>
          <a:p>
            <a:r>
              <a:rPr lang="de-CH" dirty="0"/>
              <a:t>Schwarzkehlchen</a:t>
            </a:r>
          </a:p>
          <a:p>
            <a:r>
              <a:rPr lang="de-CH" dirty="0"/>
              <a:t>Steinschmätzer</a:t>
            </a:r>
          </a:p>
          <a:p>
            <a:r>
              <a:rPr lang="de-CH" dirty="0"/>
              <a:t>Steinrötel</a:t>
            </a:r>
          </a:p>
          <a:p>
            <a:r>
              <a:rPr lang="de-CH" dirty="0"/>
              <a:t>Blaumerle</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Alle Bilder Michael Gerber, bis auf Steinrötel (Wikimedia</a:t>
            </a:r>
            <a:r>
              <a:rPr lang="de-CH" b="0" dirty="0"/>
              <a:t>, </a:t>
            </a:r>
            <a:r>
              <a:rPr lang="de-CH" b="0" dirty="0" err="1"/>
              <a:t>Monsax.jpg</a:t>
            </a:r>
            <a:r>
              <a:rPr lang="de-CH" dirty="0"/>
              <a:t>) und Blaumerle (Beat </a:t>
            </a:r>
            <a:r>
              <a:rPr lang="de-CH" dirty="0" err="1"/>
              <a:t>Rüegger</a:t>
            </a:r>
            <a:r>
              <a:rPr lang="de-CH" dirty="0"/>
              <a:t>)</a:t>
            </a:r>
          </a:p>
        </p:txBody>
      </p:sp>
      <p:sp>
        <p:nvSpPr>
          <p:cNvPr id="4" name="Foliennummernplatzhalter 3"/>
          <p:cNvSpPr>
            <a:spLocks noGrp="1"/>
          </p:cNvSpPr>
          <p:nvPr>
            <p:ph type="sldNum" sz="quarter" idx="5"/>
          </p:nvPr>
        </p:nvSpPr>
        <p:spPr/>
        <p:txBody>
          <a:bodyPr/>
          <a:lstStyle/>
          <a:p>
            <a:fld id="{8092378F-6CB0-4B76-A4DF-120CC0F0540F}" type="slidenum">
              <a:rPr lang="de-CH" smtClean="0"/>
              <a:t>16</a:t>
            </a:fld>
            <a:endParaRPr lang="de-CH"/>
          </a:p>
        </p:txBody>
      </p:sp>
    </p:spTree>
    <p:extLst>
      <p:ext uri="{BB962C8B-B14F-4D97-AF65-F5344CB8AC3E}">
        <p14:creationId xmlns:p14="http://schemas.microsoft.com/office/powerpoint/2010/main" val="1813981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Rotkehlchen jagt oft in typischer Manier der Schnäpper: von einer Sitzwarte Ausschau halten nach Beute und sich dann darauf stürzen. Aber (ähnlich wie die Amseln) begibt es sich auch auf aktive Suche, wendet Blätter und späht nach Insekten. Meist hüpft es dabei in kleinen Sätzen über den Boden und knickst hin und wieder.</a:t>
            </a:r>
          </a:p>
          <a:p>
            <a:endParaRPr lang="de-CH" dirty="0"/>
          </a:p>
          <a:p>
            <a:r>
              <a:rPr lang="de-CH" dirty="0"/>
              <a:t>Es frisst hauptsächlich Insekten (gerne Raupen und Maden, aber auch vieles andere) und Spinnentiere, auch Würmer spielen eine Rolle. Generell ist es aber nicht wählerisch. Es gibt sogar Berichte, nach denen es schon kleine Eidechsen oder Fischchen verspeist hat.</a:t>
            </a:r>
          </a:p>
          <a:p>
            <a:endParaRPr lang="de-CH" dirty="0"/>
          </a:p>
          <a:p>
            <a:r>
              <a:rPr lang="de-CH" dirty="0"/>
              <a:t>Im Spätsommer, Herbst und Winter spielen dann auch Früchte und weiche Samen eine immer wichtigere Rolle. Es freut sich über verschiedenste früchtetragende Sträucher wie Seidelbast, Hollunder, Liguster, Sanddorn, Apfel oder Beeren. Die Fürchte des Pfaffenhütchens sind so beliebt, das es mancherorts den Spitznamen «</a:t>
            </a:r>
            <a:r>
              <a:rPr lang="de-CH" dirty="0" err="1"/>
              <a:t>Rotkehlchenbrot</a:t>
            </a:r>
            <a:r>
              <a:rPr lang="de-CH" dirty="0"/>
              <a:t>» bekommen hat. Etwa 80% der Beeren behalten nach dem Fressen ihre Keimfähigkeit, das Rotkehlchen trägt also zur Verbreitung der Samen bei. </a:t>
            </a:r>
          </a:p>
          <a:p>
            <a:endParaRPr lang="de-CH" dirty="0"/>
          </a:p>
          <a:p>
            <a:endParaRPr lang="de-CH" dirty="0"/>
          </a:p>
          <a:p>
            <a:endParaRPr lang="de-CH" dirty="0"/>
          </a:p>
          <a:p>
            <a:r>
              <a:rPr lang="de-CH" dirty="0"/>
              <a:t>Fotos: Mathias </a:t>
            </a:r>
            <a:r>
              <a:rPr lang="de-CH" dirty="0" err="1"/>
              <a:t>Schäf</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17</a:t>
            </a:fld>
            <a:endParaRPr lang="de-CH"/>
          </a:p>
        </p:txBody>
      </p:sp>
    </p:spTree>
    <p:extLst>
      <p:ext uri="{BB962C8B-B14F-4D97-AF65-F5344CB8AC3E}">
        <p14:creationId xmlns:p14="http://schemas.microsoft.com/office/powerpoint/2010/main" val="301088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Paarfindung kann schon recht früh stattfinden. Nach einer mehrtägigen Gewöhnungsphase, wo sie ihre Territorialität überwinden, verteidigen sie das Revier gemeinsam.</a:t>
            </a:r>
          </a:p>
          <a:p>
            <a:endParaRPr lang="de-CH" dirty="0"/>
          </a:p>
          <a:p>
            <a:r>
              <a:rPr lang="de-CH" dirty="0"/>
              <a:t>Danach passiert oft erstmal nicht viel, der Nestbau beginnt nämlich frühestens Ende März, eher April. Rudolf Pätzold meint dazu «Wenn das Buschwindröschen blüht, beginnt bei uns der Nestbau».</a:t>
            </a:r>
          </a:p>
          <a:p>
            <a:endParaRPr lang="de-CH" dirty="0"/>
          </a:p>
          <a:p>
            <a:r>
              <a:rPr lang="de-CH" dirty="0"/>
              <a:t>Nach 2 Wochen Brut, werden die Jungen 2 Wochen im Nest gefüttert (die ersten Tage nur vom Männchen, während das Weibchen hudert). Wenn sie das Nest verlassen werden sie noch 1-2 Wochen in der Umgebung gefüttert, bis sie dann selbstständig sind.</a:t>
            </a:r>
          </a:p>
          <a:p>
            <a:endParaRPr lang="de-CH" dirty="0"/>
          </a:p>
          <a:p>
            <a:r>
              <a:rPr lang="de-CH" dirty="0"/>
              <a:t>Normalerweise wird dann noch eine Zweitbrut durchgeführt. Dies ist auch nötig, um die hohen Jungenverluste auszugleichen und die Population zu erhalten.</a:t>
            </a:r>
          </a:p>
          <a:p>
            <a:endParaRPr lang="de-CH" dirty="0"/>
          </a:p>
          <a:p>
            <a:r>
              <a:rPr lang="de-CH" dirty="0"/>
              <a:t>Die Mauser kann in einem relativ grossen Zeitraum stattfinden, von Juni bist September. Sie dauert dann etwa 80-90 Tage.</a:t>
            </a:r>
          </a:p>
          <a:p>
            <a:endParaRPr lang="de-CH" dirty="0"/>
          </a:p>
          <a:p>
            <a:r>
              <a:rPr lang="de-CH" dirty="0"/>
              <a:t>Im Laufe des Septembers bis November machen sich die ziehenden Rotkehlchen dann auf den Weg in wärmere Gefilde.</a:t>
            </a:r>
          </a:p>
          <a:p>
            <a:endParaRPr lang="de-CH" dirty="0"/>
          </a:p>
          <a:p>
            <a:r>
              <a:rPr lang="de-CH" dirty="0"/>
              <a:t>Die im Winter anwesenden Rotkehlchen halten dann jeweils für sich ein Territorium, dass sie vehement verteidigen (Weibchen ebenso wie Männchen).</a:t>
            </a:r>
          </a:p>
          <a:p>
            <a:endParaRPr lang="de-CH" dirty="0"/>
          </a:p>
          <a:p>
            <a:endParaRPr lang="de-CH" dirty="0"/>
          </a:p>
          <a:p>
            <a:endParaRPr lang="de-CH" dirty="0"/>
          </a:p>
          <a:p>
            <a:r>
              <a:rPr lang="de-CH" dirty="0"/>
              <a:t>Foto: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18</a:t>
            </a:fld>
            <a:endParaRPr lang="de-CH"/>
          </a:p>
        </p:txBody>
      </p:sp>
    </p:spTree>
    <p:extLst>
      <p:ext uri="{BB962C8B-B14F-4D97-AF65-F5344CB8AC3E}">
        <p14:creationId xmlns:p14="http://schemas.microsoft.com/office/powerpoint/2010/main" val="69103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Nest hat einen Durchmesser von ca. 13 cm und eine Höhe von etwa 4.5 cm; es wird in 4 bis 5 Tagen gebaut. Das Weibchen baut für jede Brut ein neues Nest, nutzt manchmal aber auch alte Nester von Amseln, Ammern, etc.</a:t>
            </a:r>
          </a:p>
          <a:p>
            <a:endParaRPr lang="de-CH" dirty="0"/>
          </a:p>
          <a:p>
            <a:r>
              <a:rPr lang="de-CH" dirty="0"/>
              <a:t>Während das Weibchen baut, singt das Männchen oft in der Nähe und verteidigt das Revier.</a:t>
            </a:r>
          </a:p>
          <a:p>
            <a:endParaRPr lang="de-CH" dirty="0"/>
          </a:p>
          <a:p>
            <a:r>
              <a:rPr lang="de-CH" dirty="0"/>
              <a:t>Die Nester befinden sich zu über 70% meist am Boden / in Bodennähe. Manchmal können sie aber auch höher liegen, z.B. in Baumspalten, dichten Efeunischen...</a:t>
            </a:r>
          </a:p>
          <a:p>
            <a:endParaRPr lang="de-CH" dirty="0"/>
          </a:p>
          <a:p>
            <a:r>
              <a:rPr lang="de-CH" dirty="0"/>
              <a:t>Meist sind es 6 Eier.</a:t>
            </a:r>
          </a:p>
          <a:p>
            <a:endParaRPr lang="de-CH" dirty="0"/>
          </a:p>
          <a:p>
            <a:endParaRPr lang="de-CH" dirty="0"/>
          </a:p>
          <a:p>
            <a:endParaRPr lang="de-CH" dirty="0"/>
          </a:p>
          <a:p>
            <a:r>
              <a:rPr lang="de-CH" dirty="0"/>
              <a:t>Bild: Mauritius Images</a:t>
            </a:r>
          </a:p>
          <a:p>
            <a:r>
              <a:rPr lang="de-CH" dirty="0"/>
              <a:t>Bild Eier: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19</a:t>
            </a:fld>
            <a:endParaRPr lang="de-CH"/>
          </a:p>
        </p:txBody>
      </p:sp>
    </p:spTree>
    <p:extLst>
      <p:ext uri="{BB962C8B-B14F-4D97-AF65-F5344CB8AC3E}">
        <p14:creationId xmlns:p14="http://schemas.microsoft.com/office/powerpoint/2010/main" val="234420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Zum 25.-jährigen Jubiläum des «Vogel des Jahres» hat BirdLife Schweiz die Bevölkerung nach ihrem Favoriten gefragt. Es war bis zum Schluss eine spannende und enge Wahl! Am Ende setzte sich das Rotkehlchen mit 25% aller Stimmen gegen seine Mitbewerber durch. Knapp dahinter kamen die Schwanzmeise (23%), der Grünspecht (20%), der Kleiber (19%) und die Mönchsgrasmücke (13%).</a:t>
            </a:r>
          </a:p>
        </p:txBody>
      </p:sp>
      <p:sp>
        <p:nvSpPr>
          <p:cNvPr id="4" name="Foliennummernplatzhalter 3"/>
          <p:cNvSpPr>
            <a:spLocks noGrp="1"/>
          </p:cNvSpPr>
          <p:nvPr>
            <p:ph type="sldNum" sz="quarter" idx="5"/>
          </p:nvPr>
        </p:nvSpPr>
        <p:spPr/>
        <p:txBody>
          <a:bodyPr/>
          <a:lstStyle/>
          <a:p>
            <a:fld id="{8092378F-6CB0-4B76-A4DF-120CC0F0540F}" type="slidenum">
              <a:rPr lang="de-CH" smtClean="0"/>
              <a:t>2</a:t>
            </a:fld>
            <a:endParaRPr lang="de-CH"/>
          </a:p>
        </p:txBody>
      </p:sp>
    </p:spTree>
    <p:extLst>
      <p:ext uri="{BB962C8B-B14F-4D97-AF65-F5344CB8AC3E}">
        <p14:creationId xmlns:p14="http://schemas.microsoft.com/office/powerpoint/2010/main" val="367115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Darüber hinaus sind Rotkehlchen aber auch recht flexibel in der Wahl des Neststandorts. Gerade im Siedlungsraum kann man sie auch in Mauernischen oder sogar Töpfen, Eimern oder Briefkästen finden. Sehr selten auch in Nistkästen, aber wenn dann eher in Halbhöhlenkästen.</a:t>
            </a:r>
          </a:p>
          <a:p>
            <a:endParaRPr lang="de-CH" dirty="0"/>
          </a:p>
          <a:p>
            <a:endParaRPr lang="de-CH" dirty="0"/>
          </a:p>
          <a:p>
            <a:r>
              <a:rPr lang="de-CH" dirty="0"/>
              <a:t>Bild: Wikimedia</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20</a:t>
            </a:fld>
            <a:endParaRPr lang="de-CH"/>
          </a:p>
        </p:txBody>
      </p:sp>
    </p:spTree>
    <p:extLst>
      <p:ext uri="{BB962C8B-B14F-4D97-AF65-F5344CB8AC3E}">
        <p14:creationId xmlns:p14="http://schemas.microsoft.com/office/powerpoint/2010/main" val="4062452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Durch die Fleckung (die ähnlich wie ein Lichtspiel im Schatten wirken kann) sind die Jungvögel in der dichten Vegetation gut getarnt.</a:t>
            </a:r>
          </a:p>
          <a:p>
            <a:endParaRPr lang="de-CH" dirty="0"/>
          </a:p>
          <a:p>
            <a:r>
              <a:rPr lang="de-CH" dirty="0"/>
              <a:t>Die Jungen beginnen 5-7 Wochen nach Schlupf mit einer Teilmauser, für die sie ca. 4-6 Wochen brauchen. Dabei wird das Körperkleingefieder und Armdecken gewechselt und der rote Brustfleck taucht auf. Das Grossgefieder (also Schwingen und Schwanz) wird erst im nächsten Sommer gewechselt. Das heisst, man kann ein Rotkehlchen im Frühsommer noch als Vorjähriges erkennen, z.B. an den zugespitzten Steuerfedern. </a:t>
            </a:r>
          </a:p>
          <a:p>
            <a:endParaRPr lang="de-CH" dirty="0"/>
          </a:p>
          <a:p>
            <a:endParaRPr lang="de-CH" dirty="0"/>
          </a:p>
          <a:p>
            <a:endParaRPr lang="de-CH" dirty="0"/>
          </a:p>
          <a:p>
            <a:r>
              <a:rPr lang="de-CH" dirty="0"/>
              <a:t>Bild rechts: Marcel Ruppen</a:t>
            </a:r>
          </a:p>
          <a:p>
            <a:r>
              <a:rPr lang="de-CH" dirty="0"/>
              <a:t>Bild Mitte: Vincent Legrand</a:t>
            </a:r>
          </a:p>
        </p:txBody>
      </p:sp>
      <p:sp>
        <p:nvSpPr>
          <p:cNvPr id="4" name="Foliennummernplatzhalter 3"/>
          <p:cNvSpPr>
            <a:spLocks noGrp="1"/>
          </p:cNvSpPr>
          <p:nvPr>
            <p:ph type="sldNum" sz="quarter" idx="5"/>
          </p:nvPr>
        </p:nvSpPr>
        <p:spPr/>
        <p:txBody>
          <a:bodyPr/>
          <a:lstStyle/>
          <a:p>
            <a:fld id="{8092378F-6CB0-4B76-A4DF-120CC0F0540F}" type="slidenum">
              <a:rPr lang="de-CH" smtClean="0"/>
              <a:t>21</a:t>
            </a:fld>
            <a:endParaRPr lang="de-CH"/>
          </a:p>
        </p:txBody>
      </p:sp>
    </p:spTree>
    <p:extLst>
      <p:ext uri="{BB962C8B-B14F-4D97-AF65-F5344CB8AC3E}">
        <p14:creationId xmlns:p14="http://schemas.microsoft.com/office/powerpoint/2010/main" val="397997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Rotkehlchen baden sehr gern und ausführlich.</a:t>
            </a:r>
          </a:p>
          <a:p>
            <a:endParaRPr lang="de-CH" dirty="0"/>
          </a:p>
          <a:p>
            <a:r>
              <a:rPr lang="de-CH" dirty="0"/>
              <a:t>Sie </a:t>
            </a:r>
            <a:r>
              <a:rPr lang="de-CH" dirty="0" err="1"/>
              <a:t>emsen</a:t>
            </a:r>
            <a:r>
              <a:rPr lang="de-CH" dirty="0"/>
              <a:t> sich auch aktiv ein, d.h. sie wurden beobachtet, wie sie eine Ameise nahmen und sich mit dieser abreiben. Die durch die Ameise verspritzte Säure soll gegen Parasiten im Gefieder helfen. Andere Vögel wie z.B. der Eichelhäher machen dies passiv, in dem sie sich in einen Ameisenhaufen legen.</a:t>
            </a:r>
          </a:p>
          <a:p>
            <a:endParaRPr lang="de-CH" dirty="0"/>
          </a:p>
          <a:p>
            <a:r>
              <a:rPr lang="de-CH" dirty="0"/>
              <a:t>So sympathisch Rotkehlchen auf uns wirken, so aggressiv können sie sein. In wissenschaftlichen Versuchen mit Attrappen in ihrem Territorium werden diese nicht selten fast schon zerfetzt. Wenn ein Eindringling nach Gesang und Drohgebärden nicht weichen will, kommt es zu intensiven Kämpfen. Diese können so ausgeprägt sein, dass einer der Vögel nicht überlebt.</a:t>
            </a:r>
          </a:p>
          <a:p>
            <a:endParaRPr lang="de-CH" dirty="0"/>
          </a:p>
          <a:p>
            <a:r>
              <a:rPr lang="de-CH" dirty="0"/>
              <a:t>Das Revier eines Rotkehlchens in Mitteleuropa ist im Durchschnitt 0.7 ha gross. Das hängt natürlich von der Qualität des Lebensraums ab, so dass auch Grenzwerte von 0.24 ha und 1 ha von Pätzold genannt werden.</a:t>
            </a:r>
          </a:p>
          <a:p>
            <a:endParaRPr lang="de-CH" dirty="0"/>
          </a:p>
          <a:p>
            <a:endParaRPr lang="de-CH" dirty="0"/>
          </a:p>
          <a:p>
            <a:endParaRPr lang="de-CH" dirty="0"/>
          </a:p>
          <a:p>
            <a:endParaRPr lang="de-CH" dirty="0"/>
          </a:p>
          <a:p>
            <a:r>
              <a:rPr lang="de-CH" dirty="0"/>
              <a:t>Bild: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22</a:t>
            </a:fld>
            <a:endParaRPr lang="de-CH"/>
          </a:p>
        </p:txBody>
      </p:sp>
    </p:spTree>
    <p:extLst>
      <p:ext uri="{BB962C8B-B14F-4D97-AF65-F5344CB8AC3E}">
        <p14:creationId xmlns:p14="http://schemas.microsoft.com/office/powerpoint/2010/main" val="2759480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Rotkehlchen ist ein kleiner Star in der Zugvogelforschung. Verschiedenste Studien haben an ihm das Verhalten und Orientierungsmechanismen beim Zug untersucht.</a:t>
            </a:r>
          </a:p>
          <a:p>
            <a:endParaRPr lang="de-CH" dirty="0"/>
          </a:p>
          <a:p>
            <a:r>
              <a:rPr lang="de-CH" dirty="0"/>
              <a:t>Durch Beringung nachgewiesene max. festgestellte Distanz auf dem Zug ist ca. 3’850km!</a:t>
            </a:r>
          </a:p>
          <a:p>
            <a:endParaRPr lang="de-CH" dirty="0"/>
          </a:p>
          <a:p>
            <a:r>
              <a:rPr lang="de-CH" dirty="0"/>
              <a:t>Am Tag können sie je nach Wetter 100-200 km ziehen. Im Januar 2025 wurde in Frankreich ein Rotkehlchen festgestellt, dass an einem Tag sogar </a:t>
            </a:r>
            <a:r>
              <a:rPr lang="de-CH" dirty="0" err="1"/>
              <a:t>ca</a:t>
            </a:r>
            <a:r>
              <a:rPr lang="de-CH" dirty="0"/>
              <a:t> 600 km gezogen ist.</a:t>
            </a:r>
          </a:p>
          <a:p>
            <a:endParaRPr lang="de-CH" dirty="0"/>
          </a:p>
          <a:p>
            <a:r>
              <a:rPr lang="de-CH" dirty="0"/>
              <a:t>In dem Bild oben rechts ist ein Beispiel zu sehen, wie man die Zugrichtung der Rotkehlchen erforscht hat: sie sitzen in einem Trichter, der mit Tintenpapier ausgelegt ist. Bei jedem Hüpfer in eine bestimmte Richtung gab es sichtbare Kratzer, die im Lauf der Zeit eine deutliche Vorzugsrichtung zeigten. Im mittleren Kreis (das die Ergebnisse des Kontrollversuchs, also das normale Verhalten, zeigt) steht jedes Dreieck für ein Individuum und wohin es ziehen wollte. Wenn man jetzt experimentell das Magnetfeld aufhebt (oder verschiebt), sieht man im rechten Kreis, dass es keine präferierte Zugrichtung mehr gab, sondern jedes Individuum zufällig verteilt woanders hin wollte. </a:t>
            </a:r>
          </a:p>
          <a:p>
            <a:endParaRPr lang="de-CH" dirty="0"/>
          </a:p>
          <a:p>
            <a:endParaRPr lang="de-CH" dirty="0"/>
          </a:p>
          <a:p>
            <a:endParaRPr lang="de-CH" dirty="0"/>
          </a:p>
          <a:p>
            <a:endParaRPr lang="de-CH" dirty="0"/>
          </a:p>
          <a:p>
            <a:r>
              <a:rPr lang="de-CH" dirty="0"/>
              <a:t>Bild: </a:t>
            </a:r>
            <a:r>
              <a:rPr lang="de-CH" dirty="0" err="1"/>
              <a:t>natur.com</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23</a:t>
            </a:fld>
            <a:endParaRPr lang="de-CH"/>
          </a:p>
        </p:txBody>
      </p:sp>
    </p:spTree>
    <p:extLst>
      <p:ext uri="{BB962C8B-B14F-4D97-AF65-F5344CB8AC3E}">
        <p14:creationId xmlns:p14="http://schemas.microsoft.com/office/powerpoint/2010/main" val="76349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Den Gesang des Rotkehlchens zu lernen, fällt vielen Leute nicht ganz leicht. Er ist sehr variabel und bietet keine «Merksprüche» an. Vielmehr muss man ein Gespür für den typischen Rhythmus und den Klang bekommen. Er hat schon viele Eigenschaften zugesprochen bekommen (siehe Liste), «jazzig» trifft es aber wohl nicht schlecht. Der Gesang ist charakterisiert durch einen Wechsel an Tempo und Tonhöhe, die häufigeren kurzen Elemente wechseln sich ab mit längeren. </a:t>
            </a:r>
          </a:p>
          <a:p>
            <a:endParaRPr lang="de-CH" dirty="0"/>
          </a:p>
          <a:p>
            <a:r>
              <a:rPr lang="de-CH" dirty="0"/>
              <a:t>Manchmal kann man auch Imitationen von verschiedenen anderen Vögeln (Mönchsgrasmücke, Amsel, Blaumeise, Buchfink, Feldlerche...) hören, die aber trotzdem immer noch den typischen </a:t>
            </a:r>
            <a:r>
              <a:rPr lang="de-CH" dirty="0" err="1"/>
              <a:t>Rotkehlchenklang</a:t>
            </a:r>
            <a:r>
              <a:rPr lang="de-CH" dirty="0"/>
              <a:t> haben.</a:t>
            </a:r>
          </a:p>
          <a:p>
            <a:endParaRPr lang="de-CH" dirty="0"/>
          </a:p>
          <a:p>
            <a:endParaRPr lang="de-CH" dirty="0"/>
          </a:p>
          <a:p>
            <a:endParaRPr lang="de-CH" dirty="0"/>
          </a:p>
          <a:p>
            <a:r>
              <a:rPr lang="de-CH" dirty="0"/>
              <a:t>Video: Vincent Legrand</a:t>
            </a:r>
          </a:p>
        </p:txBody>
      </p:sp>
      <p:sp>
        <p:nvSpPr>
          <p:cNvPr id="4" name="Foliennummernplatzhalter 3"/>
          <p:cNvSpPr>
            <a:spLocks noGrp="1"/>
          </p:cNvSpPr>
          <p:nvPr>
            <p:ph type="sldNum" sz="quarter" idx="5"/>
          </p:nvPr>
        </p:nvSpPr>
        <p:spPr/>
        <p:txBody>
          <a:bodyPr/>
          <a:lstStyle/>
          <a:p>
            <a:fld id="{8092378F-6CB0-4B76-A4DF-120CC0F0540F}" type="slidenum">
              <a:rPr lang="de-CH" smtClean="0"/>
              <a:t>24</a:t>
            </a:fld>
            <a:endParaRPr lang="de-CH"/>
          </a:p>
        </p:txBody>
      </p:sp>
    </p:spTree>
    <p:extLst>
      <p:ext uri="{BB962C8B-B14F-4D97-AF65-F5344CB8AC3E}">
        <p14:creationId xmlns:p14="http://schemas.microsoft.com/office/powerpoint/2010/main" val="3592097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Jungen lernen den Gesang vom Männchen in einer sensiblen Phase rund um das Verlassen des Nests. In dieser Zeit singt das Männchen gerne und laut in der Nähe des Nests.</a:t>
            </a:r>
          </a:p>
          <a:p>
            <a:endParaRPr lang="de-CH" dirty="0"/>
          </a:p>
          <a:p>
            <a:r>
              <a:rPr lang="de-CH" dirty="0"/>
              <a:t>Rotkehlchen singen vor allem in der Dämmerung sehr intensiv. Sie gehören früh morgens zu den ersten Sängern, ca. 60-50 Min vor Sonnenaufgang. Auch an bewölkten Tagen oder unter Kunstlicht mitten in der Nacht kann man sie hören. Es gibt sogar Anekdoten wonach sie bei einer totalen Sonnenfinsternis plötzlich anfingen zu singen.</a:t>
            </a:r>
          </a:p>
          <a:p>
            <a:endParaRPr lang="de-CH" dirty="0"/>
          </a:p>
          <a:p>
            <a:r>
              <a:rPr lang="de-CH" dirty="0"/>
              <a:t>Das Dämmerungsverhalten erklärt vielleicht auch, dass man sie auch regelmässig mitten im Winter singen hören kann. Damit verteidigen sie auch ihr Winterrevier, um sich die Nahrung zu sichern.</a:t>
            </a:r>
          </a:p>
          <a:p>
            <a:endParaRPr lang="de-CH" dirty="0"/>
          </a:p>
          <a:p>
            <a:r>
              <a:rPr lang="de-CH" dirty="0"/>
              <a:t>Weibchen singen vor allem im Winter und machen das genauso kunstvoll wie Männchen.</a:t>
            </a:r>
          </a:p>
          <a:p>
            <a:endParaRPr lang="de-CH" dirty="0"/>
          </a:p>
          <a:p>
            <a:endParaRPr lang="de-CH" dirty="0"/>
          </a:p>
          <a:p>
            <a:endParaRPr lang="de-CH" dirty="0"/>
          </a:p>
          <a:p>
            <a:r>
              <a:rPr lang="de-CH" dirty="0"/>
              <a:t>Bild: Marcel Burkhardt</a:t>
            </a:r>
          </a:p>
        </p:txBody>
      </p:sp>
      <p:sp>
        <p:nvSpPr>
          <p:cNvPr id="4" name="Foliennummernplatzhalter 3"/>
          <p:cNvSpPr>
            <a:spLocks noGrp="1"/>
          </p:cNvSpPr>
          <p:nvPr>
            <p:ph type="sldNum" sz="quarter" idx="5"/>
          </p:nvPr>
        </p:nvSpPr>
        <p:spPr/>
        <p:txBody>
          <a:bodyPr/>
          <a:lstStyle/>
          <a:p>
            <a:fld id="{8092378F-6CB0-4B76-A4DF-120CC0F0540F}" type="slidenum">
              <a:rPr lang="de-CH" smtClean="0"/>
              <a:t>25</a:t>
            </a:fld>
            <a:endParaRPr lang="de-CH"/>
          </a:p>
        </p:txBody>
      </p:sp>
    </p:spTree>
    <p:extLst>
      <p:ext uri="{BB962C8B-B14F-4D97-AF65-F5344CB8AC3E}">
        <p14:creationId xmlns:p14="http://schemas.microsoft.com/office/powerpoint/2010/main" val="3198886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Spektrogramm stellt Akustik graphisch dar: von links nach rechts ist die Zeitachse (in Sekunden), von unten nach oben die Frequenz (in Kilohertz).</a:t>
            </a:r>
          </a:p>
          <a:p>
            <a:endParaRPr lang="de-CH" dirty="0"/>
          </a:p>
          <a:p>
            <a:r>
              <a:rPr lang="de-CH" dirty="0"/>
              <a:t>Es beginnt meist mit hohen, schnellen Tönen, die dann abfallen zu längeren, oft tieferen Elementen. Dieser Wechsel kann sich in der Strophe dann wiederholen.</a:t>
            </a:r>
          </a:p>
          <a:p>
            <a:endParaRPr lang="de-CH" dirty="0"/>
          </a:p>
          <a:p>
            <a:r>
              <a:rPr lang="de-CH" dirty="0"/>
              <a:t>Gerade am Anfang des Lernens von Vogelstimmen, ist es für manche nicht leicht den schmetternden Gesang des Zaunkönigs zu unterscheiden. Zudem beide aus einem ähnlichen Lebensraum heraus singen. Wenn man aber aufmerksam zuhört, findet man beim Zaunkönig immer die typischen, schnarrenden Triller-Elemente (siehe https://xeno-</a:t>
            </a:r>
            <a:r>
              <a:rPr lang="de-CH" dirty="0" err="1"/>
              <a:t>canto.org</a:t>
            </a:r>
            <a:r>
              <a:rPr lang="de-CH" dirty="0"/>
              <a:t>/411483)</a:t>
            </a:r>
          </a:p>
          <a:p>
            <a:endParaRPr lang="de-CH" dirty="0"/>
          </a:p>
          <a:p>
            <a:endParaRPr lang="de-CH" dirty="0"/>
          </a:p>
          <a:p>
            <a:r>
              <a:rPr lang="de-CH" dirty="0"/>
              <a:t>Vogelstimmen lernen und üben kann man übrigens sehr gut auf </a:t>
            </a:r>
            <a:r>
              <a:rPr lang="de-CH" dirty="0" err="1"/>
              <a:t>www.bird-song.ch</a:t>
            </a:r>
            <a:r>
              <a:rPr lang="de-CH" dirty="0"/>
              <a:t>.</a:t>
            </a:r>
          </a:p>
          <a:p>
            <a:endParaRPr lang="de-CH" dirty="0"/>
          </a:p>
          <a:p>
            <a:endParaRPr lang="de-CH" dirty="0"/>
          </a:p>
          <a:p>
            <a:endParaRPr lang="de-CH" dirty="0"/>
          </a:p>
          <a:p>
            <a:endParaRPr lang="de-CH" dirty="0"/>
          </a:p>
          <a:p>
            <a:endParaRPr lang="de-CH" dirty="0"/>
          </a:p>
          <a:p>
            <a:r>
              <a:rPr lang="de-CH" dirty="0"/>
              <a:t>Aufnahme: xeno-</a:t>
            </a:r>
            <a:r>
              <a:rPr lang="de-CH" dirty="0" err="1"/>
              <a:t>canto.org</a:t>
            </a:r>
            <a:r>
              <a:rPr lang="de-CH" dirty="0"/>
              <a:t>, XC173649, Jérôme Fischer</a:t>
            </a:r>
          </a:p>
        </p:txBody>
      </p:sp>
      <p:sp>
        <p:nvSpPr>
          <p:cNvPr id="4" name="Foliennummernplatzhalter 3"/>
          <p:cNvSpPr>
            <a:spLocks noGrp="1"/>
          </p:cNvSpPr>
          <p:nvPr>
            <p:ph type="sldNum" sz="quarter" idx="5"/>
          </p:nvPr>
        </p:nvSpPr>
        <p:spPr/>
        <p:txBody>
          <a:bodyPr/>
          <a:lstStyle/>
          <a:p>
            <a:fld id="{8092378F-6CB0-4B76-A4DF-120CC0F0540F}" type="slidenum">
              <a:rPr lang="de-CH" smtClean="0"/>
              <a:t>26</a:t>
            </a:fld>
            <a:endParaRPr lang="de-CH"/>
          </a:p>
        </p:txBody>
      </p:sp>
    </p:spTree>
    <p:extLst>
      <p:ext uri="{BB962C8B-B14F-4D97-AF65-F5344CB8AC3E}">
        <p14:creationId xmlns:p14="http://schemas.microsoft.com/office/powerpoint/2010/main" val="2002675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Hören wir uns einen Gesang des Rotkehlchens an und versuchen die verschiedenen Elemente wiederzuerkennen.</a:t>
            </a:r>
          </a:p>
          <a:p>
            <a:endParaRPr lang="de-CH" dirty="0"/>
          </a:p>
          <a:p>
            <a:endParaRPr lang="de-CH" dirty="0"/>
          </a:p>
          <a:p>
            <a:endParaRPr lang="de-CH" dirty="0"/>
          </a:p>
          <a:p>
            <a:r>
              <a:rPr lang="de-CH" dirty="0"/>
              <a:t>Aufnahme: xeno-</a:t>
            </a:r>
            <a:r>
              <a:rPr lang="de-CH" dirty="0" err="1"/>
              <a:t>canto.org</a:t>
            </a:r>
            <a:r>
              <a:rPr lang="de-CH" dirty="0"/>
              <a:t>, XC173649, Jérôme Fischer</a:t>
            </a:r>
          </a:p>
        </p:txBody>
      </p:sp>
      <p:sp>
        <p:nvSpPr>
          <p:cNvPr id="4" name="Foliennummernplatzhalter 3"/>
          <p:cNvSpPr>
            <a:spLocks noGrp="1"/>
          </p:cNvSpPr>
          <p:nvPr>
            <p:ph type="sldNum" sz="quarter" idx="5"/>
          </p:nvPr>
        </p:nvSpPr>
        <p:spPr/>
        <p:txBody>
          <a:bodyPr/>
          <a:lstStyle/>
          <a:p>
            <a:fld id="{8092378F-6CB0-4B76-A4DF-120CC0F0540F}" type="slidenum">
              <a:rPr lang="de-CH" smtClean="0"/>
              <a:t>27</a:t>
            </a:fld>
            <a:endParaRPr lang="de-CH"/>
          </a:p>
        </p:txBody>
      </p:sp>
    </p:spTree>
    <p:extLst>
      <p:ext uri="{BB962C8B-B14F-4D97-AF65-F5344CB8AC3E}">
        <p14:creationId xmlns:p14="http://schemas.microsoft.com/office/powerpoint/2010/main" val="3169401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Rufe des Rotkehlchens sind sehr kurz und breitbandig über einen grossen Frequenzbereich. Sie werden oft als »zick» beschrieben und werden einzeln oder wie hier (bei grösserer Aufregung) auch in kleinen Gruppen geäussert. </a:t>
            </a:r>
          </a:p>
          <a:p>
            <a:endParaRPr lang="de-CH" dirty="0"/>
          </a:p>
          <a:p>
            <a:r>
              <a:rPr lang="de-CH" dirty="0"/>
              <a:t>Die häufigste Verwechslungsgefahr ist auch hier wieder der Zaunkönig, der aber etwas «hölzerner» klingt und besser mit «</a:t>
            </a:r>
            <a:r>
              <a:rPr lang="de-CH" dirty="0" err="1"/>
              <a:t>teck</a:t>
            </a:r>
            <a:r>
              <a:rPr lang="de-CH" dirty="0"/>
              <a:t>» umschrieben wird. Zudem reiht er seine Rufe öfter zu längeren Rufreihen und klingt dadurch aufgeregter. </a:t>
            </a:r>
          </a:p>
          <a:p>
            <a:endParaRPr lang="de-CH" dirty="0"/>
          </a:p>
          <a:p>
            <a:r>
              <a:rPr lang="de-CH" dirty="0"/>
              <a:t>Es braucht sicher etwas Übung die Unterscheidung zu erlernen. Aber angesichts der Tatsache, dass beide Arten sehr häufig sind, hat man viele Gelegenheiten und kann sie nicht selten sogar im Vergleich hören. Wenn man einen Ruf hört, wartet man am besten etwas bis sich der Vogel zeigt und man dann im Kopf das Bild mit dem Klang verknüpfen kann.</a:t>
            </a:r>
          </a:p>
          <a:p>
            <a:endParaRPr lang="de-CH" dirty="0"/>
          </a:p>
          <a:p>
            <a:endParaRPr lang="de-CH" dirty="0"/>
          </a:p>
          <a:p>
            <a:endParaRPr lang="de-CH" dirty="0"/>
          </a:p>
          <a:p>
            <a:r>
              <a:rPr lang="de-CH" dirty="0"/>
              <a:t>Aufnahme: xeno-</a:t>
            </a:r>
            <a:r>
              <a:rPr lang="de-CH" dirty="0" err="1"/>
              <a:t>canto.org</a:t>
            </a:r>
            <a:r>
              <a:rPr lang="de-CH" dirty="0"/>
              <a:t>, XC173491, Jérôme Fischer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28</a:t>
            </a:fld>
            <a:endParaRPr lang="de-CH"/>
          </a:p>
        </p:txBody>
      </p:sp>
    </p:spTree>
    <p:extLst>
      <p:ext uri="{BB962C8B-B14F-4D97-AF65-F5344CB8AC3E}">
        <p14:creationId xmlns:p14="http://schemas.microsoft.com/office/powerpoint/2010/main" val="4001653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 weiterer Ruf, den viele nicht sofort mit dem Rotkehlchen verbinden, ist ein hoher, scharfer, lang gezogener «</a:t>
            </a:r>
            <a:r>
              <a:rPr lang="de-CH" dirty="0" err="1"/>
              <a:t>ziieh</a:t>
            </a:r>
            <a:r>
              <a:rPr lang="de-CH" dirty="0"/>
              <a:t>»-Laut. Er kann einzeln oder in Kombination mit den «zick»-Lauten vorgetragen werden. Einen ähnlichen «</a:t>
            </a:r>
            <a:r>
              <a:rPr lang="de-CH" dirty="0" err="1"/>
              <a:t>ziieh</a:t>
            </a:r>
            <a:r>
              <a:rPr lang="de-CH" dirty="0"/>
              <a:t>»-Laut kennt man vielleicht von der Amsel («Luftfeindruf»), der aber oft noch etwas länger gezogen ist.</a:t>
            </a:r>
          </a:p>
          <a:p>
            <a:endParaRPr lang="de-CH" dirty="0"/>
          </a:p>
          <a:p>
            <a:endParaRPr lang="de-CH" dirty="0"/>
          </a:p>
          <a:p>
            <a:endParaRPr lang="de-CH" dirty="0"/>
          </a:p>
          <a:p>
            <a:r>
              <a:rPr lang="de-CH" dirty="0"/>
              <a:t>Aufnahme: xeno-</a:t>
            </a:r>
            <a:r>
              <a:rPr lang="de-CH" dirty="0" err="1"/>
              <a:t>canto.org</a:t>
            </a:r>
            <a:r>
              <a:rPr lang="de-CH" dirty="0"/>
              <a:t>, XC264300, Thomas Lüthi</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29</a:t>
            </a:fld>
            <a:endParaRPr lang="de-CH"/>
          </a:p>
        </p:txBody>
      </p:sp>
    </p:spTree>
    <p:extLst>
      <p:ext uri="{BB962C8B-B14F-4D97-AF65-F5344CB8AC3E}">
        <p14:creationId xmlns:p14="http://schemas.microsoft.com/office/powerpoint/2010/main" val="216541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Sehr viele Kommentare der Abstimmenden belegten die enge, oft emotionale Verbundenheit zu dem kleinen Vogel. Viele verknüpften ihn mit persönlichen Erfahrungen, als «Aufsteller», als «Herzöffner zur Natur»...</a:t>
            </a:r>
          </a:p>
          <a:p>
            <a:endParaRPr lang="de-CH" dirty="0"/>
          </a:p>
          <a:p>
            <a:endParaRPr lang="de-CH" dirty="0"/>
          </a:p>
          <a:p>
            <a:r>
              <a:rPr lang="de-CH" dirty="0"/>
              <a:t>Fotos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3</a:t>
            </a:fld>
            <a:endParaRPr lang="de-CH"/>
          </a:p>
        </p:txBody>
      </p:sp>
    </p:spTree>
    <p:extLst>
      <p:ext uri="{BB962C8B-B14F-4D97-AF65-F5344CB8AC3E}">
        <p14:creationId xmlns:p14="http://schemas.microsoft.com/office/powerpoint/2010/main" val="345690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Studium der nächtlichen </a:t>
            </a:r>
            <a:r>
              <a:rPr lang="de-CH" dirty="0" err="1"/>
              <a:t>Zugrufe</a:t>
            </a:r>
            <a:r>
              <a:rPr lang="de-CH" dirty="0"/>
              <a:t> hat in den letzten Jahren deutlich zugenommen. Gerade bei einem häufigen </a:t>
            </a:r>
            <a:r>
              <a:rPr lang="de-CH" dirty="0" err="1"/>
              <a:t>Nachtzieher</a:t>
            </a:r>
            <a:r>
              <a:rPr lang="de-CH" dirty="0"/>
              <a:t> wie dem Rotkehlchen, sind deshalb die </a:t>
            </a:r>
            <a:r>
              <a:rPr lang="de-CH" dirty="0" err="1"/>
              <a:t>Zugrufe</a:t>
            </a:r>
            <a:r>
              <a:rPr lang="de-CH" dirty="0"/>
              <a:t> sehr interessant. Vielleicht hört man sie jetzt auch einmal in einer ruhigen Herbstnacht.</a:t>
            </a:r>
          </a:p>
          <a:p>
            <a:endParaRPr lang="de-CH" dirty="0"/>
          </a:p>
          <a:p>
            <a:r>
              <a:rPr lang="de-CH" dirty="0"/>
              <a:t>Das Wissen um die </a:t>
            </a:r>
            <a:r>
              <a:rPr lang="de-CH" dirty="0" err="1"/>
              <a:t>Zugrufe</a:t>
            </a:r>
            <a:r>
              <a:rPr lang="de-CH" dirty="0"/>
              <a:t> nimmt immer noch zu, aber Rotkehlchen äussern meist Rufe wie abgebildet: bestehend aus oft zwei Frequenzbändern, recht hoch und kurz. Es besteht gewisse Verwechslungsgefahr u.a. mit dem Grauschnäpper, der allerdings etwas tiefer und etwas länger ruft. Es ist kein leichtes Unterfangen sich in die nächtlichen </a:t>
            </a:r>
            <a:r>
              <a:rPr lang="de-CH" dirty="0" err="1"/>
              <a:t>Zugrufe</a:t>
            </a:r>
            <a:r>
              <a:rPr lang="de-CH" dirty="0"/>
              <a:t> einzuarbeiten, aber sicherlich ein sehr spannendes.</a:t>
            </a:r>
          </a:p>
          <a:p>
            <a:endParaRPr lang="de-CH" dirty="0"/>
          </a:p>
          <a:p>
            <a:r>
              <a:rPr lang="de-CH" dirty="0"/>
              <a:t>Gerade zur Zugzeit, kann man einen solchen Ruf auch manchmal aus der Vegetation hören.</a:t>
            </a:r>
          </a:p>
          <a:p>
            <a:endParaRPr lang="de-CH" dirty="0"/>
          </a:p>
          <a:p>
            <a:endParaRPr lang="de-CH" dirty="0"/>
          </a:p>
          <a:p>
            <a:r>
              <a:rPr lang="de-CH" dirty="0"/>
              <a:t>Mehr über die nächtlichen </a:t>
            </a:r>
            <a:r>
              <a:rPr lang="de-CH" dirty="0" err="1"/>
              <a:t>Zugrufe</a:t>
            </a:r>
            <a:r>
              <a:rPr lang="de-CH" dirty="0"/>
              <a:t> des Rotkehlchens (auf englisch):  https://</a:t>
            </a:r>
            <a:r>
              <a:rPr lang="de-CH" dirty="0" err="1"/>
              <a:t>soundapproach.co.uk</a:t>
            </a:r>
            <a:r>
              <a:rPr lang="de-CH" dirty="0"/>
              <a:t>/</a:t>
            </a:r>
            <a:r>
              <a:rPr lang="de-CH" dirty="0" err="1"/>
              <a:t>european-robin</a:t>
            </a:r>
            <a:r>
              <a:rPr lang="de-CH" dirty="0"/>
              <a:t>/</a:t>
            </a:r>
          </a:p>
          <a:p>
            <a:endParaRPr lang="de-CH" dirty="0"/>
          </a:p>
          <a:p>
            <a:endParaRPr lang="de-CH" dirty="0"/>
          </a:p>
          <a:p>
            <a:r>
              <a:rPr lang="de-CH" dirty="0"/>
              <a:t>Aufnahme: xeno-</a:t>
            </a:r>
            <a:r>
              <a:rPr lang="de-CH" dirty="0" err="1"/>
              <a:t>canto.org</a:t>
            </a:r>
            <a:r>
              <a:rPr lang="de-CH" dirty="0"/>
              <a:t>, XC791892, Thomas Lüthi</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30</a:t>
            </a:fld>
            <a:endParaRPr lang="de-CH"/>
          </a:p>
        </p:txBody>
      </p:sp>
    </p:spTree>
    <p:extLst>
      <p:ext uri="{BB962C8B-B14F-4D97-AF65-F5344CB8AC3E}">
        <p14:creationId xmlns:p14="http://schemas.microsoft.com/office/powerpoint/2010/main" val="1069722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Wie bei vielen Singvögeln ist die Sterblichkeit im ersten Jahr besonders hoch: 60 bis 70% überleben es nicht. Dies wird durch viele Jungvögel (2 Bruten à 6 Eier) versucht auszugleichen. Gefahren gibt es viele:</a:t>
            </a:r>
          </a:p>
          <a:p>
            <a:endParaRPr lang="de-CH" dirty="0"/>
          </a:p>
          <a:p>
            <a:r>
              <a:rPr lang="de-CH" dirty="0"/>
              <a:t>Strenge Winter sorgen durch Kälte und Nahrungsmangel immer wieder für grössere Bestandseinbrüche.</a:t>
            </a:r>
          </a:p>
          <a:p>
            <a:endParaRPr lang="de-CH" dirty="0"/>
          </a:p>
          <a:p>
            <a:r>
              <a:rPr lang="de-CH" dirty="0"/>
              <a:t>Ausgeräumte Landschaften ohne Strukturen, Abwechslung und mit reduzierter Nahrung bieten keinen Lebensraum.</a:t>
            </a:r>
          </a:p>
          <a:p>
            <a:endParaRPr lang="de-CH" dirty="0"/>
          </a:p>
          <a:p>
            <a:r>
              <a:rPr lang="de-CH" dirty="0"/>
              <a:t>Illegale Jagd gerade im Mittelmeerraum spielt weiterhin eine Rolle.</a:t>
            </a:r>
          </a:p>
          <a:p>
            <a:endParaRPr lang="de-CH" dirty="0"/>
          </a:p>
          <a:p>
            <a:r>
              <a:rPr lang="de-CH" dirty="0"/>
              <a:t>Natürliche Beutegreifer wie Sperber, Marder oder Fuchs nehmen Alt- und vor allem Jungvögel. Gerade im Siedlungsraum spielen aber Katzen eine sehr grosse Rolle, dessen Ausmass nicht selten verkannt wird. Katzen betreffen natürlich nicht nur das Rotkehlchen, sondern auch viele andere Tiere (Vögel, Säugetiere, Reptilien, Insekten). Eine Möglichkeit, um hier zu helfen ist die strukturierte und abwechslungsreiche Gestaltung des Gartens (siehe folgende Folien). Das bietet v.a. Plätze zum Verstecken und geschützte Brutnischen.</a:t>
            </a:r>
          </a:p>
          <a:p>
            <a:endParaRPr lang="de-CH" dirty="0"/>
          </a:p>
          <a:p>
            <a:r>
              <a:rPr lang="de-CH" dirty="0"/>
              <a:t>Auch Vogelschlag an Glas ist ein wichtiges Thema, auf das wir später noch einmal kurz eingehen.</a:t>
            </a:r>
          </a:p>
          <a:p>
            <a:endParaRPr lang="de-CH" dirty="0"/>
          </a:p>
          <a:p>
            <a:r>
              <a:rPr lang="de-CH" dirty="0"/>
              <a:t>Auf dem Bild mit den Eiern des Rotkehlchens gab es noch ein Ei... es wirkt etwas grösser. Es ist das Ei eines Kuckucks, der das Rotkehlchen gerne parasitiert (geographisch unterschiedlich stark).</a:t>
            </a:r>
          </a:p>
          <a:p>
            <a:endParaRPr lang="de-CH" dirty="0"/>
          </a:p>
          <a:p>
            <a:endParaRPr lang="de-CH" dirty="0"/>
          </a:p>
          <a:p>
            <a:r>
              <a:rPr lang="de-CH" dirty="0"/>
              <a:t>Auch Frühlinge mit starken und langen Niederschlägen spielen während der Brutzeit eine Rolle (wie für sehr viele Vögel), da sie dann u.a. nicht mehr genügend Futter finden. Hier werden das schwankende Wetter und Extremwetterereignisse des Klimawandels zukünftig sicher noch eine grössere Rolle spielen.</a:t>
            </a:r>
          </a:p>
          <a:p>
            <a:endParaRPr lang="de-CH" dirty="0"/>
          </a:p>
          <a:p>
            <a:endParaRPr lang="de-CH" dirty="0"/>
          </a:p>
          <a:p>
            <a:endParaRPr lang="de-CH" dirty="0"/>
          </a:p>
          <a:p>
            <a:r>
              <a:rPr lang="de-CH" dirty="0"/>
              <a:t>Bild: Marcel Ruppen</a:t>
            </a:r>
          </a:p>
          <a:p>
            <a:r>
              <a:rPr lang="de-CH" dirty="0"/>
              <a:t>Bild Eier: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31</a:t>
            </a:fld>
            <a:endParaRPr lang="de-CH"/>
          </a:p>
        </p:txBody>
      </p:sp>
    </p:spTree>
    <p:extLst>
      <p:ext uri="{BB962C8B-B14F-4D97-AF65-F5344CB8AC3E}">
        <p14:creationId xmlns:p14="http://schemas.microsoft.com/office/powerpoint/2010/main" val="3765620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Was können wir nun tun um im Siedlungsraum die Natur zur fördern?</a:t>
            </a:r>
          </a:p>
          <a:p>
            <a:endParaRPr lang="de-CH" dirty="0"/>
          </a:p>
          <a:p>
            <a:r>
              <a:rPr lang="de-CH" dirty="0"/>
              <a:t>Es gibt viele Möglichkeiten, wie wir gleich sehen werden. Ein wichtiger, genereller Punkt ist die allgemeine Insektenförderung. Insekten sind unverzichtbar für uns Menschen und andere Tiere. Sie sorgen für den Grossteil der Bestäubung (75% unserer Kulturpflanzen) und regulieren für uns Schädlinge. Sie schaffen einen nährstoffreichen Boden, der alle seine Funktionen erfüllen kann und treiben den Stoffkreislauf an (Zersetzung von totem Pflanzenmaterial und toten Tieren). Und vor allem sind sie die unverzichtbare Nahrungsgrundlage für sehr, sehr viele andere Tiere. </a:t>
            </a:r>
          </a:p>
          <a:p>
            <a:endParaRPr lang="de-CH" dirty="0"/>
          </a:p>
          <a:p>
            <a:r>
              <a:rPr lang="de-CH" dirty="0"/>
              <a:t>Für viele der Insekten in der Schweiz haben wir natürlich noch keine ausreichenden Daten, aber von den 1143 hier untersuchten Arten stehen 60% auf der Roten Liste. Für folgende Insektengruppen gab es 2019 Rote Listen:</a:t>
            </a:r>
            <a:br>
              <a:rPr lang="de-CH" dirty="0"/>
            </a:br>
            <a:r>
              <a:rPr lang="de-CH" dirty="0"/>
              <a:t>A: </a:t>
            </a:r>
            <a:r>
              <a:rPr lang="de-CH" dirty="0" err="1"/>
              <a:t>Eintags</a:t>
            </a:r>
            <a:r>
              <a:rPr lang="de-CH" dirty="0"/>
              <a:t>-, Stein- und </a:t>
            </a:r>
            <a:r>
              <a:rPr lang="de-CH" dirty="0" err="1"/>
              <a:t>Kölcherfliegen</a:t>
            </a:r>
            <a:endParaRPr lang="de-CH" dirty="0"/>
          </a:p>
          <a:p>
            <a:r>
              <a:rPr lang="de-CH" dirty="0"/>
              <a:t>B: Totholzbewohnende Käfer</a:t>
            </a:r>
          </a:p>
          <a:p>
            <a:r>
              <a:rPr lang="de-CH" dirty="0"/>
              <a:t>C: Tagfalter und Widderchen</a:t>
            </a:r>
          </a:p>
          <a:p>
            <a:r>
              <a:rPr lang="de-CH" dirty="0"/>
              <a:t>D: Heuschrecken</a:t>
            </a:r>
          </a:p>
          <a:p>
            <a:r>
              <a:rPr lang="de-CH" dirty="0"/>
              <a:t>E: Libellen</a:t>
            </a:r>
          </a:p>
          <a:p>
            <a:endParaRPr lang="de-CH" dirty="0"/>
          </a:p>
          <a:p>
            <a:r>
              <a:rPr lang="de-CH" b="0" i="0" u="none" strike="noStrike" dirty="0">
                <a:solidFill>
                  <a:srgbClr val="212121"/>
                </a:solidFill>
                <a:effectLst/>
                <a:latin typeface="Calibri" panose="020F0502020204030204" pitchFamily="34" charset="0"/>
              </a:rPr>
              <a:t>Seither sind noch Rote Listen zu den Laufkäfern, Bienen und Singzikaden erschienen, die das gleich Bild zeigen.</a:t>
            </a:r>
            <a:endParaRPr lang="de-CH" dirty="0"/>
          </a:p>
          <a:p>
            <a:endParaRPr lang="de-CH" dirty="0"/>
          </a:p>
          <a:p>
            <a:r>
              <a:rPr lang="de-CH" dirty="0"/>
              <a:t>Aber es geht mittlerweile nicht mehr nur darum, dass einzelne Arten bedroht sind und potenziell aussterben könnten. Auch die gesamte Masse an Insekten ist erschreckend stark zurück gegangen! Zum Teil finden sich Rückgänge um 70-80% der Biomasse (Stichwort: Krefelder Studie 2017).</a:t>
            </a:r>
          </a:p>
          <a:p>
            <a:endParaRPr lang="de-CH" dirty="0"/>
          </a:p>
          <a:p>
            <a:endParaRPr lang="de-CH" dirty="0"/>
          </a:p>
          <a:p>
            <a:endParaRPr lang="de-CH" dirty="0"/>
          </a:p>
          <a:p>
            <a:r>
              <a:rPr lang="de-CH" dirty="0"/>
              <a:t>Bild: Stefan Greif</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32</a:t>
            </a:fld>
            <a:endParaRPr lang="de-CH"/>
          </a:p>
        </p:txBody>
      </p:sp>
    </p:spTree>
    <p:extLst>
      <p:ext uri="{BB962C8B-B14F-4D97-AF65-F5344CB8AC3E}">
        <p14:creationId xmlns:p14="http://schemas.microsoft.com/office/powerpoint/2010/main" val="231195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Wer die Natur im Siedlungsraum fördern möchte, kann sich an folgenden Punkten orientieren. Wir gehen in den folgenden Folien näher auf sie ein.</a:t>
            </a:r>
          </a:p>
          <a:p>
            <a:endParaRPr lang="de-CH" dirty="0"/>
          </a:p>
          <a:p>
            <a:r>
              <a:rPr lang="de-CH" dirty="0"/>
              <a:t>Das sich ein naturnaher Garten lohnt, zeigt sich bei den Mitmach-Aktionen «Stunde der Gartenvögel» und »Stunde der Wintervögel»: in naturnahen Gärten mit abwechslungsreichen Strukturen findet man im Schnitt 5 Vogelarten mehr als in aufgeräumten Gärten mit Einheitsrasen und exotischen Pflanzen.</a:t>
            </a:r>
          </a:p>
          <a:p>
            <a:endParaRPr lang="de-CH" dirty="0"/>
          </a:p>
          <a:p>
            <a:endParaRPr lang="de-CH" dirty="0"/>
          </a:p>
          <a:p>
            <a:r>
              <a:rPr lang="de-CH" dirty="0"/>
              <a:t>Bild: Christa Glauser</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33</a:t>
            </a:fld>
            <a:endParaRPr lang="de-CH"/>
          </a:p>
        </p:txBody>
      </p:sp>
    </p:spTree>
    <p:extLst>
      <p:ext uri="{BB962C8B-B14F-4D97-AF65-F5344CB8AC3E}">
        <p14:creationId xmlns:p14="http://schemas.microsoft.com/office/powerpoint/2010/main" val="171786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Prinzipiell sollte sich die naturnahe Gartengestaltung an den genannten Punkten orientieren.</a:t>
            </a:r>
          </a:p>
          <a:p>
            <a:endParaRPr lang="de-CH" dirty="0"/>
          </a:p>
          <a:p>
            <a:r>
              <a:rPr lang="de-CH" dirty="0"/>
              <a:t>Auch wenn der Garten genutzt wird, kann man vielleicht «wilde Ecken» einrichten, wo die Natur Vorrang hat.</a:t>
            </a:r>
          </a:p>
          <a:p>
            <a:endParaRPr lang="de-CH" dirty="0"/>
          </a:p>
          <a:p>
            <a:r>
              <a:rPr lang="de-CH" dirty="0"/>
              <a:t>Die »Unordnung» braucht manchmal vielleicht etwas Mut im ersten Schritt und muss beim Nachbar erklärt werden. Aber der Mut lohnt sich auf jeden Fall! Und oft hat man durch das «</a:t>
            </a:r>
            <a:r>
              <a:rPr lang="de-CH" dirty="0" err="1"/>
              <a:t>laissez-faire</a:t>
            </a:r>
            <a:r>
              <a:rPr lang="de-CH" dirty="0"/>
              <a:t>» mehr Zeit um die Natur zu geniessen.</a:t>
            </a:r>
          </a:p>
          <a:p>
            <a:endParaRPr lang="de-CH" dirty="0"/>
          </a:p>
          <a:p>
            <a:endParaRPr lang="de-CH" dirty="0"/>
          </a:p>
          <a:p>
            <a:endParaRPr lang="de-CH" dirty="0"/>
          </a:p>
          <a:p>
            <a:r>
              <a:rPr lang="de-CH" dirty="0"/>
              <a:t>Bild: Christine Dobler Gross</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34</a:t>
            </a:fld>
            <a:endParaRPr lang="de-CH"/>
          </a:p>
        </p:txBody>
      </p:sp>
    </p:spTree>
    <p:extLst>
      <p:ext uri="{BB962C8B-B14F-4D97-AF65-F5344CB8AC3E}">
        <p14:creationId xmlns:p14="http://schemas.microsoft.com/office/powerpoint/2010/main" val="825729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Auch in schattigen Bereichen kann man entsprechend abwechslungsreich bepflanzen.</a:t>
            </a:r>
          </a:p>
          <a:p>
            <a:endParaRPr lang="de-CH" dirty="0"/>
          </a:p>
          <a:p>
            <a:endParaRPr lang="de-CH" dirty="0"/>
          </a:p>
          <a:p>
            <a:endParaRPr lang="de-CH" dirty="0"/>
          </a:p>
          <a:p>
            <a:r>
              <a:rPr lang="de-CH" dirty="0"/>
              <a:t>Bild: Jonas Landolt, </a:t>
            </a:r>
            <a:r>
              <a:rPr lang="de-CH" dirty="0" err="1"/>
              <a:t>inatura.ch</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35</a:t>
            </a:fld>
            <a:endParaRPr lang="de-CH"/>
          </a:p>
        </p:txBody>
      </p:sp>
    </p:spTree>
    <p:extLst>
      <p:ext uri="{BB962C8B-B14F-4D97-AF65-F5344CB8AC3E}">
        <p14:creationId xmlns:p14="http://schemas.microsoft.com/office/powerpoint/2010/main" val="1547995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Aber auch Gärten mit grösseren Nutzungsflächen lassen sich vielfältig und abwechslungsreich gestalten. Es muss nicht «verwildert» wirken. Letztlich muss es an die Bedürfnisse und Gestaltungsvorlieben angepasst sein.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36</a:t>
            </a:fld>
            <a:endParaRPr lang="de-CH"/>
          </a:p>
        </p:txBody>
      </p:sp>
    </p:spTree>
    <p:extLst>
      <p:ext uri="{BB962C8B-B14F-4D97-AF65-F5344CB8AC3E}">
        <p14:creationId xmlns:p14="http://schemas.microsoft.com/office/powerpoint/2010/main" val="3732896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Wichtig ist die richtige Pflanzenwahl, welche sich an einheimischen Arten orientieren sollte.</a:t>
            </a:r>
          </a:p>
          <a:p>
            <a:endParaRPr lang="de-CH" dirty="0"/>
          </a:p>
          <a:p>
            <a:r>
              <a:rPr lang="de-CH" dirty="0"/>
              <a:t>Links eine häufig in Gärten anzutreffende Forsythie, die allerdings in Mitteleuropa nicht heimisch ist. Rechts eine einheimische Kornelkirsche.</a:t>
            </a:r>
          </a:p>
          <a:p>
            <a:endParaRPr lang="de-CH" dirty="0"/>
          </a:p>
          <a:p>
            <a:r>
              <a:rPr lang="de-CH" dirty="0"/>
              <a:t>Beide blühen früh im Jahr, was für Insekten besonders gut ist. Bei Forsythien trügt aber der Schein, da sie weder Pollen noch Nektar produzieren (im Garten finden wir normalerweise Hybridsorten). Im Gegensatz brummt die Kornelkirsche im Frühjahr oft mit einheimischen Insekten. Zudem produziert sie im Spätsommer Früchte, über die sich Vögel und Menschen freuen können.</a:t>
            </a:r>
          </a:p>
          <a:p>
            <a:endParaRPr lang="de-CH" dirty="0"/>
          </a:p>
          <a:p>
            <a:r>
              <a:rPr lang="de-CH" dirty="0"/>
              <a:t>Selbst wenn eine nicht-einheimische Art Nektar produziert, kann es sein, dass sie von unseren Insekten nicht (so gut) genutzt werden kann, da sie sich nicht mit ihnen im Lauf der Evolution entwickelt haben.</a:t>
            </a:r>
          </a:p>
          <a:p>
            <a:endParaRPr lang="de-CH" dirty="0"/>
          </a:p>
          <a:p>
            <a:r>
              <a:rPr lang="de-CH" dirty="0"/>
              <a:t>Andere Neophyten können invasiv werden und ein echtes Problem darstellen. Viele haben sicher schon vom Berufskraut gehört oder auch vom Kirschlorbeer. Dieser und andere invasive Pflanzen sind übrigens seit dem 01. September 2024 in der Schweiz vom Bundesrat verboten.</a:t>
            </a:r>
          </a:p>
          <a:p>
            <a:endParaRPr lang="de-CH" dirty="0"/>
          </a:p>
          <a:p>
            <a:endParaRPr lang="de-CH" dirty="0"/>
          </a:p>
          <a:p>
            <a:endParaRPr lang="de-CH" dirty="0"/>
          </a:p>
          <a:p>
            <a:r>
              <a:rPr lang="de-CH" dirty="0"/>
              <a:t>Bilder: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37</a:t>
            </a:fld>
            <a:endParaRPr lang="de-CH"/>
          </a:p>
        </p:txBody>
      </p:sp>
    </p:spTree>
    <p:extLst>
      <p:ext uri="{BB962C8B-B14F-4D97-AF65-F5344CB8AC3E}">
        <p14:creationId xmlns:p14="http://schemas.microsoft.com/office/powerpoint/2010/main" val="1041068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Es gibt so viele wunderbare einheimische Pflanzen, die ideal für unsere einheimische Tierwelt sind! Hier als Beispiel ein paar Wildsträucher und wie viele Vögel diese nutzen. Ebenso beliebt sind sie bei Insekten!</a:t>
            </a:r>
          </a:p>
          <a:p>
            <a:endParaRPr lang="de-CH" dirty="0"/>
          </a:p>
          <a:p>
            <a:r>
              <a:rPr lang="de-CH" dirty="0"/>
              <a:t>Die ganze Tabelle findet man auf dem Merkblatt «Der vogelfreundliche Garten»</a:t>
            </a:r>
          </a:p>
          <a:p>
            <a:r>
              <a:rPr lang="de-CH" dirty="0"/>
              <a:t>https://</a:t>
            </a:r>
            <a:r>
              <a:rPr lang="de-CH" dirty="0" err="1"/>
              <a:t>www.birdlife.ch</a:t>
            </a:r>
            <a:r>
              <a:rPr lang="de-CH" dirty="0"/>
              <a:t>/de/</a:t>
            </a:r>
            <a:r>
              <a:rPr lang="de-CH" dirty="0" err="1"/>
              <a:t>content</a:t>
            </a:r>
            <a:r>
              <a:rPr lang="de-CH" dirty="0"/>
              <a:t>/vogelfreundlicher-garten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38</a:t>
            </a:fld>
            <a:endParaRPr lang="de-CH"/>
          </a:p>
        </p:txBody>
      </p:sp>
    </p:spTree>
    <p:extLst>
      <p:ext uri="{BB962C8B-B14F-4D97-AF65-F5344CB8AC3E}">
        <p14:creationId xmlns:p14="http://schemas.microsoft.com/office/powerpoint/2010/main" val="1290389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Sträucher können als Hecke angelegt werden, als Einzelbüsche oder Gebüschgruppen. </a:t>
            </a:r>
          </a:p>
          <a:p>
            <a:endParaRPr lang="de-CH" dirty="0"/>
          </a:p>
          <a:p>
            <a:r>
              <a:rPr lang="de-CH" dirty="0"/>
              <a:t>Prinzipiell gilt je dichter desto besser. Auch dornentragende Sträucher sind ideal, da sie einen sichereren Rückzugsort, Brut – und Schlafplätze bieten.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39</a:t>
            </a:fld>
            <a:endParaRPr lang="de-CH"/>
          </a:p>
        </p:txBody>
      </p:sp>
    </p:spTree>
    <p:extLst>
      <p:ext uri="{BB962C8B-B14F-4D97-AF65-F5344CB8AC3E}">
        <p14:creationId xmlns:p14="http://schemas.microsoft.com/office/powerpoint/2010/main" val="83946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enge Verbindung ergibt sich auch aus Beobachtungen im Alltag, sei es beim Spaziergang, wo man vom </a:t>
            </a:r>
            <a:r>
              <a:rPr lang="de-CH" dirty="0" err="1"/>
              <a:t>Rotkehli</a:t>
            </a:r>
            <a:r>
              <a:rPr lang="de-CH" dirty="0"/>
              <a:t> beobachtet wird, oder bei der Gartenarbeit, wo es zum Teil sehr nah kommt, um vielleicht einen Wurm oder eine Made zu ergattern (die der Gärtner freigelegt hat).</a:t>
            </a:r>
          </a:p>
          <a:p>
            <a:endParaRPr lang="de-CH" dirty="0"/>
          </a:p>
          <a:p>
            <a:r>
              <a:rPr lang="de-CH" dirty="0"/>
              <a:t>Früher wurde es wegen seines schönen Gesangs auch gerne gefangen und in Käfigen gehalten.</a:t>
            </a:r>
          </a:p>
          <a:p>
            <a:endParaRPr lang="de-CH" dirty="0"/>
          </a:p>
          <a:p>
            <a:endParaRPr lang="de-CH" dirty="0"/>
          </a:p>
          <a:p>
            <a:r>
              <a:rPr lang="de-CH" dirty="0"/>
              <a:t>Fotos links: Steven Lampert </a:t>
            </a:r>
          </a:p>
          <a:p>
            <a:r>
              <a:rPr lang="de-CH" dirty="0"/>
              <a:t>Foto Mitte: Wikimedia</a:t>
            </a:r>
          </a:p>
          <a:p>
            <a:r>
              <a:rPr lang="de-CH" dirty="0"/>
              <a:t>Foto rechts: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4</a:t>
            </a:fld>
            <a:endParaRPr lang="de-CH"/>
          </a:p>
        </p:txBody>
      </p:sp>
    </p:spTree>
    <p:extLst>
      <p:ext uri="{BB962C8B-B14F-4D97-AF65-F5344CB8AC3E}">
        <p14:creationId xmlns:p14="http://schemas.microsoft.com/office/powerpoint/2010/main" val="1114502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Alte Bäume beherbergen unzählige Insekten und bieten Lebens- und Nahrungsraum, weshalb sie wo möglich erhalten werden müssen. Sie bieten auch für den Menschen einen hohen Wert bzgl. Erholung und «Wohlfühlfaktor».</a:t>
            </a:r>
          </a:p>
          <a:p>
            <a:endParaRPr lang="de-CH" dirty="0"/>
          </a:p>
          <a:p>
            <a:r>
              <a:rPr lang="de-CH" dirty="0"/>
              <a:t>Jeder Baum fängt klein an, also nicht vergessen neu zu pflanzen, um auch für die Zukunft gewappnet zu sein.</a:t>
            </a:r>
          </a:p>
          <a:p>
            <a:endParaRPr lang="de-CH" dirty="0"/>
          </a:p>
          <a:p>
            <a:r>
              <a:rPr lang="de-CH" dirty="0"/>
              <a:t>Gerne auch Hochstammobstbäume pflanzen und erhalten. Neben blühenden Nahrungsquellen im Frühsommer, liefern sie eben auch für Mensch und Tier Früchte für den Herbst und Winter. Die Früchte, die man nicht selbst nutzt, sollte man gerne über den Winter liegen lassen. Nicht nur das Rotkehlchen, sondern viele andere Vögel und Insekten freuen sich darüber. Das Fallobst kann dafür auch unter dem Baum oder in einer anderen Ecke gehäuft werden. </a:t>
            </a:r>
          </a:p>
          <a:p>
            <a:endParaRPr lang="de-CH" dirty="0"/>
          </a:p>
          <a:p>
            <a:endParaRPr lang="de-CH" dirty="0"/>
          </a:p>
          <a:p>
            <a:endParaRPr lang="de-CH" dirty="0"/>
          </a:p>
          <a:p>
            <a:endParaRPr lang="de-CH" dirty="0"/>
          </a:p>
          <a:p>
            <a:r>
              <a:rPr lang="de-CH" dirty="0"/>
              <a:t>Bilder Äpfel: </a:t>
            </a:r>
            <a:r>
              <a:rPr lang="de-CH" dirty="0" err="1"/>
              <a:t>Pixabay</a:t>
            </a:r>
            <a:endParaRPr lang="de-CH"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40</a:t>
            </a:fld>
            <a:endParaRPr lang="de-CH"/>
          </a:p>
        </p:txBody>
      </p:sp>
    </p:spTree>
    <p:extLst>
      <p:ext uri="{BB962C8B-B14F-4D97-AF65-F5344CB8AC3E}">
        <p14:creationId xmlns:p14="http://schemas.microsoft.com/office/powerpoint/2010/main" val="3517957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Laub darf gerne auch liegen bleiben – wenn nicht überall möglich / gewollt, dann zumindest in Teilen des Gartens. Es schützt die Vegetation im Winter, bietet Insekten einen Rückzugsplatz und gibt beim Zerfall bis zum Frühjahr Nährstoffe an den Boden ab.</a:t>
            </a:r>
          </a:p>
          <a:p>
            <a:endParaRPr lang="de-CH" dirty="0"/>
          </a:p>
          <a:p>
            <a:r>
              <a:rPr lang="de-CH" dirty="0"/>
              <a:t>Wer es nicht liegen lassen möchte / kann, kann zumindest einen Laubhaufen in einer Gartenecke machen. Das Laub kann auch unter Gehölze oder auf die Beete gebracht werden. Wer diese Möglichkeiten nicht hat, kann es vielleicht auf einen Kompost legen und hat so im nächsten Jahr gleich wertvollen Humus. Laubhaufen sind mit ihren isolierenden Eigenschaften auch für Igel und andere Tiere sehr interessant.</a:t>
            </a:r>
          </a:p>
          <a:p>
            <a:endParaRPr lang="de-CH" dirty="0"/>
          </a:p>
          <a:p>
            <a:r>
              <a:rPr lang="de-CH" dirty="0"/>
              <a:t>Auf einen Laubbläser sollte man natürlich verzichten, da sich hier kein Insekt mehr halten kann. Vor allem Laubsauger sind besonders verheerend, gerade wenn sie sogar eine Häckselfunktion eingebaut haben.</a:t>
            </a:r>
          </a:p>
          <a:p>
            <a:endParaRPr lang="de-CH" dirty="0"/>
          </a:p>
          <a:p>
            <a:endParaRPr lang="de-CH" dirty="0"/>
          </a:p>
          <a:p>
            <a:endParaRPr lang="de-CH" dirty="0"/>
          </a:p>
          <a:p>
            <a:endParaRPr lang="de-CH" dirty="0"/>
          </a:p>
          <a:p>
            <a:r>
              <a:rPr lang="de-CH" dirty="0"/>
              <a:t>Bilder: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41</a:t>
            </a:fld>
            <a:endParaRPr lang="de-CH"/>
          </a:p>
        </p:txBody>
      </p:sp>
    </p:spTree>
    <p:extLst>
      <p:ext uri="{BB962C8B-B14F-4D97-AF65-F5344CB8AC3E}">
        <p14:creationId xmlns:p14="http://schemas.microsoft.com/office/powerpoint/2010/main" val="2246130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Das Blütenangebot zu erhöhen ist wohl eine der wichtigsten Massnahmen, um Insekten zu fördern. Über eine wunderbar blühende Wiese freut sich auch der Mensch.</a:t>
            </a:r>
          </a:p>
          <a:p>
            <a:endParaRPr lang="de-CH" dirty="0"/>
          </a:p>
          <a:p>
            <a:r>
              <a:rPr lang="de-CH" dirty="0"/>
              <a:t>Je artenreicher desto besser. Bei der Gartenplanung sollte man auch wenn möglich so planen, dass es über einen möglichst grossen Zeitraum des Jahres ein Blütenangebot gibt.</a:t>
            </a:r>
          </a:p>
          <a:p>
            <a:endParaRPr lang="de-CH" dirty="0"/>
          </a:p>
          <a:p>
            <a:endParaRPr lang="de-CH" dirty="0"/>
          </a:p>
          <a:p>
            <a:endParaRPr lang="de-CH" dirty="0"/>
          </a:p>
          <a:p>
            <a:endParaRPr lang="de-CH" dirty="0"/>
          </a:p>
          <a:p>
            <a:r>
              <a:rPr lang="de-CH" dirty="0"/>
              <a:t>Bild links: André </a:t>
            </a:r>
            <a:r>
              <a:rPr lang="de-CH" dirty="0" err="1"/>
              <a:t>Ducry</a:t>
            </a:r>
            <a:endParaRPr lang="de-CH" dirty="0"/>
          </a:p>
          <a:p>
            <a:r>
              <a:rPr lang="de-CH" dirty="0"/>
              <a:t>Bild rechts: Christa Glauser</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42</a:t>
            </a:fld>
            <a:endParaRPr lang="de-CH"/>
          </a:p>
        </p:txBody>
      </p:sp>
    </p:spTree>
    <p:extLst>
      <p:ext uri="{BB962C8B-B14F-4D97-AF65-F5344CB8AC3E}">
        <p14:creationId xmlns:p14="http://schemas.microsoft.com/office/powerpoint/2010/main" val="2052354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Man darf hier auch gerne kreativ werden: wenn man keine grosse Wiese hat, kann man auch in Randbereichen oder sogar auf dem Balkon etwas für das Blütenangebot machen. Auch kann eine Wiese unterteilt werden in eine Nutzungsfläche und eine Blühfläche.</a:t>
            </a:r>
          </a:p>
          <a:p>
            <a:endParaRPr lang="de-CH" dirty="0"/>
          </a:p>
          <a:p>
            <a:endParaRPr lang="de-CH" dirty="0"/>
          </a:p>
          <a:p>
            <a:endParaRPr lang="de-CH" dirty="0"/>
          </a:p>
          <a:p>
            <a:endParaRPr lang="de-CH" dirty="0"/>
          </a:p>
          <a:p>
            <a:r>
              <a:rPr lang="de-CH" dirty="0"/>
              <a:t>Foto rechts oben: Stefan Bachmann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43</a:t>
            </a:fld>
            <a:endParaRPr lang="de-CH"/>
          </a:p>
        </p:txBody>
      </p:sp>
    </p:spTree>
    <p:extLst>
      <p:ext uri="{BB962C8B-B14F-4D97-AF65-F5344CB8AC3E}">
        <p14:creationId xmlns:p14="http://schemas.microsoft.com/office/powerpoint/2010/main" val="132577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Magere </a:t>
            </a:r>
            <a:r>
              <a:rPr lang="de-CH" dirty="0" err="1"/>
              <a:t>Ruderalflächen</a:t>
            </a:r>
            <a:r>
              <a:rPr lang="de-CH" dirty="0"/>
              <a:t> bieten oft eine sehr hohe Artenvielfalt und sind in ihrer Blütenvielfalt auch schön anzuschauen. Ob auf einer grösseren Gemeindefläche oder auf einer kleinen Fläche im eigenen Garten, es lohnt sich solche Flächen anzulegen. </a:t>
            </a:r>
          </a:p>
          <a:p>
            <a:endParaRPr lang="de-CH" dirty="0"/>
          </a:p>
          <a:p>
            <a:endParaRPr lang="de-CH" dirty="0"/>
          </a:p>
          <a:p>
            <a:r>
              <a:rPr lang="de-CH" dirty="0"/>
              <a:t>Bild gross: Jonas Landolt, </a:t>
            </a:r>
            <a:r>
              <a:rPr lang="de-CH" dirty="0" err="1"/>
              <a:t>inatura.ch</a:t>
            </a:r>
            <a:endParaRPr lang="de-CH" dirty="0"/>
          </a:p>
          <a:p>
            <a:r>
              <a:rPr lang="de-CH" dirty="0"/>
              <a:t>Bild rechts oben: Diana Marti</a:t>
            </a:r>
          </a:p>
          <a:p>
            <a:r>
              <a:rPr lang="de-CH" dirty="0"/>
              <a:t>Bild rechts unten: André </a:t>
            </a:r>
            <a:r>
              <a:rPr lang="de-CH" dirty="0" err="1"/>
              <a:t>Ducry</a:t>
            </a:r>
            <a:endParaRPr lang="de-CH"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44</a:t>
            </a:fld>
            <a:endParaRPr lang="de-CH"/>
          </a:p>
        </p:txBody>
      </p:sp>
    </p:spTree>
    <p:extLst>
      <p:ext uri="{BB962C8B-B14F-4D97-AF65-F5344CB8AC3E}">
        <p14:creationId xmlns:p14="http://schemas.microsoft.com/office/powerpoint/2010/main" val="3986029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b="0" dirty="0">
                <a:solidFill>
                  <a:schemeClr val="tx2"/>
                </a:solidFill>
              </a:rPr>
              <a:t>Begrünte Dächer bieten viel... und sehen auch noch gut aus.</a:t>
            </a:r>
            <a:endParaRPr lang="de-CH"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45</a:t>
            </a:fld>
            <a:endParaRPr lang="de-CH"/>
          </a:p>
        </p:txBody>
      </p:sp>
    </p:spTree>
    <p:extLst>
      <p:ext uri="{BB962C8B-B14F-4D97-AF65-F5344CB8AC3E}">
        <p14:creationId xmlns:p14="http://schemas.microsoft.com/office/powerpoint/2010/main" val="2789604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pPr eaLnBrk="1" hangingPunct="1"/>
            <a:r>
              <a:rPr lang="de-CH" b="0" dirty="0">
                <a:solidFill>
                  <a:schemeClr val="tx2"/>
                </a:solidFill>
              </a:rPr>
              <a:t>Auch Fassaden und andere Wohnflächen bieten sich zur Begrünung an. Sie bieten damit Nahrung und Brutplätze für Vögel und Insekten. Dies können rankende oder hängende Pflanzen sein, aber mit einem Spalier kann man auch Rosen oder ähnliches wachsen lassen.</a:t>
            </a:r>
          </a:p>
          <a:p>
            <a:pPr eaLnBrk="1" hangingPunct="1"/>
            <a:endParaRPr lang="de-CH" b="0" dirty="0">
              <a:solidFill>
                <a:schemeClr val="tx2"/>
              </a:solidFill>
            </a:endParaRPr>
          </a:p>
          <a:p>
            <a:pPr eaLnBrk="1" hangingPunct="1"/>
            <a:endParaRPr lang="de-CH" b="0" dirty="0">
              <a:solidFill>
                <a:schemeClr val="tx2"/>
              </a:solidFill>
            </a:endParaRPr>
          </a:p>
          <a:p>
            <a:pPr eaLnBrk="1" hangingPunct="1"/>
            <a:r>
              <a:rPr lang="de-CH" b="0" dirty="0">
                <a:solidFill>
                  <a:schemeClr val="tx2"/>
                </a:solidFill>
              </a:rPr>
              <a:t>Bild rechts unten: Christoph </a:t>
            </a:r>
            <a:r>
              <a:rPr lang="de-CH" b="0" dirty="0" err="1">
                <a:solidFill>
                  <a:schemeClr val="tx2"/>
                </a:solidFill>
              </a:rPr>
              <a:t>Zeegers</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46</a:t>
            </a:fld>
            <a:endParaRPr lang="de-CH"/>
          </a:p>
        </p:txBody>
      </p:sp>
    </p:spTree>
    <p:extLst>
      <p:ext uri="{BB962C8B-B14F-4D97-AF65-F5344CB8AC3E}">
        <p14:creationId xmlns:p14="http://schemas.microsoft.com/office/powerpoint/2010/main" val="3177711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Entsiegelung bietet sich auf allen möglichen asphaltierten Flächen an. Man kann etwa Parkflächen mit einer </a:t>
            </a:r>
            <a:r>
              <a:rPr lang="de-CH" dirty="0" err="1"/>
              <a:t>Kiesflläche</a:t>
            </a:r>
            <a:r>
              <a:rPr lang="de-CH" dirty="0"/>
              <a:t> oder einer groben Pflasterung gestalten. Dadurch hat der Platz ein </a:t>
            </a:r>
            <a:r>
              <a:rPr lang="de-CH" dirty="0" err="1"/>
              <a:t>Sickerungspotential</a:t>
            </a:r>
            <a:r>
              <a:rPr lang="de-CH" dirty="0"/>
              <a:t>, was wichtig bei Starkregen ist. </a:t>
            </a:r>
          </a:p>
          <a:p>
            <a:endParaRPr lang="de-CH" dirty="0"/>
          </a:p>
          <a:p>
            <a:r>
              <a:rPr lang="de-CH" dirty="0"/>
              <a:t>Zudem bietet er Lebensraum an und stellt z.B. für Insekten oder Reptilien ein mögliches Vernetzungselement zwischen Lebensräumen dar.</a:t>
            </a:r>
          </a:p>
          <a:p>
            <a:endParaRPr lang="de-CH" dirty="0"/>
          </a:p>
          <a:p>
            <a:r>
              <a:rPr lang="de-CH" dirty="0"/>
              <a:t>Gerade im Siedlungsraum bieten diese Flächen ausserdem Kühlungspotenzial und heizen sich weniger auf, so dass sie den heisseren Temperaturen des Klimawandels entgegen wirken.</a:t>
            </a:r>
          </a:p>
          <a:p>
            <a:endParaRPr lang="de-CH" dirty="0"/>
          </a:p>
          <a:p>
            <a:endParaRPr lang="de-CH" dirty="0"/>
          </a:p>
          <a:p>
            <a:r>
              <a:rPr lang="de-CH" dirty="0"/>
              <a:t>Fotos: Diana Marti</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47</a:t>
            </a:fld>
            <a:endParaRPr lang="de-CH"/>
          </a:p>
        </p:txBody>
      </p:sp>
    </p:spTree>
    <p:extLst>
      <p:ext uri="{BB962C8B-B14F-4D97-AF65-F5344CB8AC3E}">
        <p14:creationId xmlns:p14="http://schemas.microsoft.com/office/powerpoint/2010/main" val="3008586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Bei der generellen Gartengestaltung wurde schon gesagt, dass eine gute Strukturierung des Lebensraums mit vielen Kleinstlebensräumen ideal ist. Dies kann man z.B. durch Kleinstrukturen erreichen. Dazu zählen klassische Asthaufen (gerne mit grossen Stamm- und Astteilen und nicht nur Schnittgut). Aber auch der Erhalt von Totholz wie umgestürzte Bäume, Scheiterbeigen, Wurzelstöcke etc. Abgestorbene Bäume sollte man soweit möglich unbedingt stehen lassen, nachdem man potenziell gefährdende Äste entfernt hat. Wahlweise kann man diesen mit einer Efeubegrünung auch ein sehr wertvolles, zweites Leben ermöglichen. Efeu bietet Lebensraum sowie späte Quellen für Nektar und Beeren, und stellt ein wertvolles Lebensraumelement dar.</a:t>
            </a:r>
          </a:p>
          <a:p>
            <a:endParaRPr lang="de-CH" dirty="0"/>
          </a:p>
          <a:p>
            <a:r>
              <a:rPr lang="de-CH" dirty="0"/>
              <a:t>Spannend ist es mit dem Schnittgut eine </a:t>
            </a:r>
            <a:r>
              <a:rPr lang="de-CH" dirty="0" err="1"/>
              <a:t>Benjeshecke</a:t>
            </a:r>
            <a:r>
              <a:rPr lang="de-CH" dirty="0"/>
              <a:t> (links unten) zu schaffen. Diese kann als Zaunersatz dienen, bietet Lebensraum und wirkt noch besser, wenn sie wieder begrünt wird (sei es durch wild aufkommende Pflanzen, aktive Bepflanzung oder eine Knickhecke).</a:t>
            </a:r>
          </a:p>
          <a:p>
            <a:endParaRPr lang="de-CH" dirty="0"/>
          </a:p>
          <a:p>
            <a:endParaRPr lang="de-CH" dirty="0"/>
          </a:p>
          <a:p>
            <a:r>
              <a:rPr lang="de-CH" dirty="0"/>
              <a:t>Bild Efeu: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48</a:t>
            </a:fld>
            <a:endParaRPr lang="de-CH"/>
          </a:p>
        </p:txBody>
      </p:sp>
    </p:spTree>
    <p:extLst>
      <p:ext uri="{BB962C8B-B14F-4D97-AF65-F5344CB8AC3E}">
        <p14:creationId xmlns:p14="http://schemas.microsoft.com/office/powerpoint/2010/main" val="350718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Auch mit Steinen lassen sich viele Strukturen erstellen. Haufen mit grossen Steinen bieten Schlupflöcher für alle möglichen Tiere. Gerne kann es auch kombiniert mit Totholz werden. Eine kleine Trockensteinmauer sieht sehr gut aus und kann partiell ansprechend mit Pflanzen wie Nelken, Mauerpfeffer oder sonstigen Trockenstandortarten bepflanzt werden. Auch magere Kräuterspiralen sind gern gesehen bei Insekten und Menschen.</a:t>
            </a:r>
          </a:p>
          <a:p>
            <a:endParaRPr lang="de-CH" dirty="0"/>
          </a:p>
          <a:p>
            <a:endParaRPr lang="de-CH" dirty="0"/>
          </a:p>
          <a:p>
            <a:endParaRPr lang="de-CH" dirty="0"/>
          </a:p>
          <a:p>
            <a:r>
              <a:rPr lang="de-CH" dirty="0"/>
              <a:t>Bild rechts unten: Philipp Heller</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49</a:t>
            </a:fld>
            <a:endParaRPr lang="de-CH"/>
          </a:p>
        </p:txBody>
      </p:sp>
    </p:spTree>
    <p:extLst>
      <p:ext uri="{BB962C8B-B14F-4D97-AF65-F5344CB8AC3E}">
        <p14:creationId xmlns:p14="http://schemas.microsoft.com/office/powerpoint/2010/main" val="215882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Vertrautheit und Nähe zum Menschen spiegelt sich in seinem ganzen Verbreitungsgebiet in der ein oder anderen Geschichte wider. In der Schweiz hat es Namen wie </a:t>
            </a:r>
            <a:r>
              <a:rPr lang="de-CH" dirty="0" err="1"/>
              <a:t>Rotbrüschtli</a:t>
            </a:r>
            <a:r>
              <a:rPr lang="de-CH" dirty="0"/>
              <a:t>, (Wald-)</a:t>
            </a:r>
            <a:r>
              <a:rPr lang="de-CH" dirty="0" err="1"/>
              <a:t>Röteli</a:t>
            </a:r>
            <a:r>
              <a:rPr lang="de-CH" dirty="0"/>
              <a:t> oder </a:t>
            </a:r>
            <a:r>
              <a:rPr lang="de-CH" dirty="0" err="1"/>
              <a:t>Rotchröpfli</a:t>
            </a:r>
            <a:r>
              <a:rPr lang="de-CH" dirty="0"/>
              <a:t>. Man durfte weder ihm noch seinem Nest Schaden zufügen, da es sonst verschiedenes Unglück brächte.</a:t>
            </a:r>
          </a:p>
          <a:p>
            <a:endParaRPr lang="de-CH" dirty="0"/>
          </a:p>
          <a:p>
            <a:r>
              <a:rPr lang="de-CH" dirty="0"/>
              <a:t>Die vielleicht bekannteste Legende ist die, in welcher das Rotkehlchen Mitleid mit Jesus am Kreuz hatte. Um ihm die Leiden zu erleichtern, flog es zu ihm und zog mit aller Kraft einen Dorn der Dornenkrone aus seiner Stirn. Dabei spritzte ein Tropfen Blut auf seine Brust und zeichnet ihn seither für sein Mitgefühl aus. Alternativ liest man auch, dass es sich neben Jesus’ Ohr setzte, um ihm mit seinem Gesang die Schmerzen zu erleichtern (und sich dann mit dem Blut einfärbte).</a:t>
            </a:r>
          </a:p>
          <a:p>
            <a:endParaRPr lang="de-CH" dirty="0"/>
          </a:p>
          <a:p>
            <a:r>
              <a:rPr lang="de-CH" dirty="0"/>
              <a:t>In Grossbritannien ist das Rotkehlchen (auf englisch «</a:t>
            </a:r>
            <a:r>
              <a:rPr lang="de-CH" dirty="0" err="1"/>
              <a:t>robin</a:t>
            </a:r>
            <a:r>
              <a:rPr lang="de-CH" dirty="0"/>
              <a:t>») der Vogel schlechthin der Weihnachten repräsentiert. Man findet ihn deshalb z.B. auf vielen Weihnachtskarten, Briefmarken, etc. Die Briefträger in Grossbritannien tragen rote Jacken und gerade an Weihnachten freut man sich besonders wenn sie kommen. Deshalb wurden sie im Volksmund bald «</a:t>
            </a:r>
            <a:r>
              <a:rPr lang="de-CH" dirty="0" err="1"/>
              <a:t>robin</a:t>
            </a:r>
            <a:r>
              <a:rPr lang="de-CH" dirty="0"/>
              <a:t>» genannt und der Vogel selbst stand nach und nach für Weihnachten. Die Aufregung und Freude war deswegen gross, als vor einigen Jahren über Weihnachten immer wieder ein Rotkehlchen mit einer Färbungsstörung beobachtet wurde, das aussah als hätte es einen Weihnachtsmannbart, deshalb «Santa Robin».</a:t>
            </a:r>
          </a:p>
          <a:p>
            <a:endParaRPr lang="de-CH" dirty="0"/>
          </a:p>
          <a:p>
            <a:endParaRPr lang="de-CH" dirty="0"/>
          </a:p>
          <a:p>
            <a:r>
              <a:rPr lang="de-CH" dirty="0"/>
              <a:t>Foto rechts: Michael Gerber</a:t>
            </a:r>
          </a:p>
          <a:p>
            <a:r>
              <a:rPr lang="de-CH" dirty="0"/>
              <a:t>Foto Mitte: Ian Wilson</a:t>
            </a:r>
          </a:p>
        </p:txBody>
      </p:sp>
      <p:sp>
        <p:nvSpPr>
          <p:cNvPr id="4" name="Foliennummernplatzhalter 3"/>
          <p:cNvSpPr>
            <a:spLocks noGrp="1"/>
          </p:cNvSpPr>
          <p:nvPr>
            <p:ph type="sldNum" sz="quarter" idx="5"/>
          </p:nvPr>
        </p:nvSpPr>
        <p:spPr/>
        <p:txBody>
          <a:bodyPr/>
          <a:lstStyle/>
          <a:p>
            <a:fld id="{8092378F-6CB0-4B76-A4DF-120CC0F0540F}" type="slidenum">
              <a:rPr lang="de-CH" smtClean="0"/>
              <a:t>5</a:t>
            </a:fld>
            <a:endParaRPr lang="de-CH"/>
          </a:p>
        </p:txBody>
      </p:sp>
    </p:spTree>
    <p:extLst>
      <p:ext uri="{BB962C8B-B14F-4D97-AF65-F5344CB8AC3E}">
        <p14:creationId xmlns:p14="http://schemas.microsoft.com/office/powerpoint/2010/main" val="3485691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Gartenabfälle und Schnittgut packt man am besten auf den Kompost oder erstellt Haufen, die bis zum nächsten Frühjahr verrotten können.</a:t>
            </a:r>
          </a:p>
          <a:p>
            <a:endParaRPr lang="de-CH" dirty="0"/>
          </a:p>
          <a:p>
            <a:endParaRPr lang="de-CH" dirty="0"/>
          </a:p>
          <a:p>
            <a:endParaRPr lang="de-CH" dirty="0"/>
          </a:p>
          <a:p>
            <a:r>
              <a:rPr lang="de-CH" dirty="0"/>
              <a:t>Bild unten links und Mitte: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50</a:t>
            </a:fld>
            <a:endParaRPr lang="de-CH"/>
          </a:p>
        </p:txBody>
      </p:sp>
    </p:spTree>
    <p:extLst>
      <p:ext uri="{BB962C8B-B14F-4D97-AF65-F5344CB8AC3E}">
        <p14:creationId xmlns:p14="http://schemas.microsoft.com/office/powerpoint/2010/main" val="3546318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Auch Tümpel, naturnahe Bäche oder auch nur Feuchtstellen sind wertvolle Elemente im Siedlungsraum. </a:t>
            </a:r>
          </a:p>
          <a:p>
            <a:endParaRPr lang="de-CH" dirty="0"/>
          </a:p>
          <a:p>
            <a:r>
              <a:rPr lang="de-CH" dirty="0"/>
              <a:t>Auf dem linken Bild ist es schön kombiniert mit einer Ruderfläche und einem Steinhaufen.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51</a:t>
            </a:fld>
            <a:endParaRPr lang="de-CH"/>
          </a:p>
        </p:txBody>
      </p:sp>
    </p:spTree>
    <p:extLst>
      <p:ext uri="{BB962C8B-B14F-4D97-AF65-F5344CB8AC3E}">
        <p14:creationId xmlns:p14="http://schemas.microsoft.com/office/powerpoint/2010/main" val="1602268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Vogelschutz befasst sich heute vor allem mit dem Schutz und der Förderung von adäquaten Lebensräumen. Im Siedlungsraum sind Bruthöhlen jedoch oft reduziert, so dass man auch Nisthilfen aufhängen kann, wenn man möchte und sich darum kümmern kann. Vor allem aber sind es Gebäudebrüterarten wie der Mauersegler oder die Mehlschwalbe, die unsere Unterstützung brauchen. Hier müssen wir bestehende Nistplätze schützen und neue Brutmöglichkeiten schaffen.</a:t>
            </a:r>
          </a:p>
          <a:p>
            <a:endParaRPr lang="de-CH" dirty="0"/>
          </a:p>
          <a:p>
            <a:r>
              <a:rPr lang="de-CH" dirty="0"/>
              <a:t>Heute kann man überall «Insektenhotels» kaufen. Diese werden von bestimmten Wildbienen gern angenommen. Diese sind jedoch tendenziell eher die häufigeren und rund 70% der Wildbienen nisten in Röhren im Boden. Hier kann man mit speziellen Sandstellen unterstützen. Aber auch die </a:t>
            </a:r>
            <a:r>
              <a:rPr lang="de-CH" dirty="0" err="1"/>
              <a:t>Ruderalflächen</a:t>
            </a:r>
            <a:r>
              <a:rPr lang="de-CH" dirty="0"/>
              <a:t>, offene Bodenstellen oder Hangabbrüche können spannende Nistplätze darstellen.</a:t>
            </a:r>
          </a:p>
          <a:p>
            <a:endParaRPr lang="de-CH" dirty="0"/>
          </a:p>
          <a:p>
            <a:r>
              <a:rPr lang="de-CH" dirty="0"/>
              <a:t>Bei beiden spielt aber auch das Naturerlebnis (gerade auch für Kinder) eine Rolle.</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52</a:t>
            </a:fld>
            <a:endParaRPr lang="de-CH"/>
          </a:p>
        </p:txBody>
      </p:sp>
    </p:spTree>
    <p:extLst>
      <p:ext uri="{BB962C8B-B14F-4D97-AF65-F5344CB8AC3E}">
        <p14:creationId xmlns:p14="http://schemas.microsoft.com/office/powerpoint/2010/main" val="2972621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Die Pflege des Siedlungsraums ist ebenso wichtig für einen gelungenen Naturraum. Prinzipiell orientiert man sich dabei wieder an den Bedürfnissen von Tieren und Pflanzen und versucht möglichst viele Kleinstlebensräume zu erhalten.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Wildstauden sind nicht nur wunderschön, sondern über den Herbst und Winter für Vögel und Insekten eine gute Nahrungsquelle. Zudem gibt es Insekten, die darauf ihre Eier legen oder darin überwintern. Ideal bleiben sie also bis ins späte Frühjahr/Frühsommer stehen. Wenn Stauden aber im Herbst geschnitten werden müssen, kann man sie z.B. bündeln und irgendwo im Garten lagern.</a:t>
            </a:r>
          </a:p>
          <a:p>
            <a:endParaRPr lang="de-CH" dirty="0"/>
          </a:p>
          <a:p>
            <a:r>
              <a:rPr lang="de-CH" dirty="0"/>
              <a:t>Eine Fläche sollte wenn möglich nur gestaffelt gemäht werden. D.h. ein Teil (der z.B. in Nutzung ist) kann gemäht werden, während der Rest noch stehen bleiben darf und einige Wochen später gemäht wird. Neben der Nahrung für die Insekten, ist hier auch wichtig, dass die Pflanzen versamen Insekten, um die Artenvielfalt auch langfristig geniessen zu können.</a:t>
            </a:r>
          </a:p>
          <a:p>
            <a:endParaRPr lang="de-CH" dirty="0"/>
          </a:p>
          <a:p>
            <a:r>
              <a:rPr lang="de-CH" dirty="0"/>
              <a:t>Man kann auch Altgrasstreifen überlassen und diese über den Winter bis zum nächsten Frühjahr stehen lassen.</a:t>
            </a:r>
          </a:p>
          <a:p>
            <a:endParaRPr lang="de-CH" dirty="0"/>
          </a:p>
          <a:p>
            <a:r>
              <a:rPr lang="de-CH" dirty="0"/>
              <a:t>Auch Saumränder, z.B. entlang von Hecken, sollte man lange stehen lassen. Damit bieten sie gleich einen weiteren Schutz für Vögel wie das Rotkehlchen vor Räubern und sind zudem Rückzugsort für Insekten.</a:t>
            </a:r>
          </a:p>
          <a:p>
            <a:endParaRPr lang="de-CH" dirty="0"/>
          </a:p>
          <a:p>
            <a:r>
              <a:rPr lang="de-CH" dirty="0"/>
              <a:t>Dass man in einem Naturgarten auf Pestizide verzichten sollte, kann man sich wohl vorstellen. Gerade auch an Ecken und Rändern, die ansonsten vielleicht «</a:t>
            </a:r>
            <a:r>
              <a:rPr lang="de-CH" dirty="0" err="1"/>
              <a:t>gepützelt</a:t>
            </a:r>
            <a:r>
              <a:rPr lang="de-CH" dirty="0"/>
              <a:t>» würden, kann man weiteren Blütenpflanzen und Insekten Platz geben.</a:t>
            </a:r>
          </a:p>
          <a:p>
            <a:endParaRPr lang="de-CH" dirty="0"/>
          </a:p>
          <a:p>
            <a:endParaRPr lang="de-CH" dirty="0"/>
          </a:p>
          <a:p>
            <a:endParaRPr lang="de-CH" dirty="0"/>
          </a:p>
          <a:p>
            <a:endParaRPr lang="de-CH" dirty="0"/>
          </a:p>
          <a:p>
            <a:endParaRPr lang="de-CH" dirty="0"/>
          </a:p>
          <a:p>
            <a:r>
              <a:rPr lang="de-CH" dirty="0"/>
              <a:t>Bilder Wiesen: Christa Glauser</a:t>
            </a:r>
          </a:p>
          <a:p>
            <a:r>
              <a:rPr lang="de-CH" dirty="0"/>
              <a:t>Bilder Pflanzen: Wikimedia</a:t>
            </a:r>
          </a:p>
          <a:p>
            <a:r>
              <a:rPr lang="de-CH" dirty="0"/>
              <a:t>Bild links unten: Naturnetz Pfannenstil</a:t>
            </a:r>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53</a:t>
            </a:fld>
            <a:endParaRPr lang="de-CH"/>
          </a:p>
        </p:txBody>
      </p:sp>
    </p:spTree>
    <p:extLst>
      <p:ext uri="{BB962C8B-B14F-4D97-AF65-F5344CB8AC3E}">
        <p14:creationId xmlns:p14="http://schemas.microsoft.com/office/powerpoint/2010/main" val="2497350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Zum Ende richten wir noch kurz den Fokus auf Gefahren, die der Siedlungsraum für Tiere mitbringt und was wir dagegen machen können. </a:t>
            </a:r>
          </a:p>
          <a:p>
            <a:endParaRPr lang="de-CH" dirty="0"/>
          </a:p>
          <a:p>
            <a:r>
              <a:rPr lang="de-CH" dirty="0"/>
              <a:t>Glasflächen stellen im Siedlungsraum sicher eine der grössten Gefahren für viele Vögel dar. Sowohl Spiegelung der Natur als auch Durchsicht (und für die Vögel damit ein anscheinend offener Flugweg) müssen dabei beachtet werden. Hier sind nur die wichtigsten Gefahrenstellen genannt, mehr dazu in den zwei Publikationen, die es auf unserer Webseite zum Herunterladen gibt.</a:t>
            </a:r>
          </a:p>
          <a:p>
            <a:endParaRPr lang="de-CH" dirty="0"/>
          </a:p>
          <a:p>
            <a:r>
              <a:rPr lang="de-CH" dirty="0"/>
              <a:t>Glasflächen lassen sich mit etwas Planung und als letzter Möglichkeit mit bestimmten Klebemarkierungen entschärfen.</a:t>
            </a:r>
          </a:p>
          <a:p>
            <a:endParaRPr lang="de-CH" dirty="0"/>
          </a:p>
          <a:p>
            <a:r>
              <a:rPr lang="de-CH" dirty="0" err="1"/>
              <a:t>www.birdlife.ch</a:t>
            </a:r>
            <a:r>
              <a:rPr lang="de-CH" dirty="0"/>
              <a:t>/glas</a:t>
            </a:r>
          </a:p>
          <a:p>
            <a:endParaRPr lang="de-CH" dirty="0"/>
          </a:p>
          <a:p>
            <a:endParaRPr lang="de-CH" dirty="0"/>
          </a:p>
          <a:p>
            <a:endParaRPr lang="de-CH" dirty="0"/>
          </a:p>
          <a:p>
            <a:endParaRPr lang="de-CH" dirty="0"/>
          </a:p>
          <a:p>
            <a:r>
              <a:rPr lang="de-CH" dirty="0"/>
              <a:t>Bild oben: Christa Glauser</a:t>
            </a:r>
          </a:p>
          <a:p>
            <a:r>
              <a:rPr lang="de-CH" dirty="0"/>
              <a:t>Bild unten: Diana Marti</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54</a:t>
            </a:fld>
            <a:endParaRPr lang="de-CH"/>
          </a:p>
        </p:txBody>
      </p:sp>
    </p:spTree>
    <p:extLst>
      <p:ext uri="{BB962C8B-B14F-4D97-AF65-F5344CB8AC3E}">
        <p14:creationId xmlns:p14="http://schemas.microsoft.com/office/powerpoint/2010/main" val="1583255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Man sollte sein Auge schärfen für Gefahren und Barrieren im Siedlungsraum und diese vermeiden und entschärfen.</a:t>
            </a:r>
          </a:p>
          <a:p>
            <a:endParaRPr lang="de-CH" dirty="0"/>
          </a:p>
          <a:p>
            <a:r>
              <a:rPr lang="de-CH" dirty="0"/>
              <a:t>Aus Schächten kommen Amphibien, Reptilien und Kleinsäuger (und z.T. auch Insekten) nicht mehr, wenn sie hinein gefallen sind. Dies lässt sich leicht mit einem Gitter entschärfen.</a:t>
            </a:r>
          </a:p>
          <a:p>
            <a:endParaRPr lang="de-CH" dirty="0"/>
          </a:p>
          <a:p>
            <a:r>
              <a:rPr lang="de-CH" dirty="0"/>
              <a:t>Gewässer sollten eine Ausstiegshilfe haben für Kleintiere und Vögel, die hinein gefallen sind.</a:t>
            </a:r>
          </a:p>
          <a:p>
            <a:endParaRPr lang="de-CH" dirty="0"/>
          </a:p>
          <a:p>
            <a:r>
              <a:rPr lang="de-CH" dirty="0"/>
              <a:t>Mauern und Zäune stellen oft Barrieren dar. Mit kleinen Durchlässen vermeidet man eine Zerschneidung der Lebensräume. Bei Zäunen reicht es schon wie hier ihn eine handbreit über dem Boden zu beginnen. Dann kann auch der Igel einfach zwischen den Gärten wechseln.</a:t>
            </a:r>
          </a:p>
          <a:p>
            <a:endParaRPr lang="de-CH" dirty="0"/>
          </a:p>
          <a:p>
            <a:r>
              <a:rPr lang="de-CH" dirty="0"/>
              <a:t>Mähroboter mögen praktisch sein, sind aber für die Biodiversität leider schlecht. Einerseits wächst wirklich keine Blume mehr und der Rasen trocknet aus. Vor allem aber kommen auch Insekten, Amphibien oder Reptilien unter die Messer. Auch Igel werden regelmässig von den Robotern verstümmelt (wobei die Dunkelziffer sehr wahrscheinlich noch viel grösser ist). Zumindest hier wäre es hilfreich, darauf zu verzichten ihn nachts laufen zu lassen. Zudem könnte man ihn so einrichten, dass er nur bestimmte Zonen mäht, so dass in anderen Ecken Vegetation stehen bleiben kann.</a:t>
            </a:r>
          </a:p>
          <a:p>
            <a:endParaRPr lang="de-CH" dirty="0"/>
          </a:p>
          <a:p>
            <a:endParaRPr lang="de-CH" dirty="0"/>
          </a:p>
          <a:p>
            <a:endParaRPr lang="de-CH" dirty="0"/>
          </a:p>
          <a:p>
            <a:endParaRPr lang="de-CH" dirty="0"/>
          </a:p>
          <a:p>
            <a:r>
              <a:rPr lang="de-CH" dirty="0"/>
              <a:t>Bild Mähroboter: Wikimedia</a:t>
            </a:r>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55</a:t>
            </a:fld>
            <a:endParaRPr lang="de-CH"/>
          </a:p>
        </p:txBody>
      </p:sp>
    </p:spTree>
    <p:extLst>
      <p:ext uri="{BB962C8B-B14F-4D97-AF65-F5344CB8AC3E}">
        <p14:creationId xmlns:p14="http://schemas.microsoft.com/office/powerpoint/2010/main" val="3092572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Lichtverschmutzung ist ein wichtiges und oft vernachlässigtes Thema. Das Rotkehlchen ist dabei vielleicht sogar ein Sinnbild, da man es bei zu viel Licht auch mitten in der Nacht im Siedlungsraum singen hören kann. Und Licht wirkt sich durch den Schein auf eine sehr viel grössere Distanz hinaus auf die Natur aus, als man denken würde. So beeinflusst es über die Stadtgrenzen hinaus auch die Tiere der angrenzenden Naturflächen.</a:t>
            </a:r>
          </a:p>
          <a:p>
            <a:endParaRPr lang="de-CH" dirty="0"/>
          </a:p>
          <a:p>
            <a:r>
              <a:rPr lang="de-CH" dirty="0"/>
              <a:t>Dass Licht Insekten anzieht, die sich dann bis zur Erschöpfung verausgaben, ist oft noch bekannt. </a:t>
            </a:r>
          </a:p>
          <a:p>
            <a:endParaRPr lang="de-CH" dirty="0"/>
          </a:p>
          <a:p>
            <a:r>
              <a:rPr lang="de-CH" dirty="0"/>
              <a:t>Aber auch für viele Fledermäuse stellt Licht ein grosses Problem dar! Bei neuer Beleuchtung kann es passieren, dass Quartiere aufgegeben werden. Zudem zerschneidet Beleuchtung die Lebensräume, da Fledermäuse nicht gerne durch Licht fliegen und beleuchtete Gebiete vermeiden. Zum Teil müssen sie daher (wenn überhaupt noch möglich) grosse Umwege in ihre Jagdreviere fliegen. Es gibt zwar ein paar Arten gerade im Siedlungsraum, die damit gut zurecht kommen (wie etwa die Zwergfledermaus), aber dies sind oft häufige Arten.</a:t>
            </a:r>
          </a:p>
          <a:p>
            <a:endParaRPr lang="de-CH" dirty="0"/>
          </a:p>
          <a:p>
            <a:r>
              <a:rPr lang="de-CH" dirty="0"/>
              <a:t>Licht beeinflusst auch das Zugverhalten von Vögeln und kann sie über grosse Distanz anziehen. Gerade wenn sie dann in den Siedlungsraum gelockt werden, kann es z.B. durch Vogelschlag oder Katzen weitere Opfer fordern.</a:t>
            </a:r>
          </a:p>
          <a:p>
            <a:endParaRPr lang="de-CH" dirty="0"/>
          </a:p>
          <a:p>
            <a:r>
              <a:rPr lang="de-CH" dirty="0"/>
              <a:t>Auch für den Einfluss der Lichtverschmutzung auf das menschliche Wohlbefinden gibt es viele Studien, die zeigen wie wichtig die Dunkelheit ist.</a:t>
            </a:r>
          </a:p>
          <a:p>
            <a:endParaRPr lang="de-CH" dirty="0"/>
          </a:p>
          <a:p>
            <a:endParaRPr lang="de-CH" dirty="0"/>
          </a:p>
          <a:p>
            <a:r>
              <a:rPr lang="de-CH" dirty="0"/>
              <a:t>Man kann Lichtverschmutzung auf verschiedenste Art und Weise angehen: zeitliche und räumliche Anpassungen, Lichtfarbe, Lichtstreuung, Dunkelkorridore...</a:t>
            </a:r>
          </a:p>
          <a:p>
            <a:r>
              <a:rPr lang="de-CH" dirty="0"/>
              <a:t>Generell hält man sich am besten an die Maxime: So viel wie nötig, aber so wenig wie möglich!</a:t>
            </a:r>
          </a:p>
          <a:p>
            <a:endParaRPr lang="de-CH" dirty="0"/>
          </a:p>
          <a:p>
            <a:endParaRPr lang="de-CH" dirty="0"/>
          </a:p>
          <a:p>
            <a:r>
              <a:rPr lang="de-CH" dirty="0"/>
              <a:t>Weitere Infos unter https://</a:t>
            </a:r>
            <a:r>
              <a:rPr lang="de-CH" dirty="0" err="1"/>
              <a:t>www.birdlife.ch</a:t>
            </a:r>
            <a:r>
              <a:rPr lang="de-CH" dirty="0"/>
              <a:t>/de/</a:t>
            </a:r>
            <a:r>
              <a:rPr lang="de-CH" dirty="0" err="1"/>
              <a:t>content</a:t>
            </a:r>
            <a:r>
              <a:rPr lang="de-CH" dirty="0"/>
              <a:t>/</a:t>
            </a:r>
            <a:r>
              <a:rPr lang="de-CH" dirty="0" err="1"/>
              <a:t>oe</a:t>
            </a:r>
            <a:r>
              <a:rPr lang="de-CH" dirty="0"/>
              <a:t>-i-dunkle-ebene</a:t>
            </a:r>
          </a:p>
          <a:p>
            <a:r>
              <a:rPr lang="de-CH" dirty="0"/>
              <a:t>und </a:t>
            </a:r>
            <a:r>
              <a:rPr lang="de-CH" dirty="0" err="1"/>
              <a:t>www.darksky.ch</a:t>
            </a:r>
            <a:endParaRPr lang="de-CH" dirty="0"/>
          </a:p>
          <a:p>
            <a:endParaRPr lang="de-CH" dirty="0"/>
          </a:p>
          <a:p>
            <a:endParaRPr lang="de-CH" dirty="0"/>
          </a:p>
          <a:p>
            <a:r>
              <a:rPr lang="de-CH" dirty="0"/>
              <a:t>Bilder Beleuchtung: Stiftung Fledermausschutz</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56</a:t>
            </a:fld>
            <a:endParaRPr lang="de-CH"/>
          </a:p>
        </p:txBody>
      </p:sp>
    </p:spTree>
    <p:extLst>
      <p:ext uri="{BB962C8B-B14F-4D97-AF65-F5344CB8AC3E}">
        <p14:creationId xmlns:p14="http://schemas.microsoft.com/office/powerpoint/2010/main" val="670721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pPr eaLnBrk="1" hangingPunct="1"/>
            <a:r>
              <a:rPr lang="de-CH" altLang="de-DE" dirty="0">
                <a:latin typeface="Arial" panose="020B0604020202020204" pitchFamily="34" charset="0"/>
              </a:rPr>
              <a:t>Zum Ende wollen wir aber auch nochmal betonen, dass eine naturnahe Gestaltung des Siedlungsraums auch dem Menschen zugute kommt.</a:t>
            </a:r>
          </a:p>
          <a:p>
            <a:pPr eaLnBrk="1" hangingPunct="1"/>
            <a:endParaRPr lang="de-CH" altLang="de-DE" dirty="0">
              <a:latin typeface="Arial" panose="020B0604020202020204" pitchFamily="34" charset="0"/>
            </a:endParaRPr>
          </a:p>
          <a:p>
            <a:pPr eaLnBrk="1" hangingPunct="1"/>
            <a:r>
              <a:rPr lang="de-CH" altLang="de-DE" dirty="0">
                <a:latin typeface="Arial" panose="020B0604020202020204" pitchFamily="34" charset="0"/>
              </a:rPr>
              <a:t>Eine Untersuchung der ETH/WSL zeigte, dass auch Menschen strukturreiche, naturnahe </a:t>
            </a:r>
            <a:r>
              <a:rPr lang="de-CH" dirty="0"/>
              <a:t>Wohn- und Lebensräume</a:t>
            </a:r>
            <a:r>
              <a:rPr lang="de-CH" altLang="de-DE" dirty="0">
                <a:latin typeface="Arial" panose="020B0604020202020204" pitchFamily="34" charset="0"/>
              </a:rPr>
              <a:t> (wie links) vor ausgeräumten, gleichförmigen Flächen (wie rechts) bevorzugen. Nur bis zu einem gewissen Grad sollte es schon noch gepflegt sein.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Der Mensch fühlt sich in einer naturnahen Umgebung deutlich wohler und erholter. Es ist ein Erholungsraum und bietet Platz für Sport, Spiel und sozialen Austausch. Viele Studien haben sich in den letzten Jahren auch mit den Vorzügen für Geist und Körper auseinandergesetzt und zeigen in welche Richtung sich unsere Siedlungsgestaltung ganz klar orientieren sollte. </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57</a:t>
            </a:fld>
            <a:endParaRPr lang="de-CH"/>
          </a:p>
        </p:txBody>
      </p:sp>
    </p:spTree>
    <p:extLst>
      <p:ext uri="{BB962C8B-B14F-4D97-AF65-F5344CB8AC3E}">
        <p14:creationId xmlns:p14="http://schemas.microsoft.com/office/powerpoint/2010/main" val="958097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de-CH" dirty="0"/>
              <a:t>Auf der Webseite von BirdLife Schweiz (Rubrik «Rat + Tat») finden sich viele Informationen und Tipps um den Siedlungsraum und den eigenen Garten naturfreundlicher zu gestalten. Alle Broschüren und Merkblätter können kostenlos als PDF heruntergeladen werden.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58</a:t>
            </a:fld>
            <a:endParaRPr lang="de-CH"/>
          </a:p>
        </p:txBody>
      </p:sp>
    </p:spTree>
    <p:extLst>
      <p:ext uri="{BB962C8B-B14F-4D97-AF65-F5344CB8AC3E}">
        <p14:creationId xmlns:p14="http://schemas.microsoft.com/office/powerpoint/2010/main" val="2034445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 das Gemeinschaftsprojekt von Pusch und BirdLife Schweiz wurde der Verein «Biodiversität Jetzt!» gegründet. Es gibt schon über 40 Partnern, </a:t>
            </a:r>
            <a:r>
              <a:rPr lang="de-DE" sz="1200" dirty="0"/>
              <a:t>unter anderem aus Naturschutzorganisationen auf allen Ebenen, Behörden, Firmen, Berufsverbände etc. </a:t>
            </a:r>
          </a:p>
          <a:p>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Mit dem Projekt wollen wir das Wissen für eine naturfreundliche Siedlungsgestaltung besser zugänglich machen und bündeln. Es existieren schon viele Materialien und Informationsquellen: Broschüren, Checklisten, Weiterbildungsangebote etc..</a:t>
            </a:r>
          </a:p>
          <a:p>
            <a:endParaRPr lang="de-CH" dirty="0"/>
          </a:p>
          <a:p>
            <a:r>
              <a:rPr lang="de-CH" dirty="0"/>
              <a:t>Wir wollen das Bewusstsein für Natur weiter wecken und Lust machen zum Handeln. Am Ende profitiert nicht nur die Natur von den Aufwertungen im Siedlungsraum, sondern auch der Mensch selbst.</a:t>
            </a:r>
          </a:p>
        </p:txBody>
      </p:sp>
      <p:sp>
        <p:nvSpPr>
          <p:cNvPr id="4" name="Foliennummernplatzhalter 3"/>
          <p:cNvSpPr>
            <a:spLocks noGrp="1"/>
          </p:cNvSpPr>
          <p:nvPr>
            <p:ph type="sldNum" sz="quarter" idx="5"/>
          </p:nvPr>
        </p:nvSpPr>
        <p:spPr/>
        <p:txBody>
          <a:bodyPr/>
          <a:lstStyle/>
          <a:p>
            <a:fld id="{8092378F-6CB0-4B76-A4DF-120CC0F0540F}" type="slidenum">
              <a:rPr lang="de-CH" smtClean="0"/>
              <a:t>59</a:t>
            </a:fld>
            <a:endParaRPr lang="de-CH"/>
          </a:p>
        </p:txBody>
      </p:sp>
    </p:spTree>
    <p:extLst>
      <p:ext uri="{BB962C8B-B14F-4D97-AF65-F5344CB8AC3E}">
        <p14:creationId xmlns:p14="http://schemas.microsoft.com/office/powerpoint/2010/main" val="349007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Wenn wir schon in England sind, wo kommt denn das Rotkehlchen überall vor? Es ist weit verbreitet über ganz Europa. In manchen Bereichen (grün) bleibt es ganzjährig, vor allem in Skandinavien und im Nordosten verlässt es die Gegenden aber im Winter (gelb). Diese überwintern in Südeuropa, dem Mittleren Osten oder Nordafrika (grün + blau).</a:t>
            </a:r>
          </a:p>
          <a:p>
            <a:endParaRPr lang="de-CH" dirty="0"/>
          </a:p>
          <a:p>
            <a:endParaRPr lang="de-CH" dirty="0"/>
          </a:p>
          <a:p>
            <a:endParaRPr lang="de-CH" dirty="0"/>
          </a:p>
          <a:p>
            <a:r>
              <a:rPr lang="de-CH" dirty="0"/>
              <a:t>Quelle: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6</a:t>
            </a:fld>
            <a:endParaRPr lang="de-CH"/>
          </a:p>
        </p:txBody>
      </p:sp>
    </p:spTree>
    <p:extLst>
      <p:ext uri="{BB962C8B-B14F-4D97-AF65-F5344CB8AC3E}">
        <p14:creationId xmlns:p14="http://schemas.microsoft.com/office/powerpoint/2010/main" val="22154835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Manchmal braucht es Mut, etwas Inspiration und den ersten Schritt, um etwas besser zu machen. In der Stadt St. Gallen gibt es ein spannendes Projekt, wo man mit viel Inspiration eine andere Zukunft aufzeigen möchte. Hier zwei Beispiele wie man sich Wohnräume auch anders vorstellen könnte. Mehr dazu auf der genannten Webseite.</a:t>
            </a:r>
          </a:p>
        </p:txBody>
      </p:sp>
      <p:sp>
        <p:nvSpPr>
          <p:cNvPr id="4" name="Foliennummernplatzhalter 3"/>
          <p:cNvSpPr>
            <a:spLocks noGrp="1"/>
          </p:cNvSpPr>
          <p:nvPr>
            <p:ph type="sldNum" sz="quarter" idx="5"/>
          </p:nvPr>
        </p:nvSpPr>
        <p:spPr/>
        <p:txBody>
          <a:bodyPr/>
          <a:lstStyle/>
          <a:p>
            <a:fld id="{8092378F-6CB0-4B76-A4DF-120CC0F0540F}" type="slidenum">
              <a:rPr lang="de-CH" smtClean="0"/>
              <a:t>60</a:t>
            </a:fld>
            <a:endParaRPr lang="de-CH"/>
          </a:p>
        </p:txBody>
      </p:sp>
    </p:spTree>
    <p:extLst>
      <p:ext uri="{BB962C8B-B14F-4D97-AF65-F5344CB8AC3E}">
        <p14:creationId xmlns:p14="http://schemas.microsoft.com/office/powerpoint/2010/main" val="1135358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61</a:t>
            </a:fld>
            <a:endParaRPr lang="de-CH"/>
          </a:p>
        </p:txBody>
      </p:sp>
    </p:spTree>
    <p:extLst>
      <p:ext uri="{BB962C8B-B14F-4D97-AF65-F5344CB8AC3E}">
        <p14:creationId xmlns:p14="http://schemas.microsoft.com/office/powerpoint/2010/main" val="3918731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62</a:t>
            </a:fld>
            <a:endParaRPr lang="de-CH"/>
          </a:p>
        </p:txBody>
      </p:sp>
    </p:spTree>
    <p:extLst>
      <p:ext uri="{BB962C8B-B14F-4D97-AF65-F5344CB8AC3E}">
        <p14:creationId xmlns:p14="http://schemas.microsoft.com/office/powerpoint/2010/main" val="2501572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63</a:t>
            </a:fld>
            <a:endParaRPr lang="de-CH"/>
          </a:p>
        </p:txBody>
      </p:sp>
    </p:spTree>
    <p:extLst>
      <p:ext uri="{BB962C8B-B14F-4D97-AF65-F5344CB8AC3E}">
        <p14:creationId xmlns:p14="http://schemas.microsoft.com/office/powerpoint/2010/main" val="504770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 war nur ein kleiner Einblick in die Förderung der Natur im Siedlungsraum. Informieren und engagieren Sie sich gerne weiter, unsere Webseite bietet viele Informationen. Das Rotkehlchen als Botschafter für die Natur in Siedlungsräumen dankt es im Namen aller anderen Tiere mit einem Lied.</a:t>
            </a:r>
          </a:p>
          <a:p>
            <a:endParaRPr lang="de-CH" dirty="0"/>
          </a:p>
          <a:p>
            <a:endParaRPr lang="de-CH" dirty="0"/>
          </a:p>
          <a:p>
            <a:r>
              <a:rPr lang="de-CH" dirty="0"/>
              <a:t>Wer sich intensiver mit dem Rotkehlchen beschäftigen möchte, findet in folgender Literatur gute Quellen:</a:t>
            </a:r>
          </a:p>
          <a:p>
            <a:endParaRPr lang="de-CH" dirty="0"/>
          </a:p>
          <a:p>
            <a:pPr marL="171450" indent="-171450">
              <a:buFontTx/>
              <a:buChar char="-"/>
            </a:pPr>
            <a:r>
              <a:rPr lang="de-CH" dirty="0"/>
              <a:t>Rudolf Pätzold 1995 Das Rotkehlchen (Die Neue Brehm Bücherei)</a:t>
            </a:r>
          </a:p>
          <a:p>
            <a:pPr marL="171450" indent="-171450">
              <a:buFontTx/>
              <a:buChar char="-"/>
            </a:pPr>
            <a:r>
              <a:rPr lang="de-CH" dirty="0"/>
              <a:t>David Lack 2016 The Life </a:t>
            </a:r>
            <a:r>
              <a:rPr lang="de-CH" dirty="0" err="1"/>
              <a:t>of</a:t>
            </a:r>
            <a:r>
              <a:rPr lang="de-CH" dirty="0"/>
              <a:t> </a:t>
            </a:r>
            <a:r>
              <a:rPr lang="de-CH" dirty="0" err="1"/>
              <a:t>the</a:t>
            </a:r>
            <a:r>
              <a:rPr lang="de-CH" dirty="0"/>
              <a:t> Robin (auf englisch)</a:t>
            </a:r>
          </a:p>
          <a:p>
            <a:pPr marL="171450" indent="-171450">
              <a:buFontTx/>
              <a:buChar char="-"/>
            </a:pPr>
            <a:r>
              <a:rPr lang="de-CH" dirty="0"/>
              <a:t>Marianne Taylor 2015 Robins (RSPB Spotlight) (auf englisch)</a:t>
            </a:r>
          </a:p>
          <a:p>
            <a:endParaRPr lang="de-CH" dirty="0"/>
          </a:p>
          <a:p>
            <a:endParaRPr lang="de-CH" dirty="0"/>
          </a:p>
          <a:p>
            <a:endParaRPr lang="de-CH" dirty="0"/>
          </a:p>
          <a:p>
            <a:endParaRPr lang="de-CH" dirty="0"/>
          </a:p>
          <a:p>
            <a:r>
              <a:rPr lang="de-CH" dirty="0"/>
              <a:t>Bild: Michael Gerber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64</a:t>
            </a:fld>
            <a:endParaRPr lang="de-CH"/>
          </a:p>
        </p:txBody>
      </p:sp>
    </p:spTree>
    <p:extLst>
      <p:ext uri="{BB962C8B-B14F-4D97-AF65-F5344CB8AC3E}">
        <p14:creationId xmlns:p14="http://schemas.microsoft.com/office/powerpoint/2010/main" val="12512488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Mit diesem schönen, italienischen Gedicht das uns von Mauro </a:t>
            </a:r>
            <a:r>
              <a:rPr lang="de-CH" dirty="0" err="1"/>
              <a:t>Broglia</a:t>
            </a:r>
            <a:r>
              <a:rPr lang="de-CH" dirty="0"/>
              <a:t> geschickt wurde, möchten wir gerne schliessen und noch lange dem unendlichen Liebeslied des Rotkehlchens lauschen.</a:t>
            </a:r>
          </a:p>
          <a:p>
            <a:endParaRPr lang="de-CH" dirty="0"/>
          </a:p>
          <a:p>
            <a:endParaRPr lang="de-CH" dirty="0"/>
          </a:p>
          <a:p>
            <a:endParaRPr lang="de-CH" dirty="0"/>
          </a:p>
          <a:p>
            <a:r>
              <a:rPr lang="de-CH" dirty="0"/>
              <a:t>Bild: Katja Sybille </a:t>
            </a:r>
            <a:r>
              <a:rPr lang="de-CH" dirty="0" err="1"/>
              <a:t>Vanetti</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65</a:t>
            </a:fld>
            <a:endParaRPr lang="de-CH"/>
          </a:p>
        </p:txBody>
      </p:sp>
    </p:spTree>
    <p:extLst>
      <p:ext uri="{BB962C8B-B14F-4D97-AF65-F5344CB8AC3E}">
        <p14:creationId xmlns:p14="http://schemas.microsoft.com/office/powerpoint/2010/main" val="891623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de-CH" dirty="0"/>
              <a:t>Bild: Beat </a:t>
            </a:r>
            <a:r>
              <a:rPr lang="de-CH" dirty="0" err="1"/>
              <a:t>Rüegger</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66</a:t>
            </a:fld>
            <a:endParaRPr lang="de-CH"/>
          </a:p>
        </p:txBody>
      </p:sp>
    </p:spTree>
    <p:extLst>
      <p:ext uri="{BB962C8B-B14F-4D97-AF65-F5344CB8AC3E}">
        <p14:creationId xmlns:p14="http://schemas.microsoft.com/office/powerpoint/2010/main" val="332898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 diesem Film sieht man die – anhand von </a:t>
            </a:r>
            <a:r>
              <a:rPr lang="de-CH" dirty="0" err="1"/>
              <a:t>eBird</a:t>
            </a:r>
            <a:r>
              <a:rPr lang="de-CH" dirty="0"/>
              <a:t>-Beobachtungsdaten – modellierte Häufigkeit des Rotkehlchens. Auch wenn solche Modelle ihre Schwachpunkte haben, sieht man doch gut, wie sich das Rotkehlchen aus manchen Gegenden nach Süden verschiebt (d.h. es wird z.B. im hohen Norden nicht mehr gemeldet). In anderen Gebieten wie etwa in Frankreich ist es ganzjährig anzutreffen. Dass es auch hier im Sommer vermeintlich weniger häufig gemeldet wird, liegt an der heimlicheren Lebensweise nach der Brutzeit.</a:t>
            </a:r>
          </a:p>
          <a:p>
            <a:endParaRPr lang="de-CH" dirty="0"/>
          </a:p>
          <a:p>
            <a:endParaRPr lang="de-CH" dirty="0"/>
          </a:p>
          <a:p>
            <a:r>
              <a:rPr lang="de-CH" dirty="0"/>
              <a:t>Quelle: Cornell Lab </a:t>
            </a:r>
            <a:r>
              <a:rPr lang="de-CH" dirty="0" err="1"/>
              <a:t>of</a:t>
            </a:r>
            <a:r>
              <a:rPr lang="de-CH" dirty="0"/>
              <a:t> </a:t>
            </a:r>
            <a:r>
              <a:rPr lang="de-CH" dirty="0" err="1"/>
              <a:t>Ornithology</a:t>
            </a:r>
            <a:r>
              <a:rPr lang="de-CH" dirty="0"/>
              <a:t>, </a:t>
            </a:r>
            <a:r>
              <a:rPr lang="de-CH" dirty="0" err="1"/>
              <a:t>eBird</a:t>
            </a:r>
            <a:endParaRPr lang="de-CH" dirty="0"/>
          </a:p>
          <a:p>
            <a:endParaRPr lang="de-CH" dirty="0"/>
          </a:p>
          <a:p>
            <a:r>
              <a:rPr lang="de-CH" dirty="0"/>
              <a:t>https://</a:t>
            </a:r>
            <a:r>
              <a:rPr lang="de-CH" dirty="0" err="1"/>
              <a:t>science.ebird.org</a:t>
            </a:r>
            <a:r>
              <a:rPr lang="de-CH" dirty="0"/>
              <a:t>/de/status-and-trends/</a:t>
            </a:r>
            <a:r>
              <a:rPr lang="de-CH" dirty="0" err="1"/>
              <a:t>species</a:t>
            </a:r>
            <a:r>
              <a:rPr lang="de-CH" dirty="0"/>
              <a:t>/eurrob1/</a:t>
            </a:r>
            <a:r>
              <a:rPr lang="de-CH" dirty="0" err="1"/>
              <a:t>downloads?week</a:t>
            </a:r>
            <a:r>
              <a:rPr lang="de-CH" dirty="0"/>
              <a:t>=1</a:t>
            </a:r>
          </a:p>
        </p:txBody>
      </p:sp>
      <p:sp>
        <p:nvSpPr>
          <p:cNvPr id="4" name="Foliennummernplatzhalter 3"/>
          <p:cNvSpPr>
            <a:spLocks noGrp="1"/>
          </p:cNvSpPr>
          <p:nvPr>
            <p:ph type="sldNum" sz="quarter" idx="5"/>
          </p:nvPr>
        </p:nvSpPr>
        <p:spPr/>
        <p:txBody>
          <a:bodyPr/>
          <a:lstStyle/>
          <a:p>
            <a:fld id="{8092378F-6CB0-4B76-A4DF-120CC0F0540F}" type="slidenum">
              <a:rPr lang="de-CH" smtClean="0"/>
              <a:t>7</a:t>
            </a:fld>
            <a:endParaRPr lang="de-CH"/>
          </a:p>
        </p:txBody>
      </p:sp>
    </p:spTree>
    <p:extLst>
      <p:ext uri="{BB962C8B-B14F-4D97-AF65-F5344CB8AC3E}">
        <p14:creationId xmlns:p14="http://schemas.microsoft.com/office/powerpoint/2010/main" val="382799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Verbreitung in der Schweiz sieht man auf dieser schematisierten Karte der Vogelwarte. Das Rotkehlchen ist während der Brutzeit in der ganzen Schweiz verbreitet (</a:t>
            </a:r>
            <a:r>
              <a:rPr lang="de-CH" dirty="0" err="1"/>
              <a:t>ocker</a:t>
            </a:r>
            <a:r>
              <a:rPr lang="de-CH" dirty="0"/>
              <a:t>), zur Winterzeit (blau punktiert) beschränkt es sich aber auf die tieferen Lagen der Täler und des Mittellandes.</a:t>
            </a:r>
          </a:p>
          <a:p>
            <a:endParaRPr lang="de-CH" dirty="0"/>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8</a:t>
            </a:fld>
            <a:endParaRPr lang="de-CH"/>
          </a:p>
        </p:txBody>
      </p:sp>
    </p:spTree>
    <p:extLst>
      <p:ext uri="{BB962C8B-B14F-4D97-AF65-F5344CB8AC3E}">
        <p14:creationId xmlns:p14="http://schemas.microsoft.com/office/powerpoint/2010/main" val="145618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Über 80% der Rotkehlchen brüten unterhalb von 1500m. Höchste Brut auf 1980m (Fully, VS), höchster Sänger sogar auf 2300m (</a:t>
            </a:r>
            <a:r>
              <a:rPr lang="de-CH" dirty="0" err="1"/>
              <a:t>Tschierv</a:t>
            </a:r>
            <a:r>
              <a:rPr lang="de-CH" dirty="0"/>
              <a:t>, GR).</a:t>
            </a:r>
          </a:p>
          <a:p>
            <a:endParaRPr lang="de-CH" dirty="0"/>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9</a:t>
            </a:fld>
            <a:endParaRPr lang="de-CH"/>
          </a:p>
        </p:txBody>
      </p:sp>
    </p:spTree>
    <p:extLst>
      <p:ext uri="{BB962C8B-B14F-4D97-AF65-F5344CB8AC3E}">
        <p14:creationId xmlns:p14="http://schemas.microsoft.com/office/powerpoint/2010/main" val="973441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seite">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1"/>
          </a:solidFill>
        </p:spPr>
        <p:txBody>
          <a:bodyPr bIns="1800000" anchor="ctr" anchorCtr="0"/>
          <a:lstStyle>
            <a:lvl1pPr algn="ctr">
              <a:defRPr>
                <a:solidFill>
                  <a:schemeClr val="bg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789447"/>
          </a:xfrm>
        </p:spPr>
        <p:txBody>
          <a:bodyPr tIns="0" anchor="t" anchorCtr="0">
            <a:spAutoFit/>
          </a:bodyPr>
          <a:lstStyle>
            <a:lvl1pPr algn="l">
              <a:defRPr sz="5700" b="0">
                <a:solidFill>
                  <a:schemeClr val="bg1"/>
                </a:solidFill>
                <a:latin typeface="+mn-lt"/>
              </a:defRPr>
            </a:lvl1pPr>
          </a:lstStyle>
          <a:p>
            <a:r>
              <a:rPr lang="de-DE" dirty="0"/>
              <a:t>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5950413"/>
            <a:ext cx="2743200" cy="365125"/>
          </a:xfrm>
          <a:prstGeom prst="rect">
            <a:avLst/>
          </a:prstGeom>
        </p:spPr>
        <p:txBody>
          <a:bodyPr anchor="b" anchorCtr="0"/>
          <a:lstStyle>
            <a:lvl1pPr>
              <a:defRPr sz="2100" b="1">
                <a:solidFill>
                  <a:schemeClr val="bg1"/>
                </a:solidFill>
                <a:latin typeface="+mj-lt"/>
              </a:defRPr>
            </a:lvl1pPr>
          </a:lstStyle>
          <a:p>
            <a:fld id="{A3202045-E97F-4D2B-8AE6-D39B7D73F5B2}" type="datetime1">
              <a:rPr lang="de-CH" smtClean="0"/>
              <a:pPr/>
              <a:t>30.01.25</a:t>
            </a:fld>
            <a:endParaRPr lang="de-CH" dirty="0"/>
          </a:p>
        </p:txBody>
      </p:sp>
      <p:sp>
        <p:nvSpPr>
          <p:cNvPr id="29" name="Textplatzhalter 28">
            <a:extLst>
              <a:ext uri="{FF2B5EF4-FFF2-40B4-BE49-F238E27FC236}">
                <a16:creationId xmlns:a16="http://schemas.microsoft.com/office/drawing/2014/main" id="{1597C2B7-A826-986C-FBCE-AA6B74975659}"/>
              </a:ext>
            </a:extLst>
          </p:cNvPr>
          <p:cNvSpPr>
            <a:spLocks noGrp="1"/>
          </p:cNvSpPr>
          <p:nvPr>
            <p:ph type="body" sz="quarter" idx="19" hasCustomPrompt="1"/>
          </p:nvPr>
        </p:nvSpPr>
        <p:spPr>
          <a:xfrm>
            <a:off x="6210000" y="3109784"/>
            <a:ext cx="5375575" cy="789447"/>
          </a:xfrm>
        </p:spPr>
        <p:txBody>
          <a:bodyPr>
            <a:spAutoFit/>
          </a:bodyPr>
          <a:lstStyle>
            <a:lvl1pPr marL="0" indent="0">
              <a:lnSpc>
                <a:spcPct val="90000"/>
              </a:lnSpc>
              <a:buFont typeface="Arial" panose="020B0604020202020204" pitchFamily="34" charset="0"/>
              <a:buNone/>
              <a:defRPr sz="5700">
                <a:solidFill>
                  <a:schemeClr val="bg1"/>
                </a:solidFill>
                <a:latin typeface="+mn-lt"/>
              </a:defRPr>
            </a:lvl1pPr>
            <a:lvl2pPr marL="0" indent="0">
              <a:lnSpc>
                <a:spcPct val="90000"/>
              </a:lnSpc>
              <a:buFont typeface="Arial" panose="020B0604020202020204" pitchFamily="34" charset="0"/>
              <a:buNone/>
              <a:defRPr sz="5700">
                <a:solidFill>
                  <a:schemeClr val="bg1"/>
                </a:solidFill>
                <a:latin typeface="+mn-lt"/>
              </a:defRPr>
            </a:lvl2pPr>
            <a:lvl3pPr marL="0" indent="0">
              <a:lnSpc>
                <a:spcPct val="90000"/>
              </a:lnSpc>
              <a:buNone/>
              <a:defRPr sz="5700">
                <a:solidFill>
                  <a:schemeClr val="bg1"/>
                </a:solidFill>
                <a:latin typeface="+mn-lt"/>
              </a:defRPr>
            </a:lvl3pPr>
            <a:lvl4pPr marL="0" indent="0">
              <a:lnSpc>
                <a:spcPct val="90000"/>
              </a:lnSpc>
              <a:buNone/>
              <a:defRPr sz="5700">
                <a:solidFill>
                  <a:schemeClr val="bg1"/>
                </a:solidFill>
                <a:latin typeface="+mn-lt"/>
              </a:defRPr>
            </a:lvl4pPr>
            <a:lvl5pPr marL="0" indent="0">
              <a:lnSpc>
                <a:spcPct val="90000"/>
              </a:lnSpc>
              <a:buFont typeface="Arial" panose="020B0604020202020204" pitchFamily="34" charset="0"/>
              <a:buNone/>
              <a:defRPr sz="5700">
                <a:solidFill>
                  <a:schemeClr val="bg1"/>
                </a:solidFill>
                <a:latin typeface="+mn-lt"/>
              </a:defRPr>
            </a:lvl5pPr>
            <a:lvl6pPr marL="0" indent="0">
              <a:lnSpc>
                <a:spcPct val="90000"/>
              </a:lnSpc>
              <a:buFont typeface="Arial" panose="020B0604020202020204" pitchFamily="34" charset="0"/>
              <a:buNone/>
              <a:defRPr sz="5700">
                <a:solidFill>
                  <a:schemeClr val="bg1"/>
                </a:solidFill>
                <a:latin typeface="+mn-lt"/>
              </a:defRPr>
            </a:lvl6pPr>
            <a:lvl7pPr marL="0" indent="0">
              <a:lnSpc>
                <a:spcPct val="90000"/>
              </a:lnSpc>
              <a:buFont typeface="Arial" panose="020B0604020202020204" pitchFamily="34" charset="0"/>
              <a:buNone/>
              <a:defRPr sz="5700">
                <a:solidFill>
                  <a:schemeClr val="bg1"/>
                </a:solidFill>
                <a:latin typeface="+mn-lt"/>
              </a:defRPr>
            </a:lvl7pPr>
            <a:lvl8pPr marL="0" indent="0">
              <a:lnSpc>
                <a:spcPct val="90000"/>
              </a:lnSpc>
              <a:buFont typeface="Arial" panose="020B0604020202020204" pitchFamily="34" charset="0"/>
              <a:buNone/>
              <a:defRPr sz="5700">
                <a:solidFill>
                  <a:schemeClr val="bg1"/>
                </a:solidFill>
                <a:latin typeface="+mn-lt"/>
              </a:defRPr>
            </a:lvl8pPr>
            <a:lvl9pPr marL="0" indent="0">
              <a:lnSpc>
                <a:spcPct val="90000"/>
              </a:lnSpc>
              <a:buFont typeface="Arial" panose="020B0604020202020204" pitchFamily="34" charset="0"/>
              <a:buNone/>
              <a:defRPr sz="5700">
                <a:solidFill>
                  <a:schemeClr val="bg1"/>
                </a:solidFill>
                <a:latin typeface="+mn-lt"/>
              </a:defRPr>
            </a:lvl9pPr>
          </a:lstStyle>
          <a:p>
            <a:pPr lvl="0"/>
            <a:r>
              <a:rPr lang="de-DE" dirty="0"/>
              <a:t>Weiterer Titel</a:t>
            </a:r>
          </a:p>
        </p:txBody>
      </p:sp>
      <p:sp>
        <p:nvSpPr>
          <p:cNvPr id="5" name="Textplatzhalter 4">
            <a:extLst>
              <a:ext uri="{FF2B5EF4-FFF2-40B4-BE49-F238E27FC236}">
                <a16:creationId xmlns:a16="http://schemas.microsoft.com/office/drawing/2014/main" id="{CB4E46C9-1360-B1C9-ACC0-FB9B02E623F2}"/>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7" name="Textplatzhalter 6">
            <a:extLst>
              <a:ext uri="{FF2B5EF4-FFF2-40B4-BE49-F238E27FC236}">
                <a16:creationId xmlns:a16="http://schemas.microsoft.com/office/drawing/2014/main" id="{736ED382-5299-F26A-02AF-FB8E2FE0095F}"/>
              </a:ext>
            </a:extLst>
          </p:cNvPr>
          <p:cNvSpPr>
            <a:spLocks noGrp="1"/>
          </p:cNvSpPr>
          <p:nvPr>
            <p:ph type="body" sz="quarter" idx="21" hasCustomPrompt="1"/>
          </p:nvPr>
        </p:nvSpPr>
        <p:spPr>
          <a:xfrm>
            <a:off x="11075229" y="5994263"/>
            <a:ext cx="874800" cy="655200"/>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647839592"/>
      </p:ext>
    </p:extLst>
  </p:cSld>
  <p:clrMapOvr>
    <a:masterClrMapping/>
  </p:clrMapOvr>
  <p:hf sldNum="0" hdr="0" ftr="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7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2" name="Gruppieren 11">
            <a:extLst>
              <a:ext uri="{FF2B5EF4-FFF2-40B4-BE49-F238E27FC236}">
                <a16:creationId xmlns:a16="http://schemas.microsoft.com/office/drawing/2014/main" id="{4FD5A011-7FA7-725F-00D1-648242A74A54}"/>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C70928AE-E25B-AF00-657C-7E9A731736B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8100382D-D994-3760-8148-9324AFC692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0C93158F-020E-3A32-579F-4BF23EDF964E}"/>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16" name="Textfeld 15">
              <a:extLst>
                <a:ext uri="{FF2B5EF4-FFF2-40B4-BE49-F238E27FC236}">
                  <a16:creationId xmlns:a16="http://schemas.microsoft.com/office/drawing/2014/main" id="{40C1B3DE-1F1A-BD0A-56EE-99B5905228CE}"/>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7" name="Grafik 16">
              <a:extLst>
                <a:ext uri="{FF2B5EF4-FFF2-40B4-BE49-F238E27FC236}">
                  <a16:creationId xmlns:a16="http://schemas.microsoft.com/office/drawing/2014/main" id="{1FC73724-7009-980F-5880-DB104185186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5299304"/>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8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1" name="Gruppieren 10">
            <a:extLst>
              <a:ext uri="{FF2B5EF4-FFF2-40B4-BE49-F238E27FC236}">
                <a16:creationId xmlns:a16="http://schemas.microsoft.com/office/drawing/2014/main" id="{48CABCDC-BA9F-35BF-16D3-49B69E3FE37E}"/>
              </a:ext>
            </a:extLst>
          </p:cNvPr>
          <p:cNvGrpSpPr/>
          <p:nvPr userDrawn="1"/>
        </p:nvGrpSpPr>
        <p:grpSpPr>
          <a:xfrm>
            <a:off x="-3600350" y="1758950"/>
            <a:ext cx="2880000" cy="2602045"/>
            <a:chOff x="-3240000" y="3985986"/>
            <a:chExt cx="2236901" cy="1951533"/>
          </a:xfrm>
          <a:solidFill>
            <a:schemeClr val="accent1">
              <a:lumMod val="40000"/>
              <a:lumOff val="60000"/>
            </a:schemeClr>
          </a:solidFill>
        </p:grpSpPr>
        <p:sp>
          <p:nvSpPr>
            <p:cNvPr id="12" name="Textfeld 11">
              <a:extLst>
                <a:ext uri="{FF2B5EF4-FFF2-40B4-BE49-F238E27FC236}">
                  <a16:creationId xmlns:a16="http://schemas.microsoft.com/office/drawing/2014/main" id="{14103FE6-9E85-6BBA-1138-407DA63F424C}"/>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3" name="Grafik 12">
              <a:extLst>
                <a:ext uri="{FF2B5EF4-FFF2-40B4-BE49-F238E27FC236}">
                  <a16:creationId xmlns:a16="http://schemas.microsoft.com/office/drawing/2014/main" id="{EAB3EF43-9523-1CD2-3EF5-EFDE1834D5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262324912"/>
      </p:ext>
    </p:extLst>
  </p:cSld>
  <p:clrMapOvr>
    <a:masterClrMapping/>
  </p:clrMapOvr>
  <p:extLst>
    <p:ext uri="{DCECCB84-F9BA-43D5-87BE-67443E8EF086}">
      <p15:sldGuideLst xmlns:p15="http://schemas.microsoft.com/office/powerpoint/2012/main">
        <p15:guide id="2" orient="horz" pos="11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9_Bild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678660"/>
            <a:ext cx="4986775" cy="3852004"/>
          </a:xfrm>
        </p:spPr>
        <p:txBody>
          <a:bodyPr/>
          <a:lstStyle>
            <a:lvl1pPr>
              <a:defRPr sz="2900"/>
            </a:lvl1pPr>
            <a:lvl2pPr>
              <a:defRPr sz="2900" b="1"/>
            </a:lvl2pPr>
            <a:lvl3pPr marL="0" indent="0">
              <a:spcBef>
                <a:spcPts val="0"/>
              </a:spcBef>
              <a:buNone/>
              <a:defRPr sz="2900"/>
            </a:lvl3pPr>
            <a:lvl4pPr marL="0" indent="0">
              <a:buNone/>
              <a:defRPr sz="2900"/>
            </a:lvl4pPr>
            <a:lvl5pPr marL="0" indent="0">
              <a:buNone/>
              <a:defRPr sz="2900"/>
            </a:lvl5pPr>
            <a:lvl6pPr marL="0" indent="0">
              <a:buNone/>
              <a:defRPr sz="2900"/>
            </a:lvl6pPr>
            <a:lvl7pPr>
              <a:defRPr sz="2900"/>
            </a:lvl7pPr>
            <a:lvl8pPr>
              <a:defRPr sz="2900"/>
            </a:lvl8pPr>
            <a:lvl9pPr>
              <a:defRPr sz="2900"/>
            </a:lvl9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4903076" y="0"/>
            <a:ext cx="7288924"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2" name="Gruppieren 11">
            <a:extLst>
              <a:ext uri="{FF2B5EF4-FFF2-40B4-BE49-F238E27FC236}">
                <a16:creationId xmlns:a16="http://schemas.microsoft.com/office/drawing/2014/main" id="{454A3D37-7018-CFFB-9ABE-D6969C66BD51}"/>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B2273C71-8A6B-AFED-1C50-394A2A536472}"/>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D03AF75C-B949-D8E7-BF01-C244787282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74C0ECF2-2A71-702B-64D7-48BF42E85C42}"/>
              </a:ext>
            </a:extLst>
          </p:cNvPr>
          <p:cNvGrpSpPr/>
          <p:nvPr userDrawn="1"/>
        </p:nvGrpSpPr>
        <p:grpSpPr>
          <a:xfrm>
            <a:off x="-3240000" y="2678660"/>
            <a:ext cx="2520000" cy="2201935"/>
            <a:chOff x="9768131" y="1419149"/>
            <a:chExt cx="1890000" cy="2201935"/>
          </a:xfrm>
          <a:solidFill>
            <a:schemeClr val="accent1">
              <a:lumMod val="20000"/>
              <a:lumOff val="80000"/>
            </a:schemeClr>
          </a:solidFill>
        </p:grpSpPr>
        <p:sp>
          <p:nvSpPr>
            <p:cNvPr id="16" name="Textfeld 15">
              <a:extLst>
                <a:ext uri="{FF2B5EF4-FFF2-40B4-BE49-F238E27FC236}">
                  <a16:creationId xmlns:a16="http://schemas.microsoft.com/office/drawing/2014/main" id="{548FC263-E8DE-22ED-B7A1-C793ADB7AE19}"/>
                </a:ext>
              </a:extLst>
            </p:cNvPr>
            <p:cNvSpPr txBox="1"/>
            <p:nvPr userDrawn="1"/>
          </p:nvSpPr>
          <p:spPr>
            <a:xfrm>
              <a:off x="9768131" y="1419149"/>
              <a:ext cx="1890000" cy="2201935"/>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p:txBody>
        </p:sp>
        <p:pic>
          <p:nvPicPr>
            <p:cNvPr id="17" name="Grafik 16">
              <a:extLst>
                <a:ext uri="{FF2B5EF4-FFF2-40B4-BE49-F238E27FC236}">
                  <a16:creationId xmlns:a16="http://schemas.microsoft.com/office/drawing/2014/main" id="{54C9D9B0-B2A9-A7BC-6967-5F14B170172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E5F06EC6-6EFA-AAD5-9D81-0F1A823ED965}"/>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87B3B933-0536-990F-3333-270C328326F5}"/>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051643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grpSp>
        <p:nvGrpSpPr>
          <p:cNvPr id="15" name="Gruppieren 14">
            <a:extLst>
              <a:ext uri="{FF2B5EF4-FFF2-40B4-BE49-F238E27FC236}">
                <a16:creationId xmlns:a16="http://schemas.microsoft.com/office/drawing/2014/main" id="{8382A018-77F3-7585-DA6D-5AC5A8729051}"/>
              </a:ext>
            </a:extLst>
          </p:cNvPr>
          <p:cNvGrpSpPr/>
          <p:nvPr userDrawn="1"/>
        </p:nvGrpSpPr>
        <p:grpSpPr>
          <a:xfrm>
            <a:off x="12912000" y="1784634"/>
            <a:ext cx="2880000" cy="2602045"/>
            <a:chOff x="-3240000" y="3985986"/>
            <a:chExt cx="2236901" cy="1951533"/>
          </a:xfrm>
          <a:solidFill>
            <a:schemeClr val="accent1">
              <a:lumMod val="40000"/>
              <a:lumOff val="60000"/>
            </a:schemeClr>
          </a:solidFill>
        </p:grpSpPr>
        <p:sp>
          <p:nvSpPr>
            <p:cNvPr id="16" name="Textfeld 15">
              <a:extLst>
                <a:ext uri="{FF2B5EF4-FFF2-40B4-BE49-F238E27FC236}">
                  <a16:creationId xmlns:a16="http://schemas.microsoft.com/office/drawing/2014/main" id="{3D12196F-574D-B855-99D3-34EEDB213363}"/>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7" name="Grafik 16">
              <a:extLst>
                <a:ext uri="{FF2B5EF4-FFF2-40B4-BE49-F238E27FC236}">
                  <a16:creationId xmlns:a16="http://schemas.microsoft.com/office/drawing/2014/main" id="{A14BDA9C-8DD9-D801-EFCB-D51AB4DD01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8" name="Gruppieren 17">
            <a:extLst>
              <a:ext uri="{FF2B5EF4-FFF2-40B4-BE49-F238E27FC236}">
                <a16:creationId xmlns:a16="http://schemas.microsoft.com/office/drawing/2014/main" id="{861047DE-E311-25AB-9042-A3D316DB707F}"/>
              </a:ext>
            </a:extLst>
          </p:cNvPr>
          <p:cNvGrpSpPr/>
          <p:nvPr userDrawn="1"/>
        </p:nvGrpSpPr>
        <p:grpSpPr>
          <a:xfrm>
            <a:off x="-3240000" y="1697661"/>
            <a:ext cx="2520000" cy="2817488"/>
            <a:chOff x="9768131" y="1419149"/>
            <a:chExt cx="1890000" cy="2817488"/>
          </a:xfrm>
          <a:solidFill>
            <a:schemeClr val="accent1">
              <a:lumMod val="20000"/>
              <a:lumOff val="80000"/>
            </a:schemeClr>
          </a:solidFill>
        </p:grpSpPr>
        <p:sp>
          <p:nvSpPr>
            <p:cNvPr id="19" name="Textfeld 18">
              <a:extLst>
                <a:ext uri="{FF2B5EF4-FFF2-40B4-BE49-F238E27FC236}">
                  <a16:creationId xmlns:a16="http://schemas.microsoft.com/office/drawing/2014/main" id="{1A3A17D2-3CD7-BAE8-7B22-38A362DF59A8}"/>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0" name="Grafik 19">
              <a:extLst>
                <a:ext uri="{FF2B5EF4-FFF2-40B4-BE49-F238E27FC236}">
                  <a16:creationId xmlns:a16="http://schemas.microsoft.com/office/drawing/2014/main" id="{8AC38235-1A66-7053-2C4E-943B08171CF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38996222"/>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38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2-Bilder_gros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2" name="Gruppieren 11">
            <a:extLst>
              <a:ext uri="{FF2B5EF4-FFF2-40B4-BE49-F238E27FC236}">
                <a16:creationId xmlns:a16="http://schemas.microsoft.com/office/drawing/2014/main" id="{F65F877E-98E1-C49F-45FB-C8C01DAEFEE1}"/>
              </a:ext>
            </a:extLst>
          </p:cNvPr>
          <p:cNvGrpSpPr/>
          <p:nvPr userDrawn="1"/>
        </p:nvGrpSpPr>
        <p:grpSpPr>
          <a:xfrm>
            <a:off x="-3600350" y="4"/>
            <a:ext cx="2880000" cy="2602045"/>
            <a:chOff x="-3240000" y="3985986"/>
            <a:chExt cx="2236901" cy="1951533"/>
          </a:xfrm>
          <a:solidFill>
            <a:schemeClr val="accent1">
              <a:lumMod val="40000"/>
              <a:lumOff val="60000"/>
            </a:schemeClr>
          </a:solidFill>
        </p:grpSpPr>
        <p:sp>
          <p:nvSpPr>
            <p:cNvPr id="14" name="Textfeld 13">
              <a:extLst>
                <a:ext uri="{FF2B5EF4-FFF2-40B4-BE49-F238E27FC236}">
                  <a16:creationId xmlns:a16="http://schemas.microsoft.com/office/drawing/2014/main" id="{F4F20CB5-2175-F934-BD6F-B6275DAC9BC5}"/>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C052567-4E4A-D7DD-A648-F8A0C26AB7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2" name="Textplatzhalter 4">
            <a:extLst>
              <a:ext uri="{FF2B5EF4-FFF2-40B4-BE49-F238E27FC236}">
                <a16:creationId xmlns:a16="http://schemas.microsoft.com/office/drawing/2014/main" id="{9134A388-31AF-57F0-5C88-A5290DAED167}"/>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8" name="Textplatzhalter 6">
            <a:extLst>
              <a:ext uri="{FF2B5EF4-FFF2-40B4-BE49-F238E27FC236}">
                <a16:creationId xmlns:a16="http://schemas.microsoft.com/office/drawing/2014/main" id="{003D9017-F6D7-9C49-F4C0-D19BD9495F7B}"/>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39327805"/>
      </p:ext>
    </p:extLst>
  </p:cSld>
  <p:clrMapOvr>
    <a:masterClrMapping/>
  </p:clrMapOvr>
  <p:extLst>
    <p:ext uri="{DCECCB84-F9BA-43D5-87BE-67443E8EF086}">
      <p15:sldGuideLst xmlns:p15="http://schemas.microsoft.com/office/powerpoint/2012/main">
        <p15:guide id="3" pos="3788" userDrawn="1">
          <p15:clr>
            <a:srgbClr val="FBAE40"/>
          </p15:clr>
        </p15:guide>
        <p15:guide id="4" pos="38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2-Bilder_Kre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890000" y="1987200"/>
            <a:ext cx="3726000" cy="3726000"/>
          </a:xfrm>
          <a:prstGeom prst="ellipse">
            <a:avLst/>
          </a:prstGeo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8">
            <a:extLst>
              <a:ext uri="{FF2B5EF4-FFF2-40B4-BE49-F238E27FC236}">
                <a16:creationId xmlns:a16="http://schemas.microsoft.com/office/drawing/2014/main" id="{0705382B-00AD-7FA2-9C89-106A73E243C6}"/>
              </a:ext>
            </a:extLst>
          </p:cNvPr>
          <p:cNvSpPr>
            <a:spLocks noGrp="1"/>
          </p:cNvSpPr>
          <p:nvPr>
            <p:ph type="pic" sz="quarter" idx="15"/>
          </p:nvPr>
        </p:nvSpPr>
        <p:spPr>
          <a:xfrm>
            <a:off x="6573600" y="1987200"/>
            <a:ext cx="3726000" cy="3726000"/>
          </a:xfrm>
          <a:prstGeom prst="ellipse">
            <a:avLst/>
          </a:prstGeo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0" name="Gruppieren 9">
            <a:extLst>
              <a:ext uri="{FF2B5EF4-FFF2-40B4-BE49-F238E27FC236}">
                <a16:creationId xmlns:a16="http://schemas.microsoft.com/office/drawing/2014/main" id="{90119408-932A-57D4-B37D-5E4125BBB0AF}"/>
              </a:ext>
            </a:extLst>
          </p:cNvPr>
          <p:cNvGrpSpPr/>
          <p:nvPr userDrawn="1"/>
        </p:nvGrpSpPr>
        <p:grpSpPr>
          <a:xfrm>
            <a:off x="-3600350" y="1987211"/>
            <a:ext cx="2880000" cy="2186550"/>
            <a:chOff x="-3240000" y="3985986"/>
            <a:chExt cx="2236901" cy="1639909"/>
          </a:xfrm>
          <a:solidFill>
            <a:schemeClr val="accent1">
              <a:lumMod val="40000"/>
              <a:lumOff val="60000"/>
            </a:schemeClr>
          </a:solidFill>
        </p:grpSpPr>
        <p:sp>
          <p:nvSpPr>
            <p:cNvPr id="11" name="Textfeld 10">
              <a:extLst>
                <a:ext uri="{FF2B5EF4-FFF2-40B4-BE49-F238E27FC236}">
                  <a16:creationId xmlns:a16="http://schemas.microsoft.com/office/drawing/2014/main" id="{9B5B7030-E3FC-8412-D60F-9204663B827D}"/>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2" name="Grafik 11">
              <a:extLst>
                <a:ext uri="{FF2B5EF4-FFF2-40B4-BE49-F238E27FC236}">
                  <a16:creationId xmlns:a16="http://schemas.microsoft.com/office/drawing/2014/main" id="{2A775914-AD55-AEB6-64C9-DD42C8D1DF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91"/>
              <a:ext cx="1542150" cy="670187"/>
            </a:xfrm>
            <a:prstGeom prst="rect">
              <a:avLst/>
            </a:prstGeom>
            <a:grpFill/>
          </p:spPr>
        </p:pic>
      </p:grpSp>
    </p:spTree>
    <p:extLst>
      <p:ext uri="{BB962C8B-B14F-4D97-AF65-F5344CB8AC3E}">
        <p14:creationId xmlns:p14="http://schemas.microsoft.com/office/powerpoint/2010/main" val="33552034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grpSp>
        <p:nvGrpSpPr>
          <p:cNvPr id="22" name="Gruppieren 21">
            <a:extLst>
              <a:ext uri="{FF2B5EF4-FFF2-40B4-BE49-F238E27FC236}">
                <a16:creationId xmlns:a16="http://schemas.microsoft.com/office/drawing/2014/main" id="{D5B8B45F-D36F-6007-5094-7AEC23EFFCBA}"/>
              </a:ext>
            </a:extLst>
          </p:cNvPr>
          <p:cNvGrpSpPr/>
          <p:nvPr userDrawn="1"/>
        </p:nvGrpSpPr>
        <p:grpSpPr>
          <a:xfrm>
            <a:off x="-3600350" y="1651008"/>
            <a:ext cx="2880000" cy="2186549"/>
            <a:chOff x="-3240000" y="3985986"/>
            <a:chExt cx="2236901" cy="1639909"/>
          </a:xfrm>
          <a:solidFill>
            <a:schemeClr val="accent1">
              <a:lumMod val="40000"/>
              <a:lumOff val="60000"/>
            </a:schemeClr>
          </a:solidFill>
        </p:grpSpPr>
        <p:sp>
          <p:nvSpPr>
            <p:cNvPr id="23" name="Textfeld 22">
              <a:extLst>
                <a:ext uri="{FF2B5EF4-FFF2-40B4-BE49-F238E27FC236}">
                  <a16:creationId xmlns:a16="http://schemas.microsoft.com/office/drawing/2014/main" id="{313D013C-3966-4703-FEDA-0721589C753B}"/>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4" name="Grafik 23">
              <a:extLst>
                <a:ext uri="{FF2B5EF4-FFF2-40B4-BE49-F238E27FC236}">
                  <a16:creationId xmlns:a16="http://schemas.microsoft.com/office/drawing/2014/main" id="{E08C2896-F571-C5D5-4406-A46DA32ABC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85"/>
              <a:ext cx="1542150" cy="670187"/>
            </a:xfrm>
            <a:prstGeom prst="rect">
              <a:avLst/>
            </a:prstGeom>
            <a:grpFill/>
          </p:spPr>
        </p:pic>
      </p:gr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613959991"/>
      </p:ext>
    </p:extLst>
  </p:cSld>
  <p:clrMapOvr>
    <a:masterClrMapping/>
  </p:clrMapOvr>
  <p:extLst>
    <p:ext uri="{DCECCB84-F9BA-43D5-87BE-67443E8EF086}">
      <p15:sldGuideLst xmlns:p15="http://schemas.microsoft.com/office/powerpoint/2012/main">
        <p15:guide id="2" orient="horz" pos="1040" userDrawn="1">
          <p15:clr>
            <a:srgbClr val="FBAE40"/>
          </p15:clr>
        </p15:guide>
        <p15:guide id="5" orient="horz" pos="251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616533"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3394075" y="7307232"/>
            <a:ext cx="5404183"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969375" y="7307232"/>
            <a:ext cx="2616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06425"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0" name="Textplatzhalter 9">
            <a:extLst>
              <a:ext uri="{FF2B5EF4-FFF2-40B4-BE49-F238E27FC236}">
                <a16:creationId xmlns:a16="http://schemas.microsoft.com/office/drawing/2014/main" id="{DB57019C-6D48-8153-B9F4-BC994C65EE39}"/>
              </a:ext>
            </a:extLst>
          </p:cNvPr>
          <p:cNvSpPr>
            <a:spLocks noGrp="1"/>
          </p:cNvSpPr>
          <p:nvPr>
            <p:ph type="body" sz="quarter" idx="15" hasCustomPrompt="1"/>
          </p:nvPr>
        </p:nvSpPr>
        <p:spPr>
          <a:xfrm>
            <a:off x="60642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1" name="Bildplatzhalter 8">
            <a:extLst>
              <a:ext uri="{FF2B5EF4-FFF2-40B4-BE49-F238E27FC236}">
                <a16:creationId xmlns:a16="http://schemas.microsoft.com/office/drawing/2014/main" id="{41BC7BF5-0F27-8482-AE76-45350B28BD44}"/>
              </a:ext>
            </a:extLst>
          </p:cNvPr>
          <p:cNvSpPr>
            <a:spLocks noGrp="1"/>
          </p:cNvSpPr>
          <p:nvPr>
            <p:ph type="pic" sz="quarter" idx="16"/>
          </p:nvPr>
        </p:nvSpPr>
        <p:spPr>
          <a:xfrm>
            <a:off x="3393742"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2" name="Bildplatzhalter 8">
            <a:extLst>
              <a:ext uri="{FF2B5EF4-FFF2-40B4-BE49-F238E27FC236}">
                <a16:creationId xmlns:a16="http://schemas.microsoft.com/office/drawing/2014/main" id="{DD6BF038-BC62-BB3E-D131-393E2324091C}"/>
              </a:ext>
            </a:extLst>
          </p:cNvPr>
          <p:cNvSpPr>
            <a:spLocks noGrp="1"/>
          </p:cNvSpPr>
          <p:nvPr>
            <p:ph type="pic" sz="quarter" idx="17"/>
          </p:nvPr>
        </p:nvSpPr>
        <p:spPr>
          <a:xfrm>
            <a:off x="6181059"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BBFED210-AC39-D4BF-67F7-EBCFDCDCC9E0}"/>
              </a:ext>
            </a:extLst>
          </p:cNvPr>
          <p:cNvSpPr>
            <a:spLocks noGrp="1"/>
          </p:cNvSpPr>
          <p:nvPr>
            <p:ph type="pic" sz="quarter" idx="18"/>
          </p:nvPr>
        </p:nvSpPr>
        <p:spPr>
          <a:xfrm>
            <a:off x="8968375"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5" name="Textplatzhalter 9">
            <a:extLst>
              <a:ext uri="{FF2B5EF4-FFF2-40B4-BE49-F238E27FC236}">
                <a16:creationId xmlns:a16="http://schemas.microsoft.com/office/drawing/2014/main" id="{A628F5DE-6DEB-9842-58CA-8B29481D1A6E}"/>
              </a:ext>
            </a:extLst>
          </p:cNvPr>
          <p:cNvSpPr>
            <a:spLocks noGrp="1"/>
          </p:cNvSpPr>
          <p:nvPr>
            <p:ph type="body" sz="quarter" idx="19" hasCustomPrompt="1"/>
          </p:nvPr>
        </p:nvSpPr>
        <p:spPr>
          <a:xfrm>
            <a:off x="3393742"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Textplatzhalter 9">
            <a:extLst>
              <a:ext uri="{FF2B5EF4-FFF2-40B4-BE49-F238E27FC236}">
                <a16:creationId xmlns:a16="http://schemas.microsoft.com/office/drawing/2014/main" id="{90D849B9-23A0-19D6-FAA2-A83C2E49548D}"/>
              </a:ext>
            </a:extLst>
          </p:cNvPr>
          <p:cNvSpPr>
            <a:spLocks noGrp="1"/>
          </p:cNvSpPr>
          <p:nvPr>
            <p:ph type="body" sz="quarter" idx="20" hasCustomPrompt="1"/>
          </p:nvPr>
        </p:nvSpPr>
        <p:spPr>
          <a:xfrm>
            <a:off x="6181059"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7" name="Textplatzhalter 9">
            <a:extLst>
              <a:ext uri="{FF2B5EF4-FFF2-40B4-BE49-F238E27FC236}">
                <a16:creationId xmlns:a16="http://schemas.microsoft.com/office/drawing/2014/main" id="{7AEB467E-3AA6-E08E-9C99-62467A57E44F}"/>
              </a:ext>
            </a:extLst>
          </p:cNvPr>
          <p:cNvSpPr>
            <a:spLocks noGrp="1"/>
          </p:cNvSpPr>
          <p:nvPr>
            <p:ph type="body" sz="quarter" idx="21" hasCustomPrompt="1"/>
          </p:nvPr>
        </p:nvSpPr>
        <p:spPr>
          <a:xfrm>
            <a:off x="896837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8" name="Textplatzhalter 9">
            <a:extLst>
              <a:ext uri="{FF2B5EF4-FFF2-40B4-BE49-F238E27FC236}">
                <a16:creationId xmlns:a16="http://schemas.microsoft.com/office/drawing/2014/main" id="{2193C52B-883B-5C93-A3CA-4E880BB877AD}"/>
              </a:ext>
            </a:extLst>
          </p:cNvPr>
          <p:cNvSpPr>
            <a:spLocks noGrp="1"/>
          </p:cNvSpPr>
          <p:nvPr>
            <p:ph type="body" sz="quarter" idx="22" hasCustomPrompt="1"/>
          </p:nvPr>
        </p:nvSpPr>
        <p:spPr>
          <a:xfrm>
            <a:off x="815225"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9" name="Textplatzhalter 9">
            <a:extLst>
              <a:ext uri="{FF2B5EF4-FFF2-40B4-BE49-F238E27FC236}">
                <a16:creationId xmlns:a16="http://schemas.microsoft.com/office/drawing/2014/main" id="{01CCF559-63F9-A0B6-9C01-A840C80B6C8F}"/>
              </a:ext>
            </a:extLst>
          </p:cNvPr>
          <p:cNvSpPr>
            <a:spLocks noGrp="1"/>
          </p:cNvSpPr>
          <p:nvPr>
            <p:ph type="body" sz="quarter" idx="23" hasCustomPrompt="1"/>
          </p:nvPr>
        </p:nvSpPr>
        <p:spPr>
          <a:xfrm>
            <a:off x="3602542"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0" name="Textplatzhalter 9">
            <a:extLst>
              <a:ext uri="{FF2B5EF4-FFF2-40B4-BE49-F238E27FC236}">
                <a16:creationId xmlns:a16="http://schemas.microsoft.com/office/drawing/2014/main" id="{073360B6-B3B7-5395-CDF8-F83AD281E701}"/>
              </a:ext>
            </a:extLst>
          </p:cNvPr>
          <p:cNvSpPr>
            <a:spLocks noGrp="1"/>
          </p:cNvSpPr>
          <p:nvPr>
            <p:ph type="body" sz="quarter" idx="24" hasCustomPrompt="1"/>
          </p:nvPr>
        </p:nvSpPr>
        <p:spPr>
          <a:xfrm>
            <a:off x="6389859"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2" name="Bildplatzhalter 8">
            <a:extLst>
              <a:ext uri="{FF2B5EF4-FFF2-40B4-BE49-F238E27FC236}">
                <a16:creationId xmlns:a16="http://schemas.microsoft.com/office/drawing/2014/main" id="{45846806-5A09-EAD0-D870-ECE044774095}"/>
              </a:ext>
            </a:extLst>
          </p:cNvPr>
          <p:cNvSpPr>
            <a:spLocks noGrp="1"/>
          </p:cNvSpPr>
          <p:nvPr>
            <p:ph type="pic" sz="quarter" idx="26" hasCustomPrompt="1"/>
          </p:nvPr>
        </p:nvSpPr>
        <p:spPr>
          <a:xfrm>
            <a:off x="606425" y="5682903"/>
            <a:ext cx="154800" cy="154800"/>
          </a:xfrm>
          <a:solidFill>
            <a:schemeClr val="accent6"/>
          </a:solidFill>
        </p:spPr>
        <p:txBody>
          <a:bodyPr anchor="ctr" anchorCtr="0"/>
          <a:lstStyle>
            <a:lvl1pPr algn="ctr">
              <a:defRPr>
                <a:solidFill>
                  <a:schemeClr val="bg1"/>
                </a:solidFill>
              </a:defRPr>
            </a:lvl1pPr>
          </a:lstStyle>
          <a:p>
            <a:r>
              <a:rPr lang="de-DE" dirty="0"/>
              <a:t> </a:t>
            </a:r>
            <a:endParaRPr lang="de-CH" dirty="0"/>
          </a:p>
        </p:txBody>
      </p:sp>
      <p:sp>
        <p:nvSpPr>
          <p:cNvPr id="24" name="Bildplatzhalter 8">
            <a:extLst>
              <a:ext uri="{FF2B5EF4-FFF2-40B4-BE49-F238E27FC236}">
                <a16:creationId xmlns:a16="http://schemas.microsoft.com/office/drawing/2014/main" id="{5370AE7D-204C-FAE6-7F47-749167BC302D}"/>
              </a:ext>
            </a:extLst>
          </p:cNvPr>
          <p:cNvSpPr>
            <a:spLocks noGrp="1"/>
          </p:cNvSpPr>
          <p:nvPr>
            <p:ph type="pic" sz="quarter" idx="27" hasCustomPrompt="1"/>
          </p:nvPr>
        </p:nvSpPr>
        <p:spPr>
          <a:xfrm>
            <a:off x="3393742" y="5682903"/>
            <a:ext cx="154800" cy="154800"/>
          </a:xfrm>
          <a:solidFill>
            <a:schemeClr val="accent5"/>
          </a:solidFill>
        </p:spPr>
        <p:txBody>
          <a:bodyPr anchor="ctr" anchorCtr="0"/>
          <a:lstStyle>
            <a:lvl1pPr algn="ctr">
              <a:defRPr>
                <a:solidFill>
                  <a:schemeClr val="bg1"/>
                </a:solidFill>
              </a:defRPr>
            </a:lvl1pPr>
          </a:lstStyle>
          <a:p>
            <a:r>
              <a:rPr lang="de-DE" dirty="0"/>
              <a:t> </a:t>
            </a:r>
            <a:endParaRPr lang="de-CH" dirty="0"/>
          </a:p>
        </p:txBody>
      </p:sp>
      <p:sp>
        <p:nvSpPr>
          <p:cNvPr id="25" name="Bildplatzhalter 8">
            <a:extLst>
              <a:ext uri="{FF2B5EF4-FFF2-40B4-BE49-F238E27FC236}">
                <a16:creationId xmlns:a16="http://schemas.microsoft.com/office/drawing/2014/main" id="{6D8C71AE-80F2-7650-CBAF-CE245AA9C591}"/>
              </a:ext>
            </a:extLst>
          </p:cNvPr>
          <p:cNvSpPr>
            <a:spLocks noGrp="1"/>
          </p:cNvSpPr>
          <p:nvPr>
            <p:ph type="pic" sz="quarter" idx="28" hasCustomPrompt="1"/>
          </p:nvPr>
        </p:nvSpPr>
        <p:spPr>
          <a:xfrm>
            <a:off x="6181059" y="5682903"/>
            <a:ext cx="154800" cy="154800"/>
          </a:xfrm>
          <a:solidFill>
            <a:schemeClr val="accent1"/>
          </a:solidFill>
        </p:spPr>
        <p:txBody>
          <a:bodyPr anchor="ctr" anchorCtr="0"/>
          <a:lstStyle>
            <a:lvl1pPr algn="ctr">
              <a:defRPr>
                <a:solidFill>
                  <a:schemeClr val="bg1"/>
                </a:solidFill>
              </a:defRPr>
            </a:lvl1pPr>
          </a:lstStyle>
          <a:p>
            <a:r>
              <a:rPr lang="de-DE" dirty="0"/>
              <a:t> </a:t>
            </a:r>
            <a:endParaRPr lang="de-CH" dirty="0"/>
          </a:p>
        </p:txBody>
      </p:sp>
      <p:sp>
        <p:nvSpPr>
          <p:cNvPr id="26" name="Bildplatzhalter 8">
            <a:extLst>
              <a:ext uri="{FF2B5EF4-FFF2-40B4-BE49-F238E27FC236}">
                <a16:creationId xmlns:a16="http://schemas.microsoft.com/office/drawing/2014/main" id="{66249A56-9EFC-FC11-F1B3-EAEBB8F5F93A}"/>
              </a:ext>
            </a:extLst>
          </p:cNvPr>
          <p:cNvSpPr>
            <a:spLocks noGrp="1"/>
          </p:cNvSpPr>
          <p:nvPr>
            <p:ph type="pic" sz="quarter" idx="29" hasCustomPrompt="1"/>
          </p:nvPr>
        </p:nvSpPr>
        <p:spPr>
          <a:xfrm>
            <a:off x="202699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7" name="Bildplatzhalter 8">
            <a:extLst>
              <a:ext uri="{FF2B5EF4-FFF2-40B4-BE49-F238E27FC236}">
                <a16:creationId xmlns:a16="http://schemas.microsoft.com/office/drawing/2014/main" id="{8A7495CB-8A0F-B2A3-3139-058EA87DE646}"/>
              </a:ext>
            </a:extLst>
          </p:cNvPr>
          <p:cNvSpPr>
            <a:spLocks noGrp="1"/>
          </p:cNvSpPr>
          <p:nvPr>
            <p:ph type="pic" sz="quarter" idx="30" hasCustomPrompt="1"/>
          </p:nvPr>
        </p:nvSpPr>
        <p:spPr>
          <a:xfrm>
            <a:off x="2270233"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8" name="Bildplatzhalter 8">
            <a:extLst>
              <a:ext uri="{FF2B5EF4-FFF2-40B4-BE49-F238E27FC236}">
                <a16:creationId xmlns:a16="http://schemas.microsoft.com/office/drawing/2014/main" id="{78C5F2A4-C07A-4524-3259-CE05688B75DB}"/>
              </a:ext>
            </a:extLst>
          </p:cNvPr>
          <p:cNvSpPr>
            <a:spLocks noGrp="1"/>
          </p:cNvSpPr>
          <p:nvPr>
            <p:ph type="pic" sz="quarter" idx="31" hasCustomPrompt="1"/>
          </p:nvPr>
        </p:nvSpPr>
        <p:spPr>
          <a:xfrm>
            <a:off x="4814312"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9" name="Bildplatzhalter 8">
            <a:extLst>
              <a:ext uri="{FF2B5EF4-FFF2-40B4-BE49-F238E27FC236}">
                <a16:creationId xmlns:a16="http://schemas.microsoft.com/office/drawing/2014/main" id="{C222BE54-19D9-0FEB-8387-4B67056CAE8F}"/>
              </a:ext>
            </a:extLst>
          </p:cNvPr>
          <p:cNvSpPr>
            <a:spLocks noGrp="1"/>
          </p:cNvSpPr>
          <p:nvPr>
            <p:ph type="pic" sz="quarter" idx="32" hasCustomPrompt="1"/>
          </p:nvPr>
        </p:nvSpPr>
        <p:spPr>
          <a:xfrm>
            <a:off x="5057551"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0" name="Bildplatzhalter 8">
            <a:extLst>
              <a:ext uri="{FF2B5EF4-FFF2-40B4-BE49-F238E27FC236}">
                <a16:creationId xmlns:a16="http://schemas.microsoft.com/office/drawing/2014/main" id="{CA563504-50A1-59C7-C5E2-5DE1B1AB63F7}"/>
              </a:ext>
            </a:extLst>
          </p:cNvPr>
          <p:cNvSpPr>
            <a:spLocks noGrp="1"/>
          </p:cNvSpPr>
          <p:nvPr>
            <p:ph type="pic" sz="quarter" idx="33" hasCustomPrompt="1"/>
          </p:nvPr>
        </p:nvSpPr>
        <p:spPr>
          <a:xfrm>
            <a:off x="7601629"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1" name="Bildplatzhalter 8">
            <a:extLst>
              <a:ext uri="{FF2B5EF4-FFF2-40B4-BE49-F238E27FC236}">
                <a16:creationId xmlns:a16="http://schemas.microsoft.com/office/drawing/2014/main" id="{ED710DBC-9448-32C0-48E8-BE3A2F9874F6}"/>
              </a:ext>
            </a:extLst>
          </p:cNvPr>
          <p:cNvSpPr>
            <a:spLocks noGrp="1"/>
          </p:cNvSpPr>
          <p:nvPr>
            <p:ph type="pic" sz="quarter" idx="34" hasCustomPrompt="1"/>
          </p:nvPr>
        </p:nvSpPr>
        <p:spPr>
          <a:xfrm>
            <a:off x="7844868"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2" name="Bildplatzhalter 8">
            <a:extLst>
              <a:ext uri="{FF2B5EF4-FFF2-40B4-BE49-F238E27FC236}">
                <a16:creationId xmlns:a16="http://schemas.microsoft.com/office/drawing/2014/main" id="{2A7FB4ED-AC95-5E40-DE8B-9CB693BE63DC}"/>
              </a:ext>
            </a:extLst>
          </p:cNvPr>
          <p:cNvSpPr>
            <a:spLocks noGrp="1"/>
          </p:cNvSpPr>
          <p:nvPr>
            <p:ph type="pic" sz="quarter" idx="35" hasCustomPrompt="1"/>
          </p:nvPr>
        </p:nvSpPr>
        <p:spPr>
          <a:xfrm>
            <a:off x="1038894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3" name="Bildplatzhalter 8">
            <a:extLst>
              <a:ext uri="{FF2B5EF4-FFF2-40B4-BE49-F238E27FC236}">
                <a16:creationId xmlns:a16="http://schemas.microsoft.com/office/drawing/2014/main" id="{DCBFA440-660C-B99B-032F-33CC69F66012}"/>
              </a:ext>
            </a:extLst>
          </p:cNvPr>
          <p:cNvSpPr>
            <a:spLocks noGrp="1"/>
          </p:cNvSpPr>
          <p:nvPr>
            <p:ph type="pic" sz="quarter" idx="36" hasCustomPrompt="1"/>
          </p:nvPr>
        </p:nvSpPr>
        <p:spPr>
          <a:xfrm>
            <a:off x="10632184"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grpSp>
        <p:nvGrpSpPr>
          <p:cNvPr id="34" name="Gruppieren 33">
            <a:extLst>
              <a:ext uri="{FF2B5EF4-FFF2-40B4-BE49-F238E27FC236}">
                <a16:creationId xmlns:a16="http://schemas.microsoft.com/office/drawing/2014/main" id="{241C6B31-B774-31E5-482C-B167D29D7B94}"/>
              </a:ext>
            </a:extLst>
          </p:cNvPr>
          <p:cNvGrpSpPr/>
          <p:nvPr userDrawn="1"/>
        </p:nvGrpSpPr>
        <p:grpSpPr>
          <a:xfrm>
            <a:off x="12912000" y="2667601"/>
            <a:ext cx="2880000" cy="3294542"/>
            <a:chOff x="-3240000" y="3985986"/>
            <a:chExt cx="2236901" cy="2470905"/>
          </a:xfrm>
          <a:solidFill>
            <a:schemeClr val="accent1">
              <a:lumMod val="40000"/>
              <a:lumOff val="60000"/>
            </a:schemeClr>
          </a:solidFill>
        </p:grpSpPr>
        <p:sp>
          <p:nvSpPr>
            <p:cNvPr id="35" name="Textfeld 34">
              <a:extLst>
                <a:ext uri="{FF2B5EF4-FFF2-40B4-BE49-F238E27FC236}">
                  <a16:creationId xmlns:a16="http://schemas.microsoft.com/office/drawing/2014/main" id="{40AC693C-0E94-842E-43F7-851409AFFD04}"/>
                </a:ext>
              </a:extLst>
            </p:cNvPr>
            <p:cNvSpPr txBox="1"/>
            <p:nvPr userDrawn="1"/>
          </p:nvSpPr>
          <p:spPr>
            <a:xfrm flipH="1">
              <a:off x="-3240000" y="3985986"/>
              <a:ext cx="2236901" cy="2470905"/>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hinter die Farbflächen.</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r>
                <a:rPr lang="de-DE" sz="900" b="1" kern="600" dirty="0">
                  <a:solidFill>
                    <a:schemeClr val="tx1"/>
                  </a:solidFill>
                  <a:latin typeface="+mj-lt"/>
                </a:rPr>
                <a:t>Farbflächen anpassen:</a:t>
              </a:r>
            </a:p>
            <a:p>
              <a:r>
                <a:rPr lang="de-DE" sz="900" b="0" kern="600" dirty="0">
                  <a:solidFill>
                    <a:schemeClr val="tx1"/>
                  </a:solidFill>
                  <a:latin typeface="+mn-lt"/>
                </a:rPr>
                <a:t>Ändern Sie die Farbe unter «Formformat -&gt; Fülleffekt». Passen Sie ggf. die Transparenz via «Rechtsklick &gt; Form formatieren… &gt; Füllung» an.</a:t>
              </a:r>
            </a:p>
          </p:txBody>
        </p:sp>
        <p:pic>
          <p:nvPicPr>
            <p:cNvPr id="36" name="Grafik 35">
              <a:extLst>
                <a:ext uri="{FF2B5EF4-FFF2-40B4-BE49-F238E27FC236}">
                  <a16:creationId xmlns:a16="http://schemas.microsoft.com/office/drawing/2014/main" id="{710DB6E6-1847-1CF2-6EE7-8CB8660407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Tree>
    <p:extLst>
      <p:ext uri="{BB962C8B-B14F-4D97-AF65-F5344CB8AC3E}">
        <p14:creationId xmlns:p14="http://schemas.microsoft.com/office/powerpoint/2010/main" val="3476798003"/>
      </p:ext>
    </p:extLst>
  </p:cSld>
  <p:clrMapOvr>
    <a:masterClrMapping/>
  </p:clrMapOvr>
  <p:extLst>
    <p:ext uri="{DCECCB84-F9BA-43D5-87BE-67443E8EF086}">
      <p15:sldGuideLst xmlns:p15="http://schemas.microsoft.com/office/powerpoint/2012/main">
        <p15:guide id="3" pos="3787" userDrawn="1">
          <p15:clr>
            <a:srgbClr val="FBAE40"/>
          </p15:clr>
        </p15:guide>
        <p15:guide id="4" pos="3893" userDrawn="1">
          <p15:clr>
            <a:srgbClr val="FBAE40"/>
          </p15:clr>
        </p15:guide>
        <p15:guide id="5" pos="5650" userDrawn="1">
          <p15:clr>
            <a:srgbClr val="FBAE40"/>
          </p15:clr>
        </p15:guide>
        <p15:guide id="6" pos="5543" userDrawn="1">
          <p15:clr>
            <a:srgbClr val="FBAE40"/>
          </p15:clr>
        </p15:guide>
        <p15:guide id="7" pos="2031" userDrawn="1">
          <p15:clr>
            <a:srgbClr val="FBAE40"/>
          </p15:clr>
        </p15:guide>
        <p15:guide id="8" pos="213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84769402"/>
      </p:ext>
    </p:extLst>
  </p:cSld>
  <p:clrMapOvr>
    <a:masterClrMapping/>
  </p:clrMapOvr>
  <p:extLst>
    <p:ext uri="{DCECCB84-F9BA-43D5-87BE-67443E8EF086}">
      <p15:sldGuideLst xmlns:p15="http://schemas.microsoft.com/office/powerpoint/2012/main">
        <p15:guide id="3" pos="38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3124027995"/>
      </p:ext>
    </p:extLst>
  </p:cSld>
  <p:clrMapOvr>
    <a:masterClrMapping/>
  </p:clrMapOvr>
  <p:extLst>
    <p:ext uri="{DCECCB84-F9BA-43D5-87BE-67443E8EF086}">
      <p15:sldGuideLst xmlns:p15="http://schemas.microsoft.com/office/powerpoint/2012/main">
        <p15:guide id="2" orient="horz" pos="1108">
          <p15:clr>
            <a:srgbClr val="FBAE40"/>
          </p15:clr>
        </p15:guide>
        <p15:guide id="3" pos="3788">
          <p15:clr>
            <a:srgbClr val="FBAE40"/>
          </p15:clr>
        </p15:guide>
        <p15:guide id="4" pos="41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Zwischentitel">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3"/>
          </a:solidFill>
        </p:spPr>
        <p:txBody>
          <a:bodyPr bIns="0" anchor="ctr" anchorCtr="0"/>
          <a:lstStyle>
            <a:lvl1pPr algn="ctr">
              <a:defRPr>
                <a:solidFill>
                  <a:schemeClr val="bg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1655762"/>
          </a:xfrm>
        </p:spPr>
        <p:txBody>
          <a:bodyPr tIns="0" anchor="t" anchorCtr="0"/>
          <a:lstStyle>
            <a:lvl1pPr algn="l">
              <a:defRPr sz="4800">
                <a:solidFill>
                  <a:schemeClr val="bg1"/>
                </a:solidFill>
                <a:latin typeface="+mj-lt"/>
              </a:defRPr>
            </a:lvl1pPr>
          </a:lstStyle>
          <a:p>
            <a:r>
              <a:rPr lang="de-DE" dirty="0"/>
              <a:t>Zwischentitel eingeben</a:t>
            </a:r>
            <a:endParaRPr lang="de-CH" dirty="0"/>
          </a:p>
        </p:txBody>
      </p:sp>
      <p:sp>
        <p:nvSpPr>
          <p:cNvPr id="3" name="Textplatzhalter 4">
            <a:extLst>
              <a:ext uri="{FF2B5EF4-FFF2-40B4-BE49-F238E27FC236}">
                <a16:creationId xmlns:a16="http://schemas.microsoft.com/office/drawing/2014/main" id="{1989A612-949A-A8D2-619B-0FA3B19DFDBE}"/>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5" name="Textplatzhalter 6">
            <a:extLst>
              <a:ext uri="{FF2B5EF4-FFF2-40B4-BE49-F238E27FC236}">
                <a16:creationId xmlns:a16="http://schemas.microsoft.com/office/drawing/2014/main" id="{BE6E7CE0-2694-595E-074D-AAD6A310696D}"/>
              </a:ext>
            </a:extLst>
          </p:cNvPr>
          <p:cNvSpPr>
            <a:spLocks noGrp="1"/>
          </p:cNvSpPr>
          <p:nvPr>
            <p:ph type="body" sz="quarter" idx="21" hasCustomPrompt="1"/>
          </p:nvPr>
        </p:nvSpPr>
        <p:spPr>
          <a:xfrm>
            <a:off x="11075229" y="5994263"/>
            <a:ext cx="874800" cy="655200"/>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578402007"/>
      </p:ext>
    </p:extLst>
  </p:cSld>
  <p:clrMapOvr>
    <a:masterClrMapping/>
  </p:clrMapOvr>
  <p:hf sldNum="0" hdr="0" ftr="0" dt="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682820015"/>
      </p:ext>
    </p:extLst>
  </p:cSld>
  <p:clrMapOvr>
    <a:masterClrMapping/>
  </p:clrMapOvr>
  <p:extLst>
    <p:ext uri="{DCECCB84-F9BA-43D5-87BE-67443E8EF086}">
      <p15:sldGuideLst xmlns:p15="http://schemas.microsoft.com/office/powerpoint/2012/main">
        <p15:guide id="2" orient="horz" pos="1108">
          <p15:clr>
            <a:srgbClr val="FBAE40"/>
          </p15:clr>
        </p15:guide>
        <p15:guide id="3" pos="3788">
          <p15:clr>
            <a:srgbClr val="FBAE40"/>
          </p15:clr>
        </p15:guide>
        <p15:guide id="4" pos="38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062187312"/>
      </p:ext>
    </p:extLst>
  </p:cSld>
  <p:clrMapOvr>
    <a:masterClrMapping/>
  </p:clrMapOvr>
  <p:extLst>
    <p:ext uri="{DCECCB84-F9BA-43D5-87BE-67443E8EF086}">
      <p15:sldGuideLst xmlns:p15="http://schemas.microsoft.com/office/powerpoint/2012/main">
        <p15:guide id="2" orient="horz" pos="1040">
          <p15:clr>
            <a:srgbClr val="FBAE40"/>
          </p15:clr>
        </p15:guide>
        <p15:guide id="5" orient="horz" pos="251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546318822"/>
      </p:ext>
    </p:extLst>
  </p:cSld>
  <p:clrMapOvr>
    <a:masterClrMapping/>
  </p:clrMapOvr>
  <p:extLst>
    <p:ext uri="{DCECCB84-F9BA-43D5-87BE-67443E8EF086}">
      <p15:sldGuideLst xmlns:p15="http://schemas.microsoft.com/office/powerpoint/2012/main">
        <p15:guide id="2" orient="horz" pos="11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115028246"/>
      </p:ext>
    </p:extLst>
  </p:cSld>
  <p:clrMapOvr>
    <a:masterClrMapping/>
  </p:clrMapOvr>
  <p:extLst>
    <p:ext uri="{DCECCB84-F9BA-43D5-87BE-67443E8EF086}">
      <p15:sldGuideLst xmlns:p15="http://schemas.microsoft.com/office/powerpoint/2012/main">
        <p15:guide id="3" pos="38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Logo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7" name="Rechteck 6">
            <a:extLst>
              <a:ext uri="{FF2B5EF4-FFF2-40B4-BE49-F238E27FC236}">
                <a16:creationId xmlns:a16="http://schemas.microsoft.com/office/drawing/2014/main" id="{D8B5A7F9-7730-57BC-CD4C-373D80A9B2A3}"/>
              </a:ext>
            </a:extLst>
          </p:cNvPr>
          <p:cNvSpPr/>
          <p:nvPr userDrawn="1"/>
        </p:nvSpPr>
        <p:spPr>
          <a:xfrm>
            <a:off x="10950898" y="5836829"/>
            <a:ext cx="1241102" cy="10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Bildplatzhalter 10">
            <a:extLst>
              <a:ext uri="{FF2B5EF4-FFF2-40B4-BE49-F238E27FC236}">
                <a16:creationId xmlns:a16="http://schemas.microsoft.com/office/drawing/2014/main" id="{98824999-5474-1D4F-09EC-4BB32DDFCF5E}"/>
              </a:ext>
            </a:extLst>
          </p:cNvPr>
          <p:cNvSpPr>
            <a:spLocks noGrp="1"/>
          </p:cNvSpPr>
          <p:nvPr>
            <p:ph type="pic" sz="quarter" idx="16" hasCustomPrompt="1"/>
          </p:nvPr>
        </p:nvSpPr>
        <p:spPr>
          <a:xfrm>
            <a:off x="606425" y="2606400"/>
            <a:ext cx="2775600" cy="1969200"/>
          </a:xfrm>
          <a:noFill/>
        </p:spPr>
        <p:txBody>
          <a:bodyPr anchor="ctr" anchorCtr="0"/>
          <a:lstStyle>
            <a:lvl1pPr algn="ctr">
              <a:defRPr>
                <a:latin typeface="+mj-lt"/>
              </a:defRPr>
            </a:lvl1pPr>
          </a:lstStyle>
          <a:p>
            <a:r>
              <a:rPr lang="de-CH" dirty="0"/>
              <a:t>Hier bitte Logo der Sektion einfügen.</a:t>
            </a:r>
          </a:p>
        </p:txBody>
      </p:sp>
      <p:sp>
        <p:nvSpPr>
          <p:cNvPr id="12" name="Bildplatzhalter 10">
            <a:extLst>
              <a:ext uri="{FF2B5EF4-FFF2-40B4-BE49-F238E27FC236}">
                <a16:creationId xmlns:a16="http://schemas.microsoft.com/office/drawing/2014/main" id="{478943AC-88C7-035F-CC54-2B48F76943E1}"/>
              </a:ext>
            </a:extLst>
          </p:cNvPr>
          <p:cNvSpPr>
            <a:spLocks noGrp="1"/>
          </p:cNvSpPr>
          <p:nvPr>
            <p:ph type="pic" sz="quarter" idx="17" hasCustomPrompt="1"/>
          </p:nvPr>
        </p:nvSpPr>
        <p:spPr>
          <a:xfrm>
            <a:off x="4708800" y="2606400"/>
            <a:ext cx="2775600" cy="1969200"/>
          </a:xfrm>
          <a:noFill/>
        </p:spPr>
        <p:txBody>
          <a:bodyPr anchor="ctr" anchorCtr="0"/>
          <a:lstStyle>
            <a:lvl1pPr algn="ctr">
              <a:defRPr>
                <a:latin typeface="+mj-lt"/>
              </a:defRPr>
            </a:lvl1pPr>
          </a:lstStyle>
          <a:p>
            <a:r>
              <a:rPr lang="de-CH" dirty="0"/>
              <a:t>Hier bitte Logo des Kantonal-verbands einfügen.</a:t>
            </a:r>
          </a:p>
        </p:txBody>
      </p:sp>
      <p:sp>
        <p:nvSpPr>
          <p:cNvPr id="10" name="Textplatzhalter 6">
            <a:extLst>
              <a:ext uri="{FF2B5EF4-FFF2-40B4-BE49-F238E27FC236}">
                <a16:creationId xmlns:a16="http://schemas.microsoft.com/office/drawing/2014/main" id="{0CEC49A6-E1CF-184A-2AEF-82AF8B7D92E7}"/>
              </a:ext>
            </a:extLst>
          </p:cNvPr>
          <p:cNvSpPr>
            <a:spLocks noGrp="1" noChangeAspect="1"/>
          </p:cNvSpPr>
          <p:nvPr>
            <p:ph type="body" sz="quarter" idx="21" hasCustomPrompt="1"/>
          </p:nvPr>
        </p:nvSpPr>
        <p:spPr>
          <a:xfrm>
            <a:off x="8982000" y="2691751"/>
            <a:ext cx="2268712" cy="1699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72207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5" name="Inhaltsplatzhalter 2">
            <a:extLst>
              <a:ext uri="{FF2B5EF4-FFF2-40B4-BE49-F238E27FC236}">
                <a16:creationId xmlns:a16="http://schemas.microsoft.com/office/drawing/2014/main" id="{DBBEB574-3D94-9F28-9BCF-052462B2D6D6}"/>
              </a:ext>
            </a:extLst>
          </p:cNvPr>
          <p:cNvSpPr>
            <a:spLocks noGrp="1"/>
          </p:cNvSpPr>
          <p:nvPr>
            <p:ph idx="14" hasCustomPrompt="1"/>
          </p:nvPr>
        </p:nvSpPr>
        <p:spPr>
          <a:xfrm>
            <a:off x="5612400"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594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697661"/>
            <a:ext cx="10979150"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081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Tree>
    <p:extLst>
      <p:ext uri="{BB962C8B-B14F-4D97-AF65-F5344CB8AC3E}">
        <p14:creationId xmlns:p14="http://schemas.microsoft.com/office/powerpoint/2010/main" val="4002073701"/>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41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_Inhalt_3-Bilder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
        <p:nvSpPr>
          <p:cNvPr id="16" name="Bildplatzhalter 8">
            <a:extLst>
              <a:ext uri="{FF2B5EF4-FFF2-40B4-BE49-F238E27FC236}">
                <a16:creationId xmlns:a16="http://schemas.microsoft.com/office/drawing/2014/main" id="{4B22FF54-F7B0-F9A6-7CE3-B0B528F470B9}"/>
              </a:ext>
            </a:extLst>
          </p:cNvPr>
          <p:cNvSpPr>
            <a:spLocks noGrp="1"/>
          </p:cNvSpPr>
          <p:nvPr>
            <p:ph type="pic" sz="quarter" idx="15"/>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7" name="Bildplatzhalter 8">
            <a:extLst>
              <a:ext uri="{FF2B5EF4-FFF2-40B4-BE49-F238E27FC236}">
                <a16:creationId xmlns:a16="http://schemas.microsoft.com/office/drawing/2014/main" id="{8AEC4E21-8ADF-4650-C7D3-7CB9631941A3}"/>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9" name="Bildplatzhalter 8">
            <a:extLst>
              <a:ext uri="{FF2B5EF4-FFF2-40B4-BE49-F238E27FC236}">
                <a16:creationId xmlns:a16="http://schemas.microsoft.com/office/drawing/2014/main" id="{A8B1F49E-1005-3110-D886-389FC718940F}"/>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21" name="Textplatzhalter 44">
            <a:extLst>
              <a:ext uri="{FF2B5EF4-FFF2-40B4-BE49-F238E27FC236}">
                <a16:creationId xmlns:a16="http://schemas.microsoft.com/office/drawing/2014/main" id="{20BA4B2B-D88B-C3DE-169A-EA310C47DC2B}"/>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2" name="Textplatzhalter 44">
            <a:extLst>
              <a:ext uri="{FF2B5EF4-FFF2-40B4-BE49-F238E27FC236}">
                <a16:creationId xmlns:a16="http://schemas.microsoft.com/office/drawing/2014/main" id="{8856F42D-B468-9291-D60E-9B87D288A634}"/>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3" name="Textplatzhalter 44">
            <a:extLst>
              <a:ext uri="{FF2B5EF4-FFF2-40B4-BE49-F238E27FC236}">
                <a16:creationId xmlns:a16="http://schemas.microsoft.com/office/drawing/2014/main" id="{4A805010-9183-6CA9-5BD3-8AE73E34E47C}"/>
              </a:ext>
            </a:extLst>
          </p:cNvPr>
          <p:cNvSpPr>
            <a:spLocks noGrp="1"/>
          </p:cNvSpPr>
          <p:nvPr>
            <p:ph type="body" sz="quarter" idx="35" hasCustomPrompt="1"/>
          </p:nvPr>
        </p:nvSpPr>
        <p:spPr>
          <a:xfrm>
            <a:off x="2467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391267521"/>
      </p:ext>
    </p:extLst>
  </p:cSld>
  <p:clrMapOvr>
    <a:masterClrMapping/>
  </p:clrMapOvr>
  <p:extLst>
    <p:ext uri="{DCECCB84-F9BA-43D5-87BE-67443E8EF086}">
      <p15:sldGuideLst xmlns:p15="http://schemas.microsoft.com/office/powerpoint/2012/main">
        <p15:guide id="2" orient="horz" pos="1108" userDrawn="1">
          <p15:clr>
            <a:srgbClr val="FBAE40"/>
          </p15:clr>
        </p15:guide>
        <p15:guide id="4"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197869305"/>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6_Inhalt_3-Bilder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30.01.25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2" name="Bildplatzhalter 8">
            <a:extLst>
              <a:ext uri="{FF2B5EF4-FFF2-40B4-BE49-F238E27FC236}">
                <a16:creationId xmlns:a16="http://schemas.microsoft.com/office/drawing/2014/main" id="{64B33AA7-8A34-846B-DB63-4688A30F7117}"/>
              </a:ext>
            </a:extLst>
          </p:cNvPr>
          <p:cNvSpPr>
            <a:spLocks noGrp="1"/>
          </p:cNvSpPr>
          <p:nvPr>
            <p:ph type="pic" sz="quarter" idx="18"/>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FA876432-2A37-2A52-3F7D-FDF98D624CF5}"/>
              </a:ext>
            </a:extLst>
          </p:cNvPr>
          <p:cNvSpPr>
            <a:spLocks noGrp="1"/>
          </p:cNvSpPr>
          <p:nvPr>
            <p:ph type="pic" sz="quarter" idx="19"/>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5" name="Bildplatzhalter 8">
            <a:extLst>
              <a:ext uri="{FF2B5EF4-FFF2-40B4-BE49-F238E27FC236}">
                <a16:creationId xmlns:a16="http://schemas.microsoft.com/office/drawing/2014/main" id="{9AF95866-24BE-AF60-9B22-14C251C1A2D3}"/>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45" name="Textplatzhalter 44">
            <a:extLst>
              <a:ext uri="{FF2B5EF4-FFF2-40B4-BE49-F238E27FC236}">
                <a16:creationId xmlns:a16="http://schemas.microsoft.com/office/drawing/2014/main" id="{9B90F785-AC61-710E-017F-27B1EF0C1A76}"/>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6" name="Textplatzhalter 44">
            <a:extLst>
              <a:ext uri="{FF2B5EF4-FFF2-40B4-BE49-F238E27FC236}">
                <a16:creationId xmlns:a16="http://schemas.microsoft.com/office/drawing/2014/main" id="{8B511ABD-6B53-9950-F08A-DEC8CE93F10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8" name="Textplatzhalter 44">
            <a:extLst>
              <a:ext uri="{FF2B5EF4-FFF2-40B4-BE49-F238E27FC236}">
                <a16:creationId xmlns:a16="http://schemas.microsoft.com/office/drawing/2014/main" id="{88E7C613-A4FF-BF75-D6AC-25BE9F56DAC7}"/>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23908464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7AD178-C050-1077-829C-8C2C2AB520B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
        <p:nvSpPr>
          <p:cNvPr id="2" name="Titelplatzhalter 1">
            <a:extLst>
              <a:ext uri="{FF2B5EF4-FFF2-40B4-BE49-F238E27FC236}">
                <a16:creationId xmlns:a16="http://schemas.microsoft.com/office/drawing/2014/main" id="{976D282D-4131-96A8-2C3E-E3D388366516}"/>
              </a:ext>
            </a:extLst>
          </p:cNvPr>
          <p:cNvSpPr>
            <a:spLocks noGrp="1"/>
          </p:cNvSpPr>
          <p:nvPr>
            <p:ph type="title"/>
          </p:nvPr>
        </p:nvSpPr>
        <p:spPr>
          <a:xfrm>
            <a:off x="606425" y="759222"/>
            <a:ext cx="10979150" cy="672732"/>
          </a:xfrm>
          <a:prstGeom prst="rect">
            <a:avLst/>
          </a:prstGeom>
        </p:spPr>
        <p:txBody>
          <a:bodyPr vert="horz" lIns="0" tIns="9000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A7909801-75EF-7F23-AEB5-9D8654847A3C}"/>
              </a:ext>
            </a:extLst>
          </p:cNvPr>
          <p:cNvSpPr>
            <a:spLocks noGrp="1"/>
          </p:cNvSpPr>
          <p:nvPr>
            <p:ph type="body" idx="1"/>
          </p:nvPr>
        </p:nvSpPr>
        <p:spPr>
          <a:xfrm>
            <a:off x="606425" y="2193924"/>
            <a:ext cx="1097915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92292726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2" r:id="rId4"/>
    <p:sldLayoutId id="2147483650" r:id="rId5"/>
    <p:sldLayoutId id="2147483654" r:id="rId6"/>
    <p:sldLayoutId id="2147483664" r:id="rId7"/>
    <p:sldLayoutId id="2147483655" r:id="rId8"/>
    <p:sldLayoutId id="214748366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2" userDrawn="1">
          <p15:clr>
            <a:srgbClr val="F26B43"/>
          </p15:clr>
        </p15:guide>
        <p15:guide id="3" pos="72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2.xml"/><Relationship Id="rId7" Type="http://schemas.openxmlformats.org/officeDocument/2006/relationships/image" Target="../media/image5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68.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e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81.png"/><Relationship Id="rId4" Type="http://schemas.microsoft.com/office/2007/relationships/hdphoto" Target="../media/hdphoto6.wdp"/><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22.xml"/><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22.xml"/><Relationship Id="rId5" Type="http://schemas.openxmlformats.org/officeDocument/2006/relationships/image" Target="../media/image101.jpe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104.pn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2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1.xml"/><Relationship Id="rId1" Type="http://schemas.openxmlformats.org/officeDocument/2006/relationships/slideLayout" Target="../slideLayouts/slideLayout22.xml"/><Relationship Id="rId5" Type="http://schemas.openxmlformats.org/officeDocument/2006/relationships/image" Target="../media/image126.jpeg"/><Relationship Id="rId4" Type="http://schemas.openxmlformats.org/officeDocument/2006/relationships/image" Target="../media/image125.jpeg"/></Relationships>
</file>

<file path=ppt/slides/_rels/slide5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39.jpeg"/></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6.xml"/><Relationship Id="rId1" Type="http://schemas.openxmlformats.org/officeDocument/2006/relationships/slideLayout" Target="../slideLayouts/slideLayout22.xml"/><Relationship Id="rId5" Type="http://schemas.openxmlformats.org/officeDocument/2006/relationships/image" Target="../media/image150.jpeg"/><Relationship Id="rId4" Type="http://schemas.openxmlformats.org/officeDocument/2006/relationships/image" Target="../media/image149.jpeg"/></Relationships>
</file>

<file path=ppt/slides/_rels/slide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152.png"/></Relationships>
</file>

<file path=ppt/slides/_rels/slide5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162.jpeg"/><Relationship Id="rId2" Type="http://schemas.openxmlformats.org/officeDocument/2006/relationships/notesSlide" Target="../notesSlides/notesSlide58.xml"/><Relationship Id="rId1" Type="http://schemas.openxmlformats.org/officeDocument/2006/relationships/slideLayout" Target="../slideLayouts/slideLayout22.xml"/><Relationship Id="rId6" Type="http://schemas.openxmlformats.org/officeDocument/2006/relationships/image" Target="../media/image156.jpg"/><Relationship Id="rId11" Type="http://schemas.openxmlformats.org/officeDocument/2006/relationships/image" Target="../media/image161.jpg"/><Relationship Id="rId5" Type="http://schemas.openxmlformats.org/officeDocument/2006/relationships/image" Target="../media/image155.jpg"/><Relationship Id="rId10" Type="http://schemas.openxmlformats.org/officeDocument/2006/relationships/image" Target="../media/image160.png"/><Relationship Id="rId4" Type="http://schemas.openxmlformats.org/officeDocument/2006/relationships/image" Target="../media/image154.jpg"/><Relationship Id="rId9" Type="http://schemas.openxmlformats.org/officeDocument/2006/relationships/image" Target="../media/image159.png"/></Relationships>
</file>

<file path=ppt/slides/_rels/slide5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Vogel, Singvogel, Wildleben, draußen enthält.&#10;&#10;KI-generierte Inhalte können fehlerhaft sein.">
            <a:extLst>
              <a:ext uri="{FF2B5EF4-FFF2-40B4-BE49-F238E27FC236}">
                <a16:creationId xmlns:a16="http://schemas.microsoft.com/office/drawing/2014/main" id="{C39E4F2B-D770-E938-2E43-6AE7746104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92"/>
            <a:ext cx="12192000" cy="6858001"/>
          </a:xfrm>
          <a:prstGeom prst="rect">
            <a:avLst/>
          </a:prstGeom>
        </p:spPr>
      </p:pic>
      <p:sp>
        <p:nvSpPr>
          <p:cNvPr id="4" name="Titel 3">
            <a:extLst>
              <a:ext uri="{FF2B5EF4-FFF2-40B4-BE49-F238E27FC236}">
                <a16:creationId xmlns:a16="http://schemas.microsoft.com/office/drawing/2014/main" id="{BF2ACF36-1859-0330-9431-645D9DCC0E16}"/>
              </a:ext>
            </a:extLst>
          </p:cNvPr>
          <p:cNvSpPr>
            <a:spLocks noGrp="1"/>
          </p:cNvSpPr>
          <p:nvPr>
            <p:ph type="ctrTitle"/>
          </p:nvPr>
        </p:nvSpPr>
        <p:spPr>
          <a:xfrm>
            <a:off x="27600" y="812416"/>
            <a:ext cx="7044951" cy="2119042"/>
          </a:xfrm>
        </p:spPr>
        <p:txBody>
          <a:bodyPr/>
          <a:lstStyle/>
          <a:p>
            <a:pPr algn="ctr"/>
            <a:r>
              <a:rPr lang="de-DE" b="1" dirty="0"/>
              <a:t>Das Rotkehlchen</a:t>
            </a:r>
            <a:br>
              <a:rPr lang="de-DE" b="1" dirty="0"/>
            </a:br>
            <a:br>
              <a:rPr lang="de-CH" sz="3200" b="1" dirty="0"/>
            </a:br>
            <a:r>
              <a:rPr lang="de-CH" sz="3200" b="1" dirty="0"/>
              <a:t>Stimme der Natur in </a:t>
            </a:r>
            <a:br>
              <a:rPr lang="de-CH" sz="3200" b="1" dirty="0"/>
            </a:br>
            <a:r>
              <a:rPr lang="de-CH" sz="3200" b="1" dirty="0"/>
              <a:t>unseren Gärten</a:t>
            </a:r>
            <a:endParaRPr lang="de-CH" sz="3600" b="1" dirty="0"/>
          </a:p>
        </p:txBody>
      </p:sp>
      <p:sp>
        <p:nvSpPr>
          <p:cNvPr id="9" name="Textplatzhalter 8">
            <a:extLst>
              <a:ext uri="{FF2B5EF4-FFF2-40B4-BE49-F238E27FC236}">
                <a16:creationId xmlns:a16="http://schemas.microsoft.com/office/drawing/2014/main" id="{645EA842-A9AC-2633-B6BD-F8847BABC3D9}"/>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169CA3F6-053D-08CC-8FB0-F54C163C5568}"/>
              </a:ext>
            </a:extLst>
          </p:cNvPr>
          <p:cNvSpPr>
            <a:spLocks noGrp="1"/>
          </p:cNvSpPr>
          <p:nvPr>
            <p:ph type="body" sz="quarter" idx="21"/>
          </p:nvPr>
        </p:nvSpPr>
        <p:spPr/>
        <p:txBody>
          <a:bodyPr/>
          <a:lstStyle/>
          <a:p>
            <a:endParaRPr lang="de-CH"/>
          </a:p>
        </p:txBody>
      </p:sp>
      <p:sp>
        <p:nvSpPr>
          <p:cNvPr id="2" name="Grafik 16">
            <a:extLst>
              <a:ext uri="{FF2B5EF4-FFF2-40B4-BE49-F238E27FC236}">
                <a16:creationId xmlns:a16="http://schemas.microsoft.com/office/drawing/2014/main" id="{532F37EC-6601-285D-0531-6E966B29D154}"/>
              </a:ext>
            </a:extLst>
          </p:cNvPr>
          <p:cNvSpPr>
            <a:spLocks noChangeAspect="1"/>
          </p:cNvSpPr>
          <p:nvPr/>
        </p:nvSpPr>
        <p:spPr>
          <a:xfrm rot="21000000">
            <a:off x="630578" y="4393712"/>
            <a:ext cx="2032330" cy="2039955"/>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de-CH" sz="2000" b="1" dirty="0">
                <a:solidFill>
                  <a:schemeClr val="accent1"/>
                </a:solidFill>
                <a:latin typeface="+mj-lt"/>
              </a:rPr>
              <a:t>Vogel des Jahres 2025</a:t>
            </a:r>
          </a:p>
          <a:p>
            <a:pPr algn="ctr"/>
            <a:endParaRPr lang="de-CH" sz="1200" b="1" dirty="0">
              <a:solidFill>
                <a:schemeClr val="accent1"/>
              </a:solidFill>
              <a:latin typeface="+mj-lt"/>
            </a:endParaRPr>
          </a:p>
          <a:p>
            <a:pPr algn="ctr"/>
            <a:r>
              <a:rPr lang="de-CH" sz="2000" b="1" dirty="0">
                <a:solidFill>
                  <a:schemeClr val="accent1"/>
                </a:solidFill>
                <a:latin typeface="+mj-lt"/>
              </a:rPr>
              <a:t>BirdLife Schweiz</a:t>
            </a:r>
          </a:p>
        </p:txBody>
      </p:sp>
    </p:spTree>
    <p:extLst>
      <p:ext uri="{BB962C8B-B14F-4D97-AF65-F5344CB8AC3E}">
        <p14:creationId xmlns:p14="http://schemas.microsoft.com/office/powerpoint/2010/main" val="153560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pic>
        <p:nvPicPr>
          <p:cNvPr id="4" name="Grafik 3" descr="Ein Bild, das Text, Screenshot, Diagramm, Schrift enthält.&#10;&#10;KI-generierte Inhalte können fehlerhaft sein.">
            <a:extLst>
              <a:ext uri="{FF2B5EF4-FFF2-40B4-BE49-F238E27FC236}">
                <a16:creationId xmlns:a16="http://schemas.microsoft.com/office/drawing/2014/main" id="{9A6E6A8F-4A83-313F-CE92-0D3036996D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8122" y="1758950"/>
            <a:ext cx="8235755" cy="3823744"/>
          </a:xfrm>
          <a:prstGeom prst="rect">
            <a:avLst/>
          </a:prstGeom>
        </p:spPr>
      </p:pic>
    </p:spTree>
    <p:extLst>
      <p:ext uri="{BB962C8B-B14F-4D97-AF65-F5344CB8AC3E}">
        <p14:creationId xmlns:p14="http://schemas.microsoft.com/office/powerpoint/2010/main" val="309668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Reihe, Diagramm, Schrift enthält.&#10;&#10;KI-generierte Inhalte können fehlerhaft sein.">
            <a:extLst>
              <a:ext uri="{FF2B5EF4-FFF2-40B4-BE49-F238E27FC236}">
                <a16:creationId xmlns:a16="http://schemas.microsoft.com/office/drawing/2014/main" id="{938A7EDB-63E7-AE74-20E6-27A31B8BA1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73447" y="1236294"/>
            <a:ext cx="9045105" cy="5541024"/>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Vorkommen</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dirty="0"/>
          </a:p>
        </p:txBody>
      </p:sp>
      <p:sp>
        <p:nvSpPr>
          <p:cNvPr id="8" name="Inhaltsplatzhalter 2">
            <a:extLst>
              <a:ext uri="{FF2B5EF4-FFF2-40B4-BE49-F238E27FC236}">
                <a16:creationId xmlns:a16="http://schemas.microsoft.com/office/drawing/2014/main" id="{C6676C4C-960D-6D75-900E-C6ACBDE5A945}"/>
              </a:ext>
            </a:extLst>
          </p:cNvPr>
          <p:cNvSpPr>
            <a:spLocks noGrp="1"/>
          </p:cNvSpPr>
          <p:nvPr>
            <p:ph idx="1"/>
          </p:nvPr>
        </p:nvSpPr>
        <p:spPr>
          <a:xfrm>
            <a:off x="0" y="6567666"/>
            <a:ext cx="4020004" cy="290334"/>
          </a:xfrm>
        </p:spPr>
        <p:txBody>
          <a:bodyPr wrap="square">
            <a:spAutoFit/>
          </a:bodyPr>
          <a:lstStyle/>
          <a:p>
            <a:r>
              <a:rPr lang="de-CH" sz="1400" dirty="0"/>
              <a:t>Schweizerische Vogelwarte, 2013-2016</a:t>
            </a:r>
          </a:p>
        </p:txBody>
      </p:sp>
      <p:sp>
        <p:nvSpPr>
          <p:cNvPr id="12" name="Textfeld 11">
            <a:extLst>
              <a:ext uri="{FF2B5EF4-FFF2-40B4-BE49-F238E27FC236}">
                <a16:creationId xmlns:a16="http://schemas.microsoft.com/office/drawing/2014/main" id="{C0BE6E51-17F9-6223-BAAB-55B2899EA865}"/>
              </a:ext>
            </a:extLst>
          </p:cNvPr>
          <p:cNvSpPr txBox="1"/>
          <p:nvPr/>
        </p:nvSpPr>
        <p:spPr>
          <a:xfrm>
            <a:off x="5034178" y="730471"/>
            <a:ext cx="5267822" cy="613978"/>
          </a:xfrm>
          <a:prstGeom prst="rect">
            <a:avLst/>
          </a:prstGeom>
          <a:solidFill>
            <a:schemeClr val="bg1">
              <a:alpha val="80000"/>
            </a:schemeClr>
          </a:solidFill>
          <a:ln w="19050">
            <a:noFill/>
          </a:ln>
        </p:spPr>
        <p:txBody>
          <a:bodyPr wrap="square" lIns="180000" tIns="144000" rIns="144000" bIns="144000" rtlCol="0">
            <a:spAutoFit/>
          </a:bodyPr>
          <a:lstStyle/>
          <a:p>
            <a:pPr algn="r"/>
            <a:r>
              <a:rPr lang="de-DE" sz="2100" dirty="0"/>
              <a:t>450‘000 – 650‘000 Brutpaare CH</a:t>
            </a:r>
          </a:p>
        </p:txBody>
      </p:sp>
    </p:spTree>
    <p:extLst>
      <p:ext uri="{BB962C8B-B14F-4D97-AF65-F5344CB8AC3E}">
        <p14:creationId xmlns:p14="http://schemas.microsoft.com/office/powerpoint/2010/main" val="227699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Karte, Text enthält.&#10;&#10;KI-generierte Inhalte können fehlerhaft sein.">
            <a:extLst>
              <a:ext uri="{FF2B5EF4-FFF2-40B4-BE49-F238E27FC236}">
                <a16:creationId xmlns:a16="http://schemas.microsoft.com/office/drawing/2014/main" id="{54FF43BE-628C-0965-4384-17336DED6E8E}"/>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1959370" y="722261"/>
            <a:ext cx="8357685" cy="6027667"/>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pic>
        <p:nvPicPr>
          <p:cNvPr id="12" name="Grafik 11" descr="Ein Bild, das Text, Screenshot, Schrift, Reihe enthält.&#10;&#10;KI-generierte Inhalte können fehlerhaft sein.">
            <a:extLst>
              <a:ext uri="{FF2B5EF4-FFF2-40B4-BE49-F238E27FC236}">
                <a16:creationId xmlns:a16="http://schemas.microsoft.com/office/drawing/2014/main" id="{36A2AB27-3732-480C-2631-E953725C30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3808" y="537289"/>
            <a:ext cx="1790700" cy="805402"/>
          </a:xfrm>
          <a:prstGeom prst="rect">
            <a:avLst/>
          </a:prstGeom>
        </p:spPr>
      </p:pic>
    </p:spTree>
    <p:extLst>
      <p:ext uri="{BB962C8B-B14F-4D97-AF65-F5344CB8AC3E}">
        <p14:creationId xmlns:p14="http://schemas.microsoft.com/office/powerpoint/2010/main" val="3250747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14829FE8-258B-C7FF-31AF-438476E510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0004" y="4161183"/>
            <a:ext cx="6011862" cy="2696817"/>
          </a:xfrm>
          <a:prstGeom prst="rect">
            <a:avLst/>
          </a:prstGeom>
          <a:noFill/>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pic>
        <p:nvPicPr>
          <p:cNvPr id="11" name="Bildplatzhalter 10">
            <a:extLst>
              <a:ext uri="{FF2B5EF4-FFF2-40B4-BE49-F238E27FC236}">
                <a16:creationId xmlns:a16="http://schemas.microsoft.com/office/drawing/2014/main" id="{771F5984-0727-6551-D056-D9344320748F}"/>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2" y="4161182"/>
            <a:ext cx="6012000" cy="2696817"/>
          </a:xfrm>
        </p:spPr>
      </p:pic>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pic>
        <p:nvPicPr>
          <p:cNvPr id="6" name="Bildplatzhalter 10">
            <a:extLst>
              <a:ext uri="{FF2B5EF4-FFF2-40B4-BE49-F238E27FC236}">
                <a16:creationId xmlns:a16="http://schemas.microsoft.com/office/drawing/2014/main" id="{591938CA-3146-7938-3D3C-6BF31A16CC60}"/>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a:ext>
            </a:extLst>
          </a:blip>
          <a:srcRect l="-24"/>
          <a:stretch/>
        </p:blipFill>
        <p:spPr>
          <a:xfrm>
            <a:off x="1" y="1351722"/>
            <a:ext cx="6011998" cy="2696817"/>
          </a:xfrm>
          <a:prstGeom prst="rect">
            <a:avLst/>
          </a:prstGeom>
          <a:noFill/>
        </p:spPr>
      </p:pic>
      <p:pic>
        <p:nvPicPr>
          <p:cNvPr id="7" name="Bildplatzhalter 13">
            <a:extLst>
              <a:ext uri="{FF2B5EF4-FFF2-40B4-BE49-F238E27FC236}">
                <a16:creationId xmlns:a16="http://schemas.microsoft.com/office/drawing/2014/main" id="{1EA2B9CF-59F6-D84E-E0B8-2B48B51BB216}"/>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9000" contrast="3000"/>
                    </a14:imgEffect>
                  </a14:imgLayer>
                </a14:imgProps>
              </a:ext>
              <a:ext uri="{28A0092B-C50C-407E-A947-70E740481C1C}">
                <a14:useLocalDpi xmlns:a14="http://schemas.microsoft.com/office/drawing/2010/main"/>
              </a:ext>
            </a:extLst>
          </a:blip>
          <a:srcRect/>
          <a:stretch/>
        </p:blipFill>
        <p:spPr>
          <a:xfrm>
            <a:off x="6180138" y="1351722"/>
            <a:ext cx="6011862" cy="2696818"/>
          </a:xfrm>
          <a:prstGeom prst="rect">
            <a:avLst/>
          </a:prstGeom>
          <a:noFill/>
        </p:spPr>
      </p:pic>
    </p:spTree>
    <p:extLst>
      <p:ext uri="{BB962C8B-B14F-4D97-AF65-F5344CB8AC3E}">
        <p14:creationId xmlns:p14="http://schemas.microsoft.com/office/powerpoint/2010/main" val="410750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Pflanze, Gras, Baum enthält.&#10;&#10;KI-generierte Inhalte können fehlerhaft sein.">
            <a:extLst>
              <a:ext uri="{FF2B5EF4-FFF2-40B4-BE49-F238E27FC236}">
                <a16:creationId xmlns:a16="http://schemas.microsoft.com/office/drawing/2014/main" id="{361BC66B-A3CD-3D67-461E-2A71EE0187EF}"/>
              </a:ext>
            </a:extLst>
          </p:cNvPr>
          <p:cNvPicPr>
            <a:picLocks noChangeAspect="1"/>
          </p:cNvPicPr>
          <p:nvPr/>
        </p:nvPicPr>
        <p:blipFill>
          <a:blip r:embed="rId3" cstate="screen">
            <a:extLst>
              <a:ext uri="{28A0092B-C50C-407E-A947-70E740481C1C}">
                <a14:useLocalDpi xmlns:a14="http://schemas.microsoft.com/office/drawing/2010/main"/>
              </a:ext>
            </a:extLst>
          </a:blip>
          <a:srcRect t="-59"/>
          <a:stretch/>
        </p:blipFill>
        <p:spPr>
          <a:xfrm>
            <a:off x="6180138" y="-4056"/>
            <a:ext cx="6011862" cy="6862055"/>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3" name="Inhaltsplatzhalter 8">
            <a:extLst>
              <a:ext uri="{FF2B5EF4-FFF2-40B4-BE49-F238E27FC236}">
                <a16:creationId xmlns:a16="http://schemas.microsoft.com/office/drawing/2014/main" id="{1BD038C4-C87D-D4E5-ED00-0D479FBBBE49}"/>
              </a:ext>
            </a:extLst>
          </p:cNvPr>
          <p:cNvSpPr txBox="1">
            <a:spLocks/>
          </p:cNvSpPr>
          <p:nvPr/>
        </p:nvSpPr>
        <p:spPr>
          <a:xfrm>
            <a:off x="606425" y="2159794"/>
            <a:ext cx="6178412" cy="2496059"/>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lvl="2"/>
            <a:r>
              <a:rPr lang="de-CH" dirty="0"/>
              <a:t>reich strukturiert, abwechslungsreich</a:t>
            </a:r>
          </a:p>
          <a:p>
            <a:pPr lvl="2"/>
            <a:r>
              <a:rPr lang="de-CH" dirty="0"/>
              <a:t>Unterholz, Gebüsch</a:t>
            </a:r>
          </a:p>
          <a:p>
            <a:pPr lvl="2"/>
            <a:r>
              <a:rPr lang="de-CH" dirty="0"/>
              <a:t>schwach entwickelte Krautschicht,</a:t>
            </a:r>
            <a:br>
              <a:rPr lang="de-CH" dirty="0"/>
            </a:br>
            <a:r>
              <a:rPr lang="de-CH" dirty="0"/>
              <a:t>offene Stellen</a:t>
            </a:r>
          </a:p>
          <a:p>
            <a:pPr lvl="2"/>
            <a:r>
              <a:rPr lang="de-CH" dirty="0"/>
              <a:t>oft feuchte Standorte</a:t>
            </a:r>
          </a:p>
          <a:p>
            <a:pPr lvl="2"/>
            <a:endParaRPr lang="de-CH" dirty="0"/>
          </a:p>
        </p:txBody>
      </p:sp>
    </p:spTree>
    <p:extLst>
      <p:ext uri="{BB962C8B-B14F-4D97-AF65-F5344CB8AC3E}">
        <p14:creationId xmlns:p14="http://schemas.microsoft.com/office/powerpoint/2010/main" val="424293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Wildleben, draußen, Singvogel enthält.&#10;&#10;KI-generierte Inhalte können fehlerhaft sein.">
            <a:extLst>
              <a:ext uri="{FF2B5EF4-FFF2-40B4-BE49-F238E27FC236}">
                <a16:creationId xmlns:a16="http://schemas.microsoft.com/office/drawing/2014/main" id="{82AD9B33-B32E-265B-7C45-6433B925E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Rotkehlchen</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a:xfrm>
            <a:off x="606425" y="2159794"/>
            <a:ext cx="5573713" cy="4362386"/>
          </a:xfrm>
        </p:spPr>
        <p:txBody>
          <a:bodyPr/>
          <a:lstStyle/>
          <a:p>
            <a:r>
              <a:rPr lang="de-CH" i="1" dirty="0" err="1"/>
              <a:t>Erithacus</a:t>
            </a:r>
            <a:r>
              <a:rPr lang="de-CH" i="1" dirty="0"/>
              <a:t> </a:t>
            </a:r>
            <a:r>
              <a:rPr lang="de-CH" i="1" dirty="0" err="1"/>
              <a:t>rubecula</a:t>
            </a:r>
            <a:endParaRPr lang="de-CH" i="1" dirty="0"/>
          </a:p>
          <a:p>
            <a:endParaRPr lang="de-CH" sz="700" dirty="0"/>
          </a:p>
          <a:p>
            <a:r>
              <a:rPr lang="de-CH" dirty="0"/>
              <a:t>    griech.	«</a:t>
            </a:r>
            <a:r>
              <a:rPr lang="de-CH" dirty="0" err="1"/>
              <a:t>Erithacus</a:t>
            </a:r>
            <a:r>
              <a:rPr lang="de-CH" dirty="0"/>
              <a:t>» bei Aristoteles</a:t>
            </a:r>
          </a:p>
          <a:p>
            <a:r>
              <a:rPr lang="de-CH" dirty="0"/>
              <a:t>		</a:t>
            </a:r>
            <a:r>
              <a:rPr lang="de-CH" i="1" dirty="0" err="1"/>
              <a:t>erythrós</a:t>
            </a:r>
            <a:r>
              <a:rPr lang="de-CH" dirty="0"/>
              <a:t> = rot</a:t>
            </a:r>
          </a:p>
          <a:p>
            <a:endParaRPr lang="de-CH" sz="700" dirty="0"/>
          </a:p>
          <a:p>
            <a:r>
              <a:rPr lang="de-CH" dirty="0"/>
              <a:t>    lat.		</a:t>
            </a:r>
            <a:r>
              <a:rPr lang="de-CH" dirty="0" err="1"/>
              <a:t>ruber</a:t>
            </a:r>
            <a:r>
              <a:rPr lang="de-CH" dirty="0"/>
              <a:t> = rot</a:t>
            </a:r>
          </a:p>
          <a:p>
            <a:r>
              <a:rPr lang="de-CH" dirty="0"/>
              <a:t>		</a:t>
            </a:r>
            <a:r>
              <a:rPr lang="de-CH" dirty="0" err="1"/>
              <a:t>gula</a:t>
            </a:r>
            <a:r>
              <a:rPr lang="de-CH" dirty="0"/>
              <a:t> = die Kehle</a:t>
            </a:r>
          </a:p>
          <a:p>
            <a:endParaRPr lang="de-CH" dirty="0"/>
          </a:p>
          <a:p>
            <a:r>
              <a:rPr lang="de-CH" dirty="0"/>
              <a:t>12.5 – 14 cm lang</a:t>
            </a:r>
          </a:p>
          <a:p>
            <a:endParaRPr lang="de-CH" dirty="0"/>
          </a:p>
          <a:p>
            <a:r>
              <a:rPr lang="de-CH" dirty="0"/>
              <a:t>16 - 22 </a:t>
            </a:r>
            <a:r>
              <a:rPr lang="de-CH" dirty="0" err="1"/>
              <a:t>g</a:t>
            </a:r>
            <a:r>
              <a:rPr lang="de-CH" dirty="0"/>
              <a:t> schwer</a:t>
            </a:r>
          </a:p>
          <a:p>
            <a:endParaRPr lang="de-CH" dirty="0"/>
          </a:p>
          <a:p>
            <a:endParaRPr lang="de-CH" dirty="0"/>
          </a:p>
        </p:txBody>
      </p:sp>
      <p:sp>
        <p:nvSpPr>
          <p:cNvPr id="9" name="Textplatzhalter 10">
            <a:extLst>
              <a:ext uri="{FF2B5EF4-FFF2-40B4-BE49-F238E27FC236}">
                <a16:creationId xmlns:a16="http://schemas.microsoft.com/office/drawing/2014/main" id="{15B265DC-5616-F150-94DB-65EB29F8A9CD}"/>
              </a:ext>
            </a:extLst>
          </p:cNvPr>
          <p:cNvSpPr>
            <a:spLocks noGrp="1"/>
          </p:cNvSpPr>
          <p:nvPr>
            <p:ph type="body" sz="quarter" idx="20"/>
          </p:nvPr>
        </p:nvSpPr>
        <p:spPr>
          <a:xfrm>
            <a:off x="10302000" y="5673600"/>
            <a:ext cx="1890000" cy="1184400"/>
          </a:xfrm>
        </p:spPr>
        <p:txBody>
          <a:bodyPr/>
          <a:lstStyle/>
          <a:p>
            <a:endParaRPr lang="de-CH"/>
          </a:p>
        </p:txBody>
      </p:sp>
      <p:sp>
        <p:nvSpPr>
          <p:cNvPr id="10" name="Textplatzhalter 12">
            <a:extLst>
              <a:ext uri="{FF2B5EF4-FFF2-40B4-BE49-F238E27FC236}">
                <a16:creationId xmlns:a16="http://schemas.microsoft.com/office/drawing/2014/main" id="{47B0B720-116B-4AC2-8CA8-D0A69D281EC6}"/>
              </a:ext>
            </a:extLst>
          </p:cNvPr>
          <p:cNvSpPr>
            <a:spLocks noGrp="1"/>
          </p:cNvSpPr>
          <p:nvPr>
            <p:ph type="body" sz="quarter" idx="21"/>
          </p:nvPr>
        </p:nvSpPr>
        <p:spPr>
          <a:xfrm>
            <a:off x="11075229" y="5994263"/>
            <a:ext cx="874800" cy="655200"/>
          </a:xfrm>
        </p:spPr>
        <p:txBody>
          <a:bodyPr/>
          <a:lstStyle/>
          <a:p>
            <a:endParaRPr lang="de-CH"/>
          </a:p>
        </p:txBody>
      </p:sp>
    </p:spTree>
    <p:extLst>
      <p:ext uri="{BB962C8B-B14F-4D97-AF65-F5344CB8AC3E}">
        <p14:creationId xmlns:p14="http://schemas.microsoft.com/office/powerpoint/2010/main" val="182226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Familie: </a:t>
            </a:r>
            <a:br>
              <a:rPr lang="de-CH" dirty="0"/>
            </a:br>
            <a:r>
              <a:rPr lang="de-CH" dirty="0"/>
              <a:t>Fliegenschnäpper</a:t>
            </a:r>
          </a:p>
        </p:txBody>
      </p:sp>
      <p:pic>
        <p:nvPicPr>
          <p:cNvPr id="25" name="Bildplatzhalter 24">
            <a:extLst>
              <a:ext uri="{FF2B5EF4-FFF2-40B4-BE49-F238E27FC236}">
                <a16:creationId xmlns:a16="http://schemas.microsoft.com/office/drawing/2014/main" id="{890FBD0C-D6B9-5E27-0A4B-56AEADB12836}"/>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5156400" y="4583025"/>
            <a:ext cx="1879200" cy="1879200"/>
          </a:xfrm>
        </p:spPr>
      </p:pic>
      <p:pic>
        <p:nvPicPr>
          <p:cNvPr id="21" name="Bildplatzhalter 20">
            <a:extLst>
              <a:ext uri="{FF2B5EF4-FFF2-40B4-BE49-F238E27FC236}">
                <a16:creationId xmlns:a16="http://schemas.microsoft.com/office/drawing/2014/main" id="{4C641DF0-9AA9-074A-5A22-A1BD4ABE5A88}"/>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p:blipFill>
        <p:spPr>
          <a:xfrm>
            <a:off x="5156400" y="2308676"/>
            <a:ext cx="1879200" cy="1879200"/>
          </a:xfrm>
        </p:spPr>
      </p:pic>
      <p:pic>
        <p:nvPicPr>
          <p:cNvPr id="23" name="Bildplatzhalter 22">
            <a:extLst>
              <a:ext uri="{FF2B5EF4-FFF2-40B4-BE49-F238E27FC236}">
                <a16:creationId xmlns:a16="http://schemas.microsoft.com/office/drawing/2014/main" id="{CD353F56-A925-DF14-CE4D-1D00FC44B715}"/>
              </a:ext>
            </a:extLst>
          </p:cNvPr>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a:stretch/>
        </p:blipFill>
        <p:spPr>
          <a:xfrm>
            <a:off x="2811200" y="2306098"/>
            <a:ext cx="1879200" cy="1879200"/>
          </a:xfrm>
        </p:spPr>
      </p:pic>
      <p:pic>
        <p:nvPicPr>
          <p:cNvPr id="31" name="Bildplatzhalter 30">
            <a:extLst>
              <a:ext uri="{FF2B5EF4-FFF2-40B4-BE49-F238E27FC236}">
                <a16:creationId xmlns:a16="http://schemas.microsoft.com/office/drawing/2014/main" id="{D14D159B-B745-BC30-BFA4-2577EB8347A9}"/>
              </a:ext>
            </a:extLst>
          </p:cNvPr>
          <p:cNvPicPr>
            <a:picLocks noGrp="1" noChangeAspect="1"/>
          </p:cNvPicPr>
          <p:nvPr>
            <p:ph type="pic" sz="quarter" idx="23"/>
          </p:nvPr>
        </p:nvPicPr>
        <p:blipFill>
          <a:blip r:embed="rId6" cstate="screen">
            <a:extLst>
              <a:ext uri="{28A0092B-C50C-407E-A947-70E740481C1C}">
                <a14:useLocalDpi xmlns:a14="http://schemas.microsoft.com/office/drawing/2010/main"/>
              </a:ext>
            </a:extLst>
          </a:blip>
          <a:srcRect/>
          <a:stretch/>
        </p:blipFill>
        <p:spPr>
          <a:xfrm>
            <a:off x="7501600" y="2306098"/>
            <a:ext cx="1879200" cy="1879200"/>
          </a:xfrm>
        </p:spPr>
      </p:pic>
      <p:sp>
        <p:nvSpPr>
          <p:cNvPr id="3" name="Inhaltsplatzhalter 2">
            <a:extLst>
              <a:ext uri="{FF2B5EF4-FFF2-40B4-BE49-F238E27FC236}">
                <a16:creationId xmlns:a16="http://schemas.microsoft.com/office/drawing/2014/main" id="{253784C3-88D4-131B-5E29-028D9D272012}"/>
              </a:ext>
            </a:extLst>
          </p:cNvPr>
          <p:cNvSpPr>
            <a:spLocks noGrp="1"/>
          </p:cNvSpPr>
          <p:nvPr>
            <p:ph idx="30"/>
          </p:nvPr>
        </p:nvSpPr>
        <p:spPr>
          <a:xfrm>
            <a:off x="2812000" y="4197220"/>
            <a:ext cx="1879200" cy="309337"/>
          </a:xfrm>
        </p:spPr>
        <p:txBody>
          <a:bodyPr/>
          <a:lstStyle/>
          <a:p>
            <a:r>
              <a:rPr lang="de-CH" dirty="0"/>
              <a:t>Nachtigall</a:t>
            </a:r>
          </a:p>
        </p:txBody>
      </p:sp>
      <p:sp>
        <p:nvSpPr>
          <p:cNvPr id="6" name="Inhaltsplatzhalter 5">
            <a:extLst>
              <a:ext uri="{FF2B5EF4-FFF2-40B4-BE49-F238E27FC236}">
                <a16:creationId xmlns:a16="http://schemas.microsoft.com/office/drawing/2014/main" id="{AC819B84-63EF-35D9-38C2-8C4519946A7D}"/>
              </a:ext>
            </a:extLst>
          </p:cNvPr>
          <p:cNvSpPr>
            <a:spLocks noGrp="1"/>
          </p:cNvSpPr>
          <p:nvPr>
            <p:ph type="body" sz="quarter" idx="31"/>
          </p:nvPr>
        </p:nvSpPr>
        <p:spPr>
          <a:xfrm>
            <a:off x="5158250" y="6457375"/>
            <a:ext cx="1879200" cy="309337"/>
          </a:xfrm>
        </p:spPr>
        <p:txBody>
          <a:bodyPr/>
          <a:lstStyle/>
          <a:p>
            <a:r>
              <a:rPr lang="de-CH" dirty="0"/>
              <a:t>Hausrotschwanz</a:t>
            </a:r>
          </a:p>
        </p:txBody>
      </p:sp>
      <p:pic>
        <p:nvPicPr>
          <p:cNvPr id="19" name="Bildplatzhalter 18">
            <a:extLst>
              <a:ext uri="{FF2B5EF4-FFF2-40B4-BE49-F238E27FC236}">
                <a16:creationId xmlns:a16="http://schemas.microsoft.com/office/drawing/2014/main" id="{4DD19163-FD69-9A52-CC02-50A3041E8E4E}"/>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a:stretch/>
        </p:blipFill>
        <p:spPr>
          <a:xfrm flipH="1">
            <a:off x="466000" y="4583025"/>
            <a:ext cx="1879200" cy="1879200"/>
          </a:xfrm>
        </p:spPr>
      </p:pic>
      <p:sp>
        <p:nvSpPr>
          <p:cNvPr id="10" name="Inhaltsplatzhalter 9">
            <a:extLst>
              <a:ext uri="{FF2B5EF4-FFF2-40B4-BE49-F238E27FC236}">
                <a16:creationId xmlns:a16="http://schemas.microsoft.com/office/drawing/2014/main" id="{E6CDF737-A1A3-1FE5-F0E5-719CFB5E1263}"/>
              </a:ext>
            </a:extLst>
          </p:cNvPr>
          <p:cNvSpPr>
            <a:spLocks noGrp="1"/>
          </p:cNvSpPr>
          <p:nvPr>
            <p:ph type="body" sz="quarter" idx="32"/>
          </p:nvPr>
        </p:nvSpPr>
        <p:spPr>
          <a:xfrm>
            <a:off x="7501600" y="4196072"/>
            <a:ext cx="1879200" cy="309337"/>
          </a:xfrm>
        </p:spPr>
        <p:txBody>
          <a:bodyPr/>
          <a:lstStyle/>
          <a:p>
            <a:r>
              <a:rPr lang="de-CH" dirty="0"/>
              <a:t>Steinschmätzer</a:t>
            </a:r>
          </a:p>
        </p:txBody>
      </p:sp>
      <p:sp>
        <p:nvSpPr>
          <p:cNvPr id="11" name="Inhaltsplatzhalter 10">
            <a:extLst>
              <a:ext uri="{FF2B5EF4-FFF2-40B4-BE49-F238E27FC236}">
                <a16:creationId xmlns:a16="http://schemas.microsoft.com/office/drawing/2014/main" id="{981CB02A-5D53-AC85-4D8A-6A1800E14EE6}"/>
              </a:ext>
            </a:extLst>
          </p:cNvPr>
          <p:cNvSpPr>
            <a:spLocks noGrp="1"/>
          </p:cNvSpPr>
          <p:nvPr>
            <p:ph type="body" sz="quarter" idx="33"/>
          </p:nvPr>
        </p:nvSpPr>
        <p:spPr>
          <a:xfrm>
            <a:off x="466000" y="6465066"/>
            <a:ext cx="1879200" cy="309337"/>
          </a:xfrm>
        </p:spPr>
        <p:txBody>
          <a:bodyPr/>
          <a:lstStyle/>
          <a:p>
            <a:r>
              <a:rPr lang="de-CH" dirty="0"/>
              <a:t>Grauschnäpper</a:t>
            </a:r>
          </a:p>
        </p:txBody>
      </p:sp>
      <p:sp>
        <p:nvSpPr>
          <p:cNvPr id="15" name="Inhaltsplatzhalter 14">
            <a:extLst>
              <a:ext uri="{FF2B5EF4-FFF2-40B4-BE49-F238E27FC236}">
                <a16:creationId xmlns:a16="http://schemas.microsoft.com/office/drawing/2014/main" id="{BA380A29-02CC-CE8F-1392-2B51DB1A28B0}"/>
              </a:ext>
            </a:extLst>
          </p:cNvPr>
          <p:cNvSpPr>
            <a:spLocks noGrp="1"/>
          </p:cNvSpPr>
          <p:nvPr>
            <p:ph type="body" sz="quarter" idx="34"/>
          </p:nvPr>
        </p:nvSpPr>
        <p:spPr>
          <a:xfrm>
            <a:off x="5156400" y="4197975"/>
            <a:ext cx="1879200" cy="309337"/>
          </a:xfrm>
        </p:spPr>
        <p:txBody>
          <a:bodyPr/>
          <a:lstStyle/>
          <a:p>
            <a:r>
              <a:rPr lang="de-CH" dirty="0"/>
              <a:t>Blaukehlchen</a:t>
            </a:r>
          </a:p>
        </p:txBody>
      </p:sp>
      <p:pic>
        <p:nvPicPr>
          <p:cNvPr id="34" name="Bildplatzhalter 18">
            <a:extLst>
              <a:ext uri="{FF2B5EF4-FFF2-40B4-BE49-F238E27FC236}">
                <a16:creationId xmlns:a16="http://schemas.microsoft.com/office/drawing/2014/main" id="{32F4728A-9B95-471C-80FC-20DD7B242CE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811200" y="4583025"/>
            <a:ext cx="1879200" cy="1879200"/>
          </a:xfrm>
          <a:prstGeom prst="ellipse">
            <a:avLst/>
          </a:prstGeom>
          <a:noFill/>
        </p:spPr>
      </p:pic>
      <p:pic>
        <p:nvPicPr>
          <p:cNvPr id="35" name="Bildplatzhalter 24">
            <a:extLst>
              <a:ext uri="{FF2B5EF4-FFF2-40B4-BE49-F238E27FC236}">
                <a16:creationId xmlns:a16="http://schemas.microsoft.com/office/drawing/2014/main" id="{99762577-61EC-BDAC-D94A-0C20167ED3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501600" y="4578175"/>
            <a:ext cx="1879200" cy="1879200"/>
          </a:xfrm>
          <a:prstGeom prst="ellipse">
            <a:avLst/>
          </a:prstGeom>
          <a:noFill/>
        </p:spPr>
      </p:pic>
      <p:pic>
        <p:nvPicPr>
          <p:cNvPr id="36" name="Bildplatzhalter 20">
            <a:extLst>
              <a:ext uri="{FF2B5EF4-FFF2-40B4-BE49-F238E27FC236}">
                <a16:creationId xmlns:a16="http://schemas.microsoft.com/office/drawing/2014/main" id="{3BBDE41F-22BD-057B-124B-3B14E0F2332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846800" y="41770"/>
            <a:ext cx="1879200" cy="1879200"/>
          </a:xfrm>
          <a:prstGeom prst="ellipse">
            <a:avLst/>
          </a:prstGeom>
          <a:noFill/>
        </p:spPr>
      </p:pic>
      <p:pic>
        <p:nvPicPr>
          <p:cNvPr id="37" name="Bildplatzhalter 22">
            <a:extLst>
              <a:ext uri="{FF2B5EF4-FFF2-40B4-BE49-F238E27FC236}">
                <a16:creationId xmlns:a16="http://schemas.microsoft.com/office/drawing/2014/main" id="{A656C8CC-DEB8-322C-CA5D-4B5A1310141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flipH="1">
            <a:off x="9846800" y="2308676"/>
            <a:ext cx="1879200" cy="1879200"/>
          </a:xfrm>
          <a:prstGeom prst="ellipse">
            <a:avLst/>
          </a:prstGeom>
          <a:noFill/>
        </p:spPr>
      </p:pic>
      <p:sp>
        <p:nvSpPr>
          <p:cNvPr id="39" name="Inhaltsplatzhalter 2">
            <a:extLst>
              <a:ext uri="{FF2B5EF4-FFF2-40B4-BE49-F238E27FC236}">
                <a16:creationId xmlns:a16="http://schemas.microsoft.com/office/drawing/2014/main" id="{D4732BE9-E8F8-130D-148F-3AB48A88EDB0}"/>
              </a:ext>
            </a:extLst>
          </p:cNvPr>
          <p:cNvSpPr txBox="1">
            <a:spLocks/>
          </p:cNvSpPr>
          <p:nvPr/>
        </p:nvSpPr>
        <p:spPr>
          <a:xfrm>
            <a:off x="9843100" y="4197220"/>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Schwarzkehlchen</a:t>
            </a:r>
          </a:p>
        </p:txBody>
      </p:sp>
      <p:sp>
        <p:nvSpPr>
          <p:cNvPr id="40" name="Inhaltsplatzhalter 5">
            <a:extLst>
              <a:ext uri="{FF2B5EF4-FFF2-40B4-BE49-F238E27FC236}">
                <a16:creationId xmlns:a16="http://schemas.microsoft.com/office/drawing/2014/main" id="{35177240-DFFA-E594-6B04-F7B180E8501F}"/>
              </a:ext>
            </a:extLst>
          </p:cNvPr>
          <p:cNvSpPr txBox="1">
            <a:spLocks/>
          </p:cNvSpPr>
          <p:nvPr/>
        </p:nvSpPr>
        <p:spPr>
          <a:xfrm>
            <a:off x="7499750" y="6460400"/>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Gartenrotschwanz</a:t>
            </a:r>
          </a:p>
        </p:txBody>
      </p:sp>
      <p:sp>
        <p:nvSpPr>
          <p:cNvPr id="42" name="Inhaltsplatzhalter 10">
            <a:extLst>
              <a:ext uri="{FF2B5EF4-FFF2-40B4-BE49-F238E27FC236}">
                <a16:creationId xmlns:a16="http://schemas.microsoft.com/office/drawing/2014/main" id="{AF93BBCD-CD14-5F1E-B8F9-75B12F510659}"/>
              </a:ext>
            </a:extLst>
          </p:cNvPr>
          <p:cNvSpPr txBox="1">
            <a:spLocks/>
          </p:cNvSpPr>
          <p:nvPr/>
        </p:nvSpPr>
        <p:spPr>
          <a:xfrm>
            <a:off x="2806083" y="6465066"/>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Trauerschnäpper</a:t>
            </a:r>
          </a:p>
        </p:txBody>
      </p:sp>
      <p:sp>
        <p:nvSpPr>
          <p:cNvPr id="43" name="Inhaltsplatzhalter 14">
            <a:extLst>
              <a:ext uri="{FF2B5EF4-FFF2-40B4-BE49-F238E27FC236}">
                <a16:creationId xmlns:a16="http://schemas.microsoft.com/office/drawing/2014/main" id="{30207468-2445-C777-D9C9-55796B56E0D0}"/>
              </a:ext>
            </a:extLst>
          </p:cNvPr>
          <p:cNvSpPr txBox="1">
            <a:spLocks/>
          </p:cNvSpPr>
          <p:nvPr/>
        </p:nvSpPr>
        <p:spPr>
          <a:xfrm>
            <a:off x="9846800" y="1919464"/>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Steinrötel</a:t>
            </a:r>
          </a:p>
        </p:txBody>
      </p:sp>
      <p:pic>
        <p:nvPicPr>
          <p:cNvPr id="7" name="Bildplatzhalter 30">
            <a:extLst>
              <a:ext uri="{FF2B5EF4-FFF2-40B4-BE49-F238E27FC236}">
                <a16:creationId xmlns:a16="http://schemas.microsoft.com/office/drawing/2014/main" id="{9477702A-EA0D-555A-1CF2-E873EF9D5DC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66000" y="2306879"/>
            <a:ext cx="1879200" cy="1879200"/>
          </a:xfrm>
          <a:prstGeom prst="ellipse">
            <a:avLst/>
          </a:prstGeom>
          <a:noFill/>
        </p:spPr>
      </p:pic>
      <p:sp>
        <p:nvSpPr>
          <p:cNvPr id="8" name="Inhaltsplatzhalter 9">
            <a:extLst>
              <a:ext uri="{FF2B5EF4-FFF2-40B4-BE49-F238E27FC236}">
                <a16:creationId xmlns:a16="http://schemas.microsoft.com/office/drawing/2014/main" id="{ABCC5DDA-E686-28E6-1285-8CB9ADED104C}"/>
              </a:ext>
            </a:extLst>
          </p:cNvPr>
          <p:cNvSpPr txBox="1">
            <a:spLocks/>
          </p:cNvSpPr>
          <p:nvPr/>
        </p:nvSpPr>
        <p:spPr>
          <a:xfrm>
            <a:off x="466000" y="4197220"/>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Halsbandschnäpper</a:t>
            </a:r>
          </a:p>
        </p:txBody>
      </p:sp>
      <p:pic>
        <p:nvPicPr>
          <p:cNvPr id="9" name="Bildplatzhalter 30">
            <a:extLst>
              <a:ext uri="{FF2B5EF4-FFF2-40B4-BE49-F238E27FC236}">
                <a16:creationId xmlns:a16="http://schemas.microsoft.com/office/drawing/2014/main" id="{4578ACE5-FF4A-994A-C6BB-392D8C29DE9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7501600" y="41770"/>
            <a:ext cx="1879200" cy="1879200"/>
          </a:xfrm>
          <a:prstGeom prst="ellipse">
            <a:avLst/>
          </a:prstGeom>
          <a:noFill/>
        </p:spPr>
      </p:pic>
      <p:sp>
        <p:nvSpPr>
          <p:cNvPr id="12" name="Inhaltsplatzhalter 9">
            <a:extLst>
              <a:ext uri="{FF2B5EF4-FFF2-40B4-BE49-F238E27FC236}">
                <a16:creationId xmlns:a16="http://schemas.microsoft.com/office/drawing/2014/main" id="{E9B6F45D-2B67-7642-3593-93EC0681D95D}"/>
              </a:ext>
            </a:extLst>
          </p:cNvPr>
          <p:cNvSpPr txBox="1">
            <a:spLocks/>
          </p:cNvSpPr>
          <p:nvPr/>
        </p:nvSpPr>
        <p:spPr>
          <a:xfrm>
            <a:off x="7499750" y="1917945"/>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Blaumerle</a:t>
            </a:r>
          </a:p>
        </p:txBody>
      </p:sp>
      <p:sp>
        <p:nvSpPr>
          <p:cNvPr id="14" name="Rechteck 13">
            <a:extLst>
              <a:ext uri="{FF2B5EF4-FFF2-40B4-BE49-F238E27FC236}">
                <a16:creationId xmlns:a16="http://schemas.microsoft.com/office/drawing/2014/main" id="{9282AC14-2668-274A-66D0-213CD6E0EE5F}"/>
              </a:ext>
            </a:extLst>
          </p:cNvPr>
          <p:cNvSpPr/>
          <p:nvPr/>
        </p:nvSpPr>
        <p:spPr>
          <a:xfrm>
            <a:off x="10896600" y="5905500"/>
            <a:ext cx="1295400"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8" name="Bildplatzhalter 30">
            <a:extLst>
              <a:ext uri="{FF2B5EF4-FFF2-40B4-BE49-F238E27FC236}">
                <a16:creationId xmlns:a16="http://schemas.microsoft.com/office/drawing/2014/main" id="{E5C51B3F-35BB-016C-E1D2-579C63659376}"/>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843100" y="4583025"/>
            <a:ext cx="1879200" cy="1879200"/>
          </a:xfrm>
          <a:prstGeom prst="ellipse">
            <a:avLst/>
          </a:prstGeom>
          <a:noFill/>
        </p:spPr>
      </p:pic>
      <p:sp>
        <p:nvSpPr>
          <p:cNvPr id="41" name="Inhaltsplatzhalter 9">
            <a:extLst>
              <a:ext uri="{FF2B5EF4-FFF2-40B4-BE49-F238E27FC236}">
                <a16:creationId xmlns:a16="http://schemas.microsoft.com/office/drawing/2014/main" id="{D780035D-6604-265E-A570-4EE194BB7449}"/>
              </a:ext>
            </a:extLst>
          </p:cNvPr>
          <p:cNvSpPr txBox="1">
            <a:spLocks/>
          </p:cNvSpPr>
          <p:nvPr/>
        </p:nvSpPr>
        <p:spPr>
          <a:xfrm>
            <a:off x="9839833" y="6468788"/>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Braunkehlchen</a:t>
            </a:r>
          </a:p>
        </p:txBody>
      </p:sp>
    </p:spTree>
    <p:extLst>
      <p:ext uri="{BB962C8B-B14F-4D97-AF65-F5344CB8AC3E}">
        <p14:creationId xmlns:p14="http://schemas.microsoft.com/office/powerpoint/2010/main" val="3082108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Nahrung</a:t>
            </a:r>
          </a:p>
        </p:txBody>
      </p:sp>
      <p:pic>
        <p:nvPicPr>
          <p:cNvPr id="28" name="Grafik 27" descr="Ein Bild, das Vogel, Singvogel, Wildleben, draußen enthält.&#10;&#10;KI-generierte Inhalte können fehlerhaft sein.">
            <a:extLst>
              <a:ext uri="{FF2B5EF4-FFF2-40B4-BE49-F238E27FC236}">
                <a16:creationId xmlns:a16="http://schemas.microsoft.com/office/drawing/2014/main" id="{BA40B61C-EDF9-A3CA-74E6-13A5171B0F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7521"/>
            <a:ext cx="7772400" cy="5180479"/>
          </a:xfrm>
          <a:prstGeom prst="rect">
            <a:avLst/>
          </a:prstGeom>
        </p:spPr>
      </p:pic>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Würmer</a:t>
            </a:r>
          </a:p>
          <a:p>
            <a:pPr lvl="2"/>
            <a:r>
              <a:rPr lang="de-CH" dirty="0"/>
              <a:t>Spinnen</a:t>
            </a:r>
          </a:p>
          <a:p>
            <a:pPr lvl="2"/>
            <a:r>
              <a:rPr lang="de-CH" dirty="0"/>
              <a:t>Raupen</a:t>
            </a:r>
          </a:p>
          <a:p>
            <a:pPr lvl="2"/>
            <a:r>
              <a:rPr lang="de-CH" dirty="0"/>
              <a:t>kleine Insekten</a:t>
            </a:r>
          </a:p>
          <a:p>
            <a:pPr lvl="2"/>
            <a:endParaRPr lang="de-CH" dirty="0"/>
          </a:p>
          <a:p>
            <a:pPr lvl="2"/>
            <a:r>
              <a:rPr lang="de-CH" dirty="0"/>
              <a:t>Samen</a:t>
            </a:r>
          </a:p>
          <a:p>
            <a:pPr lvl="2"/>
            <a:r>
              <a:rPr lang="de-CH" dirty="0"/>
              <a:t>Beeren</a:t>
            </a:r>
          </a:p>
          <a:p>
            <a:pPr lvl="2"/>
            <a:endParaRPr lang="de-CH" dirty="0"/>
          </a:p>
        </p:txBody>
      </p:sp>
      <p:pic>
        <p:nvPicPr>
          <p:cNvPr id="30" name="Grafik 29" descr="Ein Bild, das Singvogel, Baum, draußen, Wildleben enthält.&#10;&#10;KI-generierte Inhalte können fehlerhaft sein.">
            <a:extLst>
              <a:ext uri="{FF2B5EF4-FFF2-40B4-BE49-F238E27FC236}">
                <a16:creationId xmlns:a16="http://schemas.microsoft.com/office/drawing/2014/main" id="{AD04005C-F511-4EFB-9096-2E07EBD0A28C}"/>
              </a:ext>
            </a:extLst>
          </p:cNvPr>
          <p:cNvPicPr>
            <a:picLocks noChangeAspect="1"/>
          </p:cNvPicPr>
          <p:nvPr/>
        </p:nvPicPr>
        <p:blipFill>
          <a:blip r:embed="rId4" cstate="screen">
            <a:extLst>
              <a:ext uri="{28A0092B-C50C-407E-A947-70E740481C1C}">
                <a14:useLocalDpi xmlns:a14="http://schemas.microsoft.com/office/drawing/2010/main"/>
              </a:ext>
            </a:extLst>
          </a:blip>
          <a:srcRect b="-427"/>
          <a:stretch/>
        </p:blipFill>
        <p:spPr>
          <a:xfrm>
            <a:off x="6415314" y="0"/>
            <a:ext cx="5776686" cy="6885016"/>
          </a:xfrm>
          <a:prstGeom prst="rect">
            <a:avLst/>
          </a:prstGeom>
        </p:spPr>
      </p:pic>
    </p:spTree>
    <p:extLst>
      <p:ext uri="{BB962C8B-B14F-4D97-AF65-F5344CB8AC3E}">
        <p14:creationId xmlns:p14="http://schemas.microsoft.com/office/powerpoint/2010/main" val="31018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Wildleben, draußen, Singvogel enthält.&#10;&#10;KI-generierte Inhalte können fehlerhaft sein.">
            <a:extLst>
              <a:ext uri="{FF2B5EF4-FFF2-40B4-BE49-F238E27FC236}">
                <a16:creationId xmlns:a16="http://schemas.microsoft.com/office/drawing/2014/main" id="{82AD9B33-B32E-265B-7C45-6433B925E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Das Jahr eines Rotkehlchens</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sp>
        <p:nvSpPr>
          <p:cNvPr id="6" name="Inhaltsplatzhalter 4">
            <a:extLst>
              <a:ext uri="{FF2B5EF4-FFF2-40B4-BE49-F238E27FC236}">
                <a16:creationId xmlns:a16="http://schemas.microsoft.com/office/drawing/2014/main" id="{D7A5AAC2-EBBF-68AB-0651-2028A45C7ED0}"/>
              </a:ext>
            </a:extLst>
          </p:cNvPr>
          <p:cNvSpPr txBox="1">
            <a:spLocks/>
          </p:cNvSpPr>
          <p:nvPr/>
        </p:nvSpPr>
        <p:spPr>
          <a:xfrm>
            <a:off x="606425" y="2159794"/>
            <a:ext cx="5405438" cy="4362386"/>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Januar bis März: Paarfindung</a:t>
            </a:r>
          </a:p>
          <a:p>
            <a:r>
              <a:rPr lang="de-CH" dirty="0"/>
              <a:t>ab April: Nestbau und 2 Wochen Brut</a:t>
            </a:r>
          </a:p>
          <a:p>
            <a:r>
              <a:rPr lang="de-CH" dirty="0"/>
              <a:t>2 Wochen füttern am Nest und </a:t>
            </a:r>
            <a:br>
              <a:rPr lang="de-CH" dirty="0"/>
            </a:br>
            <a:r>
              <a:rPr lang="de-CH" dirty="0"/>
              <a:t>1-2 Wochen füttern in der Umgebung</a:t>
            </a:r>
          </a:p>
          <a:p>
            <a:r>
              <a:rPr lang="de-CH" dirty="0"/>
              <a:t>Zweitbrut meist im Anschluss (ca. Juni)</a:t>
            </a:r>
          </a:p>
          <a:p>
            <a:r>
              <a:rPr lang="de-CH" dirty="0"/>
              <a:t>Juni bis September: Mauser</a:t>
            </a:r>
          </a:p>
          <a:p>
            <a:r>
              <a:rPr lang="de-CH" dirty="0"/>
              <a:t>September bis November: Zug</a:t>
            </a:r>
          </a:p>
          <a:p>
            <a:r>
              <a:rPr lang="de-CH" dirty="0"/>
              <a:t>Winterterritorien bis zum Frühjahr</a:t>
            </a:r>
          </a:p>
          <a:p>
            <a:endParaRPr lang="de-CH" dirty="0"/>
          </a:p>
          <a:p>
            <a:endParaRPr lang="de-CH" dirty="0"/>
          </a:p>
          <a:p>
            <a:endParaRPr lang="de-CH" dirty="0"/>
          </a:p>
          <a:p>
            <a:endParaRPr lang="de-CH" dirty="0"/>
          </a:p>
          <a:p>
            <a:endParaRPr lang="de-CH" dirty="0"/>
          </a:p>
        </p:txBody>
      </p:sp>
    </p:spTree>
    <p:extLst>
      <p:ext uri="{BB962C8B-B14F-4D97-AF65-F5344CB8AC3E}">
        <p14:creationId xmlns:p14="http://schemas.microsoft.com/office/powerpoint/2010/main" val="4243885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Gras, Pflanze, Wildleben enthält.&#10;&#10;KI-generierte Inhalte können fehlerhaft sein.">
            <a:extLst>
              <a:ext uri="{FF2B5EF4-FFF2-40B4-BE49-F238E27FC236}">
                <a16:creationId xmlns:a16="http://schemas.microsoft.com/office/drawing/2014/main" id="{6BF2F96B-B82A-87B6-B04D-3CC76364B7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096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Nest</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489575"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wird nur vom Weibchen gebaut</a:t>
            </a:r>
          </a:p>
          <a:p>
            <a:pPr marL="342900" indent="-342900">
              <a:lnSpc>
                <a:spcPct val="150000"/>
              </a:lnSpc>
              <a:buFont typeface="Arial" panose="020B0604020202020204" pitchFamily="34" charset="0"/>
              <a:buChar char="•"/>
            </a:pPr>
            <a:r>
              <a:rPr lang="de-CH" dirty="0"/>
              <a:t>offenes, napfförmiges Nest, meist sehr gut versteckt</a:t>
            </a:r>
          </a:p>
          <a:p>
            <a:pPr marL="342900" indent="-342900">
              <a:lnSpc>
                <a:spcPct val="150000"/>
              </a:lnSpc>
              <a:buFont typeface="Arial" panose="020B0604020202020204" pitchFamily="34" charset="0"/>
              <a:buChar char="•"/>
            </a:pPr>
            <a:r>
              <a:rPr lang="de-CH" dirty="0"/>
              <a:t>trockenes Gras und Laub, Moos, mit Würzelchen und Tierhaaren gepolstert</a:t>
            </a:r>
          </a:p>
          <a:p>
            <a:pPr marL="342900" indent="-342900">
              <a:lnSpc>
                <a:spcPct val="150000"/>
              </a:lnSpc>
              <a:buFont typeface="Arial" panose="020B0604020202020204" pitchFamily="34" charset="0"/>
              <a:buChar char="•"/>
            </a:pPr>
            <a:r>
              <a:rPr lang="de-CH" dirty="0"/>
              <a:t>oft bodennah: Mulden, Böschungen, Felsnischen, Halbhöhlen in Wurzeln, </a:t>
            </a:r>
            <a:r>
              <a:rPr lang="de-CH" dirty="0" err="1"/>
              <a:t>etc</a:t>
            </a:r>
            <a:endParaRPr lang="de-CH" dirty="0"/>
          </a:p>
          <a:p>
            <a:pPr marL="342900" indent="-342900">
              <a:lnSpc>
                <a:spcPct val="150000"/>
              </a:lnSpc>
              <a:buFont typeface="Arial" panose="020B0604020202020204" pitchFamily="34" charset="0"/>
              <a:buChar char="•"/>
            </a:pPr>
            <a:r>
              <a:rPr lang="de-CH" dirty="0"/>
              <a:t>aber z. T. auch höher in Bäumen</a:t>
            </a:r>
          </a:p>
          <a:p>
            <a:pPr marL="342900" indent="-342900">
              <a:lnSpc>
                <a:spcPct val="150000"/>
              </a:lnSpc>
              <a:buFont typeface="Arial" panose="020B0604020202020204" pitchFamily="34" charset="0"/>
              <a:buChar char="•"/>
            </a:pPr>
            <a:r>
              <a:rPr lang="de-CH" dirty="0"/>
              <a:t>5 bis 7 Eier</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pic>
        <p:nvPicPr>
          <p:cNvPr id="6" name="Grafik 5" descr="Ein Bild, das Mond, Astronomisches Objekt, Astronomisches Ereignis, Mondfinsternis enthält.&#10;&#10;KI-generierte Inhalte können fehlerhaft sein.">
            <a:extLst>
              <a:ext uri="{FF2B5EF4-FFF2-40B4-BE49-F238E27FC236}">
                <a16:creationId xmlns:a16="http://schemas.microsoft.com/office/drawing/2014/main" id="{3702D10E-A851-0AF3-7118-C8DF743A40C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26656" y="-51771"/>
            <a:ext cx="2365343" cy="2867542"/>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Tree>
    <p:extLst>
      <p:ext uri="{BB962C8B-B14F-4D97-AF65-F5344CB8AC3E}">
        <p14:creationId xmlns:p14="http://schemas.microsoft.com/office/powerpoint/2010/main" val="12086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a:xfrm>
            <a:off x="606425" y="540000"/>
            <a:ext cx="8639175" cy="672732"/>
          </a:xfrm>
        </p:spPr>
        <p:txBody>
          <a:bodyPr/>
          <a:lstStyle/>
          <a:p>
            <a:r>
              <a:rPr lang="de-CH" dirty="0"/>
              <a:t>Die Schweiz hat gewählt...</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pic>
        <p:nvPicPr>
          <p:cNvPr id="6" name="Bildplatzhalter 17">
            <a:extLst>
              <a:ext uri="{FF2B5EF4-FFF2-40B4-BE49-F238E27FC236}">
                <a16:creationId xmlns:a16="http://schemas.microsoft.com/office/drawing/2014/main" id="{D214F6FE-16A3-E4AF-9FF9-8BDAAFED7FC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5029" y="1758950"/>
            <a:ext cx="12197029" cy="5101153"/>
          </a:xfrm>
        </p:spPr>
      </p:pic>
      <p:sp>
        <p:nvSpPr>
          <p:cNvPr id="2" name="Grafik 16">
            <a:extLst>
              <a:ext uri="{FF2B5EF4-FFF2-40B4-BE49-F238E27FC236}">
                <a16:creationId xmlns:a16="http://schemas.microsoft.com/office/drawing/2014/main" id="{13341A02-33AB-BE01-026A-704553D76252}"/>
              </a:ext>
            </a:extLst>
          </p:cNvPr>
          <p:cNvSpPr>
            <a:spLocks noChangeAspect="1"/>
          </p:cNvSpPr>
          <p:nvPr/>
        </p:nvSpPr>
        <p:spPr>
          <a:xfrm rot="21000000">
            <a:off x="218879" y="4891143"/>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25 %</a:t>
            </a:r>
          </a:p>
        </p:txBody>
      </p:sp>
      <p:sp>
        <p:nvSpPr>
          <p:cNvPr id="3" name="Grafik 16">
            <a:extLst>
              <a:ext uri="{FF2B5EF4-FFF2-40B4-BE49-F238E27FC236}">
                <a16:creationId xmlns:a16="http://schemas.microsoft.com/office/drawing/2014/main" id="{03808D2F-7797-3147-423D-77590D9CC6FF}"/>
              </a:ext>
            </a:extLst>
          </p:cNvPr>
          <p:cNvSpPr>
            <a:spLocks noChangeAspect="1"/>
          </p:cNvSpPr>
          <p:nvPr/>
        </p:nvSpPr>
        <p:spPr>
          <a:xfrm rot="21000000">
            <a:off x="683163" y="2056396"/>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19 %</a:t>
            </a:r>
          </a:p>
        </p:txBody>
      </p:sp>
      <p:sp>
        <p:nvSpPr>
          <p:cNvPr id="5" name="Grafik 16">
            <a:extLst>
              <a:ext uri="{FF2B5EF4-FFF2-40B4-BE49-F238E27FC236}">
                <a16:creationId xmlns:a16="http://schemas.microsoft.com/office/drawing/2014/main" id="{EBCE89B1-ACF4-AA5C-5D94-64BA320BE9F9}"/>
              </a:ext>
            </a:extLst>
          </p:cNvPr>
          <p:cNvSpPr>
            <a:spLocks noChangeAspect="1"/>
          </p:cNvSpPr>
          <p:nvPr/>
        </p:nvSpPr>
        <p:spPr>
          <a:xfrm rot="21000000">
            <a:off x="3849150" y="5822150"/>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23 %</a:t>
            </a:r>
          </a:p>
        </p:txBody>
      </p:sp>
      <p:sp>
        <p:nvSpPr>
          <p:cNvPr id="7" name="Grafik 16">
            <a:extLst>
              <a:ext uri="{FF2B5EF4-FFF2-40B4-BE49-F238E27FC236}">
                <a16:creationId xmlns:a16="http://schemas.microsoft.com/office/drawing/2014/main" id="{D3F108BE-8E35-EF32-6430-16584BE73578}"/>
              </a:ext>
            </a:extLst>
          </p:cNvPr>
          <p:cNvSpPr>
            <a:spLocks noChangeAspect="1"/>
          </p:cNvSpPr>
          <p:nvPr/>
        </p:nvSpPr>
        <p:spPr>
          <a:xfrm rot="21000000">
            <a:off x="8480144" y="2341531"/>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13 %</a:t>
            </a:r>
          </a:p>
        </p:txBody>
      </p:sp>
      <p:sp>
        <p:nvSpPr>
          <p:cNvPr id="8" name="Grafik 16">
            <a:extLst>
              <a:ext uri="{FF2B5EF4-FFF2-40B4-BE49-F238E27FC236}">
                <a16:creationId xmlns:a16="http://schemas.microsoft.com/office/drawing/2014/main" id="{D97C66D7-F46B-88B1-811F-EBA07D6F81F6}"/>
              </a:ext>
            </a:extLst>
          </p:cNvPr>
          <p:cNvSpPr>
            <a:spLocks noChangeAspect="1"/>
          </p:cNvSpPr>
          <p:nvPr/>
        </p:nvSpPr>
        <p:spPr>
          <a:xfrm rot="21000000">
            <a:off x="9768168" y="4327647"/>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20 %</a:t>
            </a:r>
          </a:p>
        </p:txBody>
      </p:sp>
    </p:spTree>
    <p:extLst>
      <p:ext uri="{BB962C8B-B14F-4D97-AF65-F5344CB8AC3E}">
        <p14:creationId xmlns:p14="http://schemas.microsoft.com/office/powerpoint/2010/main" val="34730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Vogel, draußen, Heu enthält.&#10;&#10;KI-generierte Inhalte können fehlerhaft sein.">
            <a:extLst>
              <a:ext uri="{FF2B5EF4-FFF2-40B4-BE49-F238E27FC236}">
                <a16:creationId xmlns:a16="http://schemas.microsoft.com/office/drawing/2014/main" id="{AB8955B1-573C-9DB3-4E92-E0C32B6452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1404257"/>
            <a:ext cx="12192000" cy="5453743"/>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Nest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836543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Vogel, Singvogel, draußen, Schnabel enthält.&#10;&#10;KI-generierte Inhalte können fehlerhaft sein.">
            <a:extLst>
              <a:ext uri="{FF2B5EF4-FFF2-40B4-BE49-F238E27FC236}">
                <a16:creationId xmlns:a16="http://schemas.microsoft.com/office/drawing/2014/main" id="{536D7DB1-3AB0-AE48-6CE8-9957A56C0E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096000" cy="6866651"/>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Jungvögel</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4">
            <a:extLst>
              <a:ext uri="{FF2B5EF4-FFF2-40B4-BE49-F238E27FC236}">
                <a16:creationId xmlns:a16="http://schemas.microsoft.com/office/drawing/2014/main" id="{7ECC1BB9-A75F-667B-8377-0DAF956FB41E}"/>
              </a:ext>
            </a:extLst>
          </p:cNvPr>
          <p:cNvSpPr txBox="1">
            <a:spLocks/>
          </p:cNvSpPr>
          <p:nvPr/>
        </p:nvSpPr>
        <p:spPr>
          <a:xfrm>
            <a:off x="606425" y="1768230"/>
            <a:ext cx="5778877" cy="4362386"/>
          </a:xfrm>
          <a:prstGeom prst="rect">
            <a:avLst/>
          </a:prstGeom>
        </p:spPr>
        <p:txBody>
          <a:bodyPr vert="horz" lIns="90000" tIns="46800" rIns="90000" bIns="46800" rtlCol="0">
            <a:no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4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buFont typeface="Arial" panose="020B0604020202020204" pitchFamily="34" charset="0"/>
              <a:buChar char="•"/>
            </a:pPr>
            <a:r>
              <a:rPr lang="de-CH" dirty="0"/>
              <a:t>braun mit hellen Tupfen</a:t>
            </a:r>
            <a:br>
              <a:rPr lang="de-CH" dirty="0"/>
            </a:br>
            <a:r>
              <a:rPr lang="de-CH" dirty="0"/>
              <a:t>➔ Tarnung im Vegetationsschatten</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a:t>nach 5 – 7 Wochen</a:t>
            </a:r>
            <a:br>
              <a:rPr lang="de-CH" dirty="0"/>
            </a:br>
            <a:r>
              <a:rPr lang="de-CH" dirty="0"/>
              <a:t>Beginn der Mauser</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endParaRPr lang="de-CH" dirty="0"/>
          </a:p>
        </p:txBody>
      </p:sp>
      <p:pic>
        <p:nvPicPr>
          <p:cNvPr id="6" name="Grafik 5" descr="Ein Bild, das Vogel, draußen, Baum, Singvogel enthält.&#10;&#10;KI-generierte Inhalte können fehlerhaft sein.">
            <a:extLst>
              <a:ext uri="{FF2B5EF4-FFF2-40B4-BE49-F238E27FC236}">
                <a16:creationId xmlns:a16="http://schemas.microsoft.com/office/drawing/2014/main" id="{95815BBB-F66F-B16C-DD63-86C19DA8DF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3765756" y="3429000"/>
            <a:ext cx="4660488" cy="3437651"/>
          </a:xfrm>
          <a:prstGeom prst="rect">
            <a:avLst/>
          </a:prstGeom>
        </p:spPr>
      </p:pic>
    </p:spTree>
    <p:extLst>
      <p:ext uri="{BB962C8B-B14F-4D97-AF65-F5344CB8AC3E}">
        <p14:creationId xmlns:p14="http://schemas.microsoft.com/office/powerpoint/2010/main" val="19679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512DC40-282F-F3E5-FA46-557D36A5A1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0138" y="0"/>
            <a:ext cx="6011862" cy="6858000"/>
          </a:xfrm>
          <a:prstGeom prst="rect">
            <a:avLst/>
          </a:prstGeom>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Verhalten</a:t>
            </a:r>
          </a:p>
        </p:txBody>
      </p:sp>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39073"/>
            <a:ext cx="4986775" cy="4362386"/>
          </a:xfrm>
        </p:spPr>
        <p:txBody>
          <a:bodyPr lIns="90000" tIns="46800" rIns="90000" bIns="46800"/>
          <a:lstStyle/>
          <a:p>
            <a:pPr lvl="2"/>
            <a:r>
              <a:rPr lang="de-CH" dirty="0"/>
              <a:t>baden sehr gerne</a:t>
            </a:r>
          </a:p>
          <a:p>
            <a:pPr lvl="2"/>
            <a:r>
              <a:rPr lang="de-CH" dirty="0" err="1"/>
              <a:t>emsen</a:t>
            </a:r>
            <a:r>
              <a:rPr lang="de-CH" dirty="0"/>
              <a:t> sich aktiv ein</a:t>
            </a:r>
          </a:p>
          <a:p>
            <a:pPr lvl="2"/>
            <a:r>
              <a:rPr lang="de-CH" dirty="0"/>
              <a:t>sehr territorial und aggressiv</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798222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Verhalten</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pic>
        <p:nvPicPr>
          <p:cNvPr id="8" name="Grafik 7" descr="Ein Bild, das Text, Vogel, Fisch, Poster enthält.&#10;&#10;KI-generierte Inhalte können fehlerhaft sein.">
            <a:extLst>
              <a:ext uri="{FF2B5EF4-FFF2-40B4-BE49-F238E27FC236}">
                <a16:creationId xmlns:a16="http://schemas.microsoft.com/office/drawing/2014/main" id="{F90C1B6E-B812-E8E9-8520-6FF829D207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4135" y="0"/>
            <a:ext cx="5277865" cy="6858000"/>
          </a:xfrm>
          <a:prstGeom prst="rect">
            <a:avLst/>
          </a:prstGeom>
        </p:spPr>
      </p:pic>
      <p:pic>
        <p:nvPicPr>
          <p:cNvPr id="13" name="Grafik 12" descr="Ein Bild, das Diagramm, Kreis, Fahrrad enthält.&#10;&#10;KI-generierte Inhalte können fehlerhaft sein.">
            <a:extLst>
              <a:ext uri="{FF2B5EF4-FFF2-40B4-BE49-F238E27FC236}">
                <a16:creationId xmlns:a16="http://schemas.microsoft.com/office/drawing/2014/main" id="{A0B93D94-6641-3F2A-E283-C414E89CE7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70606" y="-1"/>
            <a:ext cx="7521396" cy="2379059"/>
          </a:xfrm>
          <a:prstGeom prst="rect">
            <a:avLst/>
          </a:prstGeom>
        </p:spPr>
      </p:pic>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08077"/>
            <a:ext cx="5277865" cy="4362386"/>
          </a:xfrm>
        </p:spPr>
        <p:txBody>
          <a:bodyPr lIns="90000" tIns="46800" rIns="90000" bIns="46800"/>
          <a:lstStyle/>
          <a:p>
            <a:pPr lvl="2"/>
            <a:r>
              <a:rPr lang="de-CH" dirty="0"/>
              <a:t>Mechanismen des Vogelzugs</a:t>
            </a:r>
          </a:p>
          <a:p>
            <a:pPr lvl="2"/>
            <a:r>
              <a:rPr lang="de-CH" dirty="0" err="1"/>
              <a:t>Nachtzieher</a:t>
            </a:r>
            <a:endParaRPr lang="de-CH" dirty="0"/>
          </a:p>
          <a:p>
            <a:pPr lvl="2"/>
            <a:r>
              <a:rPr lang="de-CH" dirty="0"/>
              <a:t>können die Sterne nutzen</a:t>
            </a:r>
          </a:p>
          <a:p>
            <a:pPr lvl="2"/>
            <a:r>
              <a:rPr lang="de-CH" dirty="0"/>
              <a:t>Magnetkompass im rechten Auge</a:t>
            </a:r>
            <a:br>
              <a:rPr lang="de-CH" dirty="0"/>
            </a:br>
            <a:r>
              <a:rPr lang="de-CH" dirty="0"/>
              <a:t>(Quanteneffekte in bestimmten Proteinen auf der Netzhaut)</a:t>
            </a:r>
          </a:p>
          <a:p>
            <a:pPr lvl="2"/>
            <a:r>
              <a:rPr lang="de-CH" dirty="0"/>
              <a:t>ziehen regelmässig 1000-2000 km (max. 3’850 km nachgewiesen)</a:t>
            </a:r>
          </a:p>
        </p:txBody>
      </p:sp>
    </p:spTree>
    <p:extLst>
      <p:ext uri="{BB962C8B-B14F-4D97-AF65-F5344CB8AC3E}">
        <p14:creationId xmlns:p14="http://schemas.microsoft.com/office/powerpoint/2010/main" val="33695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Gesang</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10" name="Rotkehlchen_VincentLegrand">
            <a:hlinkClick r:id="" action="ppaction://media"/>
            <a:extLst>
              <a:ext uri="{FF2B5EF4-FFF2-40B4-BE49-F238E27FC236}">
                <a16:creationId xmlns:a16="http://schemas.microsoft.com/office/drawing/2014/main" id="{2A608A61-42CB-736C-E1F9-882A1801CB9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10000"/>
          </a:blip>
          <a:srcRect l="26744" t="-214" r="8777" b="12890"/>
          <a:stretch/>
        </p:blipFill>
        <p:spPr>
          <a:xfrm>
            <a:off x="5112775" y="1465006"/>
            <a:ext cx="7079225" cy="5392994"/>
          </a:xfrm>
          <a:prstGeom prst="rect">
            <a:avLst/>
          </a:prstGeom>
        </p:spPr>
      </p:pic>
      <p:sp>
        <p:nvSpPr>
          <p:cNvPr id="11" name="Inhaltsplatzhalter 2">
            <a:extLst>
              <a:ext uri="{FF2B5EF4-FFF2-40B4-BE49-F238E27FC236}">
                <a16:creationId xmlns:a16="http://schemas.microsoft.com/office/drawing/2014/main" id="{6E531707-2D2C-0EE6-B2E1-43C41C33C198}"/>
              </a:ext>
            </a:extLst>
          </p:cNvPr>
          <p:cNvSpPr txBox="1">
            <a:spLocks/>
          </p:cNvSpPr>
          <p:nvPr/>
        </p:nvSpPr>
        <p:spPr>
          <a:xfrm>
            <a:off x="606425" y="1758950"/>
            <a:ext cx="4167281" cy="4362386"/>
          </a:xfrm>
          <a:prstGeom prst="rect">
            <a:avLst/>
          </a:prstGeom>
        </p:spPr>
        <p:txBody>
          <a:bodyPr vert="horz" lIns="90000" tIns="46800" rIns="90000" bIns="46800" rtlCol="0">
            <a:no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lvl="2"/>
            <a:r>
              <a:rPr lang="de-CH" dirty="0"/>
              <a:t>plätschernd, silbrig, flötend, seidig, metallisch, jazzig… melancholisch</a:t>
            </a:r>
          </a:p>
          <a:p>
            <a:pPr lvl="2"/>
            <a:r>
              <a:rPr lang="de-CH" dirty="0"/>
              <a:t>Tempowechsel</a:t>
            </a:r>
          </a:p>
          <a:p>
            <a:pPr lvl="2"/>
            <a:r>
              <a:rPr lang="de-CH" dirty="0"/>
              <a:t>Auf und Ab der Tonhöhe</a:t>
            </a:r>
          </a:p>
          <a:p>
            <a:pPr lvl="2"/>
            <a:r>
              <a:rPr lang="de-CH" dirty="0"/>
              <a:t>kurze und längere Elemente</a:t>
            </a:r>
          </a:p>
          <a:p>
            <a:pPr lvl="2"/>
            <a:r>
              <a:rPr lang="de-CH" dirty="0"/>
              <a:t>bis zu 275 Motive </a:t>
            </a:r>
            <a:br>
              <a:rPr lang="de-CH" dirty="0"/>
            </a:br>
            <a:r>
              <a:rPr lang="de-CH" dirty="0"/>
              <a:t>(inkl. Imitationen)</a:t>
            </a:r>
          </a:p>
        </p:txBody>
      </p:sp>
    </p:spTree>
    <p:extLst>
      <p:ext uri="{BB962C8B-B14F-4D97-AF65-F5344CB8AC3E}">
        <p14:creationId xmlns:p14="http://schemas.microsoft.com/office/powerpoint/2010/main" val="9693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B94D409-5180-2C56-1DD4-4ECAAA3E1CF7}"/>
              </a:ext>
            </a:extLst>
          </p:cNvPr>
          <p:cNvPicPr>
            <a:picLocks noChangeAspect="1"/>
          </p:cNvPicPr>
          <p:nvPr/>
        </p:nvPicPr>
        <p:blipFill>
          <a:blip r:embed="rId3" cstate="screen">
            <a:extLst>
              <a:ext uri="{28A0092B-C50C-407E-A947-70E740481C1C}">
                <a14:useLocalDpi xmlns:a14="http://schemas.microsoft.com/office/drawing/2010/main"/>
              </a:ext>
            </a:extLst>
          </a:blip>
          <a:srcRect b="-166"/>
          <a:stretch/>
        </p:blipFill>
        <p:spPr>
          <a:xfrm>
            <a:off x="6096000" y="0"/>
            <a:ext cx="6096000" cy="6869369"/>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Gesang</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dirty="0"/>
          </a:p>
        </p:txBody>
      </p:sp>
      <p:sp>
        <p:nvSpPr>
          <p:cNvPr id="11" name="Inhaltsplatzhalter 2">
            <a:extLst>
              <a:ext uri="{FF2B5EF4-FFF2-40B4-BE49-F238E27FC236}">
                <a16:creationId xmlns:a16="http://schemas.microsoft.com/office/drawing/2014/main" id="{6E531707-2D2C-0EE6-B2E1-43C41C33C198}"/>
              </a:ext>
            </a:extLst>
          </p:cNvPr>
          <p:cNvSpPr txBox="1">
            <a:spLocks/>
          </p:cNvSpPr>
          <p:nvPr/>
        </p:nvSpPr>
        <p:spPr>
          <a:xfrm>
            <a:off x="606425" y="1777818"/>
            <a:ext cx="464750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lnSpc>
                <a:spcPct val="100000"/>
              </a:lnSpc>
            </a:pPr>
            <a:r>
              <a:rPr lang="de-CH" dirty="0"/>
              <a:t>singen gerne in der Dämmerung</a:t>
            </a:r>
          </a:p>
          <a:p>
            <a:pPr lvl="2">
              <a:lnSpc>
                <a:spcPct val="100000"/>
              </a:lnSpc>
            </a:pPr>
            <a:r>
              <a:rPr lang="de-CH" dirty="0"/>
              <a:t>auch im Winter</a:t>
            </a:r>
          </a:p>
          <a:p>
            <a:pPr lvl="2">
              <a:lnSpc>
                <a:spcPct val="100000"/>
              </a:lnSpc>
            </a:pPr>
            <a:r>
              <a:rPr lang="de-CH" dirty="0"/>
              <a:t>Weibchen singen dann ebenfalls</a:t>
            </a:r>
          </a:p>
        </p:txBody>
      </p:sp>
    </p:spTree>
    <p:extLst>
      <p:ext uri="{BB962C8B-B14F-4D97-AF65-F5344CB8AC3E}">
        <p14:creationId xmlns:p14="http://schemas.microsoft.com/office/powerpoint/2010/main" val="107382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Gesang</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4" name="Grafik 3">
            <a:extLst>
              <a:ext uri="{FF2B5EF4-FFF2-40B4-BE49-F238E27FC236}">
                <a16:creationId xmlns:a16="http://schemas.microsoft.com/office/drawing/2014/main" id="{307A4224-CAE5-6904-D80A-4E8FE42DCB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58949"/>
            <a:ext cx="12190138" cy="3592979"/>
          </a:xfrm>
          <a:prstGeom prst="rect">
            <a:avLst/>
          </a:prstGeom>
        </p:spPr>
      </p:pic>
    </p:spTree>
    <p:extLst>
      <p:ext uri="{BB962C8B-B14F-4D97-AF65-F5344CB8AC3E}">
        <p14:creationId xmlns:p14="http://schemas.microsoft.com/office/powerpoint/2010/main" val="2719078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Gesang</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3" name="2025-01-22_16-59-51">
            <a:hlinkClick r:id="" action="ppaction://media"/>
            <a:extLst>
              <a:ext uri="{FF2B5EF4-FFF2-40B4-BE49-F238E27FC236}">
                <a16:creationId xmlns:a16="http://schemas.microsoft.com/office/drawing/2014/main" id="{F3DF51D9-881B-F9D7-D1F9-45F502F497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58950"/>
            <a:ext cx="12192000" cy="3613150"/>
          </a:xfrm>
          <a:prstGeom prst="rect">
            <a:avLst/>
          </a:prstGeom>
        </p:spPr>
      </p:pic>
    </p:spTree>
    <p:extLst>
      <p:ext uri="{BB962C8B-B14F-4D97-AF65-F5344CB8AC3E}">
        <p14:creationId xmlns:p14="http://schemas.microsoft.com/office/powerpoint/2010/main" val="4055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C173491 - Rotkehlchen - Erithacus rubecula_call_Jerome Fischer_mono">
            <a:hlinkClick r:id="" action="ppaction://media"/>
            <a:extLst>
              <a:ext uri="{FF2B5EF4-FFF2-40B4-BE49-F238E27FC236}">
                <a16:creationId xmlns:a16="http://schemas.microsoft.com/office/drawing/2014/main" id="{5615BC38-EC15-0CDD-C806-BDF440864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9405" y="2026184"/>
            <a:ext cx="2712574" cy="2712574"/>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Rufe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11" name="Grafik 10">
            <a:extLst>
              <a:ext uri="{FF2B5EF4-FFF2-40B4-BE49-F238E27FC236}">
                <a16:creationId xmlns:a16="http://schemas.microsoft.com/office/drawing/2014/main" id="{0458FB48-B11A-7FCE-E704-802A8861F6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58950"/>
            <a:ext cx="12192000" cy="3619644"/>
          </a:xfrm>
          <a:prstGeom prst="rect">
            <a:avLst/>
          </a:prstGeom>
        </p:spPr>
      </p:pic>
    </p:spTree>
    <p:extLst>
      <p:ext uri="{BB962C8B-B14F-4D97-AF65-F5344CB8AC3E}">
        <p14:creationId xmlns:p14="http://schemas.microsoft.com/office/powerpoint/2010/main" val="17105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XC264300 - Rotkehlchen - Erithacus rubecula_alarm call_Thomas Lüthi">
            <a:hlinkClick r:id="" action="ppaction://media"/>
            <a:extLst>
              <a:ext uri="{FF2B5EF4-FFF2-40B4-BE49-F238E27FC236}">
                <a16:creationId xmlns:a16="http://schemas.microsoft.com/office/drawing/2014/main" id="{E0206191-84A0-BC6E-583D-45C7ECE0A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4513" y="2103556"/>
            <a:ext cx="3256522" cy="3256522"/>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Rufe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13" name="Grafik 12">
            <a:extLst>
              <a:ext uri="{FF2B5EF4-FFF2-40B4-BE49-F238E27FC236}">
                <a16:creationId xmlns:a16="http://schemas.microsoft.com/office/drawing/2014/main" id="{1F9C390E-1552-A509-7A3C-DBDCB80741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58949"/>
            <a:ext cx="12192000" cy="3601129"/>
          </a:xfrm>
          <a:prstGeom prst="rect">
            <a:avLst/>
          </a:prstGeom>
        </p:spPr>
      </p:pic>
    </p:spTree>
    <p:extLst>
      <p:ext uri="{BB962C8B-B14F-4D97-AF65-F5344CB8AC3E}">
        <p14:creationId xmlns:p14="http://schemas.microsoft.com/office/powerpoint/2010/main" val="10635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Wildleben, draußen, Singvogel enthält.&#10;&#10;KI-generierte Inhalte können fehlerhaft sein.">
            <a:extLst>
              <a:ext uri="{FF2B5EF4-FFF2-40B4-BE49-F238E27FC236}">
                <a16:creationId xmlns:a16="http://schemas.microsoft.com/office/drawing/2014/main" id="{82AD9B33-B32E-265B-7C45-6433B925E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Rotkehlchen</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a:xfrm rot="20797617">
            <a:off x="104979" y="1782530"/>
            <a:ext cx="4986775" cy="508794"/>
          </a:xfrm>
        </p:spPr>
        <p:txBody>
          <a:bodyPr>
            <a:spAutoFit/>
          </a:bodyPr>
          <a:lstStyle/>
          <a:p>
            <a:r>
              <a:rPr lang="de-CH" sz="1600" dirty="0"/>
              <a:t>«Weil sie uns mit ihrem Gesang glücklich machen und wunderschön aussehen. :)»</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sp>
        <p:nvSpPr>
          <p:cNvPr id="2" name="Inhaltsplatzhalter 4">
            <a:extLst>
              <a:ext uri="{FF2B5EF4-FFF2-40B4-BE49-F238E27FC236}">
                <a16:creationId xmlns:a16="http://schemas.microsoft.com/office/drawing/2014/main" id="{FA11020D-CB1E-D0BE-EBBA-C7C58B60ED47}"/>
              </a:ext>
            </a:extLst>
          </p:cNvPr>
          <p:cNvSpPr txBox="1">
            <a:spLocks/>
          </p:cNvSpPr>
          <p:nvPr/>
        </p:nvSpPr>
        <p:spPr>
          <a:xfrm rot="439491">
            <a:off x="3099812" y="2673350"/>
            <a:ext cx="4986775" cy="772263"/>
          </a:xfrm>
          <a:prstGeom prst="rect">
            <a:avLst/>
          </a:prstGeom>
          <a:solidFill>
            <a:schemeClr val="bg1">
              <a:alpha val="80000"/>
            </a:schemeClr>
          </a:solidFill>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600" dirty="0"/>
              <a:t>«Fasziniert das ein so kleiner, schöner Vogel längere Strecken zurücklegen kann (Kurzstreckenzieher) und ein Künstler im verstecken ist.»</a:t>
            </a:r>
          </a:p>
        </p:txBody>
      </p:sp>
      <p:sp>
        <p:nvSpPr>
          <p:cNvPr id="3" name="Inhaltsplatzhalter 4">
            <a:extLst>
              <a:ext uri="{FF2B5EF4-FFF2-40B4-BE49-F238E27FC236}">
                <a16:creationId xmlns:a16="http://schemas.microsoft.com/office/drawing/2014/main" id="{ED899D1F-B90B-4CF9-B998-D982F0B59A70}"/>
              </a:ext>
            </a:extLst>
          </p:cNvPr>
          <p:cNvSpPr txBox="1">
            <a:spLocks/>
          </p:cNvSpPr>
          <p:nvPr/>
        </p:nvSpPr>
        <p:spPr>
          <a:xfrm>
            <a:off x="408716" y="3748451"/>
            <a:ext cx="4986775" cy="507768"/>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600" dirty="0">
                <a:effectLst/>
                <a:latin typeface="Arial" panose="020B0604020202020204" pitchFamily="34" charset="0"/>
                <a:ea typeface="Aptos" panose="020B0004020202020204" pitchFamily="34" charset="0"/>
                <a:cs typeface="Arial" panose="020B0604020202020204" pitchFamily="34" charset="0"/>
              </a:rPr>
              <a:t>«Die Rotkehlchen sind für viele Menschen DIE Herzöffner zur Natur</a:t>
            </a:r>
            <a:r>
              <a:rPr lang="de-CH" sz="1600" dirty="0">
                <a:latin typeface="Arial" panose="020B0604020202020204" pitchFamily="34" charset="0"/>
                <a:ea typeface="Aptos" panose="020B0004020202020204" pitchFamily="34" charset="0"/>
                <a:cs typeface="Arial" panose="020B0604020202020204" pitchFamily="34" charset="0"/>
              </a:rPr>
              <a:t>!»</a:t>
            </a:r>
            <a:endParaRPr lang="de-CH" sz="1400" dirty="0">
              <a:latin typeface="Arial" panose="020B0604020202020204" pitchFamily="34" charset="0"/>
              <a:cs typeface="Arial" panose="020B0604020202020204" pitchFamily="34" charset="0"/>
            </a:endParaRPr>
          </a:p>
        </p:txBody>
      </p:sp>
      <p:sp>
        <p:nvSpPr>
          <p:cNvPr id="7" name="Inhaltsplatzhalter 4">
            <a:extLst>
              <a:ext uri="{FF2B5EF4-FFF2-40B4-BE49-F238E27FC236}">
                <a16:creationId xmlns:a16="http://schemas.microsoft.com/office/drawing/2014/main" id="{2DE51A41-B515-A1E8-E48C-4361ED4343BF}"/>
              </a:ext>
            </a:extLst>
          </p:cNvPr>
          <p:cNvSpPr txBox="1">
            <a:spLocks/>
          </p:cNvSpPr>
          <p:nvPr/>
        </p:nvSpPr>
        <p:spPr>
          <a:xfrm rot="21284439">
            <a:off x="3393281" y="4340428"/>
            <a:ext cx="4986775" cy="507768"/>
          </a:xfrm>
          <a:prstGeom prst="rect">
            <a:avLst/>
          </a:prstGeom>
          <a:solidFill>
            <a:schemeClr val="bg1">
              <a:alpha val="80000"/>
            </a:schemeClr>
          </a:solidFill>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600" kern="100" dirty="0">
                <a:effectLst/>
                <a:latin typeface="Arial" panose="020B0604020202020204" pitchFamily="34" charset="0"/>
                <a:ea typeface="Aptos" panose="020B0004020202020204" pitchFamily="34" charset="0"/>
                <a:cs typeface="Arial" panose="020B0604020202020204" pitchFamily="34" charset="0"/>
              </a:rPr>
              <a:t>«Mein </a:t>
            </a:r>
            <a:r>
              <a:rPr lang="de-CH" sz="1600" kern="100" dirty="0" err="1">
                <a:effectLst/>
                <a:latin typeface="Arial" panose="020B0604020202020204" pitchFamily="34" charset="0"/>
                <a:ea typeface="Aptos" panose="020B0004020202020204" pitchFamily="34" charset="0"/>
                <a:cs typeface="Arial" panose="020B0604020202020204" pitchFamily="34" charset="0"/>
              </a:rPr>
              <a:t>Lieblingsvögeli</a:t>
            </a:r>
            <a:r>
              <a:rPr lang="de-CH" sz="1600" kern="100" dirty="0">
                <a:effectLst/>
                <a:latin typeface="Arial" panose="020B0604020202020204" pitchFamily="34" charset="0"/>
                <a:ea typeface="Aptos" panose="020B0004020202020204" pitchFamily="34" charset="0"/>
                <a:cs typeface="Arial" panose="020B0604020202020204" pitchFamily="34" charset="0"/>
              </a:rPr>
              <a:t> in der Winterzeit. Für mich ein Stimmungsaufheller»</a:t>
            </a:r>
          </a:p>
        </p:txBody>
      </p:sp>
      <p:sp>
        <p:nvSpPr>
          <p:cNvPr id="8" name="Inhaltsplatzhalter 4">
            <a:extLst>
              <a:ext uri="{FF2B5EF4-FFF2-40B4-BE49-F238E27FC236}">
                <a16:creationId xmlns:a16="http://schemas.microsoft.com/office/drawing/2014/main" id="{EA34B161-B961-CB1F-A7A0-60D31AD30979}"/>
              </a:ext>
            </a:extLst>
          </p:cNvPr>
          <p:cNvSpPr txBox="1">
            <a:spLocks/>
          </p:cNvSpPr>
          <p:nvPr/>
        </p:nvSpPr>
        <p:spPr>
          <a:xfrm>
            <a:off x="528008" y="5468477"/>
            <a:ext cx="10207108" cy="1298176"/>
          </a:xfrm>
          <a:prstGeom prst="rect">
            <a:avLst/>
          </a:prstGeom>
          <a:solidFill>
            <a:schemeClr val="bg1">
              <a:alpha val="80000"/>
            </a:schemeClr>
          </a:solidFill>
        </p:spPr>
        <p:txBody>
          <a:bodyPr vert="horz" wrap="square"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600" dirty="0">
                <a:effectLst/>
                <a:latin typeface="Arial" panose="020B0604020202020204" pitchFamily="34" charset="0"/>
                <a:ea typeface="Aptos" panose="020B0004020202020204" pitchFamily="34" charset="0"/>
                <a:cs typeface="Arial" panose="020B0604020202020204" pitchFamily="34" charset="0"/>
              </a:rPr>
              <a:t>«Das Rotkehlchen soll Vogel des Jahres werden, weil es quasi der James Bond unter den Vögeln ist: charmant, elegant und immer top gestylt mit seinem feuerroten Brustgefieder. Es taucht überall auf, wo es spannend wird, und hält sich wacker – ob in Gärten, Wäldern oder auf geheimen Missionen im städtischen Dschungel. Ausserdem singt es schon frühmorgens seine Melodie, als wäre es der Wecker für die Natur – und wer sonst könnte das besser? Ein kleines Federknäuel mit grossem Charisma, das definitiv den Titel verdient</a:t>
            </a:r>
            <a:r>
              <a:rPr lang="de-CH" sz="1600" dirty="0">
                <a:latin typeface="Arial" panose="020B0604020202020204" pitchFamily="34" charset="0"/>
                <a:ea typeface="Aptos" panose="020B0004020202020204" pitchFamily="34" charset="0"/>
                <a:cs typeface="Arial" panose="020B0604020202020204" pitchFamily="34" charset="0"/>
              </a:rPr>
              <a:t>!»</a:t>
            </a:r>
            <a:endParaRPr lang="de-CH" sz="1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6631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3" grpId="0"/>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solidFill>
                  <a:schemeClr val="bg1"/>
                </a:solidFill>
              </a:rPr>
              <a:t>Nächtliche </a:t>
            </a:r>
            <a:r>
              <a:rPr lang="de-CH" dirty="0" err="1">
                <a:solidFill>
                  <a:schemeClr val="bg1"/>
                </a:solidFill>
              </a:rPr>
              <a:t>Zugrufe</a:t>
            </a:r>
            <a:endParaRPr lang="de-CH" dirty="0">
              <a:solidFill>
                <a:schemeClr val="bg1"/>
              </a:solidFill>
            </a:endParaRP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5" name="Grafik 4" descr="Mond und Sterne mit einfarbiger Füllung">
            <a:extLst>
              <a:ext uri="{FF2B5EF4-FFF2-40B4-BE49-F238E27FC236}">
                <a16:creationId xmlns:a16="http://schemas.microsoft.com/office/drawing/2014/main" id="{A8B85461-4BE6-937F-DBBA-FC80D205C69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2000" y="432194"/>
            <a:ext cx="1294461" cy="1294461"/>
          </a:xfrm>
          <a:prstGeom prst="rect">
            <a:avLst/>
          </a:prstGeom>
        </p:spPr>
      </p:pic>
      <p:pic>
        <p:nvPicPr>
          <p:cNvPr id="11" name="XC359084 - Rotkehlchen - Erithacus rubecula NFC_ThomasLüthi">
            <a:hlinkClick r:id="" action="ppaction://media"/>
            <a:extLst>
              <a:ext uri="{FF2B5EF4-FFF2-40B4-BE49-F238E27FC236}">
                <a16:creationId xmlns:a16="http://schemas.microsoft.com/office/drawing/2014/main" id="{BA3C7AA5-47A8-9191-3112-1447C2CC9F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0911" y="2761410"/>
            <a:ext cx="2550178" cy="2550178"/>
          </a:xfrm>
          <a:prstGeom prst="rect">
            <a:avLst/>
          </a:prstGeom>
        </p:spPr>
      </p:pic>
      <p:pic>
        <p:nvPicPr>
          <p:cNvPr id="13" name="Grafik 12">
            <a:extLst>
              <a:ext uri="{FF2B5EF4-FFF2-40B4-BE49-F238E27FC236}">
                <a16:creationId xmlns:a16="http://schemas.microsoft.com/office/drawing/2014/main" id="{B76265D6-72BB-8D8F-1438-45E333E235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758950"/>
            <a:ext cx="12192001" cy="3591872"/>
          </a:xfrm>
          <a:prstGeom prst="rect">
            <a:avLst/>
          </a:prstGeom>
        </p:spPr>
      </p:pic>
    </p:spTree>
    <p:extLst>
      <p:ext uri="{BB962C8B-B14F-4D97-AF65-F5344CB8AC3E}">
        <p14:creationId xmlns:p14="http://schemas.microsoft.com/office/powerpoint/2010/main" val="223253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Vogel, Singvogel, draußen, Schnabel enthält.&#10;&#10;KI-generierte Inhalte können fehlerhaft sein.">
            <a:extLst>
              <a:ext uri="{FF2B5EF4-FFF2-40B4-BE49-F238E27FC236}">
                <a16:creationId xmlns:a16="http://schemas.microsoft.com/office/drawing/2014/main" id="{536D7DB1-3AB0-AE48-6CE8-9957A56C0E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096000" cy="6866651"/>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Gefährliches Leben</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dirty="0"/>
          </a:p>
        </p:txBody>
      </p:sp>
      <p:pic>
        <p:nvPicPr>
          <p:cNvPr id="3" name="Grafik 2" descr="Ein Bild, das Mond, Astronomisches Objekt, Astronomisches Ereignis, Mondfinsternis enthält.&#10;&#10;KI-generierte Inhalte können fehlerhaft sein.">
            <a:extLst>
              <a:ext uri="{FF2B5EF4-FFF2-40B4-BE49-F238E27FC236}">
                <a16:creationId xmlns:a16="http://schemas.microsoft.com/office/drawing/2014/main" id="{7D467F51-4671-4921-B7D6-5ABE86631A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11042" y="3744909"/>
            <a:ext cx="4964187" cy="3121742"/>
          </a:xfrm>
          <a:prstGeom prst="rect">
            <a:avLst/>
          </a:prstGeom>
        </p:spPr>
      </p:pic>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5" y="1768230"/>
            <a:ext cx="5489575"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de-CH" dirty="0"/>
              <a:t>60 – 70 % überleben erstes Jahr nicht</a:t>
            </a:r>
          </a:p>
          <a:p>
            <a:pPr marL="342900" indent="-342900">
              <a:lnSpc>
                <a:spcPct val="150000"/>
              </a:lnSpc>
              <a:buFont typeface="Arial" panose="020B0604020202020204" pitchFamily="34" charset="0"/>
              <a:buChar char="•"/>
            </a:pPr>
            <a:r>
              <a:rPr lang="de-CH" dirty="0"/>
              <a:t>strenge Winter </a:t>
            </a:r>
            <a:br>
              <a:rPr lang="de-CH" dirty="0"/>
            </a:br>
            <a:r>
              <a:rPr lang="de-CH" dirty="0"/>
              <a:t>(Kälte, Nahrungsmangel)</a:t>
            </a:r>
          </a:p>
          <a:p>
            <a:pPr marL="342900" indent="-342900">
              <a:lnSpc>
                <a:spcPct val="150000"/>
              </a:lnSpc>
              <a:buFont typeface="Arial" panose="020B0604020202020204" pitchFamily="34" charset="0"/>
              <a:buChar char="•"/>
            </a:pPr>
            <a:r>
              <a:rPr lang="de-CH" dirty="0"/>
              <a:t>ausgeräumte Landschaften, keine Strukturen mehr</a:t>
            </a:r>
          </a:p>
          <a:p>
            <a:pPr marL="342900" indent="-342900">
              <a:lnSpc>
                <a:spcPct val="150000"/>
              </a:lnSpc>
              <a:buFont typeface="Arial" panose="020B0604020202020204" pitchFamily="34" charset="0"/>
              <a:buChar char="•"/>
            </a:pPr>
            <a:r>
              <a:rPr lang="de-CH" dirty="0"/>
              <a:t>Beutegreifer: Sperber, Fuchs, Katze,...</a:t>
            </a:r>
          </a:p>
          <a:p>
            <a:pPr marL="342900" indent="-342900">
              <a:lnSpc>
                <a:spcPct val="150000"/>
              </a:lnSpc>
              <a:buFont typeface="Arial" panose="020B0604020202020204" pitchFamily="34" charset="0"/>
              <a:buChar char="•"/>
            </a:pPr>
            <a:r>
              <a:rPr lang="de-CH" dirty="0"/>
              <a:t>illegale Jagd</a:t>
            </a:r>
          </a:p>
          <a:p>
            <a:pPr marL="342900" indent="-342900">
              <a:lnSpc>
                <a:spcPct val="150000"/>
              </a:lnSpc>
              <a:buFont typeface="Arial" panose="020B0604020202020204" pitchFamily="34" charset="0"/>
              <a:buChar char="•"/>
            </a:pPr>
            <a:r>
              <a:rPr lang="de-CH" dirty="0"/>
              <a:t>Vogelschlag an Glas</a:t>
            </a:r>
          </a:p>
          <a:p>
            <a:pPr marL="342900" indent="-342900">
              <a:lnSpc>
                <a:spcPct val="150000"/>
              </a:lnSpc>
              <a:buFont typeface="Arial" panose="020B0604020202020204" pitchFamily="34" charset="0"/>
              <a:buChar char="•"/>
            </a:pPr>
            <a:r>
              <a:rPr lang="de-CH" dirty="0"/>
              <a:t>Kuckuck</a:t>
            </a:r>
          </a:p>
        </p:txBody>
      </p:sp>
    </p:spTree>
    <p:extLst>
      <p:ext uri="{BB962C8B-B14F-4D97-AF65-F5344CB8AC3E}">
        <p14:creationId xmlns:p14="http://schemas.microsoft.com/office/powerpoint/2010/main" val="230520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7" name="Bildplatzhalter 10">
            <a:extLst>
              <a:ext uri="{FF2B5EF4-FFF2-40B4-BE49-F238E27FC236}">
                <a16:creationId xmlns:a16="http://schemas.microsoft.com/office/drawing/2014/main" id="{E472EF3B-045B-BD56-88FB-89D46052872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013450" y="1758950"/>
            <a:ext cx="6178550" cy="5099050"/>
          </a:xfr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3" name="Inhaltsplatzhalter 4">
            <a:extLst>
              <a:ext uri="{FF2B5EF4-FFF2-40B4-BE49-F238E27FC236}">
                <a16:creationId xmlns:a16="http://schemas.microsoft.com/office/drawing/2014/main" id="{8D10D74B-41D6-79A7-AA64-F5408AD4DAD2}"/>
              </a:ext>
            </a:extLst>
          </p:cNvPr>
          <p:cNvSpPr txBox="1">
            <a:spLocks/>
          </p:cNvSpPr>
          <p:nvPr/>
        </p:nvSpPr>
        <p:spPr>
          <a:xfrm>
            <a:off x="606424" y="1758950"/>
            <a:ext cx="5489575"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Insektenförderung!</a:t>
            </a:r>
          </a:p>
          <a:p>
            <a:pPr marL="342900" indent="-342900">
              <a:lnSpc>
                <a:spcPct val="150000"/>
              </a:lnSpc>
              <a:buFont typeface="Arial" panose="020B0604020202020204" pitchFamily="34" charset="0"/>
              <a:buChar char="•"/>
            </a:pPr>
            <a:r>
              <a:rPr lang="de-CH" dirty="0"/>
              <a:t>Nahrung für die meisten unserer Vögel</a:t>
            </a:r>
            <a:br>
              <a:rPr lang="de-CH" dirty="0"/>
            </a:br>
            <a:r>
              <a:rPr lang="de-CH" dirty="0"/>
              <a:t>(mind. zur Jungenaufzucht)</a:t>
            </a:r>
          </a:p>
          <a:p>
            <a:pPr marL="342900" indent="-342900">
              <a:lnSpc>
                <a:spcPct val="150000"/>
              </a:lnSpc>
              <a:buFont typeface="Arial" panose="020B0604020202020204" pitchFamily="34" charset="0"/>
              <a:buChar char="•"/>
            </a:pPr>
            <a:r>
              <a:rPr lang="de-CH" dirty="0"/>
              <a:t>60% aller bewerteten Insekten stehen auf der Roten Liste</a:t>
            </a:r>
          </a:p>
          <a:p>
            <a:pPr marL="342900" indent="-342900">
              <a:lnSpc>
                <a:spcPct val="150000"/>
              </a:lnSpc>
              <a:buFont typeface="Arial" panose="020B0604020202020204" pitchFamily="34" charset="0"/>
              <a:buChar char="•"/>
            </a:pPr>
            <a:r>
              <a:rPr lang="de-CH" dirty="0"/>
              <a:t>die Insektenmasse</a:t>
            </a:r>
            <a:br>
              <a:rPr lang="de-CH" dirty="0"/>
            </a:br>
            <a:r>
              <a:rPr lang="de-CH" dirty="0"/>
              <a:t>geht zurück</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pic>
        <p:nvPicPr>
          <p:cNvPr id="9" name="Grafik 8">
            <a:extLst>
              <a:ext uri="{FF2B5EF4-FFF2-40B4-BE49-F238E27FC236}">
                <a16:creationId xmlns:a16="http://schemas.microsoft.com/office/drawing/2014/main" id="{5664F65B-A6DB-685E-330B-4B0C842AE1E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32924" y="3941312"/>
            <a:ext cx="2580526" cy="2660971"/>
          </a:xfrm>
          <a:prstGeom prst="rect">
            <a:avLst/>
          </a:prstGeom>
        </p:spPr>
      </p:pic>
    </p:spTree>
    <p:extLst>
      <p:ext uri="{BB962C8B-B14F-4D97-AF65-F5344CB8AC3E}">
        <p14:creationId xmlns:p14="http://schemas.microsoft.com/office/powerpoint/2010/main" val="365592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0" name="Bild 1" descr="DSC08878.JPG">
            <a:extLst>
              <a:ext uri="{FF2B5EF4-FFF2-40B4-BE49-F238E27FC236}">
                <a16:creationId xmlns:a16="http://schemas.microsoft.com/office/drawing/2014/main" id="{765940B3-E89E-675C-735E-8660D9AC7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1" name="Textfeld 10">
            <a:extLst>
              <a:ext uri="{FF2B5EF4-FFF2-40B4-BE49-F238E27FC236}">
                <a16:creationId xmlns:a16="http://schemas.microsoft.com/office/drawing/2014/main" id="{02123AB0-D5F4-C52B-8632-6D2319050DE9}"/>
              </a:ext>
            </a:extLst>
          </p:cNvPr>
          <p:cNvSpPr txBox="1"/>
          <p:nvPr/>
        </p:nvSpPr>
        <p:spPr>
          <a:xfrm>
            <a:off x="606425" y="1752733"/>
            <a:ext cx="7673975" cy="3625508"/>
          </a:xfrm>
          <a:prstGeom prst="rect">
            <a:avLst/>
          </a:prstGeom>
          <a:solidFill>
            <a:schemeClr val="bg1">
              <a:alpha val="80000"/>
            </a:schemeClr>
          </a:solidFill>
        </p:spPr>
        <p:txBody>
          <a:bodyPr wrap="square" lIns="180000" tIns="144000" rIns="144000" bIns="144000" rtlCol="0">
            <a:spAutoFit/>
          </a:bodyPr>
          <a:lstStyle/>
          <a:p>
            <a:pPr marL="457200" indent="-457200">
              <a:lnSpc>
                <a:spcPct val="150000"/>
              </a:lnSpc>
              <a:buFont typeface="Arial" panose="020B0604020202020204" pitchFamily="34" charset="0"/>
              <a:buChar char="•"/>
            </a:pPr>
            <a:r>
              <a:rPr lang="de-DE" sz="2100" dirty="0"/>
              <a:t>Vielfalt fördern und Strukturen anlegen</a:t>
            </a:r>
          </a:p>
          <a:p>
            <a:pPr marL="457200" indent="-457200">
              <a:lnSpc>
                <a:spcPct val="150000"/>
              </a:lnSpc>
              <a:buFont typeface="Arial" panose="020B0604020202020204" pitchFamily="34" charset="0"/>
              <a:buChar char="•"/>
            </a:pPr>
            <a:r>
              <a:rPr lang="de-DE" sz="2100" dirty="0"/>
              <a:t>einheimische Pflanzen nutzen, Verzicht auf Neophyten</a:t>
            </a:r>
          </a:p>
          <a:p>
            <a:pPr marL="457200" indent="-457200">
              <a:lnSpc>
                <a:spcPct val="150000"/>
              </a:lnSpc>
              <a:buFont typeface="Arial" panose="020B0604020202020204" pitchFamily="34" charset="0"/>
              <a:buChar char="•"/>
            </a:pPr>
            <a:r>
              <a:rPr lang="de-DE" sz="2100" dirty="0"/>
              <a:t>gezielte und naturschonende Pflege</a:t>
            </a:r>
          </a:p>
          <a:p>
            <a:pPr marL="457200" indent="-457200">
              <a:lnSpc>
                <a:spcPct val="150000"/>
              </a:lnSpc>
              <a:buFont typeface="Arial" panose="020B0604020202020204" pitchFamily="34" charset="0"/>
              <a:buChar char="•"/>
            </a:pPr>
            <a:r>
              <a:rPr lang="de-DE" sz="2100" dirty="0"/>
              <a:t>unversiegelte Flächen schaffen</a:t>
            </a:r>
          </a:p>
          <a:p>
            <a:pPr marL="457200" indent="-457200">
              <a:lnSpc>
                <a:spcPct val="150000"/>
              </a:lnSpc>
              <a:buFont typeface="Arial" panose="020B0604020202020204" pitchFamily="34" charset="0"/>
              <a:buChar char="•"/>
            </a:pPr>
            <a:r>
              <a:rPr lang="de-DE" sz="2100" dirty="0"/>
              <a:t>Barrieren und Gefahren beachten</a:t>
            </a:r>
          </a:p>
          <a:p>
            <a:pPr marL="457200" indent="-457200">
              <a:lnSpc>
                <a:spcPct val="150000"/>
              </a:lnSpc>
              <a:buFont typeface="Arial" panose="020B0604020202020204" pitchFamily="34" charset="0"/>
              <a:buChar char="•"/>
            </a:pPr>
            <a:r>
              <a:rPr lang="de-DE" sz="2100" dirty="0"/>
              <a:t>Lichtverschmutzung reduzieren</a:t>
            </a:r>
          </a:p>
          <a:p>
            <a:pPr marL="457200" indent="-457200">
              <a:lnSpc>
                <a:spcPct val="150000"/>
              </a:lnSpc>
              <a:buFont typeface="Arial" panose="020B0604020202020204" pitchFamily="34" charset="0"/>
              <a:buChar char="•"/>
            </a:pPr>
            <a:r>
              <a:rPr lang="de-DE" sz="2100" dirty="0"/>
              <a:t>Verzicht auf chemische Hilfsmittel</a:t>
            </a:r>
          </a:p>
        </p:txBody>
      </p:sp>
      <p:pic>
        <p:nvPicPr>
          <p:cNvPr id="4" name="Grafik 3" descr="Ein Bild, das Text, Vogel, Schnabel enthält.&#10;&#10;KI-generierte Inhalte können fehlerhaft sein.">
            <a:extLst>
              <a:ext uri="{FF2B5EF4-FFF2-40B4-BE49-F238E27FC236}">
                <a16:creationId xmlns:a16="http://schemas.microsoft.com/office/drawing/2014/main" id="{BB89288A-50D4-EB5A-C5B2-C77014A8F8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3037">
            <a:off x="9957290" y="2156317"/>
            <a:ext cx="1634010" cy="3311859"/>
          </a:xfrm>
          <a:prstGeom prst="rect">
            <a:avLst/>
          </a:prstGeom>
        </p:spPr>
      </p:pic>
      <p:pic>
        <p:nvPicPr>
          <p:cNvPr id="7" name="Grafik 6" descr="Ein Bild, das Text, Singvogel, Vogel, Blume enthält.&#10;&#10;KI-generierte Inhalte können fehlerhaft sein.">
            <a:extLst>
              <a:ext uri="{FF2B5EF4-FFF2-40B4-BE49-F238E27FC236}">
                <a16:creationId xmlns:a16="http://schemas.microsoft.com/office/drawing/2014/main" id="{535BA563-A1BC-A6DD-8B11-8F578044C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11657">
            <a:off x="8809082" y="758365"/>
            <a:ext cx="1655930" cy="3311859"/>
          </a:xfrm>
          <a:prstGeom prst="rect">
            <a:avLst/>
          </a:prstGeom>
        </p:spPr>
      </p:pic>
    </p:spTree>
    <p:extLst>
      <p:ext uri="{BB962C8B-B14F-4D97-AF65-F5344CB8AC3E}">
        <p14:creationId xmlns:p14="http://schemas.microsoft.com/office/powerpoint/2010/main" val="659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8" descr="Ein Bild, das draußen, Baum, Bodendecker, Halbstrauch enthält.&#10;&#10;KI-generierte Inhalte können fehlerhaft sein.">
            <a:extLst>
              <a:ext uri="{FF2B5EF4-FFF2-40B4-BE49-F238E27FC236}">
                <a16:creationId xmlns:a16="http://schemas.microsoft.com/office/drawing/2014/main" id="{31F48A51-253F-D02A-308F-2309DDA1D5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11863" y="1758950"/>
            <a:ext cx="6180137" cy="509905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Gartengestaltung</a:t>
            </a:r>
          </a:p>
        </p:txBody>
      </p:sp>
      <p:sp>
        <p:nvSpPr>
          <p:cNvPr id="4" name="Textfeld 3">
            <a:extLst>
              <a:ext uri="{FF2B5EF4-FFF2-40B4-BE49-F238E27FC236}">
                <a16:creationId xmlns:a16="http://schemas.microsoft.com/office/drawing/2014/main" id="{8E265F15-17AA-C90B-4454-CF4F39867B35}"/>
              </a:ext>
            </a:extLst>
          </p:cNvPr>
          <p:cNvSpPr txBox="1"/>
          <p:nvPr/>
        </p:nvSpPr>
        <p:spPr>
          <a:xfrm>
            <a:off x="606425" y="2262184"/>
            <a:ext cx="531694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abwechslungsreich gestaltet, bepflanzt und gepflegt</a:t>
            </a:r>
          </a:p>
          <a:p>
            <a:r>
              <a:rPr lang="de-CH" dirty="0"/>
              <a:t>hohe Strukturvielfalt mit vielen Kleinstlebensräumen</a:t>
            </a:r>
          </a:p>
          <a:p>
            <a:r>
              <a:rPr lang="de-CH" dirty="0"/>
              <a:t>wilde Ecken</a:t>
            </a:r>
          </a:p>
          <a:p>
            <a:r>
              <a:rPr lang="de-CH" dirty="0"/>
              <a:t>etwas mehr «Unordnung» und </a:t>
            </a:r>
            <a:br>
              <a:rPr lang="de-CH" dirty="0"/>
            </a:br>
            <a:r>
              <a:rPr lang="de-CH" dirty="0"/>
              <a:t>«</a:t>
            </a:r>
            <a:r>
              <a:rPr lang="de-CH" dirty="0" err="1"/>
              <a:t>laissez-faire</a:t>
            </a:r>
            <a:r>
              <a:rPr lang="de-CH" dirty="0"/>
              <a:t>»</a:t>
            </a:r>
          </a:p>
          <a:p>
            <a:endParaRPr lang="de-CH" dirty="0"/>
          </a:p>
          <a:p>
            <a:endParaRPr lang="de-CH" dirty="0"/>
          </a:p>
          <a:p>
            <a:endParaRPr lang="de-CH" dirty="0"/>
          </a:p>
        </p:txBody>
      </p:sp>
    </p:spTree>
    <p:extLst>
      <p:ext uri="{BB962C8B-B14F-4D97-AF65-F5344CB8AC3E}">
        <p14:creationId xmlns:p14="http://schemas.microsoft.com/office/powerpoint/2010/main" val="1268052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31F48A51-253F-D02A-308F-2309DDA1D5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11863" y="1758950"/>
            <a:ext cx="6180137" cy="509905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Gartengestaltung</a:t>
            </a:r>
          </a:p>
        </p:txBody>
      </p:sp>
      <p:sp>
        <p:nvSpPr>
          <p:cNvPr id="4" name="Textfeld 3">
            <a:extLst>
              <a:ext uri="{FF2B5EF4-FFF2-40B4-BE49-F238E27FC236}">
                <a16:creationId xmlns:a16="http://schemas.microsoft.com/office/drawing/2014/main" id="{8E265F15-17AA-C90B-4454-CF4F39867B35}"/>
              </a:ext>
            </a:extLst>
          </p:cNvPr>
          <p:cNvSpPr txBox="1"/>
          <p:nvPr/>
        </p:nvSpPr>
        <p:spPr>
          <a:xfrm>
            <a:off x="606425" y="2262184"/>
            <a:ext cx="531694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abwechslungsreich gestaltet, bepflanzt und gepflegt</a:t>
            </a:r>
          </a:p>
          <a:p>
            <a:r>
              <a:rPr lang="de-CH" dirty="0"/>
              <a:t>hohe Strukturvielfalt mit vielen Kleinstlebensräumen</a:t>
            </a:r>
          </a:p>
          <a:p>
            <a:r>
              <a:rPr lang="de-CH" dirty="0"/>
              <a:t>wilde Ecken</a:t>
            </a:r>
          </a:p>
          <a:p>
            <a:r>
              <a:rPr lang="de-CH" dirty="0"/>
              <a:t>etwas mehr «Unordnung» und </a:t>
            </a:r>
            <a:br>
              <a:rPr lang="de-CH" dirty="0"/>
            </a:br>
            <a:r>
              <a:rPr lang="de-CH" dirty="0"/>
              <a:t>«</a:t>
            </a:r>
            <a:r>
              <a:rPr lang="de-CH" dirty="0" err="1"/>
              <a:t>laissez-faire</a:t>
            </a:r>
            <a:r>
              <a:rPr lang="de-CH" dirty="0"/>
              <a:t>»</a:t>
            </a:r>
          </a:p>
          <a:p>
            <a:endParaRPr lang="de-CH" dirty="0"/>
          </a:p>
          <a:p>
            <a:endParaRPr lang="de-CH" dirty="0"/>
          </a:p>
          <a:p>
            <a:endParaRPr lang="de-CH" dirty="0"/>
          </a:p>
        </p:txBody>
      </p:sp>
    </p:spTree>
    <p:extLst>
      <p:ext uri="{BB962C8B-B14F-4D97-AF65-F5344CB8AC3E}">
        <p14:creationId xmlns:p14="http://schemas.microsoft.com/office/powerpoint/2010/main" val="1687448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Gartengestaltung</a:t>
            </a:r>
          </a:p>
        </p:txBody>
      </p:sp>
      <p:sp>
        <p:nvSpPr>
          <p:cNvPr id="4" name="Textfeld 3">
            <a:extLst>
              <a:ext uri="{FF2B5EF4-FFF2-40B4-BE49-F238E27FC236}">
                <a16:creationId xmlns:a16="http://schemas.microsoft.com/office/drawing/2014/main" id="{8E265F15-17AA-C90B-4454-CF4F39867B35}"/>
              </a:ext>
            </a:extLst>
          </p:cNvPr>
          <p:cNvSpPr txBox="1"/>
          <p:nvPr/>
        </p:nvSpPr>
        <p:spPr>
          <a:xfrm>
            <a:off x="606425" y="2262184"/>
            <a:ext cx="531694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abwechslungsreich gestaltet, bepflanzt und gepflegt</a:t>
            </a:r>
          </a:p>
          <a:p>
            <a:r>
              <a:rPr lang="de-CH" dirty="0"/>
              <a:t>hohe Strukturvielfalt mit vielen Kleinstlebensräumen</a:t>
            </a:r>
          </a:p>
          <a:p>
            <a:r>
              <a:rPr lang="de-CH" dirty="0"/>
              <a:t>wilde Ecken</a:t>
            </a:r>
          </a:p>
          <a:p>
            <a:r>
              <a:rPr lang="de-CH" dirty="0"/>
              <a:t>etwas mehr «Unordnung» und </a:t>
            </a:r>
            <a:br>
              <a:rPr lang="de-CH" dirty="0"/>
            </a:br>
            <a:r>
              <a:rPr lang="de-CH" dirty="0"/>
              <a:t>«</a:t>
            </a:r>
            <a:r>
              <a:rPr lang="de-CH" dirty="0" err="1"/>
              <a:t>laissez-faire</a:t>
            </a:r>
            <a:r>
              <a:rPr lang="de-CH" dirty="0"/>
              <a:t>»</a:t>
            </a:r>
          </a:p>
          <a:p>
            <a:endParaRPr lang="de-CH" dirty="0"/>
          </a:p>
          <a:p>
            <a:endParaRPr lang="de-CH" dirty="0"/>
          </a:p>
          <a:p>
            <a:endParaRPr lang="de-CH" dirty="0"/>
          </a:p>
        </p:txBody>
      </p:sp>
      <p:pic>
        <p:nvPicPr>
          <p:cNvPr id="10" name="Bild 4" descr="DSC05101.JPG">
            <a:extLst>
              <a:ext uri="{FF2B5EF4-FFF2-40B4-BE49-F238E27FC236}">
                <a16:creationId xmlns:a16="http://schemas.microsoft.com/office/drawing/2014/main" id="{00674BE4-EB0B-8A49-97AF-09668583804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a:ext>
            </a:extLst>
          </a:blip>
          <a:srcRect/>
          <a:stretch/>
        </p:blipFill>
        <p:spPr bwMode="auto">
          <a:xfrm>
            <a:off x="7162571" y="575502"/>
            <a:ext cx="5029429" cy="3373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Bild 6" descr="Rankhilfe-Rapperswil.jpg">
            <a:extLst>
              <a:ext uri="{FF2B5EF4-FFF2-40B4-BE49-F238E27FC236}">
                <a16:creationId xmlns:a16="http://schemas.microsoft.com/office/drawing/2014/main" id="{C2F4B8FC-27D3-9834-2F49-6C0F27335AC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
                    </a14:imgEffect>
                  </a14:imgLayer>
                </a14:imgProps>
              </a:ext>
              <a:ext uri="{28A0092B-C50C-407E-A947-70E740481C1C}">
                <a14:useLocalDpi xmlns:a14="http://schemas.microsoft.com/office/drawing/2010/main"/>
              </a:ext>
            </a:extLst>
          </a:blip>
          <a:srcRect/>
          <a:stretch>
            <a:fillRect/>
          </a:stretch>
        </p:blipFill>
        <p:spPr bwMode="auto">
          <a:xfrm>
            <a:off x="5923370" y="3037716"/>
            <a:ext cx="5033246" cy="3373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31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C8B03B2A-79A3-3497-07F4-D332A93B25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78274" y="1758951"/>
            <a:ext cx="6012000" cy="5099050"/>
          </a:xfrm>
          <a:prstGeom prst="rect">
            <a:avLst/>
          </a:prstGeom>
          <a:noFill/>
        </p:spPr>
      </p:pic>
      <p:pic>
        <p:nvPicPr>
          <p:cNvPr id="13" name="Inhaltsplatzhalter 8">
            <a:extLst>
              <a:ext uri="{FF2B5EF4-FFF2-40B4-BE49-F238E27FC236}">
                <a16:creationId xmlns:a16="http://schemas.microsoft.com/office/drawing/2014/main" id="{FAD36162-3632-7CB7-E0A1-B95C3B49BB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758950"/>
            <a:ext cx="6012000" cy="5099050"/>
          </a:xfrm>
          <a:prstGeom prst="rect">
            <a:avLst/>
          </a:prstGeom>
          <a:noFill/>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Die richtigen Pflanzen: einheimisch!</a:t>
            </a:r>
          </a:p>
        </p:txBody>
      </p:sp>
      <p:sp>
        <p:nvSpPr>
          <p:cNvPr id="15" name="Inhaltsplatzhalter 2">
            <a:extLst>
              <a:ext uri="{FF2B5EF4-FFF2-40B4-BE49-F238E27FC236}">
                <a16:creationId xmlns:a16="http://schemas.microsoft.com/office/drawing/2014/main" id="{FF846A97-7639-1FBA-6D87-476CCBAE5722}"/>
              </a:ext>
            </a:extLst>
          </p:cNvPr>
          <p:cNvSpPr txBox="1">
            <a:spLocks/>
          </p:cNvSpPr>
          <p:nvPr/>
        </p:nvSpPr>
        <p:spPr>
          <a:xfrm>
            <a:off x="6178274" y="1179495"/>
            <a:ext cx="5407301"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Keine Neophyten!</a:t>
            </a:r>
          </a:p>
        </p:txBody>
      </p:sp>
      <p:pic>
        <p:nvPicPr>
          <p:cNvPr id="3" name="Picture 2" descr="Kirschlorbeerhecke pflanzen – in 7 Schritten | OBI">
            <a:extLst>
              <a:ext uri="{FF2B5EF4-FFF2-40B4-BE49-F238E27FC236}">
                <a16:creationId xmlns:a16="http://schemas.microsoft.com/office/drawing/2014/main" id="{E76BB03A-2501-9613-E32F-8D6301966AFD}"/>
              </a:ext>
            </a:extLst>
          </p:cNvPr>
          <p:cNvPicPr>
            <a:picLocks noGrp="1" noChangeAspect="1" noChangeArrowheads="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bwMode="auto">
          <a:xfrm flipH="1">
            <a:off x="8957882" y="1"/>
            <a:ext cx="3232391" cy="271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0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Die richtigen Pflanzen: einheimisch!</a:t>
            </a:r>
          </a:p>
        </p:txBody>
      </p:sp>
      <p:pic>
        <p:nvPicPr>
          <p:cNvPr id="16" name="Grafik 15">
            <a:extLst>
              <a:ext uri="{FF2B5EF4-FFF2-40B4-BE49-F238E27FC236}">
                <a16:creationId xmlns:a16="http://schemas.microsoft.com/office/drawing/2014/main" id="{85EFE78E-EA09-8113-3073-0A4682326B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76153" y="2419818"/>
            <a:ext cx="8439694" cy="4438181"/>
          </a:xfrm>
          <a:prstGeom prst="rect">
            <a:avLst/>
          </a:prstGeom>
        </p:spPr>
      </p:pic>
      <p:pic>
        <p:nvPicPr>
          <p:cNvPr id="3" name="Bild 5">
            <a:extLst>
              <a:ext uri="{FF2B5EF4-FFF2-40B4-BE49-F238E27FC236}">
                <a16:creationId xmlns:a16="http://schemas.microsoft.com/office/drawing/2014/main" id="{4E363B4E-6B58-96DA-60D2-0B89CCA7A48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4" y="2397241"/>
            <a:ext cx="1826610"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 5" descr="DSC03997.JPG">
            <a:extLst>
              <a:ext uri="{FF2B5EF4-FFF2-40B4-BE49-F238E27FC236}">
                <a16:creationId xmlns:a16="http://schemas.microsoft.com/office/drawing/2014/main" id="{8C4FD5EB-242C-E4A9-9493-FCB20C3B43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199102" y="3724201"/>
            <a:ext cx="1427159" cy="18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4" descr="DSC05669.JPG">
            <a:extLst>
              <a:ext uri="{FF2B5EF4-FFF2-40B4-BE49-F238E27FC236}">
                <a16:creationId xmlns:a16="http://schemas.microsoft.com/office/drawing/2014/main" id="{A1F671EF-86C2-6946-33A5-1ECEE73A3D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243" y="5451854"/>
            <a:ext cx="1827851" cy="142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7">
            <a:extLst>
              <a:ext uri="{FF2B5EF4-FFF2-40B4-BE49-F238E27FC236}">
                <a16:creationId xmlns:a16="http://schemas.microsoft.com/office/drawing/2014/main" id="{2A0F2AD2-5A8D-535F-A532-C8F5016878A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1"/>
          <a:stretch/>
        </p:blipFill>
        <p:spPr bwMode="auto">
          <a:xfrm>
            <a:off x="10365392" y="2397241"/>
            <a:ext cx="1843889"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2" descr="DSC03989.JPG">
            <a:extLst>
              <a:ext uri="{FF2B5EF4-FFF2-40B4-BE49-F238E27FC236}">
                <a16:creationId xmlns:a16="http://schemas.microsoft.com/office/drawing/2014/main" id="{60F13447-939C-FB5C-2FE5-65EF917B06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826"/>
          <a:stretch/>
        </p:blipFill>
        <p:spPr bwMode="auto">
          <a:xfrm>
            <a:off x="10365392" y="3924548"/>
            <a:ext cx="1845913"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3" descr="DSC04492.JPG">
            <a:extLst>
              <a:ext uri="{FF2B5EF4-FFF2-40B4-BE49-F238E27FC236}">
                <a16:creationId xmlns:a16="http://schemas.microsoft.com/office/drawing/2014/main" id="{9681E7C0-4456-E6D9-5BD7-57EB6E23488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0365392" y="5451855"/>
            <a:ext cx="1827852"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bgerundetes Rechteck 10">
            <a:extLst>
              <a:ext uri="{FF2B5EF4-FFF2-40B4-BE49-F238E27FC236}">
                <a16:creationId xmlns:a16="http://schemas.microsoft.com/office/drawing/2014/main" id="{64D6F45D-09A7-3B4C-79B5-BDC4E2E2DD43}"/>
              </a:ext>
            </a:extLst>
          </p:cNvPr>
          <p:cNvSpPr/>
          <p:nvPr/>
        </p:nvSpPr>
        <p:spPr>
          <a:xfrm>
            <a:off x="9856099" y="2694648"/>
            <a:ext cx="364142" cy="4147168"/>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3" name="Grafik 12">
            <a:extLst>
              <a:ext uri="{FF2B5EF4-FFF2-40B4-BE49-F238E27FC236}">
                <a16:creationId xmlns:a16="http://schemas.microsoft.com/office/drawing/2014/main" id="{7D133B18-0264-5314-1F3B-5A059DD9572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320466" y="2039384"/>
            <a:ext cx="7551068" cy="315385"/>
          </a:xfrm>
          <a:prstGeom prst="rect">
            <a:avLst/>
          </a:prstGeom>
        </p:spPr>
      </p:pic>
    </p:spTree>
    <p:extLst>
      <p:ext uri="{BB962C8B-B14F-4D97-AF65-F5344CB8AC3E}">
        <p14:creationId xmlns:p14="http://schemas.microsoft.com/office/powerpoint/2010/main" val="24057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4" name="Bild 5" descr="DSC04115.JPG">
            <a:extLst>
              <a:ext uri="{FF2B5EF4-FFF2-40B4-BE49-F238E27FC236}">
                <a16:creationId xmlns:a16="http://schemas.microsoft.com/office/drawing/2014/main" id="{29DF6900-6689-E795-FFAF-40740067292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a:ext>
            </a:extLst>
          </a:blip>
          <a:srcRect/>
          <a:stretch/>
        </p:blipFill>
        <p:spPr bwMode="auto">
          <a:xfrm rot="-5400000">
            <a:off x="7885355" y="2551355"/>
            <a:ext cx="3428993" cy="5184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Wildsträucher</a:t>
            </a:r>
          </a:p>
        </p:txBody>
      </p:sp>
      <p:pic>
        <p:nvPicPr>
          <p:cNvPr id="3" name="Bild 4" descr="DSC03861.JPG">
            <a:extLst>
              <a:ext uri="{FF2B5EF4-FFF2-40B4-BE49-F238E27FC236}">
                <a16:creationId xmlns:a16="http://schemas.microsoft.com/office/drawing/2014/main" id="{D1BE7FA8-E0B4-CF59-4AFF-E9A247F5281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3000"/>
                    </a14:imgEffect>
                  </a14:imgLayer>
                </a14:imgProps>
              </a:ext>
              <a:ext uri="{28A0092B-C50C-407E-A947-70E740481C1C}">
                <a14:useLocalDpi xmlns:a14="http://schemas.microsoft.com/office/drawing/2010/main"/>
              </a:ext>
            </a:extLst>
          </a:blip>
          <a:srcRect/>
          <a:stretch/>
        </p:blipFill>
        <p:spPr bwMode="auto">
          <a:xfrm>
            <a:off x="7007701" y="0"/>
            <a:ext cx="5184299" cy="336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feld 5">
            <a:extLst>
              <a:ext uri="{FF2B5EF4-FFF2-40B4-BE49-F238E27FC236}">
                <a16:creationId xmlns:a16="http://schemas.microsoft.com/office/drawing/2014/main" id="{59B04808-3AF6-1756-A724-F82D7FF19CAA}"/>
              </a:ext>
            </a:extLst>
          </p:cNvPr>
          <p:cNvSpPr txBox="1"/>
          <p:nvPr/>
        </p:nvSpPr>
        <p:spPr>
          <a:xfrm>
            <a:off x="606425" y="2262184"/>
            <a:ext cx="615930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Anlage als Hecke, Gebüschgruppen oder Einzelbüsche</a:t>
            </a:r>
          </a:p>
          <a:p>
            <a:r>
              <a:rPr lang="de-CH" dirty="0"/>
              <a:t>je dichter, desto besser</a:t>
            </a:r>
          </a:p>
          <a:p>
            <a:r>
              <a:rPr lang="de-CH" dirty="0"/>
              <a:t>gerne mit hohem Dornenanteil </a:t>
            </a:r>
            <a:br>
              <a:rPr lang="de-CH" dirty="0"/>
            </a:br>
            <a:r>
              <a:rPr lang="de-CH" dirty="0"/>
              <a:t>(sicherer Ort für Rückzug, Brut, Schlafplatz)</a:t>
            </a:r>
          </a:p>
          <a:p>
            <a:endParaRPr lang="de-CH" dirty="0"/>
          </a:p>
          <a:p>
            <a:endParaRPr lang="de-CH" dirty="0"/>
          </a:p>
          <a:p>
            <a:endParaRPr lang="de-CH" dirty="0"/>
          </a:p>
        </p:txBody>
      </p:sp>
      <p:pic>
        <p:nvPicPr>
          <p:cNvPr id="7" name="Bild 2">
            <a:extLst>
              <a:ext uri="{FF2B5EF4-FFF2-40B4-BE49-F238E27FC236}">
                <a16:creationId xmlns:a16="http://schemas.microsoft.com/office/drawing/2014/main" id="{3A631BA2-B38B-AD5A-E7DD-2BFED600BCB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6425" y="4828584"/>
            <a:ext cx="3374379" cy="2036433"/>
          </a:xfrm>
          <a:prstGeom prst="rect">
            <a:avLst/>
          </a:prstGeom>
        </p:spPr>
      </p:pic>
      <p:pic>
        <p:nvPicPr>
          <p:cNvPr id="12" name="Grafik 11" descr="Ein Bild, das Gras, draußen, Himmel, Wolke enthält.&#10;&#10;KI-generierte Inhalte können fehlerhaft sein.">
            <a:extLst>
              <a:ext uri="{FF2B5EF4-FFF2-40B4-BE49-F238E27FC236}">
                <a16:creationId xmlns:a16="http://schemas.microsoft.com/office/drawing/2014/main" id="{B5A10F0C-8A35-FBAE-481E-E7621C99DB7B}"/>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5000" contrast="2000"/>
                    </a14:imgEffect>
                  </a14:imgLayer>
                </a14:imgProps>
              </a:ext>
              <a:ext uri="{28A0092B-C50C-407E-A947-70E740481C1C}">
                <a14:useLocalDpi xmlns:a14="http://schemas.microsoft.com/office/drawing/2010/main"/>
              </a:ext>
            </a:extLst>
          </a:blip>
          <a:srcRect/>
          <a:stretch/>
        </p:blipFill>
        <p:spPr>
          <a:xfrm>
            <a:off x="4062201" y="4821567"/>
            <a:ext cx="2864581" cy="2043450"/>
          </a:xfrm>
          <a:prstGeom prst="rect">
            <a:avLst/>
          </a:prstGeom>
        </p:spPr>
      </p:pic>
    </p:spTree>
    <p:extLst>
      <p:ext uri="{BB962C8B-B14F-4D97-AF65-F5344CB8AC3E}">
        <p14:creationId xmlns:p14="http://schemas.microsoft.com/office/powerpoint/2010/main" val="287388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1E30A48-EF72-1055-C676-3DB2845893B6}"/>
              </a:ext>
            </a:extLst>
          </p:cNvPr>
          <p:cNvPicPr>
            <a:picLocks noChangeAspect="1"/>
          </p:cNvPicPr>
          <p:nvPr/>
        </p:nvPicPr>
        <p:blipFill>
          <a:blip r:embed="rId3" cstate="screen">
            <a:extLst>
              <a:ext uri="{28A0092B-C50C-407E-A947-70E740481C1C}">
                <a14:useLocalDpi xmlns:a14="http://schemas.microsoft.com/office/drawing/2010/main"/>
              </a:ext>
            </a:extLst>
          </a:blip>
          <a:srcRect b="-217"/>
          <a:stretch/>
        </p:blipFill>
        <p:spPr>
          <a:xfrm flipH="1">
            <a:off x="6180138" y="-1"/>
            <a:ext cx="6011862" cy="6872941"/>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Rotkehlchen</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pic>
        <p:nvPicPr>
          <p:cNvPr id="9" name="Grafik 8">
            <a:extLst>
              <a:ext uri="{FF2B5EF4-FFF2-40B4-BE49-F238E27FC236}">
                <a16:creationId xmlns:a16="http://schemas.microsoft.com/office/drawing/2014/main" id="{4049266C-1B10-6F78-B30A-6EC9D9249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62" y="1496221"/>
            <a:ext cx="6207600" cy="4655700"/>
          </a:xfrm>
          <a:prstGeom prst="rect">
            <a:avLst/>
          </a:prstGeom>
        </p:spPr>
      </p:pic>
      <p:pic>
        <p:nvPicPr>
          <p:cNvPr id="3" name="Grafik 2" descr="Ein Bild, das Singvogel, Vogel, draußen, Schnabel enthält.&#10;&#10;KI-generierte Inhalte können fehlerhaft sein.">
            <a:extLst>
              <a:ext uri="{FF2B5EF4-FFF2-40B4-BE49-F238E27FC236}">
                <a16:creationId xmlns:a16="http://schemas.microsoft.com/office/drawing/2014/main" id="{4145B126-9643-D969-4118-000CDCBFD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0092" y="3014692"/>
            <a:ext cx="3111816" cy="3872753"/>
          </a:xfrm>
          <a:prstGeom prst="rect">
            <a:avLst/>
          </a:prstGeom>
        </p:spPr>
      </p:pic>
    </p:spTree>
    <p:extLst>
      <p:ext uri="{BB962C8B-B14F-4D97-AF65-F5344CB8AC3E}">
        <p14:creationId xmlns:p14="http://schemas.microsoft.com/office/powerpoint/2010/main" val="3622490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0" name="Bild 4" descr="DSC04870.JPG">
            <a:extLst>
              <a:ext uri="{FF2B5EF4-FFF2-40B4-BE49-F238E27FC236}">
                <a16:creationId xmlns:a16="http://schemas.microsoft.com/office/drawing/2014/main" id="{7A1D2D1C-94F8-70DC-EAB3-83904E2EB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07701" y="3491714"/>
            <a:ext cx="5184299" cy="336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Bäume</a:t>
            </a:r>
          </a:p>
        </p:txBody>
      </p:sp>
      <p:sp>
        <p:nvSpPr>
          <p:cNvPr id="6" name="Textfeld 5">
            <a:extLst>
              <a:ext uri="{FF2B5EF4-FFF2-40B4-BE49-F238E27FC236}">
                <a16:creationId xmlns:a16="http://schemas.microsoft.com/office/drawing/2014/main" id="{59B04808-3AF6-1756-A724-F82D7FF19CAA}"/>
              </a:ext>
            </a:extLst>
          </p:cNvPr>
          <p:cNvSpPr txBox="1"/>
          <p:nvPr/>
        </p:nvSpPr>
        <p:spPr>
          <a:xfrm>
            <a:off x="606426" y="2262184"/>
            <a:ext cx="594003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vor allem alte und hohe Bäume von grossem Wert</a:t>
            </a:r>
          </a:p>
          <a:p>
            <a:r>
              <a:rPr lang="de-CH" dirty="0"/>
              <a:t>Neupflanzung</a:t>
            </a:r>
          </a:p>
          <a:p>
            <a:r>
              <a:rPr lang="de-CH" dirty="0"/>
              <a:t>Hochstammobstbäume</a:t>
            </a:r>
          </a:p>
          <a:p>
            <a:pPr marL="0" indent="0">
              <a:buNone/>
            </a:pPr>
            <a:endParaRPr lang="de-CH" dirty="0"/>
          </a:p>
          <a:p>
            <a:endParaRPr lang="de-CH" dirty="0"/>
          </a:p>
          <a:p>
            <a:endParaRPr lang="de-CH" dirty="0"/>
          </a:p>
          <a:p>
            <a:endParaRPr lang="de-CH" dirty="0"/>
          </a:p>
          <a:p>
            <a:endParaRPr lang="de-CH" dirty="0"/>
          </a:p>
        </p:txBody>
      </p:sp>
      <p:pic>
        <p:nvPicPr>
          <p:cNvPr id="9" name="Bild 6" descr="123456 Kopie.jpg">
            <a:extLst>
              <a:ext uri="{FF2B5EF4-FFF2-40B4-BE49-F238E27FC236}">
                <a16:creationId xmlns:a16="http://schemas.microsoft.com/office/drawing/2014/main" id="{06C12B93-6E2D-2C2C-92D7-0BC78FAAF5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07701" y="-1"/>
            <a:ext cx="5184299" cy="3366286"/>
          </a:xfrm>
          <a:prstGeom prst="rect">
            <a:avLst/>
          </a:prstGeom>
        </p:spPr>
      </p:pic>
      <p:pic>
        <p:nvPicPr>
          <p:cNvPr id="4" name="Grafik 3" descr="Ein Bild, das Frucht, draußen, Produkt, Herbst enthält.&#10;&#10;KI-generierte Inhalte können fehlerhaft sein.">
            <a:extLst>
              <a:ext uri="{FF2B5EF4-FFF2-40B4-BE49-F238E27FC236}">
                <a16:creationId xmlns:a16="http://schemas.microsoft.com/office/drawing/2014/main" id="{469BE0C6-16CC-8B9F-5B80-9FEB2D7F1B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289" y="4763287"/>
            <a:ext cx="3142070" cy="2094713"/>
          </a:xfrm>
          <a:prstGeom prst="rect">
            <a:avLst/>
          </a:prstGeom>
        </p:spPr>
      </p:pic>
      <p:pic>
        <p:nvPicPr>
          <p:cNvPr id="11" name="Grafik 10" descr="Ein Bild, das draußen, Gras, Baum, Frucht enthält.&#10;&#10;KI-generierte Inhalte können fehlerhaft sein.">
            <a:extLst>
              <a:ext uri="{FF2B5EF4-FFF2-40B4-BE49-F238E27FC236}">
                <a16:creationId xmlns:a16="http://schemas.microsoft.com/office/drawing/2014/main" id="{C65DF3AE-EC71-6821-A07D-5888EAE729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8495" y="4763287"/>
            <a:ext cx="3142070" cy="2094713"/>
          </a:xfrm>
          <a:prstGeom prst="rect">
            <a:avLst/>
          </a:prstGeom>
        </p:spPr>
      </p:pic>
    </p:spTree>
    <p:extLst>
      <p:ext uri="{BB962C8B-B14F-4D97-AF65-F5344CB8AC3E}">
        <p14:creationId xmlns:p14="http://schemas.microsoft.com/office/powerpoint/2010/main" val="39549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3" name="Grafik 12" descr="Ein Bild, das Gras, draußen, Pflanze, Baum enthält.&#10;&#10;KI-generierte Inhalte können fehlerhaft sein.">
            <a:extLst>
              <a:ext uri="{FF2B5EF4-FFF2-40B4-BE49-F238E27FC236}">
                <a16:creationId xmlns:a16="http://schemas.microsoft.com/office/drawing/2014/main" id="{D8FFF343-8375-A1AB-3DE3-75F0D0300F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Bäume</a:t>
            </a:r>
          </a:p>
        </p:txBody>
      </p:sp>
      <p:sp>
        <p:nvSpPr>
          <p:cNvPr id="6" name="Textfeld 5">
            <a:extLst>
              <a:ext uri="{FF2B5EF4-FFF2-40B4-BE49-F238E27FC236}">
                <a16:creationId xmlns:a16="http://schemas.microsoft.com/office/drawing/2014/main" id="{59B04808-3AF6-1756-A724-F82D7FF19CAA}"/>
              </a:ext>
            </a:extLst>
          </p:cNvPr>
          <p:cNvSpPr txBox="1"/>
          <p:nvPr/>
        </p:nvSpPr>
        <p:spPr>
          <a:xfrm>
            <a:off x="606426" y="2262184"/>
            <a:ext cx="594003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vor allem alte und hohe Bäume von grossem Wert</a:t>
            </a:r>
          </a:p>
          <a:p>
            <a:r>
              <a:rPr lang="de-CH" dirty="0"/>
              <a:t>Neupflanzung</a:t>
            </a:r>
          </a:p>
          <a:p>
            <a:r>
              <a:rPr lang="de-CH" dirty="0"/>
              <a:t>Hochstammobstbäume</a:t>
            </a:r>
          </a:p>
          <a:p>
            <a:r>
              <a:rPr lang="de-CH" dirty="0"/>
              <a:t>Laub liegen lassen, zumindest als Haufen</a:t>
            </a:r>
          </a:p>
          <a:p>
            <a:endParaRPr lang="de-CH" dirty="0"/>
          </a:p>
          <a:p>
            <a:endParaRPr lang="de-CH" dirty="0"/>
          </a:p>
          <a:p>
            <a:endParaRPr lang="de-CH" dirty="0"/>
          </a:p>
          <a:p>
            <a:endParaRPr lang="de-CH" dirty="0"/>
          </a:p>
          <a:p>
            <a:endParaRPr lang="de-CH" dirty="0"/>
          </a:p>
        </p:txBody>
      </p:sp>
      <p:pic>
        <p:nvPicPr>
          <p:cNvPr id="16" name="Grafik 15" descr="Ein Bild, das draußen, Baum, Pflanze, Herbst enthält.&#10;&#10;KI-generierte Inhalte können fehlerhaft sein.">
            <a:extLst>
              <a:ext uri="{FF2B5EF4-FFF2-40B4-BE49-F238E27FC236}">
                <a16:creationId xmlns:a16="http://schemas.microsoft.com/office/drawing/2014/main" id="{44968331-B9E8-92E6-D4C4-195C675629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3078" y="4774301"/>
            <a:ext cx="6344633" cy="2083699"/>
          </a:xfrm>
          <a:prstGeom prst="rect">
            <a:avLst/>
          </a:prstGeom>
        </p:spPr>
      </p:pic>
    </p:spTree>
    <p:extLst>
      <p:ext uri="{BB962C8B-B14F-4D97-AF65-F5344CB8AC3E}">
        <p14:creationId xmlns:p14="http://schemas.microsoft.com/office/powerpoint/2010/main" val="2633398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2" name="Grafik 11" descr="Ein Bild, das draußen, Gebäude, Pflanze, Blume enthält.&#10;&#10;KI-generierte Inhalte können fehlerhaft sein.">
            <a:extLst>
              <a:ext uri="{FF2B5EF4-FFF2-40B4-BE49-F238E27FC236}">
                <a16:creationId xmlns:a16="http://schemas.microsoft.com/office/drawing/2014/main" id="{6B09A51E-BB0E-AA17-F47D-FF9817AB4A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7" y="1758950"/>
            <a:ext cx="6011864" cy="509905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Blühwiesen</a:t>
            </a:r>
          </a:p>
        </p:txBody>
      </p:sp>
      <p:pic>
        <p:nvPicPr>
          <p:cNvPr id="3" name="Bild 1">
            <a:extLst>
              <a:ext uri="{FF2B5EF4-FFF2-40B4-BE49-F238E27FC236}">
                <a16:creationId xmlns:a16="http://schemas.microsoft.com/office/drawing/2014/main" id="{69398B42-72DA-25DC-9DED-93A014FAD4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3" y="1758950"/>
            <a:ext cx="6011861"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710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Blühwiesen</a:t>
            </a:r>
          </a:p>
        </p:txBody>
      </p:sp>
      <p:pic>
        <p:nvPicPr>
          <p:cNvPr id="6" name="Grafik 5" descr="Ein Bild, das draußen, Blume, Gebäude, Bodendecker enthält.&#10;&#10;KI-generierte Inhalte können fehlerhaft sein.">
            <a:extLst>
              <a:ext uri="{FF2B5EF4-FFF2-40B4-BE49-F238E27FC236}">
                <a16:creationId xmlns:a16="http://schemas.microsoft.com/office/drawing/2014/main" id="{180932FC-CED1-E7A1-2809-A10C43ED78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18690" y="0"/>
            <a:ext cx="5273310" cy="3682301"/>
          </a:xfrm>
          <a:prstGeom prst="rect">
            <a:avLst/>
          </a:prstGeom>
        </p:spPr>
      </p:pic>
      <p:pic>
        <p:nvPicPr>
          <p:cNvPr id="11" name="Grafik 10" descr="Ein Bild, das draußen, Himmel, Gras, Baum enthält.&#10;&#10;KI-generierte Inhalte können fehlerhaft sein.">
            <a:extLst>
              <a:ext uri="{FF2B5EF4-FFF2-40B4-BE49-F238E27FC236}">
                <a16:creationId xmlns:a16="http://schemas.microsoft.com/office/drawing/2014/main" id="{E7A0B306-891C-FC04-4B50-89721350524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439" y="3179778"/>
            <a:ext cx="5273309" cy="3693384"/>
          </a:xfrm>
          <a:prstGeom prst="rect">
            <a:avLst/>
          </a:prstGeom>
        </p:spPr>
      </p:pic>
      <p:pic>
        <p:nvPicPr>
          <p:cNvPr id="10" name="Bild 3" descr="DSC09259.JPG">
            <a:extLst>
              <a:ext uri="{FF2B5EF4-FFF2-40B4-BE49-F238E27FC236}">
                <a16:creationId xmlns:a16="http://schemas.microsoft.com/office/drawing/2014/main" id="{AB8FC65A-BCE1-64F3-DAFD-94FDCFEA8B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2606868" y="1410100"/>
            <a:ext cx="5273310" cy="3688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Bild 5" descr="DSC00899 1.JPG">
            <a:extLst>
              <a:ext uri="{FF2B5EF4-FFF2-40B4-BE49-F238E27FC236}">
                <a16:creationId xmlns:a16="http://schemas.microsoft.com/office/drawing/2014/main" id="{D83169E0-6529-E076-EEE1-0B6D4B0D73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760513" y="2960513"/>
            <a:ext cx="5273310" cy="36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1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DA640DF-10EB-2E37-3089-2BC8E55092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758949"/>
            <a:ext cx="12207932" cy="5099051"/>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err="1"/>
              <a:t>Ruderalflächen</a:t>
            </a:r>
            <a:endParaRPr lang="de-CH" sz="2400" dirty="0"/>
          </a:p>
        </p:txBody>
      </p:sp>
      <p:pic>
        <p:nvPicPr>
          <p:cNvPr id="6" name="Grafik 5" descr="Ein Bild, das draußen, Gebäude, Baum, Fenster enthält.&#10;&#10;KI-generierte Inhalte können fehlerhaft sein.">
            <a:extLst>
              <a:ext uri="{FF2B5EF4-FFF2-40B4-BE49-F238E27FC236}">
                <a16:creationId xmlns:a16="http://schemas.microsoft.com/office/drawing/2014/main" id="{72FAECE4-D988-F515-78D4-208C72D85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2437" y="3455920"/>
            <a:ext cx="5119562" cy="3402079"/>
          </a:xfrm>
          <a:prstGeom prst="rect">
            <a:avLst/>
          </a:prstGeom>
        </p:spPr>
      </p:pic>
      <p:pic>
        <p:nvPicPr>
          <p:cNvPr id="11" name="Grafik 10" descr="Ein Bild, das draußen, Fenster, Gebäude, Hof enthält.&#10;&#10;KI-generierte Inhalte können fehlerhaft sein.">
            <a:extLst>
              <a:ext uri="{FF2B5EF4-FFF2-40B4-BE49-F238E27FC236}">
                <a16:creationId xmlns:a16="http://schemas.microsoft.com/office/drawing/2014/main" id="{77547C27-361E-B3FE-3032-88C0E6E5BFC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80402" y="0"/>
            <a:ext cx="5119563" cy="3455919"/>
          </a:xfrm>
          <a:prstGeom prst="rect">
            <a:avLst/>
          </a:prstGeom>
        </p:spPr>
      </p:pic>
    </p:spTree>
    <p:extLst>
      <p:ext uri="{BB962C8B-B14F-4D97-AF65-F5344CB8AC3E}">
        <p14:creationId xmlns:p14="http://schemas.microsoft.com/office/powerpoint/2010/main" val="20314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1" name="Bild 3" descr="DSC05805.JPG">
            <a:extLst>
              <a:ext uri="{FF2B5EF4-FFF2-40B4-BE49-F238E27FC236}">
                <a16:creationId xmlns:a16="http://schemas.microsoft.com/office/drawing/2014/main" id="{D8C4CEA4-5824-491F-A9FE-96826C1485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07701" y="3491714"/>
            <a:ext cx="5184299" cy="336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6" name="Inhaltsplatzhalter 2">
            <a:extLst>
              <a:ext uri="{FF2B5EF4-FFF2-40B4-BE49-F238E27FC236}">
                <a16:creationId xmlns:a16="http://schemas.microsoft.com/office/drawing/2014/main" id="{67BDC890-E1C9-C290-D33D-2748B3AA70B0}"/>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Begrünte Dächer</a:t>
            </a:r>
          </a:p>
        </p:txBody>
      </p:sp>
      <p:pic>
        <p:nvPicPr>
          <p:cNvPr id="10" name="Bild 4" descr="IMGP2414.JPG">
            <a:extLst>
              <a:ext uri="{FF2B5EF4-FFF2-40B4-BE49-F238E27FC236}">
                <a16:creationId xmlns:a16="http://schemas.microsoft.com/office/drawing/2014/main" id="{A30F636B-68E9-184E-4F69-369DF7A07D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7007701" y="0"/>
            <a:ext cx="5184299" cy="3366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feld 11">
            <a:extLst>
              <a:ext uri="{FF2B5EF4-FFF2-40B4-BE49-F238E27FC236}">
                <a16:creationId xmlns:a16="http://schemas.microsoft.com/office/drawing/2014/main" id="{773CF4DC-91B8-23B1-0A3E-2EFFB6584E41}"/>
              </a:ext>
            </a:extLst>
          </p:cNvPr>
          <p:cNvSpPr txBox="1"/>
          <p:nvPr/>
        </p:nvSpPr>
        <p:spPr>
          <a:xfrm>
            <a:off x="606426" y="2262184"/>
            <a:ext cx="594003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strahlen bis zu 50% weniger Wärme ab</a:t>
            </a:r>
          </a:p>
          <a:p>
            <a:r>
              <a:rPr lang="de-CH" dirty="0"/>
              <a:t>kühlen durch Verdunstung</a:t>
            </a:r>
            <a:br>
              <a:rPr lang="de-CH" dirty="0"/>
            </a:br>
            <a:r>
              <a:rPr lang="de-CH" dirty="0"/>
              <a:t>➔ 3-5° kühler in darunter liegenden Stockwerken</a:t>
            </a:r>
          </a:p>
          <a:p>
            <a:r>
              <a:rPr lang="de-CH" dirty="0"/>
              <a:t>Lebensraum</a:t>
            </a:r>
          </a:p>
          <a:p>
            <a:endParaRPr lang="de-CH" dirty="0"/>
          </a:p>
          <a:p>
            <a:endParaRPr lang="de-CH" dirty="0"/>
          </a:p>
          <a:p>
            <a:endParaRPr lang="de-CH" dirty="0"/>
          </a:p>
          <a:p>
            <a:endParaRPr lang="de-CH" dirty="0"/>
          </a:p>
          <a:p>
            <a:endParaRPr lang="de-CH" dirty="0"/>
          </a:p>
        </p:txBody>
      </p:sp>
      <p:pic>
        <p:nvPicPr>
          <p:cNvPr id="4" name="Bild 3" descr="IMGP8438.JPG">
            <a:extLst>
              <a:ext uri="{FF2B5EF4-FFF2-40B4-BE49-F238E27FC236}">
                <a16:creationId xmlns:a16="http://schemas.microsoft.com/office/drawing/2014/main" id="{06415B40-BD5B-3C00-8A55-39929A30AF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2103929"/>
            <a:ext cx="6853954" cy="4754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642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1" name="Grafik 10" descr="Ein Bild, das draußen, Fenster, Himmel, Gebäude enthält.&#10;&#10;KI-generierte Inhalte können fehlerhaft sein.">
            <a:extLst>
              <a:ext uri="{FF2B5EF4-FFF2-40B4-BE49-F238E27FC236}">
                <a16:creationId xmlns:a16="http://schemas.microsoft.com/office/drawing/2014/main" id="{A7AABA5C-B4D0-65F7-4723-4EB7E23B9D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07701" y="3491714"/>
            <a:ext cx="5183359" cy="3366286"/>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6" name="Inhaltsplatzhalter 2">
            <a:extLst>
              <a:ext uri="{FF2B5EF4-FFF2-40B4-BE49-F238E27FC236}">
                <a16:creationId xmlns:a16="http://schemas.microsoft.com/office/drawing/2014/main" id="{67BDC890-E1C9-C290-D33D-2748B3AA70B0}"/>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Begrünte Wohnflächen</a:t>
            </a:r>
          </a:p>
        </p:txBody>
      </p:sp>
      <p:pic>
        <p:nvPicPr>
          <p:cNvPr id="12" name="Bild 3" descr="DSC06368.JPG">
            <a:extLst>
              <a:ext uri="{FF2B5EF4-FFF2-40B4-BE49-F238E27FC236}">
                <a16:creationId xmlns:a16="http://schemas.microsoft.com/office/drawing/2014/main" id="{A83EECB3-15B9-2ECD-0134-D1E2F5B44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2103926"/>
            <a:ext cx="6853953" cy="475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12">
            <a:extLst>
              <a:ext uri="{FF2B5EF4-FFF2-40B4-BE49-F238E27FC236}">
                <a16:creationId xmlns:a16="http://schemas.microsoft.com/office/drawing/2014/main" id="{61B105B8-A3EE-8EF8-63A0-311904CA45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012404" y="0"/>
            <a:ext cx="5179595" cy="33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03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Entsiegelung</a:t>
            </a:r>
          </a:p>
        </p:txBody>
      </p:sp>
      <p:sp>
        <p:nvSpPr>
          <p:cNvPr id="20" name="Textfeld 19">
            <a:extLst>
              <a:ext uri="{FF2B5EF4-FFF2-40B4-BE49-F238E27FC236}">
                <a16:creationId xmlns:a16="http://schemas.microsoft.com/office/drawing/2014/main" id="{31A62121-3A98-EEAC-E135-844F62BC544E}"/>
              </a:ext>
            </a:extLst>
          </p:cNvPr>
          <p:cNvSpPr txBox="1"/>
          <p:nvPr/>
        </p:nvSpPr>
        <p:spPr>
          <a:xfrm>
            <a:off x="606425" y="2262184"/>
            <a:ext cx="606141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Parkflächen mit Pflaster oder Kies gestalten</a:t>
            </a:r>
          </a:p>
          <a:p>
            <a:r>
              <a:rPr lang="de-CH" dirty="0" err="1"/>
              <a:t>sickerungsfähig</a:t>
            </a:r>
            <a:endParaRPr lang="de-CH" dirty="0"/>
          </a:p>
          <a:p>
            <a:r>
              <a:rPr lang="de-CH" dirty="0"/>
              <a:t>Lebensraum für Pflanzen und Tiere (Zugang zum Boden)</a:t>
            </a:r>
          </a:p>
          <a:p>
            <a:r>
              <a:rPr lang="de-CH" dirty="0"/>
              <a:t>Vernetzungselemente</a:t>
            </a:r>
          </a:p>
          <a:p>
            <a:r>
              <a:rPr lang="de-CH" dirty="0"/>
              <a:t>heizen weniger auf</a:t>
            </a:r>
          </a:p>
          <a:p>
            <a:endParaRPr lang="de-CH" dirty="0"/>
          </a:p>
        </p:txBody>
      </p:sp>
      <p:pic>
        <p:nvPicPr>
          <p:cNvPr id="28" name="Grafik 27" descr="Ein Bild, das Rad, Reifen, Fahrzeug, Landfahrzeug enthält.&#10;&#10;KI-generierte Inhalte können fehlerhaft sein.">
            <a:extLst>
              <a:ext uri="{FF2B5EF4-FFF2-40B4-BE49-F238E27FC236}">
                <a16:creationId xmlns:a16="http://schemas.microsoft.com/office/drawing/2014/main" id="{9EF1D2C0-AA64-09AF-E397-09E1E4F2E0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1517" y="-1"/>
            <a:ext cx="5200483" cy="3366286"/>
          </a:xfrm>
          <a:prstGeom prst="rect">
            <a:avLst/>
          </a:prstGeom>
        </p:spPr>
      </p:pic>
      <p:pic>
        <p:nvPicPr>
          <p:cNvPr id="29" name="Grafik 28" descr="Ein Bild, das draußen, Landfahrzeug, Fahrzeug, Himmel enthält.&#10;&#10;KI-generierte Inhalte können fehlerhaft sein.">
            <a:extLst>
              <a:ext uri="{FF2B5EF4-FFF2-40B4-BE49-F238E27FC236}">
                <a16:creationId xmlns:a16="http://schemas.microsoft.com/office/drawing/2014/main" id="{B2AC68A3-304F-61FC-F76A-B3B5707463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07700" y="3491714"/>
            <a:ext cx="5184300" cy="3370334"/>
          </a:xfrm>
          <a:prstGeom prst="rect">
            <a:avLst/>
          </a:prstGeom>
        </p:spPr>
      </p:pic>
    </p:spTree>
    <p:extLst>
      <p:ext uri="{BB962C8B-B14F-4D97-AF65-F5344CB8AC3E}">
        <p14:creationId xmlns:p14="http://schemas.microsoft.com/office/powerpoint/2010/main" val="1833394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4" name="Grafik 13" descr="Ein Bild, das draußen, Pflanze, Baum, Himmel enthält.&#10;&#10;KI-generierte Inhalte können fehlerhaft sein.">
            <a:extLst>
              <a:ext uri="{FF2B5EF4-FFF2-40B4-BE49-F238E27FC236}">
                <a16:creationId xmlns:a16="http://schemas.microsoft.com/office/drawing/2014/main" id="{EFBF7606-74B4-9A6A-8B8B-F6C21DC9A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9335" y="3716225"/>
            <a:ext cx="4712665" cy="3141776"/>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(Klein-)Strukturen - Holz</a:t>
            </a:r>
          </a:p>
        </p:txBody>
      </p:sp>
      <p:pic>
        <p:nvPicPr>
          <p:cNvPr id="3" name="Bild 2" descr="DSC03146.JPG">
            <a:extLst>
              <a:ext uri="{FF2B5EF4-FFF2-40B4-BE49-F238E27FC236}">
                <a16:creationId xmlns:a16="http://schemas.microsoft.com/office/drawing/2014/main" id="{38E5666F-D093-7CFB-9DE1-C109EBEE4BDE}"/>
              </a:ext>
            </a:extLst>
          </p:cNvPr>
          <p:cNvPicPr>
            <a:picLocks noChangeAspect="1"/>
          </p:cNvPicPr>
          <p:nvPr/>
        </p:nvPicPr>
        <p:blipFill>
          <a:blip r:embed="rId4" cstate="screen">
            <a:extLst>
              <a:ext uri="{28A0092B-C50C-407E-A947-70E740481C1C}">
                <a14:useLocalDpi xmlns:a14="http://schemas.microsoft.com/office/drawing/2010/main"/>
              </a:ext>
            </a:extLst>
          </a:blip>
          <a:srcRect l="-210"/>
          <a:stretch/>
        </p:blipFill>
        <p:spPr bwMode="auto">
          <a:xfrm>
            <a:off x="-7253" y="1758950"/>
            <a:ext cx="3893053" cy="2376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9" descr="Ein Bild, das draußen, Baum, Pflanze, Straße enthält.&#10;&#10;KI-generierte Inhalte können fehlerhaft sein.">
            <a:extLst>
              <a:ext uri="{FF2B5EF4-FFF2-40B4-BE49-F238E27FC236}">
                <a16:creationId xmlns:a16="http://schemas.microsoft.com/office/drawing/2014/main" id="{DA7A4D81-28C7-A817-382A-4A4532BA8CF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 y="4268724"/>
            <a:ext cx="3323679" cy="2589276"/>
          </a:xfrm>
          <a:prstGeom prst="rect">
            <a:avLst/>
          </a:prstGeom>
        </p:spPr>
      </p:pic>
      <p:pic>
        <p:nvPicPr>
          <p:cNvPr id="12" name="Grafik 11" descr="Ein Bild, das draußen, Baum, Bodendecker, Garten enthält.&#10;&#10;KI-generierte Inhalte können fehlerhaft sein.">
            <a:extLst>
              <a:ext uri="{FF2B5EF4-FFF2-40B4-BE49-F238E27FC236}">
                <a16:creationId xmlns:a16="http://schemas.microsoft.com/office/drawing/2014/main" id="{43F1F2ED-E872-A80B-76B9-6D36628230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21742" y="1758950"/>
            <a:ext cx="3321651" cy="2376080"/>
          </a:xfrm>
          <a:prstGeom prst="rect">
            <a:avLst/>
          </a:prstGeom>
        </p:spPr>
      </p:pic>
      <p:pic>
        <p:nvPicPr>
          <p:cNvPr id="6" name="Bild 1">
            <a:extLst>
              <a:ext uri="{FF2B5EF4-FFF2-40B4-BE49-F238E27FC236}">
                <a16:creationId xmlns:a16="http://schemas.microsoft.com/office/drawing/2014/main" id="{F3943E5A-4D09-05E5-514F-854251671A8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59622" y="4262568"/>
            <a:ext cx="3883771" cy="2601588"/>
          </a:xfrm>
          <a:prstGeom prst="rect">
            <a:avLst/>
          </a:prstGeom>
        </p:spPr>
      </p:pic>
      <p:pic>
        <p:nvPicPr>
          <p:cNvPr id="7" name="Bild 1">
            <a:extLst>
              <a:ext uri="{FF2B5EF4-FFF2-40B4-BE49-F238E27FC236}">
                <a16:creationId xmlns:a16="http://schemas.microsoft.com/office/drawing/2014/main" id="{D8E3DBEF-BA56-B5D8-2781-437A414E76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7479335" y="-3557"/>
            <a:ext cx="4712665" cy="3581355"/>
          </a:xfrm>
          <a:prstGeom prst="rect">
            <a:avLst/>
          </a:prstGeom>
        </p:spPr>
      </p:pic>
    </p:spTree>
    <p:extLst>
      <p:ext uri="{BB962C8B-B14F-4D97-AF65-F5344CB8AC3E}">
        <p14:creationId xmlns:p14="http://schemas.microsoft.com/office/powerpoint/2010/main" val="1482043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7" name="Grafik 6" descr="Ein Bild, das draußen, Pflanze, Halbstrauch, Himmel enthält.&#10;&#10;KI-generierte Inhalte können fehlerhaft sein.">
            <a:extLst>
              <a:ext uri="{FF2B5EF4-FFF2-40B4-BE49-F238E27FC236}">
                <a16:creationId xmlns:a16="http://schemas.microsoft.com/office/drawing/2014/main" id="{4C0C8171-C1AA-448F-BF3E-3E22B7B699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7007700" y="3487666"/>
            <a:ext cx="5184300" cy="3370334"/>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(Klein-)Strukturen - Stein</a:t>
            </a:r>
          </a:p>
        </p:txBody>
      </p:sp>
      <p:pic>
        <p:nvPicPr>
          <p:cNvPr id="18" name="Inhaltsplatzhalter 3" descr="DSC04144.JPG">
            <a:extLst>
              <a:ext uri="{FF2B5EF4-FFF2-40B4-BE49-F238E27FC236}">
                <a16:creationId xmlns:a16="http://schemas.microsoft.com/office/drawing/2014/main" id="{88C2C042-5767-1134-5D6D-F260351295D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63576" y="1758950"/>
            <a:ext cx="3190378" cy="1898650"/>
          </a:xfrm>
          <a:prstGeom prst="rect">
            <a:avLst/>
          </a:prstGeom>
        </p:spPr>
      </p:pic>
      <p:pic>
        <p:nvPicPr>
          <p:cNvPr id="20" name="Grafik 19" descr="Ein Bild, das Pflanze, draußen, Gras, Stein enthält.&#10;&#10;KI-generierte Inhalte können fehlerhaft sein.">
            <a:extLst>
              <a:ext uri="{FF2B5EF4-FFF2-40B4-BE49-F238E27FC236}">
                <a16:creationId xmlns:a16="http://schemas.microsoft.com/office/drawing/2014/main" id="{7770BB6C-BA50-ED3A-F955-4C082F0C808E}"/>
              </a:ext>
            </a:extLst>
          </p:cNvPr>
          <p:cNvPicPr>
            <a:picLocks noChangeAspect="1"/>
          </p:cNvPicPr>
          <p:nvPr/>
        </p:nvPicPr>
        <p:blipFill>
          <a:blip r:embed="rId5" cstate="screen">
            <a:extLst>
              <a:ext uri="{28A0092B-C50C-407E-A947-70E740481C1C}">
                <a14:useLocalDpi xmlns:a14="http://schemas.microsoft.com/office/drawing/2010/main"/>
              </a:ext>
            </a:extLst>
          </a:blip>
          <a:srcRect l="-60"/>
          <a:stretch/>
        </p:blipFill>
        <p:spPr>
          <a:xfrm>
            <a:off x="-2116" y="1752732"/>
            <a:ext cx="3511946" cy="1898650"/>
          </a:xfrm>
          <a:prstGeom prst="rect">
            <a:avLst/>
          </a:prstGeom>
        </p:spPr>
      </p:pic>
      <p:pic>
        <p:nvPicPr>
          <p:cNvPr id="22" name="Grafik 21" descr="Ein Bild, das draußen, Stein, Baum, Pflanze enthält.&#10;&#10;KI-generierte Inhalte können fehlerhaft sein.">
            <a:extLst>
              <a:ext uri="{FF2B5EF4-FFF2-40B4-BE49-F238E27FC236}">
                <a16:creationId xmlns:a16="http://schemas.microsoft.com/office/drawing/2014/main" id="{77325CFC-4DDE-C8E3-0F41-6057011755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781903"/>
            <a:ext cx="6853954" cy="3076097"/>
          </a:xfrm>
          <a:prstGeom prst="rect">
            <a:avLst/>
          </a:prstGeom>
        </p:spPr>
      </p:pic>
      <p:pic>
        <p:nvPicPr>
          <p:cNvPr id="6" name="Grafik 5" descr="Ein Bild, das draußen, Himmel, Gras, Stein enthält.&#10;&#10;KI-generierte Inhalte können fehlerhaft sein.">
            <a:extLst>
              <a:ext uri="{FF2B5EF4-FFF2-40B4-BE49-F238E27FC236}">
                <a16:creationId xmlns:a16="http://schemas.microsoft.com/office/drawing/2014/main" id="{B228EDF5-E5C6-D280-7FF8-1CCF196F8246}"/>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a:ext>
            </a:extLst>
          </a:blip>
          <a:srcRect/>
          <a:stretch/>
        </p:blipFill>
        <p:spPr>
          <a:xfrm>
            <a:off x="7014520" y="0"/>
            <a:ext cx="5184300" cy="3366285"/>
          </a:xfrm>
          <a:prstGeom prst="rect">
            <a:avLst/>
          </a:prstGeom>
        </p:spPr>
      </p:pic>
    </p:spTree>
    <p:extLst>
      <p:ext uri="{BB962C8B-B14F-4D97-AF65-F5344CB8AC3E}">
        <p14:creationId xmlns:p14="http://schemas.microsoft.com/office/powerpoint/2010/main" val="94620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1E30A48-EF72-1055-C676-3DB2845893B6}"/>
              </a:ext>
            </a:extLst>
          </p:cNvPr>
          <p:cNvPicPr>
            <a:picLocks noChangeAspect="1"/>
          </p:cNvPicPr>
          <p:nvPr/>
        </p:nvPicPr>
        <p:blipFill>
          <a:blip r:embed="rId3" cstate="screen">
            <a:extLst>
              <a:ext uri="{28A0092B-C50C-407E-A947-70E740481C1C}">
                <a14:useLocalDpi xmlns:a14="http://schemas.microsoft.com/office/drawing/2010/main"/>
              </a:ext>
            </a:extLst>
          </a:blip>
          <a:srcRect b="-217"/>
          <a:stretch/>
        </p:blipFill>
        <p:spPr>
          <a:xfrm flipH="1">
            <a:off x="6180138" y="-1"/>
            <a:ext cx="6011862" cy="6872941"/>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Rotkehlchen</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sp>
        <p:nvSpPr>
          <p:cNvPr id="10" name="Inhaltsplatzhalter 4">
            <a:extLst>
              <a:ext uri="{FF2B5EF4-FFF2-40B4-BE49-F238E27FC236}">
                <a16:creationId xmlns:a16="http://schemas.microsoft.com/office/drawing/2014/main" id="{951A7340-4141-F3F1-E8A6-EF1907705A4E}"/>
              </a:ext>
            </a:extLst>
          </p:cNvPr>
          <p:cNvSpPr>
            <a:spLocks noGrp="1"/>
          </p:cNvSpPr>
          <p:nvPr>
            <p:ph idx="1"/>
          </p:nvPr>
        </p:nvSpPr>
        <p:spPr>
          <a:xfrm>
            <a:off x="606425" y="2159794"/>
            <a:ext cx="4986775" cy="4362386"/>
          </a:xfrm>
        </p:spPr>
        <p:txBody>
          <a:bodyPr/>
          <a:lstStyle/>
          <a:p>
            <a:pPr marL="342900" indent="-342900">
              <a:lnSpc>
                <a:spcPct val="150000"/>
              </a:lnSpc>
              <a:buChar char="•"/>
            </a:pPr>
            <a:r>
              <a:rPr lang="de-CH" dirty="0"/>
              <a:t>Legenden und Geschichten, z.B. Jesus am Kreuz</a:t>
            </a:r>
          </a:p>
          <a:p>
            <a:pPr marL="342900" indent="-342900">
              <a:lnSpc>
                <a:spcPct val="150000"/>
              </a:lnSpc>
              <a:buChar char="•"/>
            </a:pPr>
            <a:r>
              <a:rPr lang="de-CH" dirty="0"/>
              <a:t>in Grossbritannien Symbol für Weihnachten </a:t>
            </a:r>
          </a:p>
          <a:p>
            <a:pPr>
              <a:lnSpc>
                <a:spcPct val="150000"/>
              </a:lnSpc>
            </a:pPr>
            <a:r>
              <a:rPr lang="de-CH" dirty="0"/>
              <a:t>      		«Santa Robin»</a:t>
            </a:r>
          </a:p>
          <a:p>
            <a:pPr marL="342900" indent="-342900">
              <a:lnSpc>
                <a:spcPct val="150000"/>
              </a:lnSpc>
              <a:buChar char="•"/>
            </a:pPr>
            <a:endParaRPr lang="de-CH" dirty="0"/>
          </a:p>
          <a:p>
            <a:pPr marL="342900" indent="-342900">
              <a:lnSpc>
                <a:spcPct val="150000"/>
              </a:lnSpc>
              <a:buChar char="•"/>
            </a:pPr>
            <a:endParaRPr lang="de-CH" dirty="0"/>
          </a:p>
        </p:txBody>
      </p:sp>
      <p:pic>
        <p:nvPicPr>
          <p:cNvPr id="15" name="Grafik 14" descr="Ein Bild, das Vogel, Singvogel, Wildleben, Fliegenschnäpper enthält.&#10;&#10;KI-generierte Inhalte können fehlerhaft sein.">
            <a:extLst>
              <a:ext uri="{FF2B5EF4-FFF2-40B4-BE49-F238E27FC236}">
                <a16:creationId xmlns:a16="http://schemas.microsoft.com/office/drawing/2014/main" id="{B11186C3-2DCB-2BD3-6A92-C42206240C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3422" y="3429000"/>
            <a:ext cx="4392647" cy="3299387"/>
          </a:xfrm>
          <a:prstGeom prst="rect">
            <a:avLst/>
          </a:prstGeom>
        </p:spPr>
      </p:pic>
    </p:spTree>
    <p:extLst>
      <p:ext uri="{BB962C8B-B14F-4D97-AF65-F5344CB8AC3E}">
        <p14:creationId xmlns:p14="http://schemas.microsoft.com/office/powerpoint/2010/main" val="300252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0" name="Bild 7" descr="DSC08110.JPG">
            <a:extLst>
              <a:ext uri="{FF2B5EF4-FFF2-40B4-BE49-F238E27FC236}">
                <a16:creationId xmlns:a16="http://schemas.microsoft.com/office/drawing/2014/main" id="{E3071CC6-4199-FB3C-971E-41D0389A15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flipH="1">
            <a:off x="7144602" y="3429000"/>
            <a:ext cx="504739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(Klein-)Strukturen - Schnittgut</a:t>
            </a:r>
          </a:p>
        </p:txBody>
      </p:sp>
      <p:pic>
        <p:nvPicPr>
          <p:cNvPr id="6" name="Grafik 5" descr="Ein Bild, das draußen, Fenster, Himmel, Pflanze enthält.&#10;&#10;KI-generierte Inhalte können fehlerhaft sein.">
            <a:extLst>
              <a:ext uri="{FF2B5EF4-FFF2-40B4-BE49-F238E27FC236}">
                <a16:creationId xmlns:a16="http://schemas.microsoft.com/office/drawing/2014/main" id="{C7E2FBFC-ACC4-FEDC-6FBC-A30F343A4C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44603" y="0"/>
            <a:ext cx="5047397" cy="3257550"/>
          </a:xfrm>
          <a:prstGeom prst="rect">
            <a:avLst/>
          </a:prstGeom>
        </p:spPr>
      </p:pic>
      <p:pic>
        <p:nvPicPr>
          <p:cNvPr id="9" name="Bild 1" descr="DSC06349.JPG">
            <a:extLst>
              <a:ext uri="{FF2B5EF4-FFF2-40B4-BE49-F238E27FC236}">
                <a16:creationId xmlns:a16="http://schemas.microsoft.com/office/drawing/2014/main" id="{202DAEA2-52E1-0A3B-1CFE-B4CD911DDF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944577" y="1758950"/>
            <a:ext cx="3043785" cy="24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Ein Bild, das draußen, Gras, Himmel, Baum enthält.&#10;&#10;KI-generierte Inhalte können fehlerhaft sein.">
            <a:extLst>
              <a:ext uri="{FF2B5EF4-FFF2-40B4-BE49-F238E27FC236}">
                <a16:creationId xmlns:a16="http://schemas.microsoft.com/office/drawing/2014/main" id="{ECD62AA9-51B9-3130-6246-498A8CF6DD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1758950"/>
            <a:ext cx="3772163" cy="2495474"/>
          </a:xfrm>
          <a:prstGeom prst="rect">
            <a:avLst/>
          </a:prstGeom>
        </p:spPr>
      </p:pic>
      <p:pic>
        <p:nvPicPr>
          <p:cNvPr id="14" name="Grafik 13" descr="Ein Bild, das Gras, draußen, Baum, Hof enthält.&#10;&#10;KI-generierte Inhalte können fehlerhaft sein.">
            <a:extLst>
              <a:ext uri="{FF2B5EF4-FFF2-40B4-BE49-F238E27FC236}">
                <a16:creationId xmlns:a16="http://schemas.microsoft.com/office/drawing/2014/main" id="{813C5E62-01D1-A170-E50C-B0FF097FEFB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44577" y="4337331"/>
            <a:ext cx="3043785" cy="2520670"/>
          </a:xfrm>
          <a:prstGeom prst="rect">
            <a:avLst/>
          </a:prstGeom>
        </p:spPr>
      </p:pic>
      <p:pic>
        <p:nvPicPr>
          <p:cNvPr id="16" name="Grafik 15" descr="Ein Bild, das draußen, Baum, Pflanze, Herbst enthält.&#10;&#10;KI-generierte Inhalte können fehlerhaft sein.">
            <a:extLst>
              <a:ext uri="{FF2B5EF4-FFF2-40B4-BE49-F238E27FC236}">
                <a16:creationId xmlns:a16="http://schemas.microsoft.com/office/drawing/2014/main" id="{5B1453C1-08D4-FBAD-C247-7FF9244926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337331"/>
            <a:ext cx="3772163" cy="2520669"/>
          </a:xfrm>
          <a:prstGeom prst="rect">
            <a:avLst/>
          </a:prstGeom>
        </p:spPr>
      </p:pic>
    </p:spTree>
    <p:extLst>
      <p:ext uri="{BB962C8B-B14F-4D97-AF65-F5344CB8AC3E}">
        <p14:creationId xmlns:p14="http://schemas.microsoft.com/office/powerpoint/2010/main" val="1988106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(Klein-)Strukturen - Feuchtflächen</a:t>
            </a:r>
          </a:p>
        </p:txBody>
      </p:sp>
      <p:pic>
        <p:nvPicPr>
          <p:cNvPr id="11" name="Inhaltsplatzhalter 4" descr="DSC07659.JPG">
            <a:extLst>
              <a:ext uri="{FF2B5EF4-FFF2-40B4-BE49-F238E27FC236}">
                <a16:creationId xmlns:a16="http://schemas.microsoft.com/office/drawing/2014/main" id="{B842CBCE-8245-73CD-D448-7A56B54419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4853" y="3487665"/>
            <a:ext cx="5197148" cy="3370335"/>
          </a:xfrm>
          <a:prstGeom prst="rect">
            <a:avLst/>
          </a:prstGeom>
          <a:noFill/>
        </p:spPr>
      </p:pic>
      <p:pic>
        <p:nvPicPr>
          <p:cNvPr id="12" name="Bild 5" descr="Wertvolle_Lebensraeume_fliessende_Gewaesser.jpg">
            <a:extLst>
              <a:ext uri="{FF2B5EF4-FFF2-40B4-BE49-F238E27FC236}">
                <a16:creationId xmlns:a16="http://schemas.microsoft.com/office/drawing/2014/main" id="{C268C64B-07FF-D434-711F-418EF13F7A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0"/>
          <a:stretch/>
        </p:blipFill>
        <p:spPr bwMode="auto">
          <a:xfrm>
            <a:off x="7007700" y="-1"/>
            <a:ext cx="5184300" cy="33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descr="Ein Bild, das draußen, Pflanze, Baum, Gelände enthält.&#10;&#10;KI-generierte Inhalte können fehlerhaft sein.">
            <a:extLst>
              <a:ext uri="{FF2B5EF4-FFF2-40B4-BE49-F238E27FC236}">
                <a16:creationId xmlns:a16="http://schemas.microsoft.com/office/drawing/2014/main" id="{F620B05F-6296-1FE9-76FD-DB7A2DC793B6}"/>
              </a:ext>
            </a:extLst>
          </p:cNvPr>
          <p:cNvPicPr>
            <a:picLocks noChangeAspect="1"/>
          </p:cNvPicPr>
          <p:nvPr/>
        </p:nvPicPr>
        <p:blipFill>
          <a:blip r:embed="rId5" cstate="screen">
            <a:extLst>
              <a:ext uri="{28A0092B-C50C-407E-A947-70E740481C1C}">
                <a14:useLocalDpi xmlns:a14="http://schemas.microsoft.com/office/drawing/2010/main"/>
              </a:ext>
            </a:extLst>
          </a:blip>
          <a:srcRect l="-1"/>
          <a:stretch/>
        </p:blipFill>
        <p:spPr>
          <a:xfrm>
            <a:off x="0" y="2103925"/>
            <a:ext cx="6853952" cy="4754075"/>
          </a:xfrm>
          <a:prstGeom prst="rect">
            <a:avLst/>
          </a:prstGeom>
        </p:spPr>
      </p:pic>
    </p:spTree>
    <p:extLst>
      <p:ext uri="{BB962C8B-B14F-4D97-AF65-F5344CB8AC3E}">
        <p14:creationId xmlns:p14="http://schemas.microsoft.com/office/powerpoint/2010/main" val="1593141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6" name="Inhaltsplatzhalter 4" descr="Ein Bild, das draußen, Baum, Vogelhaus, Rock enthält.&#10;&#10;Automatisch generierte Beschreibung">
            <a:extLst>
              <a:ext uri="{FF2B5EF4-FFF2-40B4-BE49-F238E27FC236}">
                <a16:creationId xmlns:a16="http://schemas.microsoft.com/office/drawing/2014/main" id="{6A8C7ACD-2E23-F37B-0E83-8228EC1D9C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flipH="1">
            <a:off x="8655687" y="4357116"/>
            <a:ext cx="3549266" cy="2500884"/>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a:t>Natur im Siedlungsraum</a:t>
            </a:r>
            <a:endParaRPr lang="de-CH" dirty="0"/>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(Klein-)Strukturen - Nisthilfen</a:t>
            </a:r>
          </a:p>
        </p:txBody>
      </p:sp>
      <p:pic>
        <p:nvPicPr>
          <p:cNvPr id="12" name="Grafik 11" descr="Ein Bild, das Gras, draußen, Rock, Schmutz enthält.&#10;&#10;Automatisch generierte Beschreibung">
            <a:extLst>
              <a:ext uri="{FF2B5EF4-FFF2-40B4-BE49-F238E27FC236}">
                <a16:creationId xmlns:a16="http://schemas.microsoft.com/office/drawing/2014/main" id="{80C2A032-05E5-FB46-67BC-2B5CF5881F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4357116"/>
            <a:ext cx="3936640" cy="2494773"/>
          </a:xfrm>
          <a:prstGeom prst="rect">
            <a:avLst/>
          </a:prstGeom>
        </p:spPr>
      </p:pic>
      <p:pic>
        <p:nvPicPr>
          <p:cNvPr id="13" name="Grafik 12" descr="Ein Bild, das draußen, Blume, Garten, Gras enthält.&#10;&#10;Automatisch generierte Beschreibung">
            <a:extLst>
              <a:ext uri="{FF2B5EF4-FFF2-40B4-BE49-F238E27FC236}">
                <a16:creationId xmlns:a16="http://schemas.microsoft.com/office/drawing/2014/main" id="{FDE47D9E-EEED-A9D5-FA3E-D292CF3E99B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1758950"/>
            <a:ext cx="3936640" cy="2494773"/>
          </a:xfrm>
          <a:prstGeom prst="rect">
            <a:avLst/>
          </a:prstGeom>
        </p:spPr>
      </p:pic>
      <p:pic>
        <p:nvPicPr>
          <p:cNvPr id="3" name="Bild 2" descr="IMG_9491.JPG">
            <a:extLst>
              <a:ext uri="{FF2B5EF4-FFF2-40B4-BE49-F238E27FC236}">
                <a16:creationId xmlns:a16="http://schemas.microsoft.com/office/drawing/2014/main" id="{7C7145E8-CA71-0FD5-6828-9101D132CD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317991" y="1758950"/>
            <a:ext cx="3962821" cy="249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294ED84-FBBE-F3C3-982F-91C0830D20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17991" y="4357116"/>
            <a:ext cx="3962821" cy="2500884"/>
          </a:xfrm>
          <a:prstGeom prst="rect">
            <a:avLst/>
          </a:prstGeom>
        </p:spPr>
      </p:pic>
      <p:pic>
        <p:nvPicPr>
          <p:cNvPr id="9" name="Grafik 8" descr="Ein Bild, das aus Holz, sitzend, draußen, Vogel enthält.&#10;&#10;Automatisch generierte Beschreibung">
            <a:extLst>
              <a:ext uri="{FF2B5EF4-FFF2-40B4-BE49-F238E27FC236}">
                <a16:creationId xmlns:a16="http://schemas.microsoft.com/office/drawing/2014/main" id="{7FDFA16A-AFAA-1AA7-8E51-EE6F574954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62163" y="1758950"/>
            <a:ext cx="3536313" cy="2494773"/>
          </a:xfrm>
          <a:prstGeom prst="rect">
            <a:avLst/>
          </a:prstGeom>
        </p:spPr>
      </p:pic>
    </p:spTree>
    <p:extLst>
      <p:ext uri="{BB962C8B-B14F-4D97-AF65-F5344CB8AC3E}">
        <p14:creationId xmlns:p14="http://schemas.microsoft.com/office/powerpoint/2010/main" val="25041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8" descr="Ein Bild, das Pflanze, Baum, draußen, Samenpflanze enthält.&#10;&#10;KI-generierte Inhalte können fehlerhaft sein.">
            <a:extLst>
              <a:ext uri="{FF2B5EF4-FFF2-40B4-BE49-F238E27FC236}">
                <a16:creationId xmlns:a16="http://schemas.microsoft.com/office/drawing/2014/main" id="{66F1C35C-D5E7-59F0-2C89-5FB11BF5F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7873" y="4182492"/>
            <a:ext cx="2004126" cy="2675508"/>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Pflege</a:t>
            </a:r>
          </a:p>
        </p:txBody>
      </p:sp>
      <p:pic>
        <p:nvPicPr>
          <p:cNvPr id="4" name="Bild 7" descr="rasen04.jpg">
            <a:extLst>
              <a:ext uri="{FF2B5EF4-FFF2-40B4-BE49-F238E27FC236}">
                <a16:creationId xmlns:a16="http://schemas.microsoft.com/office/drawing/2014/main" id="{A114F5AB-3BF7-DF52-51C8-4B4EFD88443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66375" y="5024173"/>
            <a:ext cx="3415549" cy="1842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feld 5">
            <a:extLst>
              <a:ext uri="{FF2B5EF4-FFF2-40B4-BE49-F238E27FC236}">
                <a16:creationId xmlns:a16="http://schemas.microsoft.com/office/drawing/2014/main" id="{124E6424-82B3-8035-DC00-FE7AF6633A59}"/>
              </a:ext>
            </a:extLst>
          </p:cNvPr>
          <p:cNvSpPr txBox="1"/>
          <p:nvPr/>
        </p:nvSpPr>
        <p:spPr>
          <a:xfrm>
            <a:off x="606424" y="2012567"/>
            <a:ext cx="3933208" cy="4041940"/>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gezielter Schnitt von Wildstauden</a:t>
            </a:r>
          </a:p>
          <a:p>
            <a:r>
              <a:rPr lang="de-CH" dirty="0"/>
              <a:t>gestaffelte Mahd</a:t>
            </a:r>
          </a:p>
          <a:p>
            <a:r>
              <a:rPr lang="de-CH" dirty="0"/>
              <a:t>Altgrasstreifen</a:t>
            </a:r>
          </a:p>
          <a:p>
            <a:r>
              <a:rPr lang="de-CH" dirty="0"/>
              <a:t>Saumränder stehen lassen</a:t>
            </a:r>
          </a:p>
          <a:p>
            <a:r>
              <a:rPr lang="de-CH" dirty="0"/>
              <a:t>Pestizidverzicht</a:t>
            </a:r>
          </a:p>
        </p:txBody>
      </p:sp>
      <p:pic>
        <p:nvPicPr>
          <p:cNvPr id="13" name="Grafik 12" descr="Ein Bild, das draußen, Gras, Pflanze, Halbstrauch enthält.&#10;&#10;KI-generierte Inhalte können fehlerhaft sein.">
            <a:extLst>
              <a:ext uri="{FF2B5EF4-FFF2-40B4-BE49-F238E27FC236}">
                <a16:creationId xmlns:a16="http://schemas.microsoft.com/office/drawing/2014/main" id="{744CD3B4-E5FB-5080-ADAE-E8F6F98D29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4113" y="-22996"/>
            <a:ext cx="2007886" cy="2675508"/>
          </a:xfrm>
          <a:prstGeom prst="rect">
            <a:avLst/>
          </a:prstGeom>
        </p:spPr>
      </p:pic>
      <p:pic>
        <p:nvPicPr>
          <p:cNvPr id="11" name="Grafik 10" descr="Ein Bild, das Pflanze, Blume, Bienenweiden, draußen enthält.&#10;&#10;KI-generierte Inhalte können fehlerhaft sein.">
            <a:extLst>
              <a:ext uri="{FF2B5EF4-FFF2-40B4-BE49-F238E27FC236}">
                <a16:creationId xmlns:a16="http://schemas.microsoft.com/office/drawing/2014/main" id="{3664267C-CC56-B5A8-B2AA-0F13A31B8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87874" y="1807603"/>
            <a:ext cx="2004126" cy="2374889"/>
          </a:xfrm>
          <a:prstGeom prst="rect">
            <a:avLst/>
          </a:prstGeom>
        </p:spPr>
      </p:pic>
      <p:pic>
        <p:nvPicPr>
          <p:cNvPr id="15" name="Grafik 14" descr="Ein Bild, das draußen, Grundstück, Baum, Himmel enthält.&#10;&#10;KI-generierte Inhalte können fehlerhaft sein.">
            <a:extLst>
              <a:ext uri="{FF2B5EF4-FFF2-40B4-BE49-F238E27FC236}">
                <a16:creationId xmlns:a16="http://schemas.microsoft.com/office/drawing/2014/main" id="{506E5815-0990-B605-BE0C-77EB82916C5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44876" y="5033268"/>
            <a:ext cx="3415550" cy="1824732"/>
          </a:xfrm>
          <a:prstGeom prst="rect">
            <a:avLst/>
          </a:prstGeom>
        </p:spPr>
      </p:pic>
      <p:pic>
        <p:nvPicPr>
          <p:cNvPr id="18" name="Grafik 17" descr="Ein Bild, das draußen, Gras, Himmel, Haus enthält.&#10;&#10;KI-generierte Inhalte können fehlerhaft sein.">
            <a:extLst>
              <a:ext uri="{FF2B5EF4-FFF2-40B4-BE49-F238E27FC236}">
                <a16:creationId xmlns:a16="http://schemas.microsoft.com/office/drawing/2014/main" id="{F6746513-9BBD-A7DD-9499-3999249305D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692671" y="1758950"/>
            <a:ext cx="5389253" cy="3159353"/>
          </a:xfrm>
          <a:prstGeom prst="rect">
            <a:avLst/>
          </a:prstGeom>
        </p:spPr>
      </p:pic>
      <p:pic>
        <p:nvPicPr>
          <p:cNvPr id="19" name="Picture 2">
            <a:extLst>
              <a:ext uri="{FF2B5EF4-FFF2-40B4-BE49-F238E27FC236}">
                <a16:creationId xmlns:a16="http://schemas.microsoft.com/office/drawing/2014/main" id="{A08EBAE8-E5D5-C62D-D9DC-AAD382CC801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4"/>
          <a:stretch/>
        </p:blipFill>
        <p:spPr bwMode="auto">
          <a:xfrm>
            <a:off x="-136" y="5034909"/>
            <a:ext cx="3039064" cy="183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4">
            <a:extLst>
              <a:ext uri="{FF2B5EF4-FFF2-40B4-BE49-F238E27FC236}">
                <a16:creationId xmlns:a16="http://schemas.microsoft.com/office/drawing/2014/main" id="{47FDA220-F07F-25FF-F883-6077BD7F74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86515" y="0"/>
            <a:ext cx="5105485" cy="338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descr="Ein Bild, das Gras, draußen, Baum, Pflanze enthält.&#10;&#10;Automatisch generierte Beschreibung">
            <a:extLst>
              <a:ext uri="{FF2B5EF4-FFF2-40B4-BE49-F238E27FC236}">
                <a16:creationId xmlns:a16="http://schemas.microsoft.com/office/drawing/2014/main" id="{C0E67A0E-C92A-DE77-1AD4-EED688E053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86515" y="3514581"/>
            <a:ext cx="5105485" cy="3386209"/>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7" name="Inhaltsplatzhalter 2">
            <a:extLst>
              <a:ext uri="{FF2B5EF4-FFF2-40B4-BE49-F238E27FC236}">
                <a16:creationId xmlns:a16="http://schemas.microsoft.com/office/drawing/2014/main" id="{9ABFF3E1-EC18-AA6B-3185-45FD91311495}"/>
              </a:ext>
            </a:extLst>
          </p:cNvPr>
          <p:cNvSpPr txBox="1">
            <a:spLocks/>
          </p:cNvSpPr>
          <p:nvPr/>
        </p:nvSpPr>
        <p:spPr>
          <a:xfrm>
            <a:off x="522288" y="1179496"/>
            <a:ext cx="10073994"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Gefahren und Barrieren vermeiden</a:t>
            </a:r>
          </a:p>
        </p:txBody>
      </p:sp>
      <p:pic>
        <p:nvPicPr>
          <p:cNvPr id="11" name="Inhaltsplatzhalter 3" descr="Ein Bild, das Himmel, Screenshot, Wolke, Text enthält.&#10;&#10;Automatisch generierte Beschreibung">
            <a:extLst>
              <a:ext uri="{FF2B5EF4-FFF2-40B4-BE49-F238E27FC236}">
                <a16:creationId xmlns:a16="http://schemas.microsoft.com/office/drawing/2014/main" id="{57AD990A-5150-59A5-AA68-E2560F0D8C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8751">
            <a:off x="4743833" y="1878213"/>
            <a:ext cx="1690351" cy="2371905"/>
          </a:xfrm>
          <a:prstGeom prst="rect">
            <a:avLst/>
          </a:prstGeom>
          <a:ln w="3175">
            <a:solidFill>
              <a:schemeClr val="tx1"/>
            </a:solidFill>
          </a:ln>
          <a:effectLst>
            <a:outerShdw blurRad="50800" dist="63500" dir="2700000" algn="tl" rotWithShape="0">
              <a:prstClr val="black">
                <a:alpha val="40000"/>
              </a:prstClr>
            </a:outerShdw>
          </a:effectLst>
        </p:spPr>
      </p:pic>
      <p:pic>
        <p:nvPicPr>
          <p:cNvPr id="12" name="Grafik 11" descr="Ein Bild, das Text, Screenshot, Baum, draußen enthält.&#10;&#10;KI-generierte Inhalte können fehlerhaft sein.">
            <a:extLst>
              <a:ext uri="{FF2B5EF4-FFF2-40B4-BE49-F238E27FC236}">
                <a16:creationId xmlns:a16="http://schemas.microsoft.com/office/drawing/2014/main" id="{E9356ED4-F3F2-BCC1-D312-A78BC2D80B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01674">
            <a:off x="4921845" y="4085306"/>
            <a:ext cx="1786779" cy="2536073"/>
          </a:xfrm>
          <a:prstGeom prst="rect">
            <a:avLst/>
          </a:prstGeom>
          <a:ln w="3175">
            <a:solidFill>
              <a:schemeClr val="tx1"/>
            </a:solidFill>
          </a:ln>
          <a:effectLst>
            <a:outerShdw blurRad="50800" dist="63500" dir="2700000" algn="tl" rotWithShape="0">
              <a:prstClr val="black">
                <a:alpha val="40000"/>
              </a:prstClr>
            </a:outerShdw>
          </a:effectLst>
        </p:spPr>
      </p:pic>
      <p:sp>
        <p:nvSpPr>
          <p:cNvPr id="13" name="Textfeld 12">
            <a:extLst>
              <a:ext uri="{FF2B5EF4-FFF2-40B4-BE49-F238E27FC236}">
                <a16:creationId xmlns:a16="http://schemas.microsoft.com/office/drawing/2014/main" id="{8FA85B04-99B0-D538-BC96-5566C2B4073D}"/>
              </a:ext>
            </a:extLst>
          </p:cNvPr>
          <p:cNvSpPr txBox="1"/>
          <p:nvPr/>
        </p:nvSpPr>
        <p:spPr>
          <a:xfrm>
            <a:off x="610146" y="2152593"/>
            <a:ext cx="5405438" cy="3972306"/>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de-CH" dirty="0"/>
              <a:t>Vogelschlag an Glas:</a:t>
            </a:r>
          </a:p>
          <a:p>
            <a:r>
              <a:rPr lang="de-CH" dirty="0"/>
              <a:t>Balkonverglasung</a:t>
            </a:r>
          </a:p>
          <a:p>
            <a:r>
              <a:rPr lang="de-CH" dirty="0"/>
              <a:t>Eckverglasung</a:t>
            </a:r>
          </a:p>
          <a:p>
            <a:r>
              <a:rPr lang="de-CH" dirty="0" err="1"/>
              <a:t>Glassfassaden</a:t>
            </a:r>
            <a:endParaRPr lang="de-CH" dirty="0"/>
          </a:p>
          <a:p>
            <a:r>
              <a:rPr lang="de-CH" dirty="0"/>
              <a:t>Wintergarten</a:t>
            </a:r>
          </a:p>
          <a:p>
            <a:r>
              <a:rPr lang="de-CH" dirty="0"/>
              <a:t>Bushaltestellen</a:t>
            </a:r>
          </a:p>
          <a:p>
            <a:r>
              <a:rPr lang="de-CH" dirty="0"/>
              <a:t>Radunterstände</a:t>
            </a:r>
          </a:p>
          <a:p>
            <a:pPr marL="0" indent="0">
              <a:buNone/>
            </a:pPr>
            <a:br>
              <a:rPr lang="de-CH" dirty="0"/>
            </a:br>
            <a:r>
              <a:rPr lang="de-CH" dirty="0"/>
              <a:t>     ➔ Spiegelung + Durchsicht</a:t>
            </a:r>
          </a:p>
        </p:txBody>
      </p:sp>
    </p:spTree>
    <p:extLst>
      <p:ext uri="{BB962C8B-B14F-4D97-AF65-F5344CB8AC3E}">
        <p14:creationId xmlns:p14="http://schemas.microsoft.com/office/powerpoint/2010/main" val="116547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build="p"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7" name="Inhaltsplatzhalter 2">
            <a:extLst>
              <a:ext uri="{FF2B5EF4-FFF2-40B4-BE49-F238E27FC236}">
                <a16:creationId xmlns:a16="http://schemas.microsoft.com/office/drawing/2014/main" id="{9ABFF3E1-EC18-AA6B-3185-45FD91311495}"/>
              </a:ext>
            </a:extLst>
          </p:cNvPr>
          <p:cNvSpPr txBox="1">
            <a:spLocks/>
          </p:cNvSpPr>
          <p:nvPr/>
        </p:nvSpPr>
        <p:spPr>
          <a:xfrm>
            <a:off x="522288" y="1179496"/>
            <a:ext cx="10073994"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Gefahren und Barrieren vermeiden</a:t>
            </a:r>
          </a:p>
        </p:txBody>
      </p:sp>
      <p:pic>
        <p:nvPicPr>
          <p:cNvPr id="15" name="Bildplatzhalter 31" descr="Ein Bild, das Gelände, Beton, Kompositmaterial, Abwasserkanal enthält.&#10;&#10;Automatisch generierte Beschreibung">
            <a:extLst>
              <a:ext uri="{FF2B5EF4-FFF2-40B4-BE49-F238E27FC236}">
                <a16:creationId xmlns:a16="http://schemas.microsoft.com/office/drawing/2014/main" id="{A7550800-CA1C-7187-53C1-4CCF35C54A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6425" y="2096010"/>
            <a:ext cx="2617200" cy="2617200"/>
          </a:xfrm>
          <a:prstGeom prst="rect">
            <a:avLst/>
          </a:prstGeom>
        </p:spPr>
      </p:pic>
      <p:pic>
        <p:nvPicPr>
          <p:cNvPr id="16" name="Bildplatzhalter 36" descr="Ein Bild, das draußen, Kompositmaterial, Pflanze, Gelände enthält.&#10;&#10;Automatisch generierte Beschreibung">
            <a:extLst>
              <a:ext uri="{FF2B5EF4-FFF2-40B4-BE49-F238E27FC236}">
                <a16:creationId xmlns:a16="http://schemas.microsoft.com/office/drawing/2014/main" id="{6399A02D-2182-5616-729E-906C41E187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394075" y="3204816"/>
            <a:ext cx="2617200" cy="2617200"/>
          </a:xfrm>
          <a:prstGeom prst="rect">
            <a:avLst/>
          </a:prstGeom>
        </p:spPr>
      </p:pic>
      <p:pic>
        <p:nvPicPr>
          <p:cNvPr id="14" name="Bildplatzhalter 11">
            <a:extLst>
              <a:ext uri="{FF2B5EF4-FFF2-40B4-BE49-F238E27FC236}">
                <a16:creationId xmlns:a16="http://schemas.microsoft.com/office/drawing/2014/main" id="{07E8C5C5-45C7-01D8-2BC4-1C79DE75043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69375" y="3183300"/>
            <a:ext cx="2616200" cy="2660232"/>
          </a:xfrm>
          <a:prstGeom prst="rect">
            <a:avLst/>
          </a:prstGeom>
        </p:spPr>
      </p:pic>
      <p:pic>
        <p:nvPicPr>
          <p:cNvPr id="18" name="Bildplatzhalter 40">
            <a:extLst>
              <a:ext uri="{FF2B5EF4-FFF2-40B4-BE49-F238E27FC236}">
                <a16:creationId xmlns:a16="http://schemas.microsoft.com/office/drawing/2014/main" id="{C7D11006-6BE0-726B-F75D-06555DA8F04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181725" y="2065828"/>
            <a:ext cx="2617200" cy="2617200"/>
          </a:xfrm>
          <a:prstGeom prst="rect">
            <a:avLst/>
          </a:prstGeom>
        </p:spPr>
      </p:pic>
      <p:sp>
        <p:nvSpPr>
          <p:cNvPr id="19" name="Textfeld 18">
            <a:extLst>
              <a:ext uri="{FF2B5EF4-FFF2-40B4-BE49-F238E27FC236}">
                <a16:creationId xmlns:a16="http://schemas.microsoft.com/office/drawing/2014/main" id="{F22F49B2-FF55-F980-15A3-9C9E53F5BE51}"/>
              </a:ext>
            </a:extLst>
          </p:cNvPr>
          <p:cNvSpPr txBox="1"/>
          <p:nvPr/>
        </p:nvSpPr>
        <p:spPr>
          <a:xfrm>
            <a:off x="606425" y="4713210"/>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de-CH" dirty="0"/>
              <a:t>Schächte</a:t>
            </a:r>
          </a:p>
        </p:txBody>
      </p:sp>
      <p:sp>
        <p:nvSpPr>
          <p:cNvPr id="22" name="Textfeld 21">
            <a:extLst>
              <a:ext uri="{FF2B5EF4-FFF2-40B4-BE49-F238E27FC236}">
                <a16:creationId xmlns:a16="http://schemas.microsoft.com/office/drawing/2014/main" id="{1CBC218F-D028-168C-1084-00EDBC441484}"/>
              </a:ext>
            </a:extLst>
          </p:cNvPr>
          <p:cNvSpPr txBox="1"/>
          <p:nvPr/>
        </p:nvSpPr>
        <p:spPr>
          <a:xfrm>
            <a:off x="3394075" y="2686276"/>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de-CH" dirty="0"/>
              <a:t>Gewässer</a:t>
            </a:r>
          </a:p>
        </p:txBody>
      </p:sp>
      <p:sp>
        <p:nvSpPr>
          <p:cNvPr id="23" name="Textfeld 22">
            <a:extLst>
              <a:ext uri="{FF2B5EF4-FFF2-40B4-BE49-F238E27FC236}">
                <a16:creationId xmlns:a16="http://schemas.microsoft.com/office/drawing/2014/main" id="{6E56491B-5B7F-A33E-7FF8-C53F300C3623}"/>
              </a:ext>
            </a:extLst>
          </p:cNvPr>
          <p:cNvSpPr txBox="1"/>
          <p:nvPr/>
        </p:nvSpPr>
        <p:spPr>
          <a:xfrm>
            <a:off x="6180727" y="4683028"/>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de-CH" dirty="0"/>
              <a:t>Zäune</a:t>
            </a:r>
          </a:p>
        </p:txBody>
      </p:sp>
      <p:sp>
        <p:nvSpPr>
          <p:cNvPr id="24" name="Textfeld 23">
            <a:extLst>
              <a:ext uri="{FF2B5EF4-FFF2-40B4-BE49-F238E27FC236}">
                <a16:creationId xmlns:a16="http://schemas.microsoft.com/office/drawing/2014/main" id="{FCCEF6C6-809F-EB2A-A12E-27B6F834C10D}"/>
              </a:ext>
            </a:extLst>
          </p:cNvPr>
          <p:cNvSpPr txBox="1"/>
          <p:nvPr/>
        </p:nvSpPr>
        <p:spPr>
          <a:xfrm>
            <a:off x="8969375" y="2652987"/>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de-CH" dirty="0"/>
              <a:t>Mähroboter</a:t>
            </a:r>
          </a:p>
        </p:txBody>
      </p:sp>
    </p:spTree>
    <p:extLst>
      <p:ext uri="{BB962C8B-B14F-4D97-AF65-F5344CB8AC3E}">
        <p14:creationId xmlns:p14="http://schemas.microsoft.com/office/powerpoint/2010/main" val="1377786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Bildplatzhalter 9" descr="Ein Bild, das Himmel, draußen, Landschaft, Baum enthält.&#10;&#10;Automatisch generierte Beschreibung">
            <a:extLst>
              <a:ext uri="{FF2B5EF4-FFF2-40B4-BE49-F238E27FC236}">
                <a16:creationId xmlns:a16="http://schemas.microsoft.com/office/drawing/2014/main" id="{6FD42668-9CF6-DCB0-CFA9-239F55E7F2D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067226" y="3472542"/>
            <a:ext cx="5124912" cy="3408442"/>
          </a:xfrm>
        </p:spPr>
      </p:pic>
      <p:pic>
        <p:nvPicPr>
          <p:cNvPr id="10" name="Grafik 9" descr="Ein Bild, das draußen, Straßenbeleuchtung, Nacht, Baum enthält.&#10;&#10;Automatisch generierte Beschreibung">
            <a:extLst>
              <a:ext uri="{FF2B5EF4-FFF2-40B4-BE49-F238E27FC236}">
                <a16:creationId xmlns:a16="http://schemas.microsoft.com/office/drawing/2014/main" id="{D9E2B715-E7BF-C85B-DCE5-0E5E4C0146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226" y="-1"/>
            <a:ext cx="5124911" cy="334440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7" name="Inhaltsplatzhalter 2">
            <a:extLst>
              <a:ext uri="{FF2B5EF4-FFF2-40B4-BE49-F238E27FC236}">
                <a16:creationId xmlns:a16="http://schemas.microsoft.com/office/drawing/2014/main" id="{85119FC9-9A84-147F-AAD8-07D1F82985EC}"/>
              </a:ext>
            </a:extLst>
          </p:cNvPr>
          <p:cNvSpPr txBox="1">
            <a:spLocks/>
          </p:cNvSpPr>
          <p:nvPr/>
        </p:nvSpPr>
        <p:spPr>
          <a:xfrm>
            <a:off x="522288" y="1179496"/>
            <a:ext cx="10073994"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Lichtverschmutzung</a:t>
            </a:r>
          </a:p>
        </p:txBody>
      </p:sp>
      <p:sp>
        <p:nvSpPr>
          <p:cNvPr id="11" name="Textfeld 10">
            <a:extLst>
              <a:ext uri="{FF2B5EF4-FFF2-40B4-BE49-F238E27FC236}">
                <a16:creationId xmlns:a16="http://schemas.microsoft.com/office/drawing/2014/main" id="{8CD5CF7F-2814-A12C-AF7F-EE2A16C7288E}"/>
              </a:ext>
            </a:extLst>
          </p:cNvPr>
          <p:cNvSpPr txBox="1"/>
          <p:nvPr/>
        </p:nvSpPr>
        <p:spPr>
          <a:xfrm>
            <a:off x="610146" y="2152593"/>
            <a:ext cx="5674416" cy="3911776"/>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dirty="0"/>
              <a:t>zieht Insekten an</a:t>
            </a:r>
          </a:p>
          <a:p>
            <a:r>
              <a:rPr lang="de-CH" dirty="0"/>
              <a:t>Aufgabe von Fledermausquartieren</a:t>
            </a:r>
            <a:br>
              <a:rPr lang="de-CH" dirty="0"/>
            </a:br>
            <a:r>
              <a:rPr lang="de-CH" dirty="0"/>
              <a:t>und Lebensraumzerschneidung</a:t>
            </a:r>
          </a:p>
          <a:p>
            <a:r>
              <a:rPr lang="de-CH" dirty="0"/>
              <a:t>Einfluss auf nachtziehende Zugvögel</a:t>
            </a:r>
          </a:p>
          <a:p>
            <a:r>
              <a:rPr lang="de-CH" dirty="0"/>
              <a:t>menschliche Gesundheit</a:t>
            </a:r>
          </a:p>
          <a:p>
            <a:pPr marL="0" indent="0">
              <a:buNone/>
            </a:pPr>
            <a:endParaRPr lang="de-CH" dirty="0"/>
          </a:p>
          <a:p>
            <a:pPr marL="0" indent="0">
              <a:buNone/>
            </a:pPr>
            <a:endParaRPr lang="de-CH" dirty="0"/>
          </a:p>
          <a:p>
            <a:pPr marL="0" indent="0">
              <a:buNone/>
            </a:pPr>
            <a:r>
              <a:rPr lang="de-CH" dirty="0"/>
              <a:t>    </a:t>
            </a:r>
            <a:r>
              <a:rPr lang="de-CH" b="1" dirty="0"/>
              <a:t>So viel wie nötig, so wenig wie möglich!</a:t>
            </a:r>
          </a:p>
        </p:txBody>
      </p:sp>
      <p:pic>
        <p:nvPicPr>
          <p:cNvPr id="12" name="Picture 2" descr="Grafik: Lampen richtig anwenden">
            <a:extLst>
              <a:ext uri="{FF2B5EF4-FFF2-40B4-BE49-F238E27FC236}">
                <a16:creationId xmlns:a16="http://schemas.microsoft.com/office/drawing/2014/main" id="{3F9AC145-6FB7-DC3E-5634-B14C94AA36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2345" y="1366507"/>
            <a:ext cx="6009655" cy="462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4" name="Bild 6" descr="Siedlung_worst_BiodiverCity.pdf">
            <a:extLst>
              <a:ext uri="{FF2B5EF4-FFF2-40B4-BE49-F238E27FC236}">
                <a16:creationId xmlns:a16="http://schemas.microsoft.com/office/drawing/2014/main" id="{BEF43338-1FCC-F4B3-0FD9-5364FC23AE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1758950"/>
            <a:ext cx="60120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sp>
        <p:nvSpPr>
          <p:cNvPr id="3" name="Inhaltsplatzhalter 2">
            <a:extLst>
              <a:ext uri="{FF2B5EF4-FFF2-40B4-BE49-F238E27FC236}">
                <a16:creationId xmlns:a16="http://schemas.microsoft.com/office/drawing/2014/main" id="{066F507A-9974-C8C0-8717-1085B8C95580}"/>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sz="2400" dirty="0"/>
              <a:t>Auch für die Menschen...</a:t>
            </a:r>
          </a:p>
        </p:txBody>
      </p:sp>
      <p:pic>
        <p:nvPicPr>
          <p:cNvPr id="10" name="Bild 5" descr="Siedlung_abest infra.pdf">
            <a:extLst>
              <a:ext uri="{FF2B5EF4-FFF2-40B4-BE49-F238E27FC236}">
                <a16:creationId xmlns:a16="http://schemas.microsoft.com/office/drawing/2014/main" id="{641744A6-B721-4D9D-056D-C12A5CC598E5}"/>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bwMode="auto">
          <a:xfrm>
            <a:off x="1450" y="1758950"/>
            <a:ext cx="60120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468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de-CH" dirty="0"/>
              <a:t>Natur im Siedlungsraum</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de-CH"/>
          </a:p>
        </p:txBody>
      </p:sp>
      <p:pic>
        <p:nvPicPr>
          <p:cNvPr id="7" name="Grafik 6" descr="Ein Bild, das Text, Wolke, Baum, draußen enthält.&#10;&#10;KI-generierte Inhalte können fehlerhaft sein.">
            <a:extLst>
              <a:ext uri="{FF2B5EF4-FFF2-40B4-BE49-F238E27FC236}">
                <a16:creationId xmlns:a16="http://schemas.microsoft.com/office/drawing/2014/main" id="{C7CE3BE8-4892-3978-675E-A5B3D6D5B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5541">
            <a:off x="9496020" y="3734552"/>
            <a:ext cx="1888830" cy="2671316"/>
          </a:xfrm>
          <a:prstGeom prst="rect">
            <a:avLst/>
          </a:prstGeom>
          <a:ln w="3175">
            <a:solidFill>
              <a:schemeClr val="tx1"/>
            </a:solidFill>
          </a:ln>
          <a:effectLst>
            <a:outerShdw blurRad="50800" dist="63500" dir="2700000" algn="tl" rotWithShape="0">
              <a:prstClr val="black">
                <a:alpha val="40000"/>
              </a:prstClr>
            </a:outerShdw>
          </a:effectLst>
        </p:spPr>
      </p:pic>
      <p:pic>
        <p:nvPicPr>
          <p:cNvPr id="9" name="Grafik 8" descr="Ein Bild, das Text, Vogel, Specht, draußen enthält.&#10;&#10;KI-generierte Inhalte können fehlerhaft sein.">
            <a:extLst>
              <a:ext uri="{FF2B5EF4-FFF2-40B4-BE49-F238E27FC236}">
                <a16:creationId xmlns:a16="http://schemas.microsoft.com/office/drawing/2014/main" id="{CC924937-2944-E837-35DB-16709617FA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346570">
            <a:off x="1027443" y="4207429"/>
            <a:ext cx="2902996" cy="2041774"/>
          </a:xfrm>
          <a:prstGeom prst="rect">
            <a:avLst/>
          </a:prstGeom>
          <a:effectLst>
            <a:outerShdw blurRad="50800" dist="63500" dir="2700000" algn="tl" rotWithShape="0">
              <a:prstClr val="black">
                <a:alpha val="40000"/>
              </a:prstClr>
            </a:outerShdw>
          </a:effectLst>
        </p:spPr>
      </p:pic>
      <p:pic>
        <p:nvPicPr>
          <p:cNvPr id="11" name="Grafik 10" descr="Ein Bild, das Text, Schwimmbecken, Immobilie, Eigentum enthält.&#10;&#10;KI-generierte Inhalte können fehlerhaft sein.">
            <a:extLst>
              <a:ext uri="{FF2B5EF4-FFF2-40B4-BE49-F238E27FC236}">
                <a16:creationId xmlns:a16="http://schemas.microsoft.com/office/drawing/2014/main" id="{332FAD05-2479-B819-ABAB-B979726D3B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201589">
            <a:off x="420997" y="2089756"/>
            <a:ext cx="2898938" cy="2038920"/>
          </a:xfrm>
          <a:prstGeom prst="rect">
            <a:avLst/>
          </a:prstGeom>
          <a:effectLst>
            <a:outerShdw blurRad="50800" dist="63500" dir="2700000" algn="tl" rotWithShape="0">
              <a:prstClr val="black">
                <a:alpha val="40000"/>
              </a:prstClr>
            </a:outerShdw>
          </a:effectLst>
        </p:spPr>
      </p:pic>
      <p:pic>
        <p:nvPicPr>
          <p:cNvPr id="12" name="Grafik 11" descr="Ein Bild, das Text, draußen, Pflanze, Baum enthält.&#10;&#10;KI-generierte Inhalte können fehlerhaft sein.">
            <a:extLst>
              <a:ext uri="{FF2B5EF4-FFF2-40B4-BE49-F238E27FC236}">
                <a16:creationId xmlns:a16="http://schemas.microsoft.com/office/drawing/2014/main" id="{28D3232B-1CEF-68A0-69F8-D9E47D8563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17778" y="4425636"/>
            <a:ext cx="2898938" cy="2038920"/>
          </a:xfrm>
          <a:prstGeom prst="rect">
            <a:avLst/>
          </a:prstGeom>
          <a:effectLst>
            <a:outerShdw blurRad="50800" dist="63500" dir="2700000" algn="tl" rotWithShape="0">
              <a:prstClr val="black">
                <a:alpha val="40000"/>
              </a:prstClr>
            </a:outerShdw>
          </a:effectLst>
        </p:spPr>
      </p:pic>
      <p:pic>
        <p:nvPicPr>
          <p:cNvPr id="13" name="Grafik 12" descr="Ein Bild, das Muster, Quadrat, Symmetrie, Kunst enthält.&#10;&#10;KI-generierte Inhalte können fehlerhaft sein.">
            <a:extLst>
              <a:ext uri="{FF2B5EF4-FFF2-40B4-BE49-F238E27FC236}">
                <a16:creationId xmlns:a16="http://schemas.microsoft.com/office/drawing/2014/main" id="{9AE95EE6-12D5-DF0E-179B-A3205E7E94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36313">
            <a:off x="10146036" y="240582"/>
            <a:ext cx="1720167" cy="1720167"/>
          </a:xfrm>
          <a:prstGeom prst="rect">
            <a:avLst/>
          </a:prstGeom>
        </p:spPr>
      </p:pic>
      <p:pic>
        <p:nvPicPr>
          <p:cNvPr id="14" name="Bild 1" descr="Bildschirmfoto 2019-05-15 um 15.42.45.png">
            <a:extLst>
              <a:ext uri="{FF2B5EF4-FFF2-40B4-BE49-F238E27FC236}">
                <a16:creationId xmlns:a16="http://schemas.microsoft.com/office/drawing/2014/main" id="{CD68EC54-035A-7F0C-6B29-9A000401C2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677906">
            <a:off x="5972657" y="3133185"/>
            <a:ext cx="2898938" cy="2053072"/>
          </a:xfrm>
          <a:prstGeom prst="rect">
            <a:avLst/>
          </a:prstGeom>
          <a:effectLst>
            <a:outerShdw blurRad="50800" dist="76200" dir="2700000" algn="tl" rotWithShape="0">
              <a:prstClr val="black">
                <a:alpha val="40000"/>
              </a:prstClr>
            </a:outerShdw>
          </a:effectLst>
        </p:spPr>
      </p:pic>
      <p:pic>
        <p:nvPicPr>
          <p:cNvPr id="15" name="Bild 6" descr="Bildschirmfoto 2019-05-15 um 16.45.05.png">
            <a:extLst>
              <a:ext uri="{FF2B5EF4-FFF2-40B4-BE49-F238E27FC236}">
                <a16:creationId xmlns:a16="http://schemas.microsoft.com/office/drawing/2014/main" id="{76C4DFD0-D45D-9C12-FEF8-0093F70BC8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902719">
            <a:off x="3433876" y="3626854"/>
            <a:ext cx="2964277" cy="2053072"/>
          </a:xfrm>
          <a:prstGeom prst="rect">
            <a:avLst/>
          </a:prstGeom>
          <a:effectLst>
            <a:outerShdw blurRad="50800" dist="76200" dir="2700000" algn="tl" rotWithShape="0">
              <a:prstClr val="black">
                <a:alpha val="40000"/>
              </a:prstClr>
            </a:outerShdw>
          </a:effectLst>
        </p:spPr>
      </p:pic>
      <p:pic>
        <p:nvPicPr>
          <p:cNvPr id="16" name="Grafik 15">
            <a:extLst>
              <a:ext uri="{FF2B5EF4-FFF2-40B4-BE49-F238E27FC236}">
                <a16:creationId xmlns:a16="http://schemas.microsoft.com/office/drawing/2014/main" id="{F52A1D97-8D3B-6C01-57A4-0B092491A7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50142">
            <a:off x="2153288" y="1536660"/>
            <a:ext cx="2300336" cy="2979631"/>
          </a:xfrm>
          <a:prstGeom prst="rect">
            <a:avLst/>
          </a:prstGeom>
          <a:effectLst>
            <a:outerShdw blurRad="50800" dist="63500" dir="2700000" algn="tl" rotWithShape="0">
              <a:prstClr val="black">
                <a:alpha val="40000"/>
              </a:prstClr>
            </a:outerShdw>
          </a:effectLst>
        </p:spPr>
      </p:pic>
      <p:pic>
        <p:nvPicPr>
          <p:cNvPr id="17" name="Grafik 16" descr="Ein Bild, das Text, Insekt, Bestäuber, Hautflügler enthält.&#10;&#10;KI-generierte Inhalte können fehlerhaft sein.">
            <a:extLst>
              <a:ext uri="{FF2B5EF4-FFF2-40B4-BE49-F238E27FC236}">
                <a16:creationId xmlns:a16="http://schemas.microsoft.com/office/drawing/2014/main" id="{0C47AD09-FDA3-5861-271D-0CED06CA9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6838" y="1496940"/>
            <a:ext cx="2905290" cy="2053072"/>
          </a:xfrm>
          <a:prstGeom prst="rect">
            <a:avLst/>
          </a:prstGeom>
          <a:effectLst>
            <a:outerShdw blurRad="50800" dist="63500" dir="2700000" algn="tl" rotWithShape="0">
              <a:prstClr val="black">
                <a:alpha val="40000"/>
              </a:prstClr>
            </a:outerShdw>
          </a:effectLst>
        </p:spPr>
      </p:pic>
      <p:sp>
        <p:nvSpPr>
          <p:cNvPr id="18" name="Textfeld 17">
            <a:extLst>
              <a:ext uri="{FF2B5EF4-FFF2-40B4-BE49-F238E27FC236}">
                <a16:creationId xmlns:a16="http://schemas.microsoft.com/office/drawing/2014/main" id="{2D566A33-35ED-E7CE-49D7-2527F64C78D0}"/>
              </a:ext>
            </a:extLst>
          </p:cNvPr>
          <p:cNvSpPr txBox="1"/>
          <p:nvPr/>
        </p:nvSpPr>
        <p:spPr>
          <a:xfrm>
            <a:off x="8019288" y="1972507"/>
            <a:ext cx="4283375" cy="613978"/>
          </a:xfrm>
          <a:prstGeom prst="rect">
            <a:avLst/>
          </a:prstGeom>
          <a:noFill/>
        </p:spPr>
        <p:txBody>
          <a:bodyPr wrap="none" lIns="180000" tIns="144000" rIns="144000" bIns="144000" rtlCol="0">
            <a:spAutoFit/>
          </a:bodyPr>
          <a:lstStyle/>
          <a:p>
            <a:pPr algn="l"/>
            <a:r>
              <a:rPr lang="de-CH" sz="2100" dirty="0" err="1"/>
              <a:t>www.birdlife.ch</a:t>
            </a:r>
            <a:r>
              <a:rPr lang="de-CH" sz="2100" dirty="0"/>
              <a:t>/siedlungsraum</a:t>
            </a:r>
          </a:p>
        </p:txBody>
      </p:sp>
      <p:pic>
        <p:nvPicPr>
          <p:cNvPr id="19" name="Grafik 18" descr="Ein Bild, das Text, Baum, Screenshot, draußen enthält.&#10;&#10;KI-generierte Inhalte können fehlerhaft sein.">
            <a:extLst>
              <a:ext uri="{FF2B5EF4-FFF2-40B4-BE49-F238E27FC236}">
                <a16:creationId xmlns:a16="http://schemas.microsoft.com/office/drawing/2014/main" id="{758171F5-5356-A0EF-BED9-4474AD5559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0948468">
            <a:off x="8517940" y="2807363"/>
            <a:ext cx="1889664" cy="2671316"/>
          </a:xfrm>
          <a:prstGeom prst="rect">
            <a:avLst/>
          </a:prstGeom>
          <a:ln w="3175">
            <a:solidFill>
              <a:schemeClr val="tx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7954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Projekt «Biodiversität. Jetzt!» von Pusch und BirdLife">
            <a:extLst>
              <a:ext uri="{FF2B5EF4-FFF2-40B4-BE49-F238E27FC236}">
                <a16:creationId xmlns:a16="http://schemas.microsoft.com/office/drawing/2014/main" id="{9CB204F1-28B5-40F3-E174-0607923596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1441"/>
            <a:ext cx="12192000" cy="5456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8" name="Textfeld 7">
            <a:extLst>
              <a:ext uri="{FF2B5EF4-FFF2-40B4-BE49-F238E27FC236}">
                <a16:creationId xmlns:a16="http://schemas.microsoft.com/office/drawing/2014/main" id="{F1BDF333-377D-48C4-39AB-4A324A1E62E9}"/>
              </a:ext>
            </a:extLst>
          </p:cNvPr>
          <p:cNvSpPr txBox="1"/>
          <p:nvPr/>
        </p:nvSpPr>
        <p:spPr>
          <a:xfrm rot="916049">
            <a:off x="5434153" y="2452597"/>
            <a:ext cx="6000192" cy="1952806"/>
          </a:xfrm>
          <a:prstGeom prst="rect">
            <a:avLst/>
          </a:prstGeom>
          <a:solidFill>
            <a:schemeClr val="bg1">
              <a:alpha val="80000"/>
            </a:schemeClr>
          </a:solidFill>
        </p:spPr>
        <p:txBody>
          <a:bodyPr wrap="none" lIns="180000" tIns="144000" rIns="144000" bIns="144000" rtlCol="0">
            <a:spAutoFit/>
          </a:bodyPr>
          <a:lstStyle/>
          <a:p>
            <a:pPr algn="ctr"/>
            <a:r>
              <a:rPr lang="de-CH" sz="3600" dirty="0"/>
              <a:t>«Biodiversität Jetzt!»</a:t>
            </a:r>
            <a:br>
              <a:rPr lang="de-CH" sz="2400" dirty="0"/>
            </a:br>
            <a:br>
              <a:rPr lang="de-CH" sz="2400" dirty="0"/>
            </a:br>
            <a:r>
              <a:rPr lang="de-CH" sz="2400" dirty="0"/>
              <a:t>Projekt von Pusch und BirdLife Schweiz </a:t>
            </a:r>
            <a:br>
              <a:rPr lang="de-CH" sz="2400" dirty="0"/>
            </a:br>
            <a:r>
              <a:rPr lang="de-CH" sz="2400" dirty="0"/>
              <a:t>ab Frühjahr 2025.</a:t>
            </a:r>
          </a:p>
        </p:txBody>
      </p:sp>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0979150" cy="672732"/>
          </a:xfrm>
        </p:spPr>
        <p:txBody>
          <a:bodyPr/>
          <a:lstStyle/>
          <a:p>
            <a:r>
              <a:rPr lang="de-CH" dirty="0"/>
              <a:t>Natur im Siedlungsraum</a:t>
            </a:r>
          </a:p>
        </p:txBody>
      </p:sp>
    </p:spTree>
    <p:extLst>
      <p:ext uri="{BB962C8B-B14F-4D97-AF65-F5344CB8AC3E}">
        <p14:creationId xmlns:p14="http://schemas.microsoft.com/office/powerpoint/2010/main" val="399209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389900" y="532398"/>
            <a:ext cx="2592300" cy="747206"/>
          </a:xfrm>
        </p:spPr>
        <p:txBody>
          <a:bodyPr/>
          <a:lstStyle/>
          <a:p>
            <a:r>
              <a:rPr lang="de-CH" sz="1400" dirty="0"/>
              <a:t>Brutgebiet, ganzjährig</a:t>
            </a:r>
          </a:p>
          <a:p>
            <a:r>
              <a:rPr lang="de-CH" sz="1400" dirty="0"/>
              <a:t>Brutgebiet, im Winter geräumt</a:t>
            </a:r>
          </a:p>
          <a:p>
            <a:r>
              <a:rPr lang="de-CH" sz="1400" dirty="0"/>
              <a:t>Überwinterungsgebiet</a:t>
            </a:r>
          </a:p>
          <a:p>
            <a:endParaRPr lang="de-CH" sz="140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071528" y="559931"/>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6" name="Grafik 5" descr="Ein Bild, das Karte, Text, Kunst enthält.&#10;&#10;KI-generierte Inhalte können fehlerhaft sein.">
            <a:extLst>
              <a:ext uri="{FF2B5EF4-FFF2-40B4-BE49-F238E27FC236}">
                <a16:creationId xmlns:a16="http://schemas.microsoft.com/office/drawing/2014/main" id="{2EF58A25-95C6-BFFE-04B6-B97A9568E3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1346475"/>
            <a:ext cx="7772400" cy="5498903"/>
          </a:xfrm>
          <a:prstGeom prst="rect">
            <a:avLst/>
          </a:prstGeom>
        </p:spPr>
      </p:pic>
    </p:spTree>
    <p:extLst>
      <p:ext uri="{BB962C8B-B14F-4D97-AF65-F5344CB8AC3E}">
        <p14:creationId xmlns:p14="http://schemas.microsoft.com/office/powerpoint/2010/main" val="3225273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1109098" cy="672732"/>
          </a:xfrm>
        </p:spPr>
        <p:txBody>
          <a:bodyPr/>
          <a:lstStyle/>
          <a:p>
            <a:r>
              <a:rPr lang="de-CH" dirty="0"/>
              <a:t>Natur im Siedlungsraum: Grünes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863662" cy="613978"/>
          </a:xfrm>
          <a:prstGeom prst="rect">
            <a:avLst/>
          </a:prstGeom>
          <a:noFill/>
        </p:spPr>
        <p:txBody>
          <a:bodyPr wrap="none" lIns="180000" tIns="144000" rIns="144000" bIns="144000" rtlCol="0">
            <a:spAutoFit/>
          </a:bodyPr>
          <a:lstStyle/>
          <a:p>
            <a:pPr algn="l"/>
            <a:r>
              <a:rPr lang="de-CH" sz="2100" dirty="0"/>
              <a:t>St. Gallen, </a:t>
            </a:r>
            <a:r>
              <a:rPr lang="de-CH" sz="2100" dirty="0" err="1"/>
              <a:t>www.gruenesgallustal.ch</a:t>
            </a:r>
            <a:endParaRPr lang="de-CH" sz="2100" dirty="0"/>
          </a:p>
        </p:txBody>
      </p:sp>
      <p:pic>
        <p:nvPicPr>
          <p:cNvPr id="3" name="Grafik 2" descr="Ein Bild, das draußen, Himmel, Wolke, Eigentum enthält.&#10;&#10;KI-generierte Inhalte können fehlerhaft sein.">
            <a:extLst>
              <a:ext uri="{FF2B5EF4-FFF2-40B4-BE49-F238E27FC236}">
                <a16:creationId xmlns:a16="http://schemas.microsoft.com/office/drawing/2014/main" id="{AB68B98C-15AB-5FC6-E62C-6A24D09F9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121" y="1758950"/>
            <a:ext cx="9089758" cy="5112079"/>
          </a:xfrm>
          <a:prstGeom prst="rect">
            <a:avLst/>
          </a:prstGeom>
        </p:spPr>
      </p:pic>
      <p:sp>
        <p:nvSpPr>
          <p:cNvPr id="4" name="Textfeld 3">
            <a:extLst>
              <a:ext uri="{FF2B5EF4-FFF2-40B4-BE49-F238E27FC236}">
                <a16:creationId xmlns:a16="http://schemas.microsoft.com/office/drawing/2014/main" id="{0C2F7612-DEC6-D68D-8E31-A798D355A895}"/>
              </a:ext>
            </a:extLst>
          </p:cNvPr>
          <p:cNvSpPr txBox="1"/>
          <p:nvPr/>
        </p:nvSpPr>
        <p:spPr>
          <a:xfrm>
            <a:off x="5540645" y="6486041"/>
            <a:ext cx="5235559" cy="506256"/>
          </a:xfrm>
          <a:prstGeom prst="rect">
            <a:avLst/>
          </a:prstGeom>
          <a:noFill/>
        </p:spPr>
        <p:txBody>
          <a:bodyPr wrap="none" lIns="180000" tIns="144000" rIns="144000" bIns="144000" rtlCol="0">
            <a:spAutoFit/>
          </a:bodyPr>
          <a:lstStyle/>
          <a:p>
            <a:r>
              <a:rPr lang="de-CH" sz="1400" dirty="0"/>
              <a:t>Leitbild Grünes </a:t>
            </a:r>
            <a:r>
              <a:rPr lang="de-CH" sz="1400" dirty="0" err="1"/>
              <a:t>Gallustal</a:t>
            </a:r>
            <a:r>
              <a:rPr lang="de-CH" sz="1400" dirty="0"/>
              <a:t>, GSI Architekten/WWF St. Gallen</a:t>
            </a:r>
          </a:p>
        </p:txBody>
      </p:sp>
    </p:spTree>
    <p:extLst>
      <p:ext uri="{BB962C8B-B14F-4D97-AF65-F5344CB8AC3E}">
        <p14:creationId xmlns:p14="http://schemas.microsoft.com/office/powerpoint/2010/main" val="3096974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1388930" cy="672732"/>
          </a:xfrm>
        </p:spPr>
        <p:txBody>
          <a:bodyPr/>
          <a:lstStyle/>
          <a:p>
            <a:r>
              <a:rPr lang="de-CH" dirty="0"/>
              <a:t>Natur im Siedlungsraum: Grünes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863662" cy="613978"/>
          </a:xfrm>
          <a:prstGeom prst="rect">
            <a:avLst/>
          </a:prstGeom>
          <a:noFill/>
        </p:spPr>
        <p:txBody>
          <a:bodyPr wrap="none" lIns="180000" tIns="144000" rIns="144000" bIns="144000" rtlCol="0">
            <a:spAutoFit/>
          </a:bodyPr>
          <a:lstStyle/>
          <a:p>
            <a:pPr algn="l"/>
            <a:r>
              <a:rPr lang="de-CH" sz="2100" dirty="0"/>
              <a:t>St. Gallen, </a:t>
            </a:r>
            <a:r>
              <a:rPr lang="de-CH" sz="2100" dirty="0" err="1"/>
              <a:t>www.gruenesgallustal.ch</a:t>
            </a:r>
            <a:endParaRPr lang="de-CH" sz="2100" dirty="0"/>
          </a:p>
        </p:txBody>
      </p:sp>
      <p:pic>
        <p:nvPicPr>
          <p:cNvPr id="3" name="Grafik 2">
            <a:extLst>
              <a:ext uri="{FF2B5EF4-FFF2-40B4-BE49-F238E27FC236}">
                <a16:creationId xmlns:a16="http://schemas.microsoft.com/office/drawing/2014/main" id="{6569B0BF-717A-5BB7-85E1-A375B64D16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191" y="1758950"/>
            <a:ext cx="9089618" cy="5112000"/>
          </a:xfrm>
          <a:prstGeom prst="rect">
            <a:avLst/>
          </a:prstGeom>
        </p:spPr>
      </p:pic>
      <p:sp>
        <p:nvSpPr>
          <p:cNvPr id="4" name="Textfeld 3">
            <a:extLst>
              <a:ext uri="{FF2B5EF4-FFF2-40B4-BE49-F238E27FC236}">
                <a16:creationId xmlns:a16="http://schemas.microsoft.com/office/drawing/2014/main" id="{947D3FC0-B243-0C16-5538-05D4A744B97B}"/>
              </a:ext>
            </a:extLst>
          </p:cNvPr>
          <p:cNvSpPr txBox="1"/>
          <p:nvPr/>
        </p:nvSpPr>
        <p:spPr>
          <a:xfrm>
            <a:off x="5540645" y="6486041"/>
            <a:ext cx="5235559" cy="506256"/>
          </a:xfrm>
          <a:prstGeom prst="rect">
            <a:avLst/>
          </a:prstGeom>
          <a:noFill/>
        </p:spPr>
        <p:txBody>
          <a:bodyPr wrap="none" lIns="180000" tIns="144000" rIns="144000" bIns="144000" rtlCol="0">
            <a:spAutoFit/>
          </a:bodyPr>
          <a:lstStyle/>
          <a:p>
            <a:r>
              <a:rPr lang="de-CH" sz="1400" dirty="0"/>
              <a:t>Leitbild Grünes </a:t>
            </a:r>
            <a:r>
              <a:rPr lang="de-CH" sz="1400" dirty="0" err="1"/>
              <a:t>Gallustal</a:t>
            </a:r>
            <a:r>
              <a:rPr lang="de-CH" sz="1400" dirty="0"/>
              <a:t>, GSI Architekten/WWF St. Gallen</a:t>
            </a:r>
          </a:p>
        </p:txBody>
      </p:sp>
    </p:spTree>
    <p:extLst>
      <p:ext uri="{BB962C8B-B14F-4D97-AF65-F5344CB8AC3E}">
        <p14:creationId xmlns:p14="http://schemas.microsoft.com/office/powerpoint/2010/main" val="634930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1109098" cy="672732"/>
          </a:xfrm>
        </p:spPr>
        <p:txBody>
          <a:bodyPr/>
          <a:lstStyle/>
          <a:p>
            <a:r>
              <a:rPr lang="de-CH" dirty="0"/>
              <a:t>Natur im Siedlungsraum: Grünes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863662" cy="613978"/>
          </a:xfrm>
          <a:prstGeom prst="rect">
            <a:avLst/>
          </a:prstGeom>
          <a:noFill/>
        </p:spPr>
        <p:txBody>
          <a:bodyPr wrap="none" lIns="180000" tIns="144000" rIns="144000" bIns="144000" rtlCol="0">
            <a:spAutoFit/>
          </a:bodyPr>
          <a:lstStyle/>
          <a:p>
            <a:pPr algn="l"/>
            <a:r>
              <a:rPr lang="de-CH" sz="2100" dirty="0"/>
              <a:t>St. Gallen, </a:t>
            </a:r>
            <a:r>
              <a:rPr lang="de-CH" sz="2100" dirty="0" err="1"/>
              <a:t>www.gruenesgallustal.ch</a:t>
            </a:r>
            <a:endParaRPr lang="de-CH" sz="2100" dirty="0"/>
          </a:p>
        </p:txBody>
      </p:sp>
      <p:pic>
        <p:nvPicPr>
          <p:cNvPr id="3" name="Grafik 2" descr="Ein Bild, das draußen, Wolke, Baum, Himmel enthält.&#10;&#10;KI-generierte Inhalte können fehlerhaft sein.">
            <a:extLst>
              <a:ext uri="{FF2B5EF4-FFF2-40B4-BE49-F238E27FC236}">
                <a16:creationId xmlns:a16="http://schemas.microsoft.com/office/drawing/2014/main" id="{15EB99AE-4017-F3C2-5E3E-E9570756F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5258" y="1758950"/>
            <a:ext cx="9101484" cy="5112000"/>
          </a:xfrm>
          <a:prstGeom prst="rect">
            <a:avLst/>
          </a:prstGeom>
        </p:spPr>
      </p:pic>
      <p:sp>
        <p:nvSpPr>
          <p:cNvPr id="4" name="Textfeld 3">
            <a:extLst>
              <a:ext uri="{FF2B5EF4-FFF2-40B4-BE49-F238E27FC236}">
                <a16:creationId xmlns:a16="http://schemas.microsoft.com/office/drawing/2014/main" id="{DFE3422B-5BD1-412E-94DC-3AE0D58FE689}"/>
              </a:ext>
            </a:extLst>
          </p:cNvPr>
          <p:cNvSpPr txBox="1"/>
          <p:nvPr/>
        </p:nvSpPr>
        <p:spPr>
          <a:xfrm>
            <a:off x="5540645" y="6486041"/>
            <a:ext cx="5235559" cy="506256"/>
          </a:xfrm>
          <a:prstGeom prst="rect">
            <a:avLst/>
          </a:prstGeom>
          <a:noFill/>
        </p:spPr>
        <p:txBody>
          <a:bodyPr wrap="none" lIns="180000" tIns="144000" rIns="144000" bIns="144000" rtlCol="0">
            <a:spAutoFit/>
          </a:bodyPr>
          <a:lstStyle/>
          <a:p>
            <a:r>
              <a:rPr lang="de-CH" sz="1400" dirty="0"/>
              <a:t>Leitbild Grünes </a:t>
            </a:r>
            <a:r>
              <a:rPr lang="de-CH" sz="1400" dirty="0" err="1"/>
              <a:t>Gallustal</a:t>
            </a:r>
            <a:r>
              <a:rPr lang="de-CH" sz="1400" dirty="0"/>
              <a:t>, GSI Architekten/WWF St. Gallen</a:t>
            </a:r>
          </a:p>
        </p:txBody>
      </p:sp>
    </p:spTree>
    <p:extLst>
      <p:ext uri="{BB962C8B-B14F-4D97-AF65-F5344CB8AC3E}">
        <p14:creationId xmlns:p14="http://schemas.microsoft.com/office/powerpoint/2010/main" val="3971333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1109098" cy="672732"/>
          </a:xfrm>
        </p:spPr>
        <p:txBody>
          <a:bodyPr/>
          <a:lstStyle/>
          <a:p>
            <a:r>
              <a:rPr lang="de-CH" dirty="0"/>
              <a:t>Natur im Siedlungsraum: Grünes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863662" cy="613978"/>
          </a:xfrm>
          <a:prstGeom prst="rect">
            <a:avLst/>
          </a:prstGeom>
          <a:noFill/>
        </p:spPr>
        <p:txBody>
          <a:bodyPr wrap="none" lIns="180000" tIns="144000" rIns="144000" bIns="144000" rtlCol="0">
            <a:spAutoFit/>
          </a:bodyPr>
          <a:lstStyle/>
          <a:p>
            <a:pPr algn="l"/>
            <a:r>
              <a:rPr lang="de-CH" sz="2100" dirty="0"/>
              <a:t>St. Gallen, </a:t>
            </a:r>
            <a:r>
              <a:rPr lang="de-CH" sz="2100" dirty="0" err="1"/>
              <a:t>www.gruenesgallustal.ch</a:t>
            </a:r>
            <a:endParaRPr lang="de-CH" sz="2100" dirty="0"/>
          </a:p>
        </p:txBody>
      </p:sp>
      <p:pic>
        <p:nvPicPr>
          <p:cNvPr id="3" name="Grafik 2" descr="Ein Bild, das draußen, Gras, Himmel, Wolke enthält.&#10;&#10;KI-generierte Inhalte können fehlerhaft sein.">
            <a:extLst>
              <a:ext uri="{FF2B5EF4-FFF2-40B4-BE49-F238E27FC236}">
                <a16:creationId xmlns:a16="http://schemas.microsoft.com/office/drawing/2014/main" id="{B7995642-32CF-FFB1-2B57-773552C0F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5258" y="1758950"/>
            <a:ext cx="9101484" cy="5112000"/>
          </a:xfrm>
          <a:prstGeom prst="rect">
            <a:avLst/>
          </a:prstGeom>
        </p:spPr>
      </p:pic>
      <p:sp>
        <p:nvSpPr>
          <p:cNvPr id="5" name="Textfeld 4">
            <a:extLst>
              <a:ext uri="{FF2B5EF4-FFF2-40B4-BE49-F238E27FC236}">
                <a16:creationId xmlns:a16="http://schemas.microsoft.com/office/drawing/2014/main" id="{28978B19-993D-F5E5-9613-FC18F0BA4ACD}"/>
              </a:ext>
            </a:extLst>
          </p:cNvPr>
          <p:cNvSpPr txBox="1"/>
          <p:nvPr/>
        </p:nvSpPr>
        <p:spPr>
          <a:xfrm>
            <a:off x="5540645" y="6486041"/>
            <a:ext cx="5235559" cy="506256"/>
          </a:xfrm>
          <a:prstGeom prst="rect">
            <a:avLst/>
          </a:prstGeom>
          <a:noFill/>
        </p:spPr>
        <p:txBody>
          <a:bodyPr wrap="none" lIns="180000" tIns="144000" rIns="144000" bIns="144000" rtlCol="0">
            <a:spAutoFit/>
          </a:bodyPr>
          <a:lstStyle/>
          <a:p>
            <a:r>
              <a:rPr lang="de-CH" sz="1400" dirty="0"/>
              <a:t>Leitbild Grünes </a:t>
            </a:r>
            <a:r>
              <a:rPr lang="de-CH" sz="1400" dirty="0" err="1"/>
              <a:t>Gallustal</a:t>
            </a:r>
            <a:r>
              <a:rPr lang="de-CH" sz="1400" dirty="0"/>
              <a:t>, GSI Architekten/WWF St. Gallen</a:t>
            </a:r>
          </a:p>
        </p:txBody>
      </p:sp>
    </p:spTree>
    <p:extLst>
      <p:ext uri="{BB962C8B-B14F-4D97-AF65-F5344CB8AC3E}">
        <p14:creationId xmlns:p14="http://schemas.microsoft.com/office/powerpoint/2010/main" val="3523774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Ein Bild, das Vogel, Wildleben, Singvogel, draußen enthält.&#10;&#10;KI-generierte Inhalte können fehlerhaft sein.">
            <a:extLst>
              <a:ext uri="{FF2B5EF4-FFF2-40B4-BE49-F238E27FC236}">
                <a16:creationId xmlns:a16="http://schemas.microsoft.com/office/drawing/2014/main" id="{E60F3380-F559-62A3-305F-DC9BD01BF35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758950"/>
            <a:ext cx="12192002" cy="5099050"/>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a:xfrm>
            <a:off x="606425" y="540000"/>
            <a:ext cx="11241446" cy="672732"/>
          </a:xfrm>
        </p:spPr>
        <p:txBody>
          <a:bodyPr/>
          <a:lstStyle/>
          <a:p>
            <a:r>
              <a:rPr lang="de-CH" dirty="0"/>
              <a:t>Botschafter für naturnahe Siedlungsräume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2">
            <a:extLst>
              <a:ext uri="{FF2B5EF4-FFF2-40B4-BE49-F238E27FC236}">
                <a16:creationId xmlns:a16="http://schemas.microsoft.com/office/drawing/2014/main" id="{0C240D0C-7048-FAA1-E5EC-A84ECB2AA874}"/>
              </a:ext>
            </a:extLst>
          </p:cNvPr>
          <p:cNvSpPr txBox="1">
            <a:spLocks/>
          </p:cNvSpPr>
          <p:nvPr/>
        </p:nvSpPr>
        <p:spPr>
          <a:xfrm>
            <a:off x="606424" y="2180451"/>
            <a:ext cx="5489575" cy="4256047"/>
          </a:xfrm>
          <a:prstGeom prst="rect">
            <a:avLst/>
          </a:prstGeom>
          <a:solidFill>
            <a:schemeClr val="bg1">
              <a:alpha val="80000"/>
            </a:schemeClr>
          </a:solidFill>
        </p:spPr>
        <p:txBody>
          <a:bodyPr tIns="216000" bIns="21600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Strukturreiche, abwechslungsreiche Gärten und Gemeinden</a:t>
            </a:r>
          </a:p>
          <a:p>
            <a:pPr lvl="2"/>
            <a:r>
              <a:rPr lang="de-CH" dirty="0"/>
              <a:t>«Wilde Ecken»</a:t>
            </a:r>
          </a:p>
          <a:p>
            <a:pPr lvl="2"/>
            <a:r>
              <a:rPr lang="de-CH" dirty="0"/>
              <a:t>Durchdachte Pflege &amp; Unterhalt</a:t>
            </a:r>
          </a:p>
          <a:p>
            <a:pPr lvl="2"/>
            <a:r>
              <a:rPr lang="de-CH" dirty="0"/>
              <a:t>Insektenförderung</a:t>
            </a:r>
          </a:p>
          <a:p>
            <a:pPr lvl="2"/>
            <a:endParaRPr lang="de-CH" dirty="0"/>
          </a:p>
          <a:p>
            <a:pPr lvl="2"/>
            <a:r>
              <a:rPr lang="de-CH" dirty="0"/>
              <a:t>Mut zur «Unordnung»</a:t>
            </a:r>
          </a:p>
          <a:p>
            <a:pPr lvl="2"/>
            <a:r>
              <a:rPr lang="de-CH" dirty="0"/>
              <a:t>Mut zum ersten / nächsten Schritt</a:t>
            </a:r>
          </a:p>
        </p:txBody>
      </p:sp>
    </p:spTree>
    <p:extLst>
      <p:ext uri="{BB962C8B-B14F-4D97-AF65-F5344CB8AC3E}">
        <p14:creationId xmlns:p14="http://schemas.microsoft.com/office/powerpoint/2010/main" val="31904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5" name="Grafik 4" descr="Ein Bild, das Vogel, Singvogel, draußen, Winter enthält.&#10;&#10;KI-generierte Inhalte können fehlerhaft sein.">
            <a:extLst>
              <a:ext uri="{FF2B5EF4-FFF2-40B4-BE49-F238E27FC236}">
                <a16:creationId xmlns:a16="http://schemas.microsoft.com/office/drawing/2014/main" id="{4641B5F4-4458-A8B2-92A6-F3641B2E2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3"/>
            <a:ext cx="9168276" cy="6867253"/>
          </a:xfrm>
          <a:prstGeom prst="rect">
            <a:avLst/>
          </a:prstGeom>
        </p:spPr>
      </p:pic>
      <p:sp>
        <p:nvSpPr>
          <p:cNvPr id="6" name="Inhaltsplatzhalter 2">
            <a:extLst>
              <a:ext uri="{FF2B5EF4-FFF2-40B4-BE49-F238E27FC236}">
                <a16:creationId xmlns:a16="http://schemas.microsoft.com/office/drawing/2014/main" id="{0FADDD5D-9E57-2D41-1439-EE18A1BAFFD3}"/>
              </a:ext>
            </a:extLst>
          </p:cNvPr>
          <p:cNvSpPr txBox="1">
            <a:spLocks/>
          </p:cNvSpPr>
          <p:nvPr/>
        </p:nvSpPr>
        <p:spPr>
          <a:xfrm>
            <a:off x="9168276" y="1154737"/>
            <a:ext cx="3023724" cy="2939927"/>
          </a:xfrm>
          <a:prstGeom prst="rect">
            <a:avLst/>
          </a:prstGeom>
          <a:noFill/>
        </p:spPr>
        <p:txBody>
          <a:bodyPr wrap="square" lIns="216000" tIns="180000" rIns="216000" bIns="18000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0" lvl="2" indent="0" algn="r">
              <a:buNone/>
            </a:pPr>
            <a:r>
              <a:rPr lang="de-CH" i="1" dirty="0"/>
              <a:t>Das Rotkehlchen</a:t>
            </a:r>
          </a:p>
          <a:p>
            <a:pPr marL="0" lvl="2" indent="0" algn="r">
              <a:buNone/>
            </a:pPr>
            <a:r>
              <a:rPr lang="de-CH" i="1" dirty="0"/>
              <a:t>Kleine Sonne</a:t>
            </a:r>
            <a:br>
              <a:rPr lang="de-CH" i="1" dirty="0"/>
            </a:br>
            <a:r>
              <a:rPr lang="de-CH" i="1" dirty="0"/>
              <a:t>zwischen den </a:t>
            </a:r>
            <a:br>
              <a:rPr lang="de-CH" i="1" dirty="0"/>
            </a:br>
            <a:r>
              <a:rPr lang="de-CH" i="1" dirty="0"/>
              <a:t>Zweigen des Waldes</a:t>
            </a:r>
            <a:br>
              <a:rPr lang="de-CH" i="1"/>
            </a:br>
            <a:r>
              <a:rPr lang="de-CH" i="1"/>
              <a:t>singst </a:t>
            </a:r>
            <a:r>
              <a:rPr lang="de-CH" i="1" dirty="0"/>
              <a:t>fröhlich</a:t>
            </a:r>
            <a:br>
              <a:rPr lang="de-CH" i="1"/>
            </a:br>
            <a:r>
              <a:rPr lang="de-CH" i="1"/>
              <a:t>dein </a:t>
            </a:r>
            <a:r>
              <a:rPr lang="de-CH" i="1" dirty="0"/>
              <a:t>unendliches</a:t>
            </a:r>
            <a:br>
              <a:rPr lang="de-CH" i="1" dirty="0"/>
            </a:br>
            <a:r>
              <a:rPr lang="de-CH" i="1" dirty="0"/>
              <a:t>Liebeslied.</a:t>
            </a:r>
          </a:p>
        </p:txBody>
      </p:sp>
    </p:spTree>
    <p:extLst>
      <p:ext uri="{BB962C8B-B14F-4D97-AF65-F5344CB8AC3E}">
        <p14:creationId xmlns:p14="http://schemas.microsoft.com/office/powerpoint/2010/main" val="2951466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ogel, Winter, Singvogel, Schnee enthält.&#10;&#10;KI-generierte Inhalte können fehlerhaft sein.">
            <a:extLst>
              <a:ext uri="{FF2B5EF4-FFF2-40B4-BE49-F238E27FC236}">
                <a16:creationId xmlns:a16="http://schemas.microsoft.com/office/drawing/2014/main" id="{9A0CC95A-711A-DC23-63B3-A976083DAF7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3" name="Titel 1">
            <a:extLst>
              <a:ext uri="{FF2B5EF4-FFF2-40B4-BE49-F238E27FC236}">
                <a16:creationId xmlns:a16="http://schemas.microsoft.com/office/drawing/2014/main" id="{42D0219F-2ECC-003D-F8D2-625A060C7B11}"/>
              </a:ext>
            </a:extLst>
          </p:cNvPr>
          <p:cNvSpPr txBox="1">
            <a:spLocks/>
          </p:cNvSpPr>
          <p:nvPr/>
        </p:nvSpPr>
        <p:spPr>
          <a:xfrm>
            <a:off x="606425" y="4057383"/>
            <a:ext cx="10979150" cy="672732"/>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e-CH"/>
              <a:t>Herzlichen Dank für </a:t>
            </a:r>
            <a:br>
              <a:rPr lang="de-CH"/>
            </a:br>
            <a:r>
              <a:rPr lang="de-CH"/>
              <a:t>die Aufmerksamkeit</a:t>
            </a:r>
            <a:endParaRPr lang="de-CH" dirty="0"/>
          </a:p>
        </p:txBody>
      </p:sp>
    </p:spTree>
    <p:extLst>
      <p:ext uri="{BB962C8B-B14F-4D97-AF65-F5344CB8AC3E}">
        <p14:creationId xmlns:p14="http://schemas.microsoft.com/office/powerpoint/2010/main" val="47609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eurrob1-abundance-map-weekly-v2022-en">
            <a:hlinkClick r:id="" action="ppaction://media"/>
            <a:extLst>
              <a:ext uri="{FF2B5EF4-FFF2-40B4-BE49-F238E27FC236}">
                <a16:creationId xmlns:a16="http://schemas.microsoft.com/office/drawing/2014/main" id="{0EC6CD9E-9350-5942-0EA4-6C5BDEEC1C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3425" y="0"/>
            <a:ext cx="10291763" cy="6858000"/>
          </a:xfrm>
          <a:prstGeom prst="rect">
            <a:avLst/>
          </a:prstGeom>
        </p:spPr>
      </p:pic>
      <p:sp>
        <p:nvSpPr>
          <p:cNvPr id="3" name="Textfeld 2">
            <a:extLst>
              <a:ext uri="{FF2B5EF4-FFF2-40B4-BE49-F238E27FC236}">
                <a16:creationId xmlns:a16="http://schemas.microsoft.com/office/drawing/2014/main" id="{B8D6EB57-0F19-2B21-486C-BD326FC779F6}"/>
              </a:ext>
            </a:extLst>
          </p:cNvPr>
          <p:cNvSpPr txBox="1"/>
          <p:nvPr/>
        </p:nvSpPr>
        <p:spPr>
          <a:xfrm>
            <a:off x="7752170" y="1823686"/>
            <a:ext cx="3123525" cy="153888"/>
          </a:xfrm>
          <a:prstGeom prst="rect">
            <a:avLst/>
          </a:prstGeom>
          <a:solidFill>
            <a:srgbClr val="FAFAFA"/>
          </a:solidFill>
        </p:spPr>
        <p:txBody>
          <a:bodyPr wrap="square" lIns="0" tIns="0" rIns="0" bIns="0" rtlCol="0">
            <a:spAutoFit/>
          </a:bodyPr>
          <a:lstStyle/>
          <a:p>
            <a:pPr algn="l"/>
            <a:r>
              <a:rPr lang="de-CH" sz="1000" dirty="0"/>
              <a:t>Wöchentliche relative Häufigkeit</a:t>
            </a:r>
          </a:p>
        </p:txBody>
      </p:sp>
      <p:sp>
        <p:nvSpPr>
          <p:cNvPr id="4" name="Textfeld 3">
            <a:extLst>
              <a:ext uri="{FF2B5EF4-FFF2-40B4-BE49-F238E27FC236}">
                <a16:creationId xmlns:a16="http://schemas.microsoft.com/office/drawing/2014/main" id="{1005DD5E-C0F9-8E88-61F6-1EEBE6DCD07D}"/>
              </a:ext>
            </a:extLst>
          </p:cNvPr>
          <p:cNvSpPr txBox="1"/>
          <p:nvPr/>
        </p:nvSpPr>
        <p:spPr>
          <a:xfrm>
            <a:off x="7752169" y="2535860"/>
            <a:ext cx="1043873" cy="153888"/>
          </a:xfrm>
          <a:prstGeom prst="rect">
            <a:avLst/>
          </a:prstGeom>
          <a:solidFill>
            <a:srgbClr val="FAFAFA"/>
          </a:solidFill>
        </p:spPr>
        <p:txBody>
          <a:bodyPr wrap="square" lIns="0" tIns="0" rIns="0" bIns="0" rtlCol="0">
            <a:spAutoFit/>
          </a:bodyPr>
          <a:lstStyle/>
          <a:p>
            <a:pPr algn="l"/>
            <a:r>
              <a:rPr lang="de-CH" sz="1000" dirty="0"/>
              <a:t>Jahreswoche</a:t>
            </a:r>
          </a:p>
        </p:txBody>
      </p:sp>
      <p:sp>
        <p:nvSpPr>
          <p:cNvPr id="5" name="Textfeld 4">
            <a:extLst>
              <a:ext uri="{FF2B5EF4-FFF2-40B4-BE49-F238E27FC236}">
                <a16:creationId xmlns:a16="http://schemas.microsoft.com/office/drawing/2014/main" id="{A1D85502-484E-FD1C-A785-01F1094C6456}"/>
              </a:ext>
            </a:extLst>
          </p:cNvPr>
          <p:cNvSpPr txBox="1"/>
          <p:nvPr/>
        </p:nvSpPr>
        <p:spPr>
          <a:xfrm>
            <a:off x="7752170" y="765888"/>
            <a:ext cx="3123525" cy="984885"/>
          </a:xfrm>
          <a:prstGeom prst="rect">
            <a:avLst/>
          </a:prstGeom>
          <a:solidFill>
            <a:srgbClr val="FAFAFA"/>
          </a:solidFill>
        </p:spPr>
        <p:txBody>
          <a:bodyPr wrap="square" lIns="0" tIns="0" rIns="0" bIns="0" rtlCol="0">
            <a:spAutoFit/>
          </a:bodyPr>
          <a:lstStyle/>
          <a:p>
            <a:pPr algn="l"/>
            <a:r>
              <a:rPr lang="de-CH" sz="1000" b="1" dirty="0"/>
              <a:t>Häufigkeit</a:t>
            </a:r>
            <a:br>
              <a:rPr lang="de-CH" sz="1000" dirty="0"/>
            </a:br>
            <a:r>
              <a:rPr lang="de-CH" sz="900" dirty="0"/>
              <a:t>Animierte Schätzungen der relativen Häufigkeit für jede Woche des Jahres, um Bewegungsmuster zu zeigen. </a:t>
            </a:r>
            <a:br>
              <a:rPr lang="de-CH" sz="900" dirty="0"/>
            </a:br>
            <a:r>
              <a:rPr lang="de-CH" sz="900" dirty="0"/>
              <a:t>Relative Häufigkeit ist der geschätzte durch-schnittliche Zählwert der von einem Zähler während einer Beobachtungsliste für 1 Stunde auf 1 Kilometer zur besten Tageszeit beobachtet wird.</a:t>
            </a:r>
            <a:endParaRPr lang="de-CH" sz="1000" dirty="0"/>
          </a:p>
        </p:txBody>
      </p:sp>
      <p:sp>
        <p:nvSpPr>
          <p:cNvPr id="7" name="Textfeld 6">
            <a:extLst>
              <a:ext uri="{FF2B5EF4-FFF2-40B4-BE49-F238E27FC236}">
                <a16:creationId xmlns:a16="http://schemas.microsoft.com/office/drawing/2014/main" id="{621CFFE8-11A7-CEA7-CAF3-DC5C0C6C4006}"/>
              </a:ext>
            </a:extLst>
          </p:cNvPr>
          <p:cNvSpPr txBox="1"/>
          <p:nvPr/>
        </p:nvSpPr>
        <p:spPr>
          <a:xfrm>
            <a:off x="7752170" y="164307"/>
            <a:ext cx="3123525" cy="276999"/>
          </a:xfrm>
          <a:prstGeom prst="rect">
            <a:avLst/>
          </a:prstGeom>
          <a:solidFill>
            <a:srgbClr val="FAFAFA"/>
          </a:solidFill>
        </p:spPr>
        <p:txBody>
          <a:bodyPr wrap="square" lIns="0" tIns="0" rIns="0" bIns="0" rtlCol="0">
            <a:spAutoFit/>
          </a:bodyPr>
          <a:lstStyle/>
          <a:p>
            <a:pPr algn="l"/>
            <a:r>
              <a:rPr lang="de-CH" b="1" dirty="0"/>
              <a:t>Rotkehlchen</a:t>
            </a:r>
          </a:p>
        </p:txBody>
      </p:sp>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Tree>
    <p:extLst>
      <p:ext uri="{BB962C8B-B14F-4D97-AF65-F5344CB8AC3E}">
        <p14:creationId xmlns:p14="http://schemas.microsoft.com/office/powerpoint/2010/main" val="29173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arte, Text enthält.&#10;&#10;KI-generierte Inhalte können fehlerhaft sein.">
            <a:extLst>
              <a:ext uri="{FF2B5EF4-FFF2-40B4-BE49-F238E27FC236}">
                <a16:creationId xmlns:a16="http://schemas.microsoft.com/office/drawing/2014/main" id="{C12A72F9-F040-360B-1E91-BCB374C8B7A8}"/>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874945" y="830334"/>
            <a:ext cx="8442110" cy="6027666"/>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
        <p:nvSpPr>
          <p:cNvPr id="15" name="Inhaltsplatzhalter 2">
            <a:extLst>
              <a:ext uri="{FF2B5EF4-FFF2-40B4-BE49-F238E27FC236}">
                <a16:creationId xmlns:a16="http://schemas.microsoft.com/office/drawing/2014/main" id="{980BC655-3C68-D1B8-1106-C6D7129F83DB}"/>
              </a:ext>
            </a:extLst>
          </p:cNvPr>
          <p:cNvSpPr txBox="1">
            <a:spLocks/>
          </p:cNvSpPr>
          <p:nvPr/>
        </p:nvSpPr>
        <p:spPr>
          <a:xfrm>
            <a:off x="8993275" y="599269"/>
            <a:ext cx="2592300" cy="747206"/>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400" dirty="0"/>
              <a:t>Brutgebiet</a:t>
            </a:r>
          </a:p>
          <a:p>
            <a:r>
              <a:rPr lang="de-CH" sz="1400" dirty="0"/>
              <a:t>Winterverbreitung</a:t>
            </a:r>
          </a:p>
        </p:txBody>
      </p:sp>
      <p:sp>
        <p:nvSpPr>
          <p:cNvPr id="17" name="Rechteck 16">
            <a:extLst>
              <a:ext uri="{FF2B5EF4-FFF2-40B4-BE49-F238E27FC236}">
                <a16:creationId xmlns:a16="http://schemas.microsoft.com/office/drawing/2014/main" id="{AA66CBB5-DD8F-82FE-9738-FC960711E995}"/>
              </a:ext>
            </a:extLst>
          </p:cNvPr>
          <p:cNvSpPr/>
          <p:nvPr/>
        </p:nvSpPr>
        <p:spPr>
          <a:xfrm>
            <a:off x="8674903" y="626802"/>
            <a:ext cx="190919" cy="190919"/>
          </a:xfrm>
          <a:prstGeom prst="rect">
            <a:avLst/>
          </a:prstGeom>
          <a:solidFill>
            <a:srgbClr val="F8B5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B9442464-6DC0-9338-FB19-79628264EC2F}"/>
              </a:ext>
            </a:extLst>
          </p:cNvPr>
          <p:cNvSpPr/>
          <p:nvPr/>
        </p:nvSpPr>
        <p:spPr>
          <a:xfrm>
            <a:off x="8674903" y="847866"/>
            <a:ext cx="190919" cy="190919"/>
          </a:xfrm>
          <a:prstGeom prst="rect">
            <a:avLst/>
          </a:prstGeom>
          <a:blipFill>
            <a:blip r:embed="rId4">
              <a:extLst>
                <a:ext uri="{BEBA8EAE-BF5A-486C-A8C5-ECC9F3942E4B}">
                  <a14:imgProps xmlns:a14="http://schemas.microsoft.com/office/drawing/2010/main">
                    <a14:imgLayer r:embed="rId5">
                      <a14:imgEffect>
                        <a14:backgroundRemoval t="10000" b="90000" l="10000" r="90000">
                          <a14:foregroundMark x1="69231" y1="26923" x2="69231" y2="26923"/>
                          <a14:foregroundMark x1="69231" y1="73077" x2="69231" y2="73077"/>
                          <a14:foregroundMark x1="19231" y1="73077" x2="19231" y2="73077"/>
                        </a14:backgroundRemoval>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689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creenshot, Text, Reihe, parallel enthält.&#10;&#10;KI-generierte Inhalte können fehlerhaft sein.">
            <a:extLst>
              <a:ext uri="{FF2B5EF4-FFF2-40B4-BE49-F238E27FC236}">
                <a16:creationId xmlns:a16="http://schemas.microsoft.com/office/drawing/2014/main" id="{E774A832-E953-0269-DF65-DA2D3BD26A9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3590" y="1464387"/>
            <a:ext cx="8438606" cy="5103279"/>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
        <p:nvSpPr>
          <p:cNvPr id="5" name="Inhaltsplatzhalter 2">
            <a:extLst>
              <a:ext uri="{FF2B5EF4-FFF2-40B4-BE49-F238E27FC236}">
                <a16:creationId xmlns:a16="http://schemas.microsoft.com/office/drawing/2014/main" id="{03F8CF9C-6371-CB8F-767C-5081B76947AD}"/>
              </a:ext>
            </a:extLst>
          </p:cNvPr>
          <p:cNvSpPr txBox="1">
            <a:spLocks/>
          </p:cNvSpPr>
          <p:nvPr/>
        </p:nvSpPr>
        <p:spPr>
          <a:xfrm>
            <a:off x="4476859" y="1184222"/>
            <a:ext cx="3292069" cy="306687"/>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sz="2000" dirty="0"/>
              <a:t>Verbreitung zur Brutzeit</a:t>
            </a:r>
          </a:p>
        </p:txBody>
      </p:sp>
    </p:spTree>
    <p:extLst>
      <p:ext uri="{BB962C8B-B14F-4D97-AF65-F5344CB8AC3E}">
        <p14:creationId xmlns:p14="http://schemas.microsoft.com/office/powerpoint/2010/main" val="2930435851"/>
      </p:ext>
    </p:extLst>
  </p:cSld>
  <p:clrMapOvr>
    <a:masterClrMapping/>
  </p:clrMapOvr>
</p:sld>
</file>

<file path=ppt/theme/theme1.xml><?xml version="1.0" encoding="utf-8"?>
<a:theme xmlns:a="http://schemas.openxmlformats.org/drawingml/2006/main" name="Birdlife_Master">
  <a:themeElements>
    <a:clrScheme name="Birdlife_Farben">
      <a:dk1>
        <a:sysClr val="windowText" lastClr="000000"/>
      </a:dk1>
      <a:lt1>
        <a:sysClr val="window" lastClr="FFFFFF"/>
      </a:lt1>
      <a:dk2>
        <a:srgbClr val="000000"/>
      </a:dk2>
      <a:lt2>
        <a:srgbClr val="FFFFFF"/>
      </a:lt2>
      <a:accent1>
        <a:srgbClr val="50AF31"/>
      </a:accent1>
      <a:accent2>
        <a:srgbClr val="D3EBCB"/>
      </a:accent2>
      <a:accent3>
        <a:srgbClr val="006EAB"/>
      </a:accent3>
      <a:accent4>
        <a:srgbClr val="DAEEE7"/>
      </a:accent4>
      <a:accent5>
        <a:srgbClr val="CD1719"/>
      </a:accent5>
      <a:accent6>
        <a:srgbClr val="7C7C7C"/>
      </a:accent6>
      <a:hlink>
        <a:srgbClr val="000000"/>
      </a:hlink>
      <a:folHlink>
        <a:srgbClr val="000000"/>
      </a:folHlink>
    </a:clrScheme>
    <a:fontScheme name="Standard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240">
          <a:tailEnd type="oval"/>
        </a:ln>
      </a:spPr>
      <a:bodyPr/>
      <a:lstStyle/>
      <a:style>
        <a:lnRef idx="1">
          <a:schemeClr val="accent1"/>
        </a:lnRef>
        <a:fillRef idx="0">
          <a:schemeClr val="accent1"/>
        </a:fillRef>
        <a:effectRef idx="0">
          <a:schemeClr val="accent1"/>
        </a:effectRef>
        <a:fontRef idx="minor">
          <a:schemeClr val="tx1"/>
        </a:fontRef>
      </a:style>
    </a:lnDef>
    <a:txDef>
      <a:spPr>
        <a:solidFill>
          <a:schemeClr val="bg1">
            <a:alpha val="80000"/>
          </a:schemeClr>
        </a:solidFill>
      </a:spPr>
      <a:bodyPr wrap="square" lIns="180000" tIns="144000" rIns="144000" bIns="144000" rtlCol="0">
        <a:spAutoFit/>
      </a:bodyPr>
      <a:lstStyle>
        <a:defPPr algn="l">
          <a:defRPr sz="2100" dirty="0"/>
        </a:defPPr>
      </a:lstStyle>
    </a:txDef>
  </a:objectDefaults>
  <a:extraClrSchemeLst/>
  <a:extLst>
    <a:ext uri="{05A4C25C-085E-4340-85A3-A5531E510DB2}">
      <thm15:themeFamily xmlns:thm15="http://schemas.microsoft.com/office/thememl/2012/main" name="Birdlife_PowerPoint_Arial_l01.pptx" id="{BEADD1AA-B16F-49F0-95E2-133BC261B3C6}" vid="{BF5D2641-F4F5-4948-94BE-FA8574B490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6165BC84425904F8913C4CF5529758B" ma:contentTypeVersion="15" ma:contentTypeDescription="Ein neues Dokument erstellen." ma:contentTypeScope="" ma:versionID="cf38651e446ee3f6b41c33ade360967c">
  <xsd:schema xmlns:xsd="http://www.w3.org/2001/XMLSchema" xmlns:xs="http://www.w3.org/2001/XMLSchema" xmlns:p="http://schemas.microsoft.com/office/2006/metadata/properties" xmlns:ns2="a074ed78-0612-432e-86b4-ee4b9bd6be11" xmlns:ns3="f5aefbbf-e803-4937-bb7d-adf8d334ee86" targetNamespace="http://schemas.microsoft.com/office/2006/metadata/properties" ma:root="true" ma:fieldsID="07f3726ba0bdc75e9e4a3e02902cde24" ns2:_="" ns3:_="">
    <xsd:import namespace="a074ed78-0612-432e-86b4-ee4b9bd6be11"/>
    <xsd:import namespace="f5aefbbf-e803-4937-bb7d-adf8d334e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ed78-0612-432e-86b4-ee4b9bd6b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fa79c879-9543-4900-8ef9-38b0cbbc33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aefbbf-e803-4937-bb7d-adf8d334ee86"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d2d59bb3-eec1-4a3b-9905-abe9b00e8567}" ma:internalName="TaxCatchAll" ma:showField="CatchAllData" ma:web="f5aefbbf-e803-4937-bb7d-adf8d334e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74ed78-0612-432e-86b4-ee4b9bd6be11">
      <Terms xmlns="http://schemas.microsoft.com/office/infopath/2007/PartnerControls"/>
    </lcf76f155ced4ddcb4097134ff3c332f>
    <TaxCatchAll xmlns="f5aefbbf-e803-4937-bb7d-adf8d334ee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A8E193-0323-4A46-9BA3-47BB224E4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ed78-0612-432e-86b4-ee4b9bd6be11"/>
    <ds:schemaRef ds:uri="f5aefbbf-e803-4937-bb7d-adf8d334ee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2C7978-206B-4075-B61A-37C281C22B37}">
  <ds:schemaRefs>
    <ds:schemaRef ds:uri="http://schemas.microsoft.com/office/2006/metadata/properties"/>
    <ds:schemaRef ds:uri="http://schemas.microsoft.com/office/infopath/2007/PartnerControls"/>
    <ds:schemaRef ds:uri="a074ed78-0612-432e-86b4-ee4b9bd6be11"/>
    <ds:schemaRef ds:uri="f5aefbbf-e803-4937-bb7d-adf8d334ee86"/>
  </ds:schemaRefs>
</ds:datastoreItem>
</file>

<file path=customXml/itemProps3.xml><?xml version="1.0" encoding="utf-8"?>
<ds:datastoreItem xmlns:ds="http://schemas.openxmlformats.org/officeDocument/2006/customXml" ds:itemID="{1FD044CC-09A6-48A2-87B6-9383BC101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Birdlife_Master</Template>
  <TotalTime>0</TotalTime>
  <Words>8586</Words>
  <Application>Microsoft Macintosh PowerPoint</Application>
  <PresentationFormat>Breitbild</PresentationFormat>
  <Paragraphs>891</Paragraphs>
  <Slides>66</Slides>
  <Notes>66</Notes>
  <HiddenSlides>0</HiddenSlides>
  <MMClips>6</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66</vt:i4>
      </vt:variant>
    </vt:vector>
  </HeadingPairs>
  <TitlesOfParts>
    <vt:vector size="70" baseType="lpstr">
      <vt:lpstr>Arial</vt:lpstr>
      <vt:lpstr>Calibri</vt:lpstr>
      <vt:lpstr>Wingdings</vt:lpstr>
      <vt:lpstr>Birdlife_Master</vt:lpstr>
      <vt:lpstr>Das Rotkehlchen  Stimme der Natur in  unseren Gärten</vt:lpstr>
      <vt:lpstr>Die Schweiz hat gewählt...</vt:lpstr>
      <vt:lpstr>Rotkehlchen</vt:lpstr>
      <vt:lpstr>Rotkehlchen</vt:lpstr>
      <vt:lpstr>Rotkehlchen</vt:lpstr>
      <vt:lpstr>Vorkommen</vt:lpstr>
      <vt:lpstr>Vorkommen</vt:lpstr>
      <vt:lpstr>Vorkommen</vt:lpstr>
      <vt:lpstr>Vorkommen</vt:lpstr>
      <vt:lpstr>Vorkommen</vt:lpstr>
      <vt:lpstr>Vorkommen</vt:lpstr>
      <vt:lpstr>Vorkommen</vt:lpstr>
      <vt:lpstr>Lebensraum</vt:lpstr>
      <vt:lpstr>Lebensraum</vt:lpstr>
      <vt:lpstr>Rotkehlchen</vt:lpstr>
      <vt:lpstr>Familie:  Fliegenschnäpper</vt:lpstr>
      <vt:lpstr>Nahrung</vt:lpstr>
      <vt:lpstr>Das Jahr eines Rotkehlchens</vt:lpstr>
      <vt:lpstr>Nest</vt:lpstr>
      <vt:lpstr>Nest</vt:lpstr>
      <vt:lpstr>Jungvögel</vt:lpstr>
      <vt:lpstr>Verhalten</vt:lpstr>
      <vt:lpstr>Verhalten</vt:lpstr>
      <vt:lpstr>Gesang</vt:lpstr>
      <vt:lpstr>Gesang</vt:lpstr>
      <vt:lpstr>Gesang</vt:lpstr>
      <vt:lpstr>Gesang</vt:lpstr>
      <vt:lpstr>Rufe</vt:lpstr>
      <vt:lpstr>Rufe</vt:lpstr>
      <vt:lpstr>Nächtliche Zugrufe</vt:lpstr>
      <vt:lpstr>Gefährliches Leben</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vt:lpstr>
      <vt:lpstr>Natur im Siedlungsraum: Grünes Gallus Tal</vt:lpstr>
      <vt:lpstr>Natur im Siedlungsraum: Grünes Gallus Tal</vt:lpstr>
      <vt:lpstr>Natur im Siedlungsraum: Grünes Gallus Tal</vt:lpstr>
      <vt:lpstr>Natur im Siedlungsraum: Grünes Gallus Tal</vt:lpstr>
      <vt:lpstr>Botschafter für naturnahe Siedlungsräume</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Greif</dc:creator>
  <cp:lastModifiedBy>Stefan Greif</cp:lastModifiedBy>
  <cp:revision>4</cp:revision>
  <dcterms:created xsi:type="dcterms:W3CDTF">2025-01-30T11:42:54Z</dcterms:created>
  <dcterms:modified xsi:type="dcterms:W3CDTF">2025-01-30T14:12:46Z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0x01010096165BC84425904F8913C4CF5529758B</vt:lpwstr>
  </property>
</Properties>
</file>