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345" r:id="rId3"/>
    <p:sldId id="314" r:id="rId4"/>
    <p:sldId id="315" r:id="rId5"/>
    <p:sldId id="316" r:id="rId6"/>
    <p:sldId id="347" r:id="rId7"/>
    <p:sldId id="388" r:id="rId8"/>
    <p:sldId id="364" r:id="rId9"/>
    <p:sldId id="372" r:id="rId10"/>
    <p:sldId id="373" r:id="rId11"/>
    <p:sldId id="362" r:id="rId12"/>
    <p:sldId id="363" r:id="rId13"/>
    <p:sldId id="374" r:id="rId14"/>
    <p:sldId id="365" r:id="rId15"/>
    <p:sldId id="375" r:id="rId16"/>
    <p:sldId id="317" r:id="rId17"/>
    <p:sldId id="318" r:id="rId18"/>
    <p:sldId id="389" r:id="rId19"/>
    <p:sldId id="349" r:id="rId20"/>
    <p:sldId id="319" r:id="rId21"/>
    <p:sldId id="366" r:id="rId22"/>
    <p:sldId id="376" r:id="rId23"/>
    <p:sldId id="340" r:id="rId24"/>
    <p:sldId id="341" r:id="rId25"/>
    <p:sldId id="322" r:id="rId26"/>
    <p:sldId id="323" r:id="rId27"/>
    <p:sldId id="324" r:id="rId28"/>
    <p:sldId id="325" r:id="rId29"/>
    <p:sldId id="326" r:id="rId30"/>
    <p:sldId id="380" r:id="rId31"/>
    <p:sldId id="367" r:id="rId32"/>
    <p:sldId id="368" r:id="rId33"/>
    <p:sldId id="369" r:id="rId34"/>
    <p:sldId id="371" r:id="rId35"/>
    <p:sldId id="377" r:id="rId36"/>
    <p:sldId id="338" r:id="rId37"/>
    <p:sldId id="339" r:id="rId38"/>
    <p:sldId id="378" r:id="rId39"/>
    <p:sldId id="356" r:id="rId40"/>
    <p:sldId id="357" r:id="rId41"/>
    <p:sldId id="358" r:id="rId42"/>
    <p:sldId id="327" r:id="rId43"/>
    <p:sldId id="328" r:id="rId44"/>
    <p:sldId id="329" r:id="rId45"/>
    <p:sldId id="387" r:id="rId46"/>
    <p:sldId id="386" r:id="rId47"/>
    <p:sldId id="333" r:id="rId48"/>
    <p:sldId id="334" r:id="rId49"/>
    <p:sldId id="330" r:id="rId50"/>
    <p:sldId id="331" r:id="rId51"/>
    <p:sldId id="379" r:id="rId52"/>
    <p:sldId id="353" r:id="rId53"/>
    <p:sldId id="354" r:id="rId54"/>
    <p:sldId id="355" r:id="rId55"/>
    <p:sldId id="384" r:id="rId56"/>
    <p:sldId id="335" r:id="rId57"/>
    <p:sldId id="336" r:id="rId58"/>
    <p:sldId id="337" r:id="rId59"/>
    <p:sldId id="359" r:id="rId60"/>
    <p:sldId id="360" r:id="rId61"/>
    <p:sldId id="361" r:id="rId62"/>
    <p:sldId id="313" r:id="rId6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5AA1"/>
    <a:srgbClr val="235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 autoAdjust="0"/>
    <p:restoredTop sz="94690" autoAdjust="0"/>
  </p:normalViewPr>
  <p:slideViewPr>
    <p:cSldViewPr>
      <p:cViewPr>
        <p:scale>
          <a:sx n="125" d="100"/>
          <a:sy n="125" d="100"/>
        </p:scale>
        <p:origin x="-2784" y="-3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notesMaster" Target="notesMasters/notesMaster1.xml"/><Relationship Id="rId65" Type="http://schemas.openxmlformats.org/officeDocument/2006/relationships/printerSettings" Target="printerSettings/printerSettings1.bin"/><Relationship Id="rId66" Type="http://schemas.openxmlformats.org/officeDocument/2006/relationships/presProps" Target="presProps.xml"/><Relationship Id="rId67" Type="http://schemas.openxmlformats.org/officeDocument/2006/relationships/viewProps" Target="viewProps.xml"/><Relationship Id="rId68" Type="http://schemas.openxmlformats.org/officeDocument/2006/relationships/theme" Target="theme/theme1.xml"/><Relationship Id="rId69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AF117-683C-D549-8EFB-5AEB9D71C721}" type="datetimeFigureOut">
              <a:rPr lang="de-CH" smtClean="0"/>
              <a:pPr/>
              <a:t>10.12.13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50355-1612-9D46-830D-C78119E048D4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6179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50355-1612-9D46-830D-C78119E048D4}" type="slidenum">
              <a:rPr lang="de-CH" smtClean="0"/>
              <a:pPr/>
              <a:t>35</a:t>
            </a:fld>
            <a:endParaRPr lang="de-C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3FC014-BC04-9748-8677-35C2B1EB9233}" type="slidenum">
              <a:rPr lang="de-CH"/>
              <a:pPr/>
              <a:t>55</a:t>
            </a:fld>
            <a:endParaRPr lang="de-CH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de-CH" dirty="0" smtClean="0"/>
              <a:t>Beispiele aus dem Vauban-Quartier in Freiburg im Breisgau und aus Freiburg</a:t>
            </a:r>
          </a:p>
          <a:p>
            <a:pPr eaLnBrk="1" hangingPunct="1"/>
            <a:r>
              <a:rPr lang="de-CH" dirty="0" smtClean="0"/>
              <a:t>Plätze erfüllen eine wichtige soziale Funktion und können bei naturnaher Gestaltung ebenfalls interessante Lebensräume für die </a:t>
            </a:r>
            <a:r>
              <a:rPr lang="de-CH" dirty="0" err="1" smtClean="0"/>
              <a:t>Biodiversität</a:t>
            </a:r>
            <a:r>
              <a:rPr lang="de-CH" dirty="0" smtClean="0"/>
              <a:t> im Siedlungsraum sein.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43204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/>
          <a:lstStyle>
            <a:lvl1pPr algn="l">
              <a:defRPr sz="36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37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39200" cy="37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4176000"/>
            <a:ext cx="4039200" cy="226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9" name="Inhaltsplatzhalter 5"/>
          <p:cNvSpPr>
            <a:spLocks noGrp="1"/>
          </p:cNvSpPr>
          <p:nvPr>
            <p:ph sz="quarter" idx="10"/>
          </p:nvPr>
        </p:nvSpPr>
        <p:spPr>
          <a:xfrm>
            <a:off x="457200" y="4176000"/>
            <a:ext cx="4039200" cy="226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2"/>
          </p:nvPr>
        </p:nvSpPr>
        <p:spPr>
          <a:xfrm>
            <a:off x="457200" y="1809072"/>
            <a:ext cx="4039200" cy="2268000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3"/>
          </p:nvPr>
        </p:nvSpPr>
        <p:spPr>
          <a:xfrm>
            <a:off x="4643438" y="1809072"/>
            <a:ext cx="4039200" cy="2268000"/>
          </a:xfrm>
        </p:spPr>
        <p:txBody>
          <a:bodyPr/>
          <a:lstStyle/>
          <a:p>
            <a:endParaRPr lang="de-DE"/>
          </a:p>
        </p:txBody>
      </p:sp>
      <p:cxnSp>
        <p:nvCxnSpPr>
          <p:cNvPr id="11" name="Gerade Verbindung 10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platzhalter 8"/>
          <p:cNvSpPr>
            <a:spLocks noGrp="1"/>
          </p:cNvSpPr>
          <p:nvPr>
            <p:ph type="body" sz="quarter" idx="14"/>
          </p:nvPr>
        </p:nvSpPr>
        <p:spPr>
          <a:xfrm rot="16200000">
            <a:off x="7674033" y="2887884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3" name="Textplatzhalter 8"/>
          <p:cNvSpPr>
            <a:spLocks noGrp="1"/>
          </p:cNvSpPr>
          <p:nvPr>
            <p:ph type="body" sz="quarter" idx="15"/>
          </p:nvPr>
        </p:nvSpPr>
        <p:spPr>
          <a:xfrm rot="16200000">
            <a:off x="-720816" y="2887885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550544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isser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de-CH" dirty="0" smtClean="0"/>
              <a:t>Mastertitelformat bearbeiten</a:t>
            </a:r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>
            <a:lvl1pPr>
              <a:defRPr>
                <a:solidFill>
                  <a:srgbClr val="1F497D"/>
                </a:solidFill>
              </a:defRPr>
            </a:lvl1pPr>
            <a:lvl2pPr>
              <a:defRPr>
                <a:solidFill>
                  <a:srgbClr val="1F497D"/>
                </a:solidFill>
              </a:defRPr>
            </a:lvl2pPr>
            <a:lvl3pPr>
              <a:defRPr>
                <a:solidFill>
                  <a:srgbClr val="1F497D"/>
                </a:solidFill>
              </a:defRPr>
            </a:lvl3pPr>
            <a:lvl4pPr>
              <a:defRPr>
                <a:solidFill>
                  <a:srgbClr val="1F497D"/>
                </a:solidFill>
              </a:defRPr>
            </a:lvl4pPr>
            <a:lvl5pPr>
              <a:defRPr>
                <a:solidFill>
                  <a:srgbClr val="1F497D"/>
                </a:solidFill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>
                <a:solidFill>
                  <a:schemeClr val="bg2"/>
                </a:solidFill>
              </a:rPr>
              <a:t>Teil 1</a:t>
            </a:r>
          </a:p>
          <a:p>
            <a:r>
              <a:rPr lang="de-DE" sz="2000" dirty="0" smtClean="0">
                <a:solidFill>
                  <a:schemeClr val="bg2"/>
                </a:solidFill>
              </a:rPr>
              <a:t>Vögel im Siedlungsraum</a:t>
            </a:r>
            <a:endParaRPr lang="de-DE" sz="2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880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feld 5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  <p:pic>
        <p:nvPicPr>
          <p:cNvPr id="8" name="Bild 7" descr="Logo SVS 2013 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1" y="6169198"/>
            <a:ext cx="657877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983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2574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zw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474840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1"/>
          </p:nvPr>
        </p:nvSpPr>
        <p:spPr>
          <a:xfrm>
            <a:off x="5148000" y="1602000"/>
            <a:ext cx="3538800" cy="2188800"/>
          </a:xfrm>
        </p:spPr>
        <p:txBody>
          <a:bodyPr/>
          <a:lstStyle/>
          <a:p>
            <a:endParaRPr lang="de-DE"/>
          </a:p>
        </p:txBody>
      </p:sp>
      <p:sp>
        <p:nvSpPr>
          <p:cNvPr id="11" name="Bildplatzhalter 5"/>
          <p:cNvSpPr>
            <a:spLocks noGrp="1"/>
          </p:cNvSpPr>
          <p:nvPr>
            <p:ph type="pic" sz="quarter" idx="12"/>
          </p:nvPr>
        </p:nvSpPr>
        <p:spPr>
          <a:xfrm>
            <a:off x="5148000" y="3933056"/>
            <a:ext cx="3538800" cy="2188800"/>
          </a:xfrm>
        </p:spPr>
        <p:txBody>
          <a:bodyPr/>
          <a:lstStyle/>
          <a:p>
            <a:endParaRPr lang="de-DE"/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 rot="16200000">
            <a:off x="7674033" y="2604576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4" name="Textplatzhalter 8"/>
          <p:cNvSpPr>
            <a:spLocks noGrp="1"/>
          </p:cNvSpPr>
          <p:nvPr>
            <p:ph type="body" sz="quarter" idx="14"/>
          </p:nvPr>
        </p:nvSpPr>
        <p:spPr>
          <a:xfrm rot="16200000">
            <a:off x="7674033" y="4935479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pic>
        <p:nvPicPr>
          <p:cNvPr id="4" name="Bild 3" descr="Logo SVS 2013 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1" y="6169198"/>
            <a:ext cx="657877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61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ein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474840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0"/>
          </p:nvPr>
        </p:nvSpPr>
        <p:spPr>
          <a:xfrm>
            <a:off x="5148000" y="1602000"/>
            <a:ext cx="3538800" cy="4521600"/>
          </a:xfrm>
        </p:spPr>
        <p:txBody>
          <a:bodyPr/>
          <a:lstStyle/>
          <a:p>
            <a:endParaRPr lang="de-DE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>
          <a:xfrm rot="16200000">
            <a:off x="7674033" y="4935479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0" name="Textfeld 9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  <p:pic>
        <p:nvPicPr>
          <p:cNvPr id="11" name="Bild 10" descr="Logo SVS 2013 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1" y="6169198"/>
            <a:ext cx="657877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54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>
            <a:noAutofit/>
          </a:bodyPr>
          <a:lstStyle>
            <a:lvl1pPr algn="l">
              <a:defRPr sz="36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platzhalter 8"/>
          <p:cNvSpPr>
            <a:spLocks noGrp="1"/>
          </p:cNvSpPr>
          <p:nvPr>
            <p:ph type="body" sz="quarter" idx="14"/>
          </p:nvPr>
        </p:nvSpPr>
        <p:spPr>
          <a:xfrm rot="16200000">
            <a:off x="7674033" y="4935479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0" name="Textfeld 9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  <p:pic>
        <p:nvPicPr>
          <p:cNvPr id="8" name="Bild 7" descr="Logo SVS 2013 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1" y="6169198"/>
            <a:ext cx="657877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02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gross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936104"/>
          </a:xfrm>
        </p:spPr>
        <p:txBody>
          <a:bodyPr>
            <a:noAutofit/>
          </a:bodyPr>
          <a:lstStyle>
            <a:lvl1pPr algn="l">
              <a:defRPr sz="36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0"/>
          </p:nvPr>
        </p:nvSpPr>
        <p:spPr>
          <a:xfrm>
            <a:off x="457200" y="1051200"/>
            <a:ext cx="8229600" cy="5472000"/>
          </a:xfrm>
        </p:spPr>
        <p:txBody>
          <a:bodyPr/>
          <a:lstStyle/>
          <a:p>
            <a:endParaRPr lang="de-DE"/>
          </a:p>
        </p:txBody>
      </p:sp>
      <p:sp>
        <p:nvSpPr>
          <p:cNvPr id="7" name="Textplatzhalter 8"/>
          <p:cNvSpPr>
            <a:spLocks noGrp="1"/>
          </p:cNvSpPr>
          <p:nvPr>
            <p:ph type="body" sz="quarter" idx="14"/>
          </p:nvPr>
        </p:nvSpPr>
        <p:spPr>
          <a:xfrm rot="16200000">
            <a:off x="7674033" y="5336018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9" name="Textfeld 8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54547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sses Bild mit Stichwor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>
            <a:noAutofit/>
          </a:bodyPr>
          <a:lstStyle>
            <a:lvl1pPr algn="l">
              <a:defRPr sz="36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7" name="Inhaltsplatzhalter 5"/>
          <p:cNvSpPr>
            <a:spLocks noGrp="1"/>
          </p:cNvSpPr>
          <p:nvPr>
            <p:ph sz="quarter" idx="10"/>
          </p:nvPr>
        </p:nvSpPr>
        <p:spPr>
          <a:xfrm>
            <a:off x="454025" y="5877272"/>
            <a:ext cx="8245475" cy="720080"/>
          </a:xfrm>
        </p:spPr>
        <p:txBody>
          <a:bodyPr anchor="t" anchorCtr="0"/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1"/>
          </p:nvPr>
        </p:nvSpPr>
        <p:spPr>
          <a:xfrm>
            <a:off x="971999" y="1340768"/>
            <a:ext cx="7200000" cy="4500000"/>
          </a:xfrm>
        </p:spPr>
        <p:txBody>
          <a:bodyPr/>
          <a:lstStyle/>
          <a:p>
            <a:endParaRPr lang="de-DE"/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>
          <a:xfrm rot="16200000">
            <a:off x="7169977" y="4652171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1" name="Textfeld 10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4222880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reit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>
            <a:noAutofit/>
          </a:bodyPr>
          <a:lstStyle>
            <a:lvl1pPr algn="l">
              <a:defRPr sz="36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7" name="Inhaltsplatzhalter 5"/>
          <p:cNvSpPr>
            <a:spLocks noGrp="1"/>
          </p:cNvSpPr>
          <p:nvPr>
            <p:ph sz="quarter" idx="10"/>
          </p:nvPr>
        </p:nvSpPr>
        <p:spPr>
          <a:xfrm>
            <a:off x="454025" y="1340768"/>
            <a:ext cx="8245475" cy="2088232"/>
          </a:xfrm>
        </p:spPr>
        <p:txBody>
          <a:bodyPr anchor="t" anchorCtr="0"/>
          <a:lstStyle>
            <a:lvl1pPr marL="457200" indent="-457200">
              <a:buFont typeface="Arial"/>
              <a:buChar char="•"/>
              <a:defRPr lang="de-DE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1"/>
          </p:nvPr>
        </p:nvSpPr>
        <p:spPr>
          <a:xfrm>
            <a:off x="1157615" y="3645024"/>
            <a:ext cx="6840000" cy="2880000"/>
          </a:xfrm>
        </p:spPr>
        <p:txBody>
          <a:bodyPr/>
          <a:lstStyle/>
          <a:p>
            <a:endParaRPr lang="de-DE"/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>
          <a:xfrm rot="16200000">
            <a:off x="6995234" y="5338220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2" name="Textfeld 11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  <p:pic>
        <p:nvPicPr>
          <p:cNvPr id="10" name="Bild 9" descr="Logo SVS 2013 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1" y="6169198"/>
            <a:ext cx="657877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802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ochformat-Bilder mit Stichwor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>
            <a:noAutofit/>
          </a:bodyPr>
          <a:lstStyle>
            <a:lvl1pPr algn="l">
              <a:defRPr sz="36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7" name="Inhaltsplatzhalter 5"/>
          <p:cNvSpPr>
            <a:spLocks noGrp="1"/>
          </p:cNvSpPr>
          <p:nvPr>
            <p:ph sz="quarter" idx="10"/>
          </p:nvPr>
        </p:nvSpPr>
        <p:spPr>
          <a:xfrm>
            <a:off x="454025" y="5877272"/>
            <a:ext cx="8245475" cy="720080"/>
          </a:xfrm>
        </p:spPr>
        <p:txBody>
          <a:bodyPr anchor="t" anchorCtr="0"/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1"/>
          </p:nvPr>
        </p:nvSpPr>
        <p:spPr>
          <a:xfrm>
            <a:off x="449385" y="1340768"/>
            <a:ext cx="3906591" cy="4500000"/>
          </a:xfrm>
        </p:spPr>
        <p:txBody>
          <a:bodyPr/>
          <a:lstStyle/>
          <a:p>
            <a:endParaRPr lang="de-DE"/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>
          <a:xfrm rot="16200000">
            <a:off x="3353553" y="4652171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/>
          </p:nvPr>
        </p:nvSpPr>
        <p:spPr>
          <a:xfrm>
            <a:off x="4796693" y="1340768"/>
            <a:ext cx="3906591" cy="4500000"/>
          </a:xfrm>
        </p:spPr>
        <p:txBody>
          <a:bodyPr/>
          <a:lstStyle/>
          <a:p>
            <a:endParaRPr lang="de-DE"/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6"/>
          </p:nvPr>
        </p:nvSpPr>
        <p:spPr>
          <a:xfrm rot="16200000">
            <a:off x="7691092" y="4652172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3" name="Textfeld 12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454642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 mit Stichwor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5"/>
          <p:cNvSpPr>
            <a:spLocks noGrp="1"/>
          </p:cNvSpPr>
          <p:nvPr>
            <p:ph sz="quarter" idx="10"/>
          </p:nvPr>
        </p:nvSpPr>
        <p:spPr>
          <a:xfrm>
            <a:off x="4663168" y="3501048"/>
            <a:ext cx="4032000" cy="360000"/>
          </a:xfrm>
        </p:spPr>
        <p:txBody>
          <a:bodyPr anchor="ctr" anchorCtr="0"/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1"/>
          </p:nvPr>
        </p:nvSpPr>
        <p:spPr>
          <a:xfrm>
            <a:off x="457200" y="1250400"/>
            <a:ext cx="4032000" cy="225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12"/>
          </p:nvPr>
        </p:nvSpPr>
        <p:spPr>
          <a:xfrm>
            <a:off x="4662000" y="1250400"/>
            <a:ext cx="4032000" cy="225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Inhaltsplatzhalter 5"/>
          <p:cNvSpPr>
            <a:spLocks noGrp="1"/>
          </p:cNvSpPr>
          <p:nvPr>
            <p:ph sz="quarter" idx="13"/>
          </p:nvPr>
        </p:nvSpPr>
        <p:spPr>
          <a:xfrm>
            <a:off x="457200" y="3501048"/>
            <a:ext cx="4032000" cy="360000"/>
          </a:xfrm>
        </p:spPr>
        <p:txBody>
          <a:bodyPr anchor="ctr" anchorCtr="0"/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10" name="Inhaltsplatzhalter 5"/>
          <p:cNvSpPr>
            <a:spLocks noGrp="1"/>
          </p:cNvSpPr>
          <p:nvPr>
            <p:ph sz="quarter" idx="14"/>
          </p:nvPr>
        </p:nvSpPr>
        <p:spPr>
          <a:xfrm>
            <a:off x="4663168" y="6309360"/>
            <a:ext cx="4032000" cy="360000"/>
          </a:xfrm>
        </p:spPr>
        <p:txBody>
          <a:bodyPr anchor="ctr" anchorCtr="0"/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/>
          </p:nvPr>
        </p:nvSpPr>
        <p:spPr>
          <a:xfrm>
            <a:off x="457200" y="4058712"/>
            <a:ext cx="4032000" cy="225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4662000" y="4058712"/>
            <a:ext cx="4032000" cy="225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Inhaltsplatzhalter 5"/>
          <p:cNvSpPr>
            <a:spLocks noGrp="1"/>
          </p:cNvSpPr>
          <p:nvPr>
            <p:ph sz="quarter" idx="17"/>
          </p:nvPr>
        </p:nvSpPr>
        <p:spPr>
          <a:xfrm>
            <a:off x="457200" y="6309360"/>
            <a:ext cx="4032000" cy="360000"/>
          </a:xfrm>
        </p:spPr>
        <p:txBody>
          <a:bodyPr anchor="ctr" anchorCtr="0"/>
          <a:lstStyle>
            <a:lvl1pPr marL="0" indent="0">
              <a:buNone/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cxnSp>
        <p:nvCxnSpPr>
          <p:cNvPr id="14" name="Gerade Verbindung 13"/>
          <p:cNvCxnSpPr/>
          <p:nvPr userDrawn="1"/>
        </p:nvCxnSpPr>
        <p:spPr>
          <a:xfrm>
            <a:off x="457200" y="1112634"/>
            <a:ext cx="8227646" cy="1211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338936" cy="1008112"/>
          </a:xfrm>
        </p:spPr>
        <p:txBody>
          <a:bodyPr>
            <a:noAutofit/>
          </a:bodyPr>
          <a:lstStyle>
            <a:lvl1pPr algn="l">
              <a:defRPr sz="36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16" name="Textplatzhalter 8"/>
          <p:cNvSpPr>
            <a:spLocks noGrp="1"/>
          </p:cNvSpPr>
          <p:nvPr>
            <p:ph type="body" sz="quarter" idx="18"/>
          </p:nvPr>
        </p:nvSpPr>
        <p:spPr>
          <a:xfrm rot="16200000">
            <a:off x="7674033" y="5121095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7" name="Textplatzhalter 8"/>
          <p:cNvSpPr>
            <a:spLocks noGrp="1"/>
          </p:cNvSpPr>
          <p:nvPr>
            <p:ph type="body" sz="quarter" idx="19"/>
          </p:nvPr>
        </p:nvSpPr>
        <p:spPr>
          <a:xfrm rot="16200000">
            <a:off x="7674033" y="2307557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8" name="Textplatzhalter 8"/>
          <p:cNvSpPr>
            <a:spLocks noGrp="1"/>
          </p:cNvSpPr>
          <p:nvPr>
            <p:ph type="body" sz="quarter" idx="20"/>
          </p:nvPr>
        </p:nvSpPr>
        <p:spPr>
          <a:xfrm rot="16200000">
            <a:off x="-720816" y="5121095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19" name="Textplatzhalter 8"/>
          <p:cNvSpPr>
            <a:spLocks noGrp="1"/>
          </p:cNvSpPr>
          <p:nvPr>
            <p:ph type="body" sz="quarter" idx="21"/>
          </p:nvPr>
        </p:nvSpPr>
        <p:spPr>
          <a:xfrm rot="16200000">
            <a:off x="-720816" y="2307557"/>
            <a:ext cx="2190783" cy="18593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100"/>
            </a:lvl1pPr>
          </a:lstStyle>
          <a:p>
            <a:pPr lvl="0"/>
            <a:r>
              <a:rPr lang="de-CH" dirty="0" smtClean="0"/>
              <a:t>Mastertextformat bearbeiten</a:t>
            </a:r>
          </a:p>
        </p:txBody>
      </p:sp>
      <p:sp>
        <p:nvSpPr>
          <p:cNvPr id="21" name="Textfeld 20"/>
          <p:cNvSpPr txBox="1"/>
          <p:nvPr userDrawn="1"/>
        </p:nvSpPr>
        <p:spPr>
          <a:xfrm>
            <a:off x="6011124" y="260648"/>
            <a:ext cx="2692739" cy="70788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/>
            <a:r>
              <a:rPr lang="de-DE" sz="2000" dirty="0" smtClean="0"/>
              <a:t>Teil 1</a:t>
            </a:r>
          </a:p>
          <a:p>
            <a:r>
              <a:rPr lang="de-DE" sz="2000" dirty="0" smtClean="0"/>
              <a:t>Vögel im Siedlungsraum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53977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99412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589705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6" r:id="rId3"/>
    <p:sldLayoutId id="2147483650" r:id="rId4"/>
    <p:sldLayoutId id="2147483657" r:id="rId5"/>
    <p:sldLayoutId id="2147483659" r:id="rId6"/>
    <p:sldLayoutId id="2147483662" r:id="rId7"/>
    <p:sldLayoutId id="2147483661" r:id="rId8"/>
    <p:sldLayoutId id="2147483660" r:id="rId9"/>
    <p:sldLayoutId id="2147483653" r:id="rId10"/>
    <p:sldLayoutId id="2147483658" r:id="rId11"/>
    <p:sldLayoutId id="2147483654" r:id="rId12"/>
    <p:sldLayoutId id="2147483655" r:id="rId13"/>
    <p:sldLayoutId id="2147483663" r:id="rId14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8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4" Type="http://schemas.openxmlformats.org/officeDocument/2006/relationships/image" Target="../media/image60.jpeg"/><Relationship Id="rId5" Type="http://schemas.openxmlformats.org/officeDocument/2006/relationships/image" Target="../media/image61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3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74999"/>
            <a:ext cx="7772400" cy="1470025"/>
          </a:xfrm>
        </p:spPr>
        <p:txBody>
          <a:bodyPr>
            <a:noAutofit/>
          </a:bodyPr>
          <a:lstStyle/>
          <a:p>
            <a:r>
              <a:rPr lang="de-CH" sz="3600" b="1" dirty="0" smtClean="0"/>
              <a:t>Teil 1:</a:t>
            </a:r>
            <a:r>
              <a:rPr lang="de-CH" sz="4800" b="1" dirty="0" smtClean="0"/>
              <a:t/>
            </a:r>
            <a:br>
              <a:rPr lang="de-CH" sz="4800" b="1" dirty="0" smtClean="0"/>
            </a:br>
            <a:r>
              <a:rPr lang="de-CH" sz="4800" b="1" dirty="0" smtClean="0"/>
              <a:t>Vögel im Siedlungsraum</a:t>
            </a:r>
            <a:endParaRPr lang="de-CH" sz="4800" b="1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15616" y="692696"/>
            <a:ext cx="6912768" cy="1198984"/>
          </a:xfrm>
        </p:spPr>
        <p:txBody>
          <a:bodyPr>
            <a:normAutofit/>
          </a:bodyPr>
          <a:lstStyle/>
          <a:p>
            <a:r>
              <a:rPr lang="de-CH" b="1" dirty="0" err="1" smtClean="0"/>
              <a:t>opteryx</a:t>
            </a:r>
            <a:r>
              <a:rPr lang="de-CH" b="1" dirty="0" smtClean="0"/>
              <a:t> – </a:t>
            </a:r>
            <a:r>
              <a:rPr lang="de-CH" dirty="0" smtClean="0"/>
              <a:t>„Stunde der Gartenvögel“</a:t>
            </a:r>
            <a:endParaRPr lang="de-CH" dirty="0"/>
          </a:p>
        </p:txBody>
      </p:sp>
      <p:sp>
        <p:nvSpPr>
          <p:cNvPr id="5" name="Untertitel 2"/>
          <p:cNvSpPr txBox="1">
            <a:spLocks/>
          </p:cNvSpPr>
          <p:nvPr/>
        </p:nvSpPr>
        <p:spPr>
          <a:xfrm>
            <a:off x="2514600" y="5661248"/>
            <a:ext cx="6629400" cy="1196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18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de-CH" sz="2400" dirty="0" smtClean="0"/>
              <a:t>Schweizer Vogelschutz </a:t>
            </a:r>
            <a:r>
              <a:rPr lang="de-CH" sz="2400" dirty="0" err="1" smtClean="0"/>
              <a:t>SVS/BirdLife</a:t>
            </a:r>
            <a:r>
              <a:rPr lang="de-CH" sz="2400" dirty="0" smtClean="0"/>
              <a:t> Schweiz, Postfach, 8036 Zürich, </a:t>
            </a:r>
            <a:r>
              <a:rPr lang="de-CH" sz="2400" dirty="0" smtClean="0">
                <a:solidFill>
                  <a:srgbClr val="FFFFFF"/>
                </a:solidFill>
              </a:rPr>
              <a:t>www.birdlife.ch </a:t>
            </a:r>
            <a:endParaRPr lang="de-CH" sz="2400" dirty="0">
              <a:solidFill>
                <a:srgbClr val="FFFFFF"/>
              </a:solidFill>
            </a:endParaRPr>
          </a:p>
        </p:txBody>
      </p:sp>
      <p:pic>
        <p:nvPicPr>
          <p:cNvPr id="6" name="Bild 5" descr="Logo SVS 2013 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40000"/>
            <a:ext cx="1798200" cy="137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645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STRASSENTAUBE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Nahrung</a:t>
            </a:r>
          </a:p>
          <a:p>
            <a:pPr lvl="1"/>
            <a:r>
              <a:rPr lang="de-DE" dirty="0" smtClean="0"/>
              <a:t>Diverse Sämereien</a:t>
            </a:r>
          </a:p>
          <a:p>
            <a:pPr lvl="1"/>
            <a:r>
              <a:rPr lang="de-DE" dirty="0" smtClean="0"/>
              <a:t>Im Siedlungsraum Essensreste und Futter</a:t>
            </a:r>
          </a:p>
          <a:p>
            <a:pPr lvl="1"/>
            <a:r>
              <a:rPr lang="de-DE" dirty="0" smtClean="0"/>
              <a:t>Fütterungen im </a:t>
            </a:r>
            <a:r>
              <a:rPr lang="de-DE" dirty="0" err="1" smtClean="0"/>
              <a:t>grossen</a:t>
            </a:r>
            <a:r>
              <a:rPr lang="de-DE" dirty="0" smtClean="0"/>
              <a:t> Stil problematisch </a:t>
            </a:r>
          </a:p>
          <a:p>
            <a:pPr lvl="1"/>
            <a:r>
              <a:rPr lang="de-DE" dirty="0" smtClean="0"/>
              <a:t>(Überleben geschwächter Individuen, Übertragung von Krankheiten)</a:t>
            </a:r>
          </a:p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Unordentliches Nest aus Zweigen, Halmen, Papier- und Plastikfetzen etc.</a:t>
            </a:r>
          </a:p>
          <a:p>
            <a:pPr lvl="1"/>
            <a:r>
              <a:rPr lang="de-DE" dirty="0" smtClean="0"/>
              <a:t>In Nischen und auf Simsen an Gebäuden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5592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RINGELTAUBE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Graues Gefieder, Brust rosa getönt, </a:t>
            </a:r>
            <a:r>
              <a:rPr lang="de-DE" dirty="0" err="1" smtClean="0"/>
              <a:t>weisse</a:t>
            </a:r>
            <a:r>
              <a:rPr lang="de-DE" dirty="0" smtClean="0"/>
              <a:t> Halsseitenflecken</a:t>
            </a:r>
            <a:endParaRPr lang="de-DE" dirty="0"/>
          </a:p>
        </p:txBody>
      </p:sp>
      <p:pic>
        <p:nvPicPr>
          <p:cNvPr id="9" name="Bildplatzhalter 8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9" b="9"/>
          <a:stretch>
            <a:fillRect/>
          </a:stretch>
        </p:blipFill>
        <p:spPr/>
      </p:pic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Marcel Ruppen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34169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RINGELTAUBE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Im Flug fallen insbesondere die </a:t>
            </a:r>
            <a:r>
              <a:rPr lang="de-DE" dirty="0" err="1" smtClean="0"/>
              <a:t>weissen</a:t>
            </a:r>
            <a:r>
              <a:rPr lang="de-DE" dirty="0" smtClean="0"/>
              <a:t> Flügelbinden auf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4" name="Bildplatzhalter 3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4021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RINGELTAUBE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Ursprünglich Wälder</a:t>
            </a:r>
          </a:p>
          <a:p>
            <a:pPr lvl="1"/>
            <a:r>
              <a:rPr lang="de-DE" dirty="0" smtClean="0"/>
              <a:t>Heute zunehmend im Siedlungsraum (Grünflächen mit Bäumen)</a:t>
            </a:r>
          </a:p>
          <a:p>
            <a:r>
              <a:rPr lang="de-DE" dirty="0" smtClean="0"/>
              <a:t>Wanderung</a:t>
            </a:r>
          </a:p>
          <a:p>
            <a:pPr lvl="1"/>
            <a:r>
              <a:rPr lang="de-DE" dirty="0" smtClean="0"/>
              <a:t>Zugvogel</a:t>
            </a:r>
          </a:p>
          <a:p>
            <a:pPr lvl="1"/>
            <a:r>
              <a:rPr lang="de-DE" dirty="0" smtClean="0"/>
              <a:t>Zieht im Herbst in </a:t>
            </a:r>
            <a:r>
              <a:rPr lang="de-DE" dirty="0" err="1" smtClean="0"/>
              <a:t>grossen</a:t>
            </a:r>
            <a:r>
              <a:rPr lang="de-DE" dirty="0" smtClean="0"/>
              <a:t> Schwärmen Richtung Süden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58" b="858"/>
          <a:stretch>
            <a:fillRect/>
          </a:stretch>
        </p:blipFill>
        <p:spPr/>
      </p:pic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545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TÜRKENTAUBE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Hell beigegraues Gefieder, schmaler schwarzer Nackenring: kleiner, eleganter und langschwänziger als </a:t>
            </a:r>
            <a:r>
              <a:rPr lang="de-DE" dirty="0" err="1" smtClean="0"/>
              <a:t>Strassentaube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3" name="Bildplatzhalter 2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181" b="31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76005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TÜRKENTAUBE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In der Schweiz erst seit den 1950er Jahren Brutvogel</a:t>
            </a:r>
          </a:p>
          <a:p>
            <a:pPr lvl="1"/>
            <a:r>
              <a:rPr lang="de-DE" dirty="0" smtClean="0"/>
              <a:t>Bewohnt die Umgebung von Dörfern, Städten und Bauernhöfen</a:t>
            </a:r>
          </a:p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Unordentliches Nest aus Zweigen und Halmen</a:t>
            </a:r>
          </a:p>
          <a:p>
            <a:pPr lvl="1"/>
            <a:r>
              <a:rPr lang="de-DE" dirty="0" smtClean="0"/>
              <a:t>Meist in Nadelbäumen nahe am Stamm</a:t>
            </a:r>
          </a:p>
          <a:p>
            <a:pPr lvl="1"/>
            <a:r>
              <a:rPr lang="de-DE" dirty="0" smtClean="0"/>
              <a:t>Bis zu 6 Brutversuche pro Jahr (wegen hohem Brutverlust)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727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MAUERSEGLER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Braunschwarzes Gefieder, helle Kehle; torpedoförmiger Körper, lange, sichelförmige Flügel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Marcel Ruppen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737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MAUERSEGLER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nistet in Nischen an Gebäuden</a:t>
            </a:r>
          </a:p>
          <a:p>
            <a:pPr lvl="1"/>
            <a:r>
              <a:rPr lang="de-DE" dirty="0" smtClean="0"/>
              <a:t>profitiert von speziellen Segler-Nistkästen</a:t>
            </a:r>
          </a:p>
          <a:p>
            <a:pPr lvl="1"/>
            <a:r>
              <a:rPr lang="de-DE" dirty="0" smtClean="0"/>
              <a:t>Brut ursprünglich in Felsnischen oder Baumhöhlen</a:t>
            </a:r>
          </a:p>
        </p:txBody>
      </p:sp>
      <p:pic>
        <p:nvPicPr>
          <p:cNvPr id="10" name="Bildplatzhalter 9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Marcel Ruppen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98126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MAUERSEGLER</a:t>
            </a:r>
            <a:br>
              <a:rPr lang="de-DE" dirty="0" smtClean="0"/>
            </a:br>
            <a:r>
              <a:rPr lang="de-DE" dirty="0" smtClean="0"/>
              <a:t>Nisthilfen Segler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Bei </a:t>
            </a:r>
            <a:r>
              <a:rPr lang="de-DE" dirty="0" smtClean="0"/>
              <a:t>Neubauten Niststeine direkt ins Gebäude einbauen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Stefan Wassmer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535" r="5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4241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MAUERSEGLER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Wanderungen</a:t>
            </a:r>
          </a:p>
          <a:p>
            <a:pPr lvl="1"/>
            <a:r>
              <a:rPr lang="de-DE" dirty="0" smtClean="0"/>
              <a:t>ziehen über Winter ins südliche Afrika</a:t>
            </a:r>
          </a:p>
          <a:p>
            <a:pPr lvl="1"/>
            <a:r>
              <a:rPr lang="de-DE" dirty="0" smtClean="0"/>
              <a:t>nur im Sommer zum Brüten bei uns (ca. 3 Monate)</a:t>
            </a:r>
            <a:br>
              <a:rPr lang="de-DE" dirty="0" smtClean="0"/>
            </a:br>
            <a:r>
              <a:rPr lang="de-DE" dirty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de-DE" dirty="0">
                <a:sym typeface="Wingdings"/>
              </a:rPr>
              <a:t> </a:t>
            </a:r>
            <a:r>
              <a:rPr lang="de-DE" b="1" dirty="0" smtClean="0">
                <a:sym typeface="Wingdings"/>
              </a:rPr>
              <a:t>Sommervogel</a:t>
            </a:r>
            <a:endParaRPr lang="de-DE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Marcel Ruppen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7720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EINLEITUNG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Dörfer und Städte sind ein komplett vom Menschen geprägter Lebensraum.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SVS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4572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Anpassungen ans Leben in der Luft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4501" b="7255"/>
          <a:stretch/>
        </p:blipFill>
        <p:spPr>
          <a:xfrm>
            <a:off x="381000" y="1641376"/>
            <a:ext cx="8305800" cy="4530824"/>
          </a:xfrm>
        </p:spPr>
      </p:pic>
      <p:sp>
        <p:nvSpPr>
          <p:cNvPr id="5" name="Textfeld 4"/>
          <p:cNvSpPr txBox="1"/>
          <p:nvPr/>
        </p:nvSpPr>
        <p:spPr>
          <a:xfrm>
            <a:off x="7308304" y="3420070"/>
            <a:ext cx="1723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1F497D"/>
                </a:solidFill>
              </a:rPr>
              <a:t>Lange, schlanke</a:t>
            </a:r>
          </a:p>
          <a:p>
            <a:r>
              <a:rPr lang="de-DE" dirty="0" smtClean="0">
                <a:solidFill>
                  <a:srgbClr val="1F497D"/>
                </a:solidFill>
              </a:rPr>
              <a:t>Flügel (schnelles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smtClean="0">
                <a:solidFill>
                  <a:srgbClr val="1F497D"/>
                </a:solidFill>
              </a:rPr>
              <a:t>Fliegen)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907704" y="5020270"/>
            <a:ext cx="2084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1F497D"/>
                </a:solidFill>
              </a:rPr>
              <a:t>Stromlinienförmiger</a:t>
            </a:r>
          </a:p>
          <a:p>
            <a:r>
              <a:rPr lang="de-DE" dirty="0" smtClean="0">
                <a:solidFill>
                  <a:srgbClr val="1F497D"/>
                </a:solidFill>
              </a:rPr>
              <a:t>Körper (wenig Luft-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smtClean="0">
                <a:solidFill>
                  <a:srgbClr val="1F497D"/>
                </a:solidFill>
              </a:rPr>
              <a:t>widerstand)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220072" y="5172670"/>
            <a:ext cx="1659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1F497D"/>
                </a:solidFill>
              </a:rPr>
              <a:t>Kurzer Schwanz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smtClean="0">
                <a:solidFill>
                  <a:srgbClr val="1F497D"/>
                </a:solidFill>
              </a:rPr>
              <a:t>(Steuer und</a:t>
            </a:r>
          </a:p>
          <a:p>
            <a:r>
              <a:rPr lang="de-DE" dirty="0" smtClean="0">
                <a:solidFill>
                  <a:srgbClr val="1F497D"/>
                </a:solidFill>
              </a:rPr>
              <a:t>Stabilisator)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431045" y="3323272"/>
            <a:ext cx="140465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1F497D"/>
                </a:solidFill>
              </a:rPr>
              <a:t>Augen hinter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smtClean="0">
                <a:solidFill>
                  <a:srgbClr val="1F497D"/>
                </a:solidFill>
              </a:rPr>
              <a:t>Wölbungen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smtClean="0">
                <a:solidFill>
                  <a:srgbClr val="1F497D"/>
                </a:solidFill>
              </a:rPr>
              <a:t>(Schutz bei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smtClean="0">
                <a:solidFill>
                  <a:srgbClr val="1F497D"/>
                </a:solidFill>
              </a:rPr>
              <a:t>schnellem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smtClean="0">
                <a:solidFill>
                  <a:srgbClr val="1F497D"/>
                </a:solidFill>
              </a:rPr>
              <a:t>Fliegen)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76200" y="1819870"/>
            <a:ext cx="17292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1F497D"/>
                </a:solidFill>
              </a:rPr>
              <a:t>Breiter Schnabel</a:t>
            </a:r>
          </a:p>
          <a:p>
            <a:r>
              <a:rPr lang="de-DE" dirty="0" smtClean="0">
                <a:solidFill>
                  <a:srgbClr val="1F497D"/>
                </a:solidFill>
              </a:rPr>
              <a:t>(Fangen von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smtClean="0">
                <a:solidFill>
                  <a:srgbClr val="1F497D"/>
                </a:solidFill>
              </a:rPr>
              <a:t>Insekten)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236296" y="1828800"/>
            <a:ext cx="16995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rgbClr val="1F497D"/>
                </a:solidFill>
              </a:rPr>
              <a:t>Kurze, kräftige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err="1" smtClean="0">
                <a:solidFill>
                  <a:srgbClr val="1F497D"/>
                </a:solidFill>
              </a:rPr>
              <a:t>Füsse</a:t>
            </a:r>
            <a:r>
              <a:rPr lang="de-DE" dirty="0" smtClean="0">
                <a:solidFill>
                  <a:srgbClr val="1F497D"/>
                </a:solidFill>
              </a:rPr>
              <a:t> (ankrallen</a:t>
            </a:r>
            <a:br>
              <a:rPr lang="de-DE" dirty="0" smtClean="0">
                <a:solidFill>
                  <a:srgbClr val="1F497D"/>
                </a:solidFill>
              </a:rPr>
            </a:br>
            <a:r>
              <a:rPr lang="de-DE" dirty="0" smtClean="0">
                <a:solidFill>
                  <a:srgbClr val="1F497D"/>
                </a:solidFill>
              </a:rPr>
              <a:t>an Mauern)</a:t>
            </a:r>
          </a:p>
        </p:txBody>
      </p:sp>
    </p:spTree>
    <p:extLst>
      <p:ext uri="{BB962C8B-B14F-4D97-AF65-F5344CB8AC3E}">
        <p14:creationId xmlns:p14="http://schemas.microsoft.com/office/powerpoint/2010/main" val="3850400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ALPENSEGLER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 smtClean="0"/>
              <a:t>Weisser</a:t>
            </a:r>
            <a:r>
              <a:rPr lang="de-DE" dirty="0"/>
              <a:t> </a:t>
            </a:r>
            <a:r>
              <a:rPr lang="de-DE" dirty="0" smtClean="0"/>
              <a:t>Bauch und </a:t>
            </a:r>
            <a:r>
              <a:rPr lang="de-DE" dirty="0" err="1" smtClean="0"/>
              <a:t>weisse</a:t>
            </a:r>
            <a:r>
              <a:rPr lang="de-DE" dirty="0" smtClean="0"/>
              <a:t> Kehle, braunes Brustband; etwas grösser und kräftiger als Mauersegler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122" b="31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2433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ALPENSEGLER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Insgesamt ähnliche Lebensweise wie Mauersegler</a:t>
            </a:r>
          </a:p>
          <a:p>
            <a:r>
              <a:rPr lang="de-DE" dirty="0" smtClean="0"/>
              <a:t>Wanderungen</a:t>
            </a:r>
          </a:p>
          <a:p>
            <a:pPr lvl="1"/>
            <a:r>
              <a:rPr lang="de-DE" dirty="0" smtClean="0"/>
              <a:t>Etwas länger bei uns als Mauersegler </a:t>
            </a:r>
          </a:p>
          <a:p>
            <a:pPr lvl="1">
              <a:buNone/>
            </a:pPr>
            <a:r>
              <a:rPr lang="de-DE" dirty="0" smtClean="0"/>
              <a:t>   (ca. April bis September)</a:t>
            </a:r>
          </a:p>
          <a:p>
            <a:pPr lvl="1"/>
            <a:r>
              <a:rPr lang="de-DE" dirty="0" smtClean="0"/>
              <a:t>Hält sich </a:t>
            </a:r>
            <a:r>
              <a:rPr lang="de-DE" dirty="0" err="1" smtClean="0"/>
              <a:t>ausserhalb</a:t>
            </a:r>
            <a:r>
              <a:rPr lang="de-DE" dirty="0" smtClean="0"/>
              <a:t> der Brutzeit über ein halbes Jahr ununterbrochen in der Luft auf</a:t>
            </a:r>
          </a:p>
        </p:txBody>
      </p:sp>
    </p:spTree>
    <p:extLst>
      <p:ext uri="{BB962C8B-B14F-4D97-AF65-F5344CB8AC3E}">
        <p14:creationId xmlns:p14="http://schemas.microsoft.com/office/powerpoint/2010/main" val="3517118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BACHSTELZE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Langer Schwanz; </a:t>
            </a:r>
            <a:r>
              <a:rPr lang="de-DE" dirty="0" err="1" smtClean="0"/>
              <a:t>schwarz-weisser</a:t>
            </a:r>
            <a:r>
              <a:rPr lang="de-DE" dirty="0" smtClean="0"/>
              <a:t> Kopf; graues Gefieder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31030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BACHSTELZE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weniger stark ans Wasser gebunden als die Gebirgsstelze</a:t>
            </a:r>
          </a:p>
          <a:p>
            <a:pPr lvl="1"/>
            <a:r>
              <a:rPr lang="de-DE" dirty="0" smtClean="0"/>
              <a:t>gerne auf Grünflächen in und um Siedlungen</a:t>
            </a:r>
          </a:p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Nischenbrüter</a:t>
            </a:r>
          </a:p>
          <a:p>
            <a:pPr lvl="1"/>
            <a:r>
              <a:rPr lang="de-DE" dirty="0" smtClean="0"/>
              <a:t>Nest aus Halmen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7229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RAUCHSCHWALBE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Lange </a:t>
            </a:r>
            <a:r>
              <a:rPr lang="de-DE" dirty="0" err="1" smtClean="0"/>
              <a:t>Schwanzspiesse</a:t>
            </a:r>
            <a:r>
              <a:rPr lang="de-DE" dirty="0" smtClean="0"/>
              <a:t>, schlanker Körper, spitze, dreieckige Flügel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t="3631" b="293"/>
          <a:stretch/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Stefan Wassmer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6864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RAUCHSCHWALBE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Oberseite blauschwarz, Unterseite </a:t>
            </a:r>
            <a:r>
              <a:rPr lang="de-DE" dirty="0" err="1" smtClean="0"/>
              <a:t>weisslich</a:t>
            </a:r>
            <a:r>
              <a:rPr lang="de-DE" dirty="0" smtClean="0"/>
              <a:t>, Stirn und Kehle dunkelrot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0013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RAUCHSCHWALBE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Nest aus Lehm und Halmen, oben offen</a:t>
            </a:r>
          </a:p>
          <a:p>
            <a:pPr lvl="1"/>
            <a:r>
              <a:rPr lang="de-DE" dirty="0" smtClean="0"/>
              <a:t>meist in Gebäuden (z.B. Ställen) an Balken </a:t>
            </a:r>
            <a:r>
              <a:rPr lang="de-DE" dirty="0" err="1" smtClean="0"/>
              <a:t>u.ä.</a:t>
            </a:r>
            <a:endParaRPr lang="de-DE" dirty="0" smtClean="0"/>
          </a:p>
          <a:p>
            <a:r>
              <a:rPr lang="de-DE" dirty="0" smtClean="0"/>
              <a:t>Nahrung</a:t>
            </a:r>
          </a:p>
          <a:p>
            <a:pPr lvl="1"/>
            <a:r>
              <a:rPr lang="de-DE" dirty="0" smtClean="0"/>
              <a:t>fliegende Insekten</a:t>
            </a:r>
          </a:p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ländliche Siedlungen, Bauernhöfe</a:t>
            </a:r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Stefan Wassmer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93711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MEHLSCHWALBE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Oberseite glänzend blauschwarz, Unterseite </a:t>
            </a:r>
            <a:r>
              <a:rPr lang="de-DE" dirty="0" err="1" smtClean="0"/>
              <a:t>weiss</a:t>
            </a:r>
            <a:r>
              <a:rPr lang="de-DE" dirty="0" smtClean="0"/>
              <a:t>, keine </a:t>
            </a:r>
            <a:r>
              <a:rPr lang="de-DE" dirty="0" err="1" smtClean="0"/>
              <a:t>Schwanzspiesse</a:t>
            </a:r>
            <a:r>
              <a:rPr lang="de-DE" dirty="0" smtClean="0"/>
              <a:t> wie Rauchschwalbe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Marcel Ruppen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6547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MEHLSCHWALBE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Nest aus Lehm, oben bis auf Einflugloch geschlossen</a:t>
            </a:r>
          </a:p>
          <a:p>
            <a:pPr lvl="1"/>
            <a:r>
              <a:rPr lang="de-DE" dirty="0" err="1" smtClean="0"/>
              <a:t>aussen</a:t>
            </a:r>
            <a:r>
              <a:rPr lang="de-DE" dirty="0" smtClean="0"/>
              <a:t> an Gebäuden in Dachwinkeln oder an Felsen</a:t>
            </a:r>
          </a:p>
          <a:p>
            <a:r>
              <a:rPr lang="de-DE" dirty="0" smtClean="0"/>
              <a:t>Wanderungen</a:t>
            </a:r>
          </a:p>
          <a:p>
            <a:pPr lvl="1"/>
            <a:r>
              <a:rPr lang="de-DE" dirty="0" smtClean="0"/>
              <a:t> Langstreckenzieher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Stefan Wassmer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4044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EINLEITUNG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3581400" cy="4713387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Kulturfolger</a:t>
            </a:r>
          </a:p>
          <a:p>
            <a:pPr lvl="1"/>
            <a:r>
              <a:rPr lang="de-DE" dirty="0" smtClean="0"/>
              <a:t>besiedeln vom Menschen geprägte Lebensräume</a:t>
            </a:r>
          </a:p>
          <a:p>
            <a:r>
              <a:rPr lang="de-DE" dirty="0" smtClean="0"/>
              <a:t>da</a:t>
            </a:r>
          </a:p>
          <a:p>
            <a:pPr lvl="1"/>
            <a:r>
              <a:rPr lang="de-DE" dirty="0" smtClean="0"/>
              <a:t>gutes Nahrungsangebot</a:t>
            </a:r>
          </a:p>
          <a:p>
            <a:pPr lvl="1"/>
            <a:r>
              <a:rPr lang="de-DE" dirty="0" smtClean="0"/>
              <a:t>früher viele Nistgelegenheiten (z.B. für Segler, Schwalben, Hausrotschwanz)</a:t>
            </a:r>
          </a:p>
          <a:p>
            <a:pPr lvl="1"/>
            <a:r>
              <a:rPr lang="de-DE" dirty="0" smtClean="0"/>
              <a:t>milderes Klima im Winter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10" name="Bildplatzhalter 9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707" b="2707"/>
          <a:stretch>
            <a:fillRect/>
          </a:stretch>
        </p:blipFill>
        <p:spPr>
          <a:xfrm>
            <a:off x="4191000" y="1447800"/>
            <a:ext cx="4495800" cy="5105400"/>
          </a:xfrm>
        </p:spPr>
      </p:pic>
    </p:spTree>
    <p:extLst>
      <p:ext uri="{BB962C8B-B14F-4D97-AF65-F5344CB8AC3E}">
        <p14:creationId xmlns:p14="http://schemas.microsoft.com/office/powerpoint/2010/main" val="463944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MEHLSCHWALBE</a:t>
            </a:r>
            <a:br>
              <a:rPr lang="de-DE" dirty="0" smtClean="0"/>
            </a:br>
            <a:r>
              <a:rPr lang="de-DE" dirty="0" smtClean="0"/>
              <a:t>Nisthilfen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r>
              <a:rPr lang="de-DE" dirty="0" smtClean="0"/>
              <a:t>Förderung durch  künstliche Nisthilfen und Schwalbenhäuser</a:t>
            </a:r>
            <a:endParaRPr lang="de-DE" dirty="0"/>
          </a:p>
        </p:txBody>
      </p:sp>
      <p:pic>
        <p:nvPicPr>
          <p:cNvPr id="9" name="Bildplatzhalter 8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9" b="9"/>
          <a:stretch>
            <a:fillRect/>
          </a:stretch>
        </p:blipFill>
        <p:spPr/>
      </p:pic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4044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KOHLMEISE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 smtClean="0"/>
              <a:t>Grösste</a:t>
            </a:r>
            <a:r>
              <a:rPr lang="de-DE" dirty="0" smtClean="0"/>
              <a:t> Meise; Unterseite gelb mit schwarzem Streif; Kopf schwarz mit </a:t>
            </a:r>
            <a:r>
              <a:rPr lang="de-DE" dirty="0" err="1" smtClean="0"/>
              <a:t>weissen</a:t>
            </a:r>
            <a:r>
              <a:rPr lang="de-DE" dirty="0" smtClean="0"/>
              <a:t> Wangen; Rücken grünlich.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181" b="31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8701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KOHLMEISE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Lebensräume mit Gebüsch und Bäumen</a:t>
            </a:r>
          </a:p>
          <a:p>
            <a:pPr lvl="1"/>
            <a:r>
              <a:rPr lang="de-DE" dirty="0" smtClean="0"/>
              <a:t>häufigste Meise bei uns</a:t>
            </a:r>
          </a:p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wie alle Meisen sind Kohlmeisen Höhlenbrüter, oft in Nistkästen</a:t>
            </a:r>
          </a:p>
          <a:p>
            <a:pPr lvl="1"/>
            <a:r>
              <a:rPr lang="de-DE" dirty="0" smtClean="0"/>
              <a:t>Meisennest aus Moos und mit Haaren gepolstert</a:t>
            </a:r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Stefan Wassmer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5162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BLAUMEISE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Etwas kleiner als Kohlmeise; gelbe Unterseite nur mit undeutlichem schwarzem Streif; Kappe, Flügel und Schwanz blau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939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BLAUMEISE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de-DE" dirty="0" smtClean="0"/>
              <a:t>Nahrung</a:t>
            </a:r>
          </a:p>
          <a:p>
            <a:pPr lvl="1"/>
            <a:r>
              <a:rPr lang="de-DE" dirty="0" smtClean="0"/>
              <a:t>im Sommer Insekten, sonst auch Beeren, Samen etc.</a:t>
            </a:r>
          </a:p>
          <a:p>
            <a:pPr lvl="1"/>
            <a:r>
              <a:rPr lang="de-DE" dirty="0" smtClean="0"/>
              <a:t>im Winter oft am Futterhäuschen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5971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BLAUMEISE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de-DE" dirty="0"/>
              <a:t>Vorkommen</a:t>
            </a:r>
          </a:p>
          <a:p>
            <a:pPr lvl="1"/>
            <a:r>
              <a:rPr lang="de-DE" dirty="0"/>
              <a:t>ähnlicher Lebensraum wie Kohlmeise</a:t>
            </a:r>
          </a:p>
          <a:p>
            <a:pPr lvl="1"/>
            <a:r>
              <a:rPr lang="de-DE" dirty="0"/>
              <a:t>stellenweise weniger häufig</a:t>
            </a:r>
          </a:p>
          <a:p>
            <a:pPr lvl="1"/>
            <a:r>
              <a:rPr lang="de-DE" dirty="0"/>
              <a:t>im Winter </a:t>
            </a:r>
            <a:r>
              <a:rPr lang="de-DE" dirty="0" smtClean="0"/>
              <a:t>gerne im </a:t>
            </a:r>
            <a:r>
              <a:rPr lang="de-DE" dirty="0"/>
              <a:t>Schilf auf Nahrungssuche</a:t>
            </a:r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838" b="838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0309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HAUSSPERLING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Männchen: Grauer Scheitel, schwarzer Latz, breiter brauner Augenstreif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0526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HAUSSPERLING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Weibchen: Unscheinbar graubraun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Stefan Wassmer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677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HAUSSPERLING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Unordentliches Nest aus Halmen und Federn in Nischen und Höhlen, meist an Gebäuden</a:t>
            </a:r>
          </a:p>
          <a:p>
            <a:pPr lvl="1"/>
            <a:r>
              <a:rPr lang="de-DE" dirty="0" smtClean="0"/>
              <a:t>An vielen modernen Gebäuden keine Nistgelegenheiten mehr, u.a. deshalb vielerorts massiver Bestandesrückgang</a:t>
            </a:r>
          </a:p>
          <a:p>
            <a:r>
              <a:rPr lang="de-DE" dirty="0" smtClean="0"/>
              <a:t>Nahrung</a:t>
            </a:r>
          </a:p>
          <a:p>
            <a:pPr lvl="1"/>
            <a:r>
              <a:rPr lang="de-DE" dirty="0" smtClean="0"/>
              <a:t>Natürlicherweise diverse Pflanzensamen</a:t>
            </a:r>
          </a:p>
          <a:p>
            <a:pPr lvl="1"/>
            <a:r>
              <a:rPr lang="de-DE" dirty="0" smtClean="0"/>
              <a:t>Im Siedlungsraum Essensreste</a:t>
            </a:r>
          </a:p>
          <a:p>
            <a:pPr lvl="1"/>
            <a:r>
              <a:rPr lang="de-DE" dirty="0" smtClean="0"/>
              <a:t>Während der Brutzeit Insekten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1140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FELDSPERLING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Braune Kopfplatte; kleiner schwarzer Kehlfleck; schwarzer Wangenfleck</a:t>
            </a:r>
            <a:br>
              <a:rPr lang="de-DE" dirty="0" smtClean="0"/>
            </a:br>
            <a:r>
              <a:rPr lang="de-DE" dirty="0" smtClean="0"/>
              <a:t>Beide Geschlechter gleich (im Gegensatz zum Haussperling)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5678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EINLEITUNG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Probleme für Vögel im Siedlungsraum:</a:t>
            </a:r>
          </a:p>
          <a:p>
            <a:pPr lvl="1"/>
            <a:r>
              <a:rPr lang="de-DE" dirty="0" smtClean="0"/>
              <a:t>viele neue Gebäude mit glatten Fassaden (fehlende Nistmöglichkeiten)</a:t>
            </a:r>
          </a:p>
          <a:p>
            <a:pPr lvl="1"/>
            <a:r>
              <a:rPr lang="de-DE" dirty="0" smtClean="0"/>
              <a:t>Glasfassaden (Kollisionen)</a:t>
            </a:r>
          </a:p>
          <a:p>
            <a:pPr lvl="1"/>
            <a:r>
              <a:rPr lang="de-DE" dirty="0" smtClean="0"/>
              <a:t>Gärten mit exotischen Pflanzen und Pestizideinsatz</a:t>
            </a:r>
            <a:r>
              <a:rPr lang="de-DE" dirty="0"/>
              <a:t> </a:t>
            </a:r>
            <a:r>
              <a:rPr lang="de-DE" dirty="0" smtClean="0"/>
              <a:t>(kaum mehr Insekten und andere Nahrung)</a:t>
            </a:r>
          </a:p>
        </p:txBody>
      </p:sp>
      <p:pic>
        <p:nvPicPr>
          <p:cNvPr id="5" name="Bildplatzhalter 4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627" b="2627"/>
          <a:stretch>
            <a:fillRect/>
          </a:stretch>
        </p:blipFill>
        <p:spPr/>
      </p:pic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SVS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744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FELDSPERLING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Pärke, Heckenlandschaften, Obstgärten, Waldränder</a:t>
            </a:r>
          </a:p>
          <a:p>
            <a:pPr lvl="1"/>
            <a:r>
              <a:rPr lang="de-DE" dirty="0" smtClean="0"/>
              <a:t>Oft in der Umgebung von Bauernhöfen</a:t>
            </a:r>
          </a:p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Höhlenbrüter</a:t>
            </a:r>
          </a:p>
          <a:p>
            <a:pPr lvl="1"/>
            <a:r>
              <a:rPr lang="de-DE" dirty="0" smtClean="0"/>
              <a:t>Nest aus Halmen, Moos, Federn, Haaren etc.</a:t>
            </a:r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86255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FELDSPERLING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de-DE" dirty="0" smtClean="0"/>
              <a:t>Nahrung</a:t>
            </a:r>
          </a:p>
          <a:p>
            <a:pPr lvl="1"/>
            <a:r>
              <a:rPr lang="de-DE" dirty="0" smtClean="0"/>
              <a:t>Samen, Getreide</a:t>
            </a:r>
          </a:p>
          <a:p>
            <a:pPr lvl="1"/>
            <a:r>
              <a:rPr lang="de-DE" dirty="0" smtClean="0"/>
              <a:t>Während der Brutzeit Insekten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9693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AMSEL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Männchen: Schwarzes Gefieder, gelboranger Schnabel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Stefan Wassmer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4001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AMSEL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Weibchen: Dunkelbraunes Gefieder, Unterseite etwas heller und leicht gefleckt, dunkelbrauner Schnabel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201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AMSEL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früher Waldvogel</a:t>
            </a:r>
          </a:p>
          <a:p>
            <a:pPr lvl="1"/>
            <a:r>
              <a:rPr lang="de-DE" dirty="0" smtClean="0"/>
              <a:t>heute auch auf Grünflächen in Dörfern und Städten</a:t>
            </a:r>
          </a:p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Nest aus Halmen und Moos, mit Erde verstärkt</a:t>
            </a:r>
          </a:p>
          <a:p>
            <a:pPr lvl="1"/>
            <a:r>
              <a:rPr lang="de-DE" dirty="0" smtClean="0"/>
              <a:t>in Bäumen, Sträuchern, Hecken, Blumenkistchen etc.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169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AMSEL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Vogelbeere und andere beerentragende Bäume und Büsche sind eine wichtige Nahrungsgrundlage für die Amsel</a:t>
            </a:r>
            <a:endParaRPr lang="de-DE" dirty="0"/>
          </a:p>
        </p:txBody>
      </p:sp>
      <p:pic>
        <p:nvPicPr>
          <p:cNvPr id="6" name="Inhaltsplatzhalter 5" descr="DSC06040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8348" b="8348"/>
          <a:stretch>
            <a:fillRect/>
          </a:stretch>
        </p:blipFill>
        <p:spPr/>
      </p:pic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169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AMSEL</a:t>
            </a:r>
            <a:endParaRPr lang="de-DE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CH" dirty="0"/>
              <a:t>Amseln brüten gerne in begrünten </a:t>
            </a:r>
            <a:r>
              <a:rPr lang="de-CH" dirty="0" smtClean="0"/>
              <a:t>Wänden</a:t>
            </a:r>
            <a:endParaRPr lang="de-CH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2" name="Inhaltsplatzhalter 5" descr="DSC08363.jp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8348" b="8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169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LAUTÄUSSERUNGEN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smtClean="0"/>
              <a:t>Gesang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smtClean="0"/>
              <a:t>Bettelrufe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Rufe der Jungen, um </a:t>
            </a:r>
            <a:r>
              <a:rPr lang="de-DE" dirty="0" err="1" smtClean="0"/>
              <a:t>Altvögel</a:t>
            </a:r>
            <a:r>
              <a:rPr lang="de-DE" dirty="0" smtClean="0"/>
              <a:t> zur Fütterung zu bewegen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Männchen markiert u.a. durch Gesang das Revier</a:t>
            </a:r>
          </a:p>
          <a:p>
            <a:r>
              <a:rPr lang="de-DE" dirty="0" smtClean="0"/>
              <a:t>Anlocken von Weibchen</a:t>
            </a:r>
            <a:endParaRPr lang="de-DE" dirty="0"/>
          </a:p>
        </p:txBody>
      </p:sp>
      <p:pic>
        <p:nvPicPr>
          <p:cNvPr id="11" name="Bildplatzhalter 10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250" b="1250"/>
          <a:stretch>
            <a:fillRect/>
          </a:stretch>
        </p:blipFill>
        <p:spPr>
          <a:xfrm>
            <a:off x="457200" y="1809750"/>
            <a:ext cx="4038600" cy="2266950"/>
          </a:xfrm>
        </p:spPr>
      </p:pic>
      <p:pic>
        <p:nvPicPr>
          <p:cNvPr id="12" name="Bildplatzhalter 11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321" r="321"/>
          <a:stretch>
            <a:fillRect/>
          </a:stretch>
        </p:blipFill>
        <p:spPr>
          <a:xfrm>
            <a:off x="4643438" y="1809750"/>
            <a:ext cx="4038600" cy="2266950"/>
          </a:xfrm>
        </p:spPr>
      </p:pic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8789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LAUTÄUSSERUNGEN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smtClean="0"/>
              <a:t>Warn- oder Alarmrufe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smtClean="0"/>
              <a:t>Stimmfühlungs- und Fluglaute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gegenseitige Verständigung z.B. in einem Schwarm</a:t>
            </a:r>
          </a:p>
          <a:p>
            <a:r>
              <a:rPr lang="de-DE" dirty="0" smtClean="0"/>
              <a:t>es gibt auch </a:t>
            </a:r>
            <a:r>
              <a:rPr lang="de-DE" i="1" dirty="0" smtClean="0"/>
              <a:t>Lockrufe</a:t>
            </a:r>
            <a:r>
              <a:rPr lang="de-DE" dirty="0" smtClean="0"/>
              <a:t>, um Partner oder Jungvögel herbeizurufen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werden bei Gefahr </a:t>
            </a:r>
            <a:r>
              <a:rPr lang="de-DE" dirty="0" err="1" smtClean="0"/>
              <a:t>ausgestossen</a:t>
            </a:r>
            <a:endParaRPr lang="de-DE" dirty="0" smtClean="0"/>
          </a:p>
          <a:p>
            <a:r>
              <a:rPr lang="de-DE" dirty="0" smtClean="0"/>
              <a:t>klingen bei vielen Arten ähnlich und warnen deshalb nicht nur Artgenossen</a:t>
            </a:r>
            <a:endParaRPr lang="de-DE" dirty="0"/>
          </a:p>
        </p:txBody>
      </p:sp>
      <p:pic>
        <p:nvPicPr>
          <p:cNvPr id="11" name="Bildplatzhalter 10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250" b="1250"/>
          <a:stretch>
            <a:fillRect/>
          </a:stretch>
        </p:blipFill>
        <p:spPr>
          <a:xfrm>
            <a:off x="457200" y="1809750"/>
            <a:ext cx="4038600" cy="2266950"/>
          </a:xfrm>
        </p:spPr>
      </p:pic>
      <p:pic>
        <p:nvPicPr>
          <p:cNvPr id="12" name="Bildplatzhalter 11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250" b="1250"/>
          <a:stretch>
            <a:fillRect/>
          </a:stretch>
        </p:blipFill>
        <p:spPr/>
      </p:pic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142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HAUSROTSCHWANZ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Männchen: Dunkelgrau bis schwarz mit rotem Schwanz, </a:t>
            </a:r>
            <a:r>
              <a:rPr lang="de-DE" dirty="0" err="1" smtClean="0"/>
              <a:t>weisse</a:t>
            </a:r>
            <a:r>
              <a:rPr lang="de-DE" dirty="0" smtClean="0"/>
              <a:t> Flügelflecken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Marcel Ruppen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2733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EINLEITUNG</a:t>
            </a:r>
            <a:br>
              <a:rPr lang="de-DE" dirty="0" smtClean="0"/>
            </a:br>
            <a:r>
              <a:rPr lang="de-DE" sz="2800" dirty="0" smtClean="0"/>
              <a:t>Natur fördern im Siedlungsraum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einheimische Bäume, Hecken und Beerensträucher pflanzen</a:t>
            </a:r>
          </a:p>
          <a:p>
            <a:pPr lvl="1"/>
            <a:r>
              <a:rPr lang="de-DE" dirty="0" smtClean="0"/>
              <a:t>Verzicht auf invasive Arten wie z.B. Goldrute oder Sommerflieder</a:t>
            </a:r>
          </a:p>
          <a:p>
            <a:r>
              <a:rPr lang="de-DE" dirty="0" smtClean="0"/>
              <a:t>vielfältige </a:t>
            </a:r>
            <a:r>
              <a:rPr lang="de-DE" dirty="0"/>
              <a:t>Wiese statt grünem Rasen </a:t>
            </a:r>
            <a:r>
              <a:rPr lang="de-DE" dirty="0" smtClean="0"/>
              <a:t>anlegen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SVS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>
          <a:xfrm>
            <a:off x="4800600" y="1602000"/>
            <a:ext cx="3886200" cy="4521600"/>
          </a:xfrm>
        </p:spPr>
      </p:pic>
    </p:spTree>
    <p:extLst>
      <p:ext uri="{BB962C8B-B14F-4D97-AF65-F5344CB8AC3E}">
        <p14:creationId xmlns:p14="http://schemas.microsoft.com/office/powerpoint/2010/main" val="2957420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HAUSROTSCHWANZ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Weibchen: Dunkel braungrau mit rotem Schwanz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5272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HAUSROTSCHWANZ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früher Felsformationen im Gebirge</a:t>
            </a:r>
          </a:p>
          <a:p>
            <a:pPr lvl="1"/>
            <a:r>
              <a:rPr lang="de-DE" dirty="0" smtClean="0"/>
              <a:t>heute auch in Dörfern und Städten</a:t>
            </a:r>
          </a:p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Nest in Nischen und Höhlen an Felsen oder Gebäuden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0926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GARTENROTSCHWANZ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Männchen: Brust und Bauch orange; schwarze Kehle; </a:t>
            </a:r>
            <a:r>
              <a:rPr lang="de-DE" dirty="0" err="1" smtClean="0"/>
              <a:t>weisse</a:t>
            </a:r>
            <a:r>
              <a:rPr lang="de-DE" dirty="0" smtClean="0"/>
              <a:t> Stirn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6833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GARTENROTSCHWAN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Weibchen: Braungraues Gefieder ähnlich Hausrotschwanz-Weibchen, aber heller; manchmal leicht orange gefärbte Unterseite.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Marcel Ruppen</a:t>
            </a:r>
            <a:endParaRPr lang="de-DE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8126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GARTENROTSCHWANZ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bei uns typischer Obstgarten-Vogel</a:t>
            </a:r>
          </a:p>
          <a:p>
            <a:pPr lvl="1"/>
            <a:r>
              <a:rPr lang="de-DE" dirty="0" smtClean="0"/>
              <a:t>mit dem Rückgang der Obstgärten selten geworden</a:t>
            </a:r>
          </a:p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nistet in Nischen und Höhlen mit eher </a:t>
            </a:r>
            <a:r>
              <a:rPr lang="de-DE" dirty="0" err="1" smtClean="0"/>
              <a:t>grossem</a:t>
            </a:r>
            <a:r>
              <a:rPr lang="de-DE" dirty="0" smtClean="0"/>
              <a:t> Eingang, auch Nistkästen</a:t>
            </a:r>
          </a:p>
          <a:p>
            <a:pPr lvl="1"/>
            <a:r>
              <a:rPr lang="de-DE" dirty="0" smtClean="0"/>
              <a:t>Nest aus Moos und Halmen</a:t>
            </a:r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4620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de-CH" smtClean="0"/>
              <a:t>GRÜNRÄUME</a:t>
            </a:r>
          </a:p>
        </p:txBody>
      </p:sp>
      <p:pic>
        <p:nvPicPr>
          <p:cNvPr id="62468" name="Bild 7" descr="DSC081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594874"/>
            <a:ext cx="44196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Bild 9" descr="DSC0814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57600"/>
            <a:ext cx="4419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Bild 6" descr="DSC0809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67744" y="1268760"/>
            <a:ext cx="4673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BUCHFINK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Männchen: Zwei </a:t>
            </a:r>
            <a:r>
              <a:rPr lang="de-DE" dirty="0" err="1" smtClean="0"/>
              <a:t>weisse</a:t>
            </a:r>
            <a:r>
              <a:rPr lang="de-DE" dirty="0" smtClean="0"/>
              <a:t> Flügelbinden; Scheitel und Nacken blaugrau; Kopfseiten und Unterseite rostfarben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4399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BUCHFINK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Weibchen: Ebenfalls zwei </a:t>
            </a:r>
            <a:r>
              <a:rPr lang="de-DE" dirty="0" err="1" smtClean="0"/>
              <a:t>weisse</a:t>
            </a:r>
            <a:r>
              <a:rPr lang="de-DE" dirty="0" smtClean="0"/>
              <a:t> Flügelbinden; sonst unscheinbar graubraun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2091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BUCHFINK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Vorkommen:</a:t>
            </a:r>
          </a:p>
          <a:p>
            <a:pPr lvl="1"/>
            <a:r>
              <a:rPr lang="de-DE" dirty="0" smtClean="0"/>
              <a:t>fast überall, wo Bäume sind, darum häufigste Vogelart</a:t>
            </a:r>
          </a:p>
          <a:p>
            <a:r>
              <a:rPr lang="de-DE" dirty="0" smtClean="0"/>
              <a:t>Fortpflanzung</a:t>
            </a:r>
          </a:p>
          <a:p>
            <a:pPr lvl="1"/>
            <a:r>
              <a:rPr lang="de-DE" dirty="0" smtClean="0"/>
              <a:t>Nest in einer Astgabel</a:t>
            </a:r>
          </a:p>
          <a:p>
            <a:pPr lvl="1"/>
            <a:r>
              <a:rPr lang="de-DE" dirty="0" smtClean="0"/>
              <a:t>sorgfältig gebaut aus Moos und Würzelchen</a:t>
            </a:r>
          </a:p>
          <a:p>
            <a:pPr lvl="1"/>
            <a:r>
              <a:rPr lang="de-DE" dirty="0" err="1" smtClean="0"/>
              <a:t>aussen</a:t>
            </a:r>
            <a:r>
              <a:rPr lang="de-DE" dirty="0" smtClean="0"/>
              <a:t> mit Flechten getarnt</a:t>
            </a:r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6457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GRÜNFINK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Männchen: Olivgrünes Gefieder mit gelben Flügelbinden und gelben Schwanzkanten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22766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EINLEITUNG</a:t>
            </a:r>
            <a:br>
              <a:rPr lang="de-DE" dirty="0" smtClean="0"/>
            </a:br>
            <a:r>
              <a:rPr lang="de-DE" sz="2800" dirty="0" smtClean="0"/>
              <a:t>Natur fördern im Siedlungsraum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abwechslungsreiche Kleinstrukturen erhöhen die Artenvielfalt</a:t>
            </a:r>
          </a:p>
          <a:p>
            <a:pPr lvl="1"/>
            <a:r>
              <a:rPr lang="de-DE" dirty="0" smtClean="0"/>
              <a:t>Ast- und Steinhaufen, </a:t>
            </a:r>
            <a:r>
              <a:rPr lang="de-DE" dirty="0" err="1" smtClean="0"/>
              <a:t>Altgras</a:t>
            </a:r>
            <a:r>
              <a:rPr lang="de-DE" dirty="0" smtClean="0"/>
              <a:t>, Trockenmauern etc.</a:t>
            </a:r>
          </a:p>
          <a:p>
            <a:r>
              <a:rPr lang="de-DE" dirty="0" smtClean="0"/>
              <a:t>Dach- und Fassadenbegrünungen schaffen zusätzlichen Lebensraum</a:t>
            </a: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Stefan Wassmer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552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GRÜNFINK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Weibchen: Eher grau mit nur leicht grünlicher Färbung; gelb an Flügeln und Schwanzkanten blasser</a:t>
            </a:r>
            <a:endParaRPr lang="de-DE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962" b="1962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Stefan Wassmer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1419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GRÜNFINK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Nahrung</a:t>
            </a:r>
          </a:p>
          <a:p>
            <a:pPr lvl="1"/>
            <a:r>
              <a:rPr lang="de-DE" dirty="0" smtClean="0"/>
              <a:t>knackt mit dem kräftigen Schnabel Samen und Körner</a:t>
            </a:r>
            <a:endParaRPr lang="de-DE" b="1" dirty="0" smtClean="0"/>
          </a:p>
          <a:p>
            <a:pPr lvl="1"/>
            <a:r>
              <a:rPr lang="de-DE" dirty="0" smtClean="0"/>
              <a:t>während der Brutzeit aber auch Insekten</a:t>
            </a:r>
          </a:p>
          <a:p>
            <a:r>
              <a:rPr lang="de-DE" dirty="0" smtClean="0"/>
              <a:t>Vorkommen</a:t>
            </a:r>
          </a:p>
          <a:p>
            <a:pPr lvl="1"/>
            <a:r>
              <a:rPr lang="de-DE" dirty="0" smtClean="0"/>
              <a:t>Parkanlagen, Gärten, lichte Wälder und andere baumbestandene Lebensräume</a:t>
            </a:r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838" b="838"/>
          <a:stretch>
            <a:fillRect/>
          </a:stretch>
        </p:blipFill>
        <p:spPr/>
      </p:pic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7687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30783"/>
            <a:ext cx="7772400" cy="1470025"/>
          </a:xfrm>
        </p:spPr>
        <p:txBody>
          <a:bodyPr/>
          <a:lstStyle/>
          <a:p>
            <a:r>
              <a:rPr lang="de-DE" dirty="0" smtClean="0"/>
              <a:t>Danke für die Aufmerksamkeit!</a:t>
            </a:r>
            <a:endParaRPr lang="de-DE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627904"/>
            <a:ext cx="4681416" cy="4681416"/>
          </a:xfrm>
          <a:prstGeom prst="rect">
            <a:avLst/>
          </a:prstGeom>
        </p:spPr>
      </p:pic>
      <p:pic>
        <p:nvPicPr>
          <p:cNvPr id="5" name="Bild 4" descr="Logo SVS 2013 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17232"/>
            <a:ext cx="1224136" cy="93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92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EINLEITUNG</a:t>
            </a:r>
            <a:br>
              <a:rPr lang="de-DE" dirty="0" smtClean="0"/>
            </a:br>
            <a:r>
              <a:rPr lang="de-DE" sz="2800" dirty="0" smtClean="0"/>
              <a:t>Natur fördern im Siedlungsraum</a:t>
            </a:r>
            <a:endParaRPr lang="de-DE" sz="2800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Nistgelegenheiten schaffen und erhalten!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2857"/>
            <a:ext cx="3260821" cy="2448271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5" y="2132856"/>
            <a:ext cx="2454046" cy="2448272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637" y="2132856"/>
            <a:ext cx="3264363" cy="2448272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653136"/>
            <a:ext cx="2943014" cy="2204864"/>
          </a:xfrm>
          <a:prstGeom prst="rect">
            <a:avLst/>
          </a:prstGeom>
        </p:spPr>
      </p:pic>
      <p:pic>
        <p:nvPicPr>
          <p:cNvPr id="15" name="Bild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9148" y="4653136"/>
            <a:ext cx="2934852" cy="2204864"/>
          </a:xfrm>
          <a:prstGeom prst="rect">
            <a:avLst/>
          </a:prstGeom>
        </p:spPr>
      </p:pic>
      <p:pic>
        <p:nvPicPr>
          <p:cNvPr id="17" name="Bild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5392" y="4653137"/>
            <a:ext cx="3034651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90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STRASSENTAUBE</a:t>
            </a:r>
            <a:br>
              <a:rPr lang="de-DE" dirty="0" smtClean="0"/>
            </a:br>
            <a:r>
              <a:rPr lang="de-DE" dirty="0" smtClean="0"/>
              <a:t>Kennzeichen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Zahlreiche Variationen. Einige Individuen ähneln der Stammform: Hellgraue Oberseite, zwei schwarze Flügelbinden, Kopf und Hals dunkelgrau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  <p:pic>
        <p:nvPicPr>
          <p:cNvPr id="3" name="Bildplatzhalter 2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882" b="2882"/>
          <a:stretch>
            <a:fillRect/>
          </a:stretch>
        </p:blipFill>
        <p:spPr>
          <a:xfrm>
            <a:off x="971550" y="1341438"/>
            <a:ext cx="7200900" cy="4498975"/>
          </a:xfrm>
        </p:spPr>
      </p:pic>
    </p:spTree>
    <p:extLst>
      <p:ext uri="{BB962C8B-B14F-4D97-AF65-F5344CB8AC3E}">
        <p14:creationId xmlns:p14="http://schemas.microsoft.com/office/powerpoint/2010/main" val="1998121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err="1" smtClean="0"/>
              <a:t>Weissliche</a:t>
            </a:r>
            <a:r>
              <a:rPr lang="de-DE" dirty="0" smtClean="0"/>
              <a:t> Variante</a:t>
            </a:r>
            <a:endParaRPr lang="de-DE" dirty="0"/>
          </a:p>
        </p:txBody>
      </p:sp>
      <p:pic>
        <p:nvPicPr>
          <p:cNvPr id="15" name="Bildplatzhalter 14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7905" b="7905"/>
          <a:stretch>
            <a:fillRect/>
          </a:stretch>
        </p:blipFill>
        <p:spPr/>
      </p:pic>
      <p:pic>
        <p:nvPicPr>
          <p:cNvPr id="17" name="Bildplatzhalter 16"/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8191" b="8191"/>
          <a:stretch>
            <a:fillRect/>
          </a:stretch>
        </p:blipFill>
        <p:spPr/>
      </p:pic>
      <p:sp>
        <p:nvSpPr>
          <p:cNvPr id="5" name="Inhaltsplatzhalter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Dunkelgraue Variante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Rotbraune Variante</a:t>
            </a:r>
            <a:endParaRPr lang="de-DE" dirty="0"/>
          </a:p>
        </p:txBody>
      </p:sp>
      <p:pic>
        <p:nvPicPr>
          <p:cNvPr id="16" name="Bildplatzhalter 15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8191" b="8191"/>
          <a:stretch>
            <a:fillRect/>
          </a:stretch>
        </p:blipFill>
        <p:spPr/>
      </p:pic>
      <p:pic>
        <p:nvPicPr>
          <p:cNvPr id="18" name="Bildplatzhalter 17"/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t="8191" b="8191"/>
          <a:stretch>
            <a:fillRect/>
          </a:stretch>
        </p:blipFill>
        <p:spPr/>
      </p:pic>
      <p:sp>
        <p:nvSpPr>
          <p:cNvPr id="9" name="Inhaltsplatzhalter 8"/>
          <p:cNvSpPr>
            <a:spLocks noGrp="1"/>
          </p:cNvSpPr>
          <p:nvPr>
            <p:ph sz="quarter" idx="17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Gesprenkelte Oberseite</a:t>
            </a:r>
            <a:endParaRPr lang="de-DE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STRASSENTAUBE</a:t>
            </a:r>
            <a:br>
              <a:rPr lang="de-DE" dirty="0" smtClean="0"/>
            </a:br>
            <a:r>
              <a:rPr lang="de-DE" dirty="0" smtClean="0"/>
              <a:t>Variationen</a:t>
            </a:r>
            <a:endParaRPr lang="de-DE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Michael </a:t>
            </a:r>
            <a:r>
              <a:rPr lang="de-DE" dirty="0" smtClean="0"/>
              <a:t>Gerber</a:t>
            </a:r>
            <a:endParaRPr lang="de-DE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Michael </a:t>
            </a:r>
            <a:r>
              <a:rPr lang="de-DE" dirty="0" smtClean="0"/>
              <a:t>Gerber</a:t>
            </a:r>
            <a:endParaRPr lang="de-DE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DE" dirty="0"/>
              <a:t>Michael </a:t>
            </a:r>
            <a:r>
              <a:rPr lang="de-DE" dirty="0" smtClean="0"/>
              <a:t>Gerber</a:t>
            </a:r>
            <a:endParaRPr lang="de-DE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e-DE" dirty="0" smtClean="0"/>
              <a:t>Michael Gerber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9832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</Words>
  <Application>Microsoft Macintosh PowerPoint</Application>
  <PresentationFormat>Bildschirmpräsentation (4:3)</PresentationFormat>
  <Paragraphs>297</Paragraphs>
  <Slides>62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62</vt:i4>
      </vt:variant>
    </vt:vector>
  </HeadingPairs>
  <TitlesOfParts>
    <vt:vector size="63" baseType="lpstr">
      <vt:lpstr>Larissa</vt:lpstr>
      <vt:lpstr>Teil 1: Vögel im Siedlungsraum</vt:lpstr>
      <vt:lpstr>EINLEITUNG</vt:lpstr>
      <vt:lpstr>EINLEITUNG</vt:lpstr>
      <vt:lpstr>EINLEITUNG</vt:lpstr>
      <vt:lpstr>EINLEITUNG Natur fördern im Siedlungsraum</vt:lpstr>
      <vt:lpstr>EINLEITUNG Natur fördern im Siedlungsraum</vt:lpstr>
      <vt:lpstr>EINLEITUNG Natur fördern im Siedlungsraum</vt:lpstr>
      <vt:lpstr>STRASSENTAUBE Kennzeichen</vt:lpstr>
      <vt:lpstr>STRASSENTAUBE Variationen</vt:lpstr>
      <vt:lpstr>STRASSENTAUBE</vt:lpstr>
      <vt:lpstr>RINGELTAUBE Kennzeichen</vt:lpstr>
      <vt:lpstr>RINGELTAUBE Kennzeichen</vt:lpstr>
      <vt:lpstr>RINGELTAUBE</vt:lpstr>
      <vt:lpstr>TÜRKENTAUBE Kennzeichen</vt:lpstr>
      <vt:lpstr>TÜRKENTAUBE</vt:lpstr>
      <vt:lpstr>MAUERSEGLER Kennzeichen</vt:lpstr>
      <vt:lpstr>MAUERSEGLER</vt:lpstr>
      <vt:lpstr>MAUERSEGLER Nisthilfen Segler</vt:lpstr>
      <vt:lpstr>MAUERSEGLER</vt:lpstr>
      <vt:lpstr>Anpassungen ans Leben in der Luft</vt:lpstr>
      <vt:lpstr>ALPENSEGLER Kennzeichen</vt:lpstr>
      <vt:lpstr>ALPENSEGLER</vt:lpstr>
      <vt:lpstr>BACHSTELZE Kennzeichen</vt:lpstr>
      <vt:lpstr>BACHSTELZE</vt:lpstr>
      <vt:lpstr>RAUCHSCHWALBE Kennzeichen</vt:lpstr>
      <vt:lpstr>RAUCHSCHWALBE Kennzeichen</vt:lpstr>
      <vt:lpstr>RAUCHSCHWALBE</vt:lpstr>
      <vt:lpstr>MEHLSCHWALBE Kennzeichen</vt:lpstr>
      <vt:lpstr>MEHLSCHWALBE</vt:lpstr>
      <vt:lpstr>MEHLSCHWALBE Nisthilfen</vt:lpstr>
      <vt:lpstr>KOHLMEISE Kennzeichen</vt:lpstr>
      <vt:lpstr>KOHLMEISE</vt:lpstr>
      <vt:lpstr>BLAUMEISE Kennzeichen</vt:lpstr>
      <vt:lpstr>BLAUMEISE</vt:lpstr>
      <vt:lpstr>BLAUMEISE</vt:lpstr>
      <vt:lpstr>HAUSSPERLING Kennzeichen</vt:lpstr>
      <vt:lpstr>HAUSSPERLING Kennzeichen</vt:lpstr>
      <vt:lpstr>HAUSSPERLING</vt:lpstr>
      <vt:lpstr>FELDSPERLING Kennzeichen</vt:lpstr>
      <vt:lpstr>FELDSPERLING</vt:lpstr>
      <vt:lpstr>FELDSPERLING</vt:lpstr>
      <vt:lpstr>AMSEL Kennzeichen</vt:lpstr>
      <vt:lpstr>AMSEL Kennzeichen</vt:lpstr>
      <vt:lpstr>AMSEL</vt:lpstr>
      <vt:lpstr>AMSEL</vt:lpstr>
      <vt:lpstr>AMSEL</vt:lpstr>
      <vt:lpstr>LAUTÄUSSERUNGEN</vt:lpstr>
      <vt:lpstr>LAUTÄUSSERUNGEN</vt:lpstr>
      <vt:lpstr>HAUSROTSCHWANZ Kennzeichen</vt:lpstr>
      <vt:lpstr>HAUSROTSCHWANZ Kennzeichen</vt:lpstr>
      <vt:lpstr>HAUSROTSCHWANZ</vt:lpstr>
      <vt:lpstr>GARTENROTSCHWANZ Kennzeichen</vt:lpstr>
      <vt:lpstr>GARTENROTSCHWAN Kennzeichen</vt:lpstr>
      <vt:lpstr>GARTENROTSCHWANZ</vt:lpstr>
      <vt:lpstr>GRÜNRÄUME</vt:lpstr>
      <vt:lpstr>BUCHFINK Kennzeichen</vt:lpstr>
      <vt:lpstr>BUCHFINK Kennzeichen</vt:lpstr>
      <vt:lpstr>BUCHFINK</vt:lpstr>
      <vt:lpstr>GRÜNFINK Kennzeichen</vt:lpstr>
      <vt:lpstr>GRÜNFINK Kennzeichen</vt:lpstr>
      <vt:lpstr>GRÜNFINK</vt:lpstr>
      <vt:lpstr>Danke für die Aufmerksamkeit!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Gerber</dc:creator>
  <cp:lastModifiedBy>SVS 27</cp:lastModifiedBy>
  <cp:revision>374</cp:revision>
  <dcterms:created xsi:type="dcterms:W3CDTF">2013-12-09T07:17:05Z</dcterms:created>
  <dcterms:modified xsi:type="dcterms:W3CDTF">2013-12-10T12:47:15Z</dcterms:modified>
</cp:coreProperties>
</file>