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56" r:id="rId2"/>
    <p:sldId id="314" r:id="rId3"/>
    <p:sldId id="400" r:id="rId4"/>
    <p:sldId id="341" r:id="rId5"/>
    <p:sldId id="316" r:id="rId6"/>
    <p:sldId id="347" r:id="rId7"/>
    <p:sldId id="348" r:id="rId8"/>
    <p:sldId id="349" r:id="rId9"/>
    <p:sldId id="321" r:id="rId10"/>
    <p:sldId id="322" r:id="rId11"/>
    <p:sldId id="323" r:id="rId12"/>
    <p:sldId id="350" r:id="rId13"/>
    <p:sldId id="351" r:id="rId14"/>
    <p:sldId id="352" r:id="rId15"/>
    <p:sldId id="357" r:id="rId16"/>
    <p:sldId id="358" r:id="rId17"/>
    <p:sldId id="359" r:id="rId18"/>
    <p:sldId id="332" r:id="rId19"/>
    <p:sldId id="390" r:id="rId20"/>
    <p:sldId id="401" r:id="rId21"/>
    <p:sldId id="365" r:id="rId22"/>
    <p:sldId id="391" r:id="rId23"/>
    <p:sldId id="333" r:id="rId24"/>
    <p:sldId id="334" r:id="rId25"/>
    <p:sldId id="335" r:id="rId26"/>
    <p:sldId id="366" r:id="rId27"/>
    <p:sldId id="367" r:id="rId28"/>
    <p:sldId id="355" r:id="rId29"/>
    <p:sldId id="393" r:id="rId30"/>
    <p:sldId id="405" r:id="rId31"/>
    <p:sldId id="356" r:id="rId32"/>
    <p:sldId id="368" r:id="rId33"/>
    <p:sldId id="392" r:id="rId34"/>
    <p:sldId id="369" r:id="rId35"/>
    <p:sldId id="370" r:id="rId36"/>
    <p:sldId id="371" r:id="rId37"/>
    <p:sldId id="372" r:id="rId38"/>
    <p:sldId id="394" r:id="rId39"/>
    <p:sldId id="402" r:id="rId40"/>
    <p:sldId id="403" r:id="rId41"/>
    <p:sldId id="404" r:id="rId42"/>
    <p:sldId id="361" r:id="rId43"/>
    <p:sldId id="362" r:id="rId44"/>
    <p:sldId id="395" r:id="rId45"/>
    <p:sldId id="363" r:id="rId46"/>
    <p:sldId id="364" r:id="rId47"/>
    <p:sldId id="373" r:id="rId48"/>
    <p:sldId id="396" r:id="rId49"/>
    <p:sldId id="374" r:id="rId50"/>
    <p:sldId id="375" r:id="rId51"/>
    <p:sldId id="389" r:id="rId52"/>
    <p:sldId id="397" r:id="rId53"/>
    <p:sldId id="353" r:id="rId54"/>
    <p:sldId id="354" r:id="rId55"/>
    <p:sldId id="318" r:id="rId56"/>
    <p:sldId id="319" r:id="rId57"/>
    <p:sldId id="320" r:id="rId58"/>
    <p:sldId id="385" r:id="rId59"/>
    <p:sldId id="386" r:id="rId60"/>
    <p:sldId id="387" r:id="rId61"/>
    <p:sldId id="388" r:id="rId62"/>
    <p:sldId id="408" r:id="rId63"/>
    <p:sldId id="379" r:id="rId64"/>
    <p:sldId id="380" r:id="rId65"/>
    <p:sldId id="398" r:id="rId66"/>
    <p:sldId id="406" r:id="rId67"/>
    <p:sldId id="407" r:id="rId68"/>
    <p:sldId id="381" r:id="rId69"/>
    <p:sldId id="376" r:id="rId70"/>
    <p:sldId id="377" r:id="rId71"/>
    <p:sldId id="399" r:id="rId72"/>
    <p:sldId id="378" r:id="rId73"/>
    <p:sldId id="313" r:id="rId74"/>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5AA1"/>
    <a:srgbClr val="235E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9" autoAdjust="0"/>
    <p:restoredTop sz="94690" autoAdjust="0"/>
  </p:normalViewPr>
  <p:slideViewPr>
    <p:cSldViewPr>
      <p:cViewPr>
        <p:scale>
          <a:sx n="125" d="100"/>
          <a:sy n="125" d="100"/>
        </p:scale>
        <p:origin x="-2784" y="-36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notesMaster" Target="notesMasters/notesMaster1.xml"/><Relationship Id="rId76" Type="http://schemas.openxmlformats.org/officeDocument/2006/relationships/printerSettings" Target="printerSettings/printerSettings1.bin"/><Relationship Id="rId77" Type="http://schemas.openxmlformats.org/officeDocument/2006/relationships/presProps" Target="presProps.xml"/><Relationship Id="rId78" Type="http://schemas.openxmlformats.org/officeDocument/2006/relationships/viewProps" Target="viewProps.xml"/><Relationship Id="rId79" Type="http://schemas.openxmlformats.org/officeDocument/2006/relationships/theme" Target="theme/theme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AB2021-2FD9-5D4A-9FF3-0BE5B2884A60}" type="datetimeFigureOut">
              <a:rPr lang="de-CH" smtClean="0"/>
              <a:pPr/>
              <a:t>10.12.13</a:t>
            </a:fld>
            <a:endParaRPr lang="de-CH"/>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CH"/>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B5A90C-8DCA-0F4E-A966-2277D5193A79}" type="slidenum">
              <a:rPr lang="de-CH" smtClean="0"/>
              <a:pPr/>
              <a:t>‹Nr.›</a:t>
            </a:fld>
            <a:endParaRPr lang="de-CH"/>
          </a:p>
        </p:txBody>
      </p:sp>
    </p:spTree>
    <p:extLst>
      <p:ext uri="{BB962C8B-B14F-4D97-AF65-F5344CB8AC3E}">
        <p14:creationId xmlns:p14="http://schemas.microsoft.com/office/powerpoint/2010/main" val="11042834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39AE41F7-177D-5049-924A-E8191705D91F}" type="slidenum">
              <a:rPr lang="de-CH"/>
              <a:pPr/>
              <a:t>3</a:t>
            </a:fld>
            <a:endParaRPr lang="de-CH"/>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r>
              <a:rPr lang="de-CH" dirty="0" smtClean="0"/>
              <a:t>Bäume brauchen </a:t>
            </a:r>
            <a:r>
              <a:rPr lang="de-CH" dirty="0" smtClean="0"/>
              <a:t>Platz, </a:t>
            </a:r>
            <a:r>
              <a:rPr lang="de-CH" dirty="0" smtClean="0"/>
              <a:t>sind aber Lebensraum, kühlen das Stadtklima, filtern Staub und sind identitätsstiftend.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4EA5EECF-7029-3B4B-9D49-BC9A056A87C9}" type="slidenum">
              <a:rPr lang="de-CH"/>
              <a:pPr/>
              <a:t>20</a:t>
            </a:fld>
            <a:endParaRPr lang="de-CH"/>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de-CH" dirty="0" smtClean="0"/>
              <a:t>Solche vielfältigen</a:t>
            </a:r>
            <a:r>
              <a:rPr lang="de-CH" baseline="0" dirty="0" smtClean="0"/>
              <a:t> Wiesen bieten Samenfressern wie dem Distelfinken ein reichhaltiges Nahrungsangebot.</a:t>
            </a:r>
            <a:endParaRPr lang="de-CH"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D11D1F05-1C3D-8A4D-B486-97C2AB9191C1}" type="slidenum">
              <a:rPr lang="de-CH"/>
              <a:pPr/>
              <a:t>39</a:t>
            </a:fld>
            <a:endParaRPr lang="de-CH"/>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de-CH" smtClean="0"/>
              <a:t>Hecken aus einheimischen Pflanzen bieten nicht nur ein vielfältiger Blüteangebot im Frühjahr, sondern ebenso im Herbst farbenprächtige Beeren, welche teilweise auch durch den Menschen verwertbar sind. Aus Holderbeeren lassen sich Saft und Konfitüren machen, aus den Blüten Holderküchlein und Holderchampagner. Aus Schwarzdorn lässt sich ebenfalls Confitüre und Schnaps machen. </a:t>
            </a:r>
          </a:p>
          <a:p>
            <a:pPr eaLnBrk="1" hangingPunct="1"/>
            <a:r>
              <a:rPr lang="de-CH" smtClean="0"/>
              <a:t>Heute jedoch meist sehr sterile Bepflanzung mit nicht einheimischen Heckensträuchern, z.B Kirschlorbeer und Minibäumchen.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085B108F-2CF2-8E4F-9DC7-D0C06AF4A1E3}" type="slidenum">
              <a:rPr lang="de-CH"/>
              <a:pPr/>
              <a:t>40</a:t>
            </a:fld>
            <a:endParaRPr lang="de-CH"/>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de-CH"/>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ABB7A5FA-6B49-F440-8107-ED6D67CC33F3}" type="slidenum">
              <a:rPr lang="de-CH"/>
              <a:pPr/>
              <a:t>41</a:t>
            </a:fld>
            <a:endParaRPr lang="de-CH"/>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de-CH"/>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dirty="0" smtClean="0"/>
              <a:t>Turmfalke hat an Kirche gebrütet, möglich wäre es auch, Kasten an den</a:t>
            </a:r>
            <a:r>
              <a:rPr lang="de-CH" baseline="0" dirty="0" smtClean="0"/>
              <a:t> Hochhäusern zu montieren</a:t>
            </a:r>
            <a:endParaRPr lang="de-CH" dirty="0"/>
          </a:p>
        </p:txBody>
      </p:sp>
      <p:sp>
        <p:nvSpPr>
          <p:cNvPr id="4" name="Foliennummernplatzhalter 3"/>
          <p:cNvSpPr>
            <a:spLocks noGrp="1"/>
          </p:cNvSpPr>
          <p:nvPr>
            <p:ph type="sldNum" sz="quarter" idx="10"/>
          </p:nvPr>
        </p:nvSpPr>
        <p:spPr/>
        <p:txBody>
          <a:bodyPr/>
          <a:lstStyle/>
          <a:p>
            <a:fld id="{37B5A90C-8DCA-0F4E-A966-2277D5193A79}" type="slidenum">
              <a:rPr lang="de-CH" smtClean="0"/>
              <a:pPr/>
              <a:t>62</a:t>
            </a:fld>
            <a:endParaRPr lang="de-CH"/>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dirty="0" smtClean="0"/>
              <a:t>Zersiedlung zerstört Lebensräume</a:t>
            </a:r>
            <a:r>
              <a:rPr lang="de-CH" baseline="0" dirty="0" smtClean="0"/>
              <a:t> </a:t>
            </a:r>
            <a:r>
              <a:rPr lang="de-CH" baseline="0" smtClean="0"/>
              <a:t>und Kulturland</a:t>
            </a:r>
            <a:endParaRPr lang="de-CH" dirty="0"/>
          </a:p>
        </p:txBody>
      </p:sp>
      <p:sp>
        <p:nvSpPr>
          <p:cNvPr id="4" name="Foliennummernplatzhalter 3"/>
          <p:cNvSpPr>
            <a:spLocks noGrp="1"/>
          </p:cNvSpPr>
          <p:nvPr>
            <p:ph type="sldNum" sz="quarter" idx="10"/>
          </p:nvPr>
        </p:nvSpPr>
        <p:spPr/>
        <p:txBody>
          <a:bodyPr/>
          <a:lstStyle/>
          <a:p>
            <a:fld id="{37B5A90C-8DCA-0F4E-A966-2277D5193A79}" type="slidenum">
              <a:rPr lang="de-CH" smtClean="0"/>
              <a:pPr/>
              <a:t>67</a:t>
            </a:fld>
            <a:endParaRPr lang="de-CH"/>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dirty="0" smtClean="0"/>
              <a:t>Titelmasterformat durch Klicken bearbeiten</a:t>
            </a:r>
            <a:endParaRPr lang="de-CH" dirty="0"/>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CH"/>
          </a:p>
        </p:txBody>
      </p:sp>
    </p:spTree>
    <p:extLst>
      <p:ext uri="{BB962C8B-B14F-4D97-AF65-F5344CB8AC3E}">
        <p14:creationId xmlns:p14="http://schemas.microsoft.com/office/powerpoint/2010/main" val="3743204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gleich mit Bi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5338936" cy="1008112"/>
          </a:xfrm>
        </p:spPr>
        <p:txBody>
          <a:bodyPr/>
          <a:lstStyle>
            <a:lvl1pPr algn="l">
              <a:defRPr sz="3600"/>
            </a:lvl1pPr>
          </a:lstStyle>
          <a:p>
            <a:r>
              <a:rPr lang="de-DE" dirty="0" smtClean="0"/>
              <a:t>Titelmasterformat durch Klicken bearbeiten</a:t>
            </a:r>
            <a:endParaRPr lang="de-CH" dirty="0"/>
          </a:p>
        </p:txBody>
      </p:sp>
      <p:sp>
        <p:nvSpPr>
          <p:cNvPr id="3" name="Textplatzhalter 2"/>
          <p:cNvSpPr>
            <a:spLocks noGrp="1"/>
          </p:cNvSpPr>
          <p:nvPr>
            <p:ph type="body" idx="1"/>
          </p:nvPr>
        </p:nvSpPr>
        <p:spPr>
          <a:xfrm>
            <a:off x="457200" y="1340768"/>
            <a:ext cx="4040188" cy="37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smtClean="0"/>
              <a:t>Textmasterformat bearbeiten</a:t>
            </a:r>
          </a:p>
        </p:txBody>
      </p:sp>
      <p:sp>
        <p:nvSpPr>
          <p:cNvPr id="5" name="Textplatzhalter 4"/>
          <p:cNvSpPr>
            <a:spLocks noGrp="1"/>
          </p:cNvSpPr>
          <p:nvPr>
            <p:ph type="body" sz="quarter" idx="3"/>
          </p:nvPr>
        </p:nvSpPr>
        <p:spPr>
          <a:xfrm>
            <a:off x="4645025" y="1340768"/>
            <a:ext cx="4039200" cy="37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smtClean="0"/>
              <a:t>Textmasterformat bearbeiten</a:t>
            </a:r>
          </a:p>
        </p:txBody>
      </p:sp>
      <p:sp>
        <p:nvSpPr>
          <p:cNvPr id="6" name="Inhaltsplatzhalter 5"/>
          <p:cNvSpPr>
            <a:spLocks noGrp="1"/>
          </p:cNvSpPr>
          <p:nvPr>
            <p:ph sz="quarter" idx="4"/>
          </p:nvPr>
        </p:nvSpPr>
        <p:spPr>
          <a:xfrm>
            <a:off x="4645025" y="4176000"/>
            <a:ext cx="4039200" cy="2268000"/>
          </a:xfrm>
        </p:spPr>
        <p:txBody>
          <a:bodyPr/>
          <a:lstStyle>
            <a:lvl1pPr>
              <a:defRPr sz="24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9" name="Inhaltsplatzhalter 5"/>
          <p:cNvSpPr>
            <a:spLocks noGrp="1"/>
          </p:cNvSpPr>
          <p:nvPr>
            <p:ph sz="quarter" idx="10"/>
          </p:nvPr>
        </p:nvSpPr>
        <p:spPr>
          <a:xfrm>
            <a:off x="457200" y="4176000"/>
            <a:ext cx="4039200" cy="2268000"/>
          </a:xfrm>
        </p:spPr>
        <p:txBody>
          <a:bodyPr/>
          <a:lstStyle>
            <a:lvl1pPr>
              <a:defRPr sz="24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8" name="Bildplatzhalter 7"/>
          <p:cNvSpPr>
            <a:spLocks noGrp="1"/>
          </p:cNvSpPr>
          <p:nvPr>
            <p:ph type="pic" sz="quarter" idx="12"/>
          </p:nvPr>
        </p:nvSpPr>
        <p:spPr>
          <a:xfrm>
            <a:off x="457200" y="1809072"/>
            <a:ext cx="4039200" cy="2268000"/>
          </a:xfrm>
        </p:spPr>
        <p:txBody>
          <a:bodyPr/>
          <a:lstStyle/>
          <a:p>
            <a:endParaRPr lang="de-DE"/>
          </a:p>
        </p:txBody>
      </p:sp>
      <p:sp>
        <p:nvSpPr>
          <p:cNvPr id="14" name="Bildplatzhalter 13"/>
          <p:cNvSpPr>
            <a:spLocks noGrp="1"/>
          </p:cNvSpPr>
          <p:nvPr>
            <p:ph type="pic" sz="quarter" idx="13"/>
          </p:nvPr>
        </p:nvSpPr>
        <p:spPr>
          <a:xfrm>
            <a:off x="4643438" y="1809072"/>
            <a:ext cx="4039200" cy="2268000"/>
          </a:xfrm>
        </p:spPr>
        <p:txBody>
          <a:bodyPr/>
          <a:lstStyle/>
          <a:p>
            <a:endParaRPr lang="de-DE"/>
          </a:p>
        </p:txBody>
      </p:sp>
      <p:cxnSp>
        <p:nvCxnSpPr>
          <p:cNvPr id="11" name="Gerade Verbindung 10"/>
          <p:cNvCxnSpPr/>
          <p:nvPr userDrawn="1"/>
        </p:nvCxnSpPr>
        <p:spPr>
          <a:xfrm>
            <a:off x="457200" y="1112634"/>
            <a:ext cx="8227646" cy="1211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2" name="Textplatzhalter 8"/>
          <p:cNvSpPr>
            <a:spLocks noGrp="1"/>
          </p:cNvSpPr>
          <p:nvPr>
            <p:ph type="body" sz="quarter" idx="14"/>
          </p:nvPr>
        </p:nvSpPr>
        <p:spPr>
          <a:xfrm rot="16200000">
            <a:off x="7674033" y="2887884"/>
            <a:ext cx="2190783" cy="185936"/>
          </a:xfrm>
        </p:spPr>
        <p:txBody>
          <a:bodyPr anchor="ctr" anchorCtr="0">
            <a:noAutofit/>
          </a:bodyPr>
          <a:lstStyle>
            <a:lvl1pPr marL="0" indent="0">
              <a:buNone/>
              <a:defRPr sz="1100"/>
            </a:lvl1pPr>
          </a:lstStyle>
          <a:p>
            <a:pPr lvl="0"/>
            <a:r>
              <a:rPr lang="de-CH" dirty="0" smtClean="0"/>
              <a:t>Mastertextformat bearbeiten</a:t>
            </a:r>
          </a:p>
        </p:txBody>
      </p:sp>
      <p:sp>
        <p:nvSpPr>
          <p:cNvPr id="13" name="Textplatzhalter 8"/>
          <p:cNvSpPr>
            <a:spLocks noGrp="1"/>
          </p:cNvSpPr>
          <p:nvPr>
            <p:ph type="body" sz="quarter" idx="15"/>
          </p:nvPr>
        </p:nvSpPr>
        <p:spPr>
          <a:xfrm rot="16200000">
            <a:off x="-720816" y="2887885"/>
            <a:ext cx="2190783" cy="185936"/>
          </a:xfrm>
        </p:spPr>
        <p:txBody>
          <a:bodyPr anchor="ctr" anchorCtr="0">
            <a:noAutofit/>
          </a:bodyPr>
          <a:lstStyle>
            <a:lvl1pPr marL="0" indent="0">
              <a:buNone/>
              <a:defRPr sz="1100"/>
            </a:lvl1pPr>
          </a:lstStyle>
          <a:p>
            <a:pPr lvl="0"/>
            <a:r>
              <a:rPr lang="de-CH" dirty="0" smtClean="0"/>
              <a:t>Mastertextformat bearbeiten</a:t>
            </a:r>
          </a:p>
        </p:txBody>
      </p:sp>
      <p:sp>
        <p:nvSpPr>
          <p:cNvPr id="15" name="Textfeld 14"/>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spTree>
    <p:extLst>
      <p:ext uri="{BB962C8B-B14F-4D97-AF65-F5344CB8AC3E}">
        <p14:creationId xmlns:p14="http://schemas.microsoft.com/office/powerpoint/2010/main" val="1550544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isser Hintergrund">
    <p:spTree>
      <p:nvGrpSpPr>
        <p:cNvPr id="1" name=""/>
        <p:cNvGrpSpPr/>
        <p:nvPr/>
      </p:nvGrpSpPr>
      <p:grpSpPr>
        <a:xfrm>
          <a:off x="0" y="0"/>
          <a:ext cx="0" cy="0"/>
          <a:chOff x="0" y="0"/>
          <a:chExt cx="0" cy="0"/>
        </a:xfrm>
      </p:grpSpPr>
      <p:sp>
        <p:nvSpPr>
          <p:cNvPr id="4" name="Rechteck 3"/>
          <p:cNvSpPr/>
          <p:nvPr userDrawn="1"/>
        </p:nvSpPr>
        <p:spPr>
          <a:xfrm>
            <a:off x="0" y="0"/>
            <a:ext cx="9144000" cy="685800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457200" y="116632"/>
            <a:ext cx="5338936" cy="1008112"/>
          </a:xfrm>
        </p:spPr>
        <p:txBody>
          <a:bodyPr/>
          <a:lstStyle>
            <a:lvl1pPr>
              <a:defRPr>
                <a:solidFill>
                  <a:schemeClr val="bg2"/>
                </a:solidFill>
              </a:defRPr>
            </a:lvl1pPr>
          </a:lstStyle>
          <a:p>
            <a:r>
              <a:rPr lang="de-CH" dirty="0" smtClean="0"/>
              <a:t>Mastertitelformat bearbeiten</a:t>
            </a:r>
            <a:endParaRPr lang="de-DE" dirty="0"/>
          </a:p>
        </p:txBody>
      </p:sp>
      <p:sp>
        <p:nvSpPr>
          <p:cNvPr id="8" name="Inhaltsplatzhalter 2"/>
          <p:cNvSpPr>
            <a:spLocks noGrp="1"/>
          </p:cNvSpPr>
          <p:nvPr>
            <p:ph idx="1"/>
          </p:nvPr>
        </p:nvSpPr>
        <p:spPr>
          <a:xfrm>
            <a:off x="457200" y="1412776"/>
            <a:ext cx="8229600" cy="4525963"/>
          </a:xfrm>
        </p:spPr>
        <p:txBody>
          <a:bodyPr/>
          <a:lstStyle>
            <a:lvl1pPr>
              <a:defRPr>
                <a:solidFill>
                  <a:srgbClr val="1F497D"/>
                </a:solidFill>
              </a:defRPr>
            </a:lvl1pPr>
            <a:lvl2pPr>
              <a:defRPr>
                <a:solidFill>
                  <a:srgbClr val="1F497D"/>
                </a:solidFill>
              </a:defRPr>
            </a:lvl2pPr>
            <a:lvl3pPr>
              <a:defRPr>
                <a:solidFill>
                  <a:srgbClr val="1F497D"/>
                </a:solidFill>
              </a:defRPr>
            </a:lvl3pPr>
            <a:lvl4pPr>
              <a:defRPr>
                <a:solidFill>
                  <a:srgbClr val="1F497D"/>
                </a:solidFill>
              </a:defRPr>
            </a:lvl4pPr>
            <a:lvl5pPr>
              <a:defRPr>
                <a:solidFill>
                  <a:srgbClr val="1F497D"/>
                </a:solidFill>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cxnSp>
        <p:nvCxnSpPr>
          <p:cNvPr id="9" name="Gerade Verbindung 8"/>
          <p:cNvCxnSpPr/>
          <p:nvPr userDrawn="1"/>
        </p:nvCxnSpPr>
        <p:spPr>
          <a:xfrm>
            <a:off x="457200" y="1112634"/>
            <a:ext cx="8227646" cy="1211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0" name="Textfeld 9"/>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solidFill>
                  <a:schemeClr val="bg2"/>
                </a:solidFill>
              </a:rPr>
              <a:t>Teil 2</a:t>
            </a:r>
          </a:p>
          <a:p>
            <a:r>
              <a:rPr lang="de-DE" sz="2000" dirty="0" smtClean="0">
                <a:solidFill>
                  <a:schemeClr val="bg2"/>
                </a:solidFill>
              </a:rPr>
              <a:t>Vögel in Parks &amp; Gärten</a:t>
            </a:r>
            <a:endParaRPr lang="de-DE" sz="2000" dirty="0">
              <a:solidFill>
                <a:schemeClr val="bg2"/>
              </a:solidFill>
            </a:endParaRPr>
          </a:p>
        </p:txBody>
      </p:sp>
    </p:spTree>
    <p:extLst>
      <p:ext uri="{BB962C8B-B14F-4D97-AF65-F5344CB8AC3E}">
        <p14:creationId xmlns:p14="http://schemas.microsoft.com/office/powerpoint/2010/main" val="497880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5338936" cy="1008112"/>
          </a:xfrm>
        </p:spPr>
        <p:txBody>
          <a:bodyPr/>
          <a:lstStyle/>
          <a:p>
            <a:r>
              <a:rPr lang="de-DE" smtClean="0"/>
              <a:t>Titelmasterformat durch Klicken bearbeiten</a:t>
            </a:r>
            <a:endParaRPr lang="de-CH"/>
          </a:p>
        </p:txBody>
      </p:sp>
      <p:cxnSp>
        <p:nvCxnSpPr>
          <p:cNvPr id="5" name="Gerade Verbindung 4"/>
          <p:cNvCxnSpPr/>
          <p:nvPr userDrawn="1"/>
        </p:nvCxnSpPr>
        <p:spPr>
          <a:xfrm>
            <a:off x="457200" y="1112634"/>
            <a:ext cx="8227646" cy="1211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8" name="Textfeld 7"/>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pic>
        <p:nvPicPr>
          <p:cNvPr id="6" name="Bild 5" descr="Logo SVS 2013 D.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2001" y="6169198"/>
            <a:ext cx="657877" cy="504000"/>
          </a:xfrm>
          <a:prstGeom prst="rect">
            <a:avLst/>
          </a:prstGeom>
        </p:spPr>
      </p:pic>
    </p:spTree>
    <p:extLst>
      <p:ext uri="{BB962C8B-B14F-4D97-AF65-F5344CB8AC3E}">
        <p14:creationId xmlns:p14="http://schemas.microsoft.com/office/powerpoint/2010/main" val="795983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92574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CH"/>
          </a:p>
        </p:txBody>
      </p:sp>
      <p:sp>
        <p:nvSpPr>
          <p:cNvPr id="3" name="Inhaltsplatzhalter 2"/>
          <p:cNvSpPr>
            <a:spLocks noGrp="1"/>
          </p:cNvSpPr>
          <p:nvPr>
            <p:ph idx="1"/>
          </p:nvPr>
        </p:nvSpPr>
        <p:spPr/>
        <p:txBody>
          <a:body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CH"/>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und zwei Bilder">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5338936" cy="1008112"/>
          </a:xfrm>
        </p:spPr>
        <p:txBody>
          <a:bodyPr>
            <a:noAutofit/>
          </a:bodyPr>
          <a:lstStyle>
            <a:lvl1pPr>
              <a:defRPr sz="3600"/>
            </a:lvl1pPr>
          </a:lstStyle>
          <a:p>
            <a:r>
              <a:rPr lang="de-DE" dirty="0" smtClean="0"/>
              <a:t>Titelmasterformat durch Klicken bearbeiten</a:t>
            </a:r>
            <a:endParaRPr lang="de-CH" dirty="0"/>
          </a:p>
        </p:txBody>
      </p:sp>
      <p:sp>
        <p:nvSpPr>
          <p:cNvPr id="3" name="Inhaltsplatzhalter 2"/>
          <p:cNvSpPr>
            <a:spLocks noGrp="1"/>
          </p:cNvSpPr>
          <p:nvPr>
            <p:ph sz="half" idx="1"/>
          </p:nvPr>
        </p:nvSpPr>
        <p:spPr>
          <a:xfrm>
            <a:off x="457200" y="1412776"/>
            <a:ext cx="4474840" cy="4713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10" name="Textfeld 9"/>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sp>
        <p:nvSpPr>
          <p:cNvPr id="6" name="Bildplatzhalter 5"/>
          <p:cNvSpPr>
            <a:spLocks noGrp="1"/>
          </p:cNvSpPr>
          <p:nvPr>
            <p:ph type="pic" sz="quarter" idx="11"/>
          </p:nvPr>
        </p:nvSpPr>
        <p:spPr>
          <a:xfrm>
            <a:off x="5148000" y="1602000"/>
            <a:ext cx="3538800" cy="2188800"/>
          </a:xfrm>
        </p:spPr>
        <p:txBody>
          <a:bodyPr/>
          <a:lstStyle/>
          <a:p>
            <a:endParaRPr lang="de-DE"/>
          </a:p>
        </p:txBody>
      </p:sp>
      <p:sp>
        <p:nvSpPr>
          <p:cNvPr id="11" name="Bildplatzhalter 5"/>
          <p:cNvSpPr>
            <a:spLocks noGrp="1"/>
          </p:cNvSpPr>
          <p:nvPr>
            <p:ph type="pic" sz="quarter" idx="12"/>
          </p:nvPr>
        </p:nvSpPr>
        <p:spPr>
          <a:xfrm>
            <a:off x="5148000" y="3933056"/>
            <a:ext cx="3538800" cy="2188800"/>
          </a:xfrm>
        </p:spPr>
        <p:txBody>
          <a:bodyPr/>
          <a:lstStyle/>
          <a:p>
            <a:endParaRPr lang="de-DE"/>
          </a:p>
        </p:txBody>
      </p:sp>
      <p:cxnSp>
        <p:nvCxnSpPr>
          <p:cNvPr id="5" name="Gerade Verbindung 4"/>
          <p:cNvCxnSpPr/>
          <p:nvPr userDrawn="1"/>
        </p:nvCxnSpPr>
        <p:spPr>
          <a:xfrm>
            <a:off x="457200" y="1112634"/>
            <a:ext cx="8227646" cy="1211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9" name="Textplatzhalter 8"/>
          <p:cNvSpPr>
            <a:spLocks noGrp="1"/>
          </p:cNvSpPr>
          <p:nvPr>
            <p:ph type="body" sz="quarter" idx="13"/>
          </p:nvPr>
        </p:nvSpPr>
        <p:spPr>
          <a:xfrm rot="16200000">
            <a:off x="7674033" y="2604576"/>
            <a:ext cx="2190783" cy="185936"/>
          </a:xfrm>
        </p:spPr>
        <p:txBody>
          <a:bodyPr anchor="ctr" anchorCtr="0">
            <a:noAutofit/>
          </a:bodyPr>
          <a:lstStyle>
            <a:lvl1pPr marL="0" indent="0">
              <a:buNone/>
              <a:defRPr sz="1200">
                <a:latin typeface="+mn-lt"/>
                <a:cs typeface="Arial"/>
              </a:defRPr>
            </a:lvl1pPr>
          </a:lstStyle>
          <a:p>
            <a:pPr lvl="0"/>
            <a:r>
              <a:rPr lang="de-CH" dirty="0" smtClean="0"/>
              <a:t>Mastertextformat bearbeiten</a:t>
            </a:r>
          </a:p>
        </p:txBody>
      </p:sp>
      <p:sp>
        <p:nvSpPr>
          <p:cNvPr id="14" name="Textplatzhalter 8"/>
          <p:cNvSpPr>
            <a:spLocks noGrp="1"/>
          </p:cNvSpPr>
          <p:nvPr>
            <p:ph type="body" sz="quarter" idx="14"/>
          </p:nvPr>
        </p:nvSpPr>
        <p:spPr>
          <a:xfrm rot="16200000">
            <a:off x="7674033" y="4935479"/>
            <a:ext cx="2190783" cy="185936"/>
          </a:xfrm>
        </p:spPr>
        <p:txBody>
          <a:bodyPr anchor="ctr" anchorCtr="0">
            <a:noAutofit/>
          </a:bodyPr>
          <a:lstStyle>
            <a:lvl1pPr marL="0" indent="0">
              <a:buNone/>
              <a:defRPr sz="1200"/>
            </a:lvl1pPr>
          </a:lstStyle>
          <a:p>
            <a:pPr lvl="0"/>
            <a:r>
              <a:rPr lang="de-CH" dirty="0" smtClean="0"/>
              <a:t>Mastertextformat bearbeiten</a:t>
            </a:r>
          </a:p>
        </p:txBody>
      </p:sp>
      <p:pic>
        <p:nvPicPr>
          <p:cNvPr id="12" name="Bild 11" descr="Logo SVS 2013 D.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2001" y="6169198"/>
            <a:ext cx="657877" cy="504000"/>
          </a:xfrm>
          <a:prstGeom prst="rect">
            <a:avLst/>
          </a:prstGeom>
        </p:spPr>
      </p:pic>
    </p:spTree>
    <p:extLst>
      <p:ext uri="{BB962C8B-B14F-4D97-AF65-F5344CB8AC3E}">
        <p14:creationId xmlns:p14="http://schemas.microsoft.com/office/powerpoint/2010/main" val="1312461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und ein Bi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5338936" cy="1008112"/>
          </a:xfrm>
        </p:spPr>
        <p:txBody>
          <a:bodyPr>
            <a:noAutofit/>
          </a:bodyPr>
          <a:lstStyle>
            <a:lvl1pPr>
              <a:defRPr sz="3600"/>
            </a:lvl1pPr>
          </a:lstStyle>
          <a:p>
            <a:r>
              <a:rPr lang="de-DE" dirty="0" smtClean="0"/>
              <a:t>Titelmasterformat durch Klicken bearbeiten</a:t>
            </a:r>
            <a:endParaRPr lang="de-CH" dirty="0"/>
          </a:p>
        </p:txBody>
      </p:sp>
      <p:sp>
        <p:nvSpPr>
          <p:cNvPr id="3" name="Inhaltsplatzhalter 2"/>
          <p:cNvSpPr>
            <a:spLocks noGrp="1"/>
          </p:cNvSpPr>
          <p:nvPr>
            <p:ph sz="half" idx="1"/>
          </p:nvPr>
        </p:nvSpPr>
        <p:spPr>
          <a:xfrm>
            <a:off x="457200" y="1412776"/>
            <a:ext cx="4474840" cy="4713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6" name="Bildplatzhalter 5"/>
          <p:cNvSpPr>
            <a:spLocks noGrp="1"/>
          </p:cNvSpPr>
          <p:nvPr>
            <p:ph type="pic" sz="quarter" idx="10"/>
          </p:nvPr>
        </p:nvSpPr>
        <p:spPr>
          <a:xfrm>
            <a:off x="5148000" y="1602000"/>
            <a:ext cx="3538800" cy="4521600"/>
          </a:xfrm>
        </p:spPr>
        <p:txBody>
          <a:bodyPr/>
          <a:lstStyle/>
          <a:p>
            <a:endParaRPr lang="de-DE"/>
          </a:p>
        </p:txBody>
      </p:sp>
      <p:cxnSp>
        <p:nvCxnSpPr>
          <p:cNvPr id="8" name="Gerade Verbindung 7"/>
          <p:cNvCxnSpPr/>
          <p:nvPr userDrawn="1"/>
        </p:nvCxnSpPr>
        <p:spPr>
          <a:xfrm>
            <a:off x="457200" y="1112634"/>
            <a:ext cx="8227646" cy="1211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9" name="Textplatzhalter 8"/>
          <p:cNvSpPr>
            <a:spLocks noGrp="1"/>
          </p:cNvSpPr>
          <p:nvPr>
            <p:ph type="body" sz="quarter" idx="14"/>
          </p:nvPr>
        </p:nvSpPr>
        <p:spPr>
          <a:xfrm rot="16200000">
            <a:off x="7674033" y="4935479"/>
            <a:ext cx="2190783" cy="185936"/>
          </a:xfrm>
        </p:spPr>
        <p:txBody>
          <a:bodyPr anchor="ctr" anchorCtr="0">
            <a:noAutofit/>
          </a:bodyPr>
          <a:lstStyle>
            <a:lvl1pPr marL="0" indent="0">
              <a:buNone/>
              <a:defRPr sz="1200"/>
            </a:lvl1pPr>
          </a:lstStyle>
          <a:p>
            <a:pPr lvl="0"/>
            <a:r>
              <a:rPr lang="de-CH" dirty="0" smtClean="0"/>
              <a:t>Mastertextformat bearbeiten</a:t>
            </a:r>
          </a:p>
        </p:txBody>
      </p:sp>
      <p:sp>
        <p:nvSpPr>
          <p:cNvPr id="11" name="Textfeld 10"/>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pic>
        <p:nvPicPr>
          <p:cNvPr id="10" name="Bild 9" descr="Logo SVS 2013 D.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2001" y="6169198"/>
            <a:ext cx="657877" cy="504000"/>
          </a:xfrm>
          <a:prstGeom prst="rect">
            <a:avLst/>
          </a:prstGeom>
        </p:spPr>
      </p:pic>
    </p:spTree>
    <p:extLst>
      <p:ext uri="{BB962C8B-B14F-4D97-AF65-F5344CB8AC3E}">
        <p14:creationId xmlns:p14="http://schemas.microsoft.com/office/powerpoint/2010/main" val="1894554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5338936" cy="1008112"/>
          </a:xfrm>
        </p:spPr>
        <p:txBody>
          <a:bodyPr>
            <a:noAutofit/>
          </a:bodyPr>
          <a:lstStyle>
            <a:lvl1pPr algn="l">
              <a:defRPr sz="3600"/>
            </a:lvl1pPr>
          </a:lstStyle>
          <a:p>
            <a:r>
              <a:rPr lang="de-DE" dirty="0" smtClean="0"/>
              <a:t>Titelmasterformat durch Klicken bearbeiten</a:t>
            </a:r>
            <a:endParaRPr lang="de-CH" dirty="0"/>
          </a:p>
        </p:txBody>
      </p:sp>
      <p:sp>
        <p:nvSpPr>
          <p:cNvPr id="3" name="Inhaltsplatzhalter 2"/>
          <p:cNvSpPr>
            <a:spLocks noGrp="1"/>
          </p:cNvSpPr>
          <p:nvPr>
            <p:ph idx="1"/>
          </p:nvPr>
        </p:nvSpPr>
        <p:spPr>
          <a:xfrm>
            <a:off x="457200" y="1412776"/>
            <a:ext cx="8229600" cy="4713387"/>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cxnSp>
        <p:nvCxnSpPr>
          <p:cNvPr id="6" name="Gerade Verbindung 5"/>
          <p:cNvCxnSpPr/>
          <p:nvPr userDrawn="1"/>
        </p:nvCxnSpPr>
        <p:spPr>
          <a:xfrm>
            <a:off x="457200" y="1112634"/>
            <a:ext cx="8227646" cy="1211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7" name="Textplatzhalter 8"/>
          <p:cNvSpPr>
            <a:spLocks noGrp="1"/>
          </p:cNvSpPr>
          <p:nvPr>
            <p:ph type="body" sz="quarter" idx="14"/>
          </p:nvPr>
        </p:nvSpPr>
        <p:spPr>
          <a:xfrm rot="16200000">
            <a:off x="7674033" y="4935479"/>
            <a:ext cx="2190783" cy="185936"/>
          </a:xfrm>
        </p:spPr>
        <p:txBody>
          <a:bodyPr anchor="ctr" anchorCtr="0">
            <a:noAutofit/>
          </a:bodyPr>
          <a:lstStyle>
            <a:lvl1pPr marL="0" indent="0">
              <a:buNone/>
              <a:defRPr sz="1200"/>
            </a:lvl1pPr>
          </a:lstStyle>
          <a:p>
            <a:pPr lvl="0"/>
            <a:r>
              <a:rPr lang="de-CH" dirty="0" smtClean="0"/>
              <a:t>Mastertextformat bearbeiten</a:t>
            </a:r>
          </a:p>
        </p:txBody>
      </p:sp>
      <p:sp>
        <p:nvSpPr>
          <p:cNvPr id="8" name="Textfeld 7"/>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pic>
        <p:nvPicPr>
          <p:cNvPr id="10" name="Bild 9" descr="Logo SVS 2013 D.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2001" y="6169198"/>
            <a:ext cx="657877" cy="504000"/>
          </a:xfrm>
          <a:prstGeom prst="rect">
            <a:avLst/>
          </a:prstGeom>
        </p:spPr>
      </p:pic>
    </p:spTree>
    <p:extLst>
      <p:ext uri="{BB962C8B-B14F-4D97-AF65-F5344CB8AC3E}">
        <p14:creationId xmlns:p14="http://schemas.microsoft.com/office/powerpoint/2010/main" val="205502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grosses Bi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5338936" cy="936104"/>
          </a:xfrm>
        </p:spPr>
        <p:txBody>
          <a:bodyPr>
            <a:noAutofit/>
          </a:bodyPr>
          <a:lstStyle>
            <a:lvl1pPr algn="l">
              <a:defRPr sz="3600"/>
            </a:lvl1pPr>
          </a:lstStyle>
          <a:p>
            <a:r>
              <a:rPr lang="de-DE" dirty="0" smtClean="0"/>
              <a:t>Titelmasterformat durch Klicken bearbeiten</a:t>
            </a:r>
            <a:endParaRPr lang="de-CH" dirty="0"/>
          </a:p>
        </p:txBody>
      </p:sp>
      <p:sp>
        <p:nvSpPr>
          <p:cNvPr id="6" name="Bildplatzhalter 5"/>
          <p:cNvSpPr>
            <a:spLocks noGrp="1"/>
          </p:cNvSpPr>
          <p:nvPr>
            <p:ph type="pic" sz="quarter" idx="10"/>
          </p:nvPr>
        </p:nvSpPr>
        <p:spPr>
          <a:xfrm>
            <a:off x="457200" y="1051200"/>
            <a:ext cx="8229600" cy="5472000"/>
          </a:xfrm>
        </p:spPr>
        <p:txBody>
          <a:bodyPr/>
          <a:lstStyle/>
          <a:p>
            <a:endParaRPr lang="de-DE"/>
          </a:p>
        </p:txBody>
      </p:sp>
      <p:sp>
        <p:nvSpPr>
          <p:cNvPr id="7" name="Textplatzhalter 8"/>
          <p:cNvSpPr>
            <a:spLocks noGrp="1"/>
          </p:cNvSpPr>
          <p:nvPr>
            <p:ph type="body" sz="quarter" idx="14"/>
          </p:nvPr>
        </p:nvSpPr>
        <p:spPr>
          <a:xfrm rot="16200000">
            <a:off x="7674033" y="5336018"/>
            <a:ext cx="2190783" cy="185936"/>
          </a:xfrm>
        </p:spPr>
        <p:txBody>
          <a:bodyPr anchor="ctr" anchorCtr="0">
            <a:noAutofit/>
          </a:bodyPr>
          <a:lstStyle>
            <a:lvl1pPr marL="0" indent="0">
              <a:buNone/>
              <a:defRPr sz="1200"/>
            </a:lvl1pPr>
          </a:lstStyle>
          <a:p>
            <a:pPr lvl="0"/>
            <a:r>
              <a:rPr lang="de-CH" dirty="0" smtClean="0"/>
              <a:t>Mastertextformat bearbeiten</a:t>
            </a:r>
          </a:p>
        </p:txBody>
      </p:sp>
      <p:sp>
        <p:nvSpPr>
          <p:cNvPr id="8" name="Textfeld 7"/>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spTree>
    <p:extLst>
      <p:ext uri="{BB962C8B-B14F-4D97-AF65-F5344CB8AC3E}">
        <p14:creationId xmlns:p14="http://schemas.microsoft.com/office/powerpoint/2010/main" val="1545474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osses Bild mit Stichworten">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5338936" cy="1008112"/>
          </a:xfrm>
        </p:spPr>
        <p:txBody>
          <a:bodyPr>
            <a:noAutofit/>
          </a:bodyPr>
          <a:lstStyle>
            <a:lvl1pPr algn="l">
              <a:defRPr sz="3600"/>
            </a:lvl1pPr>
          </a:lstStyle>
          <a:p>
            <a:r>
              <a:rPr lang="de-DE" dirty="0" smtClean="0"/>
              <a:t>Titelmasterformat durch Klicken bearbeiten</a:t>
            </a:r>
            <a:endParaRPr lang="de-CH" dirty="0"/>
          </a:p>
        </p:txBody>
      </p:sp>
      <p:sp>
        <p:nvSpPr>
          <p:cNvPr id="7" name="Inhaltsplatzhalter 5"/>
          <p:cNvSpPr>
            <a:spLocks noGrp="1"/>
          </p:cNvSpPr>
          <p:nvPr>
            <p:ph sz="quarter" idx="10"/>
          </p:nvPr>
        </p:nvSpPr>
        <p:spPr>
          <a:xfrm>
            <a:off x="454025" y="5877272"/>
            <a:ext cx="8245475" cy="720080"/>
          </a:xfrm>
        </p:spPr>
        <p:txBody>
          <a:bodyPr anchor="t" anchorCtr="0"/>
          <a:lstStyle>
            <a:lvl1pPr marL="0" indent="0">
              <a:buNone/>
              <a:defRPr sz="20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8" name="Bildplatzhalter 7"/>
          <p:cNvSpPr>
            <a:spLocks noGrp="1"/>
          </p:cNvSpPr>
          <p:nvPr>
            <p:ph type="pic" sz="quarter" idx="11"/>
          </p:nvPr>
        </p:nvSpPr>
        <p:spPr>
          <a:xfrm>
            <a:off x="971999" y="1340768"/>
            <a:ext cx="7200000" cy="4500000"/>
          </a:xfrm>
        </p:spPr>
        <p:txBody>
          <a:bodyPr/>
          <a:lstStyle/>
          <a:p>
            <a:endParaRPr lang="de-DE"/>
          </a:p>
        </p:txBody>
      </p:sp>
      <p:cxnSp>
        <p:nvCxnSpPr>
          <p:cNvPr id="6" name="Gerade Verbindung 5"/>
          <p:cNvCxnSpPr/>
          <p:nvPr userDrawn="1"/>
        </p:nvCxnSpPr>
        <p:spPr>
          <a:xfrm>
            <a:off x="457200" y="1112634"/>
            <a:ext cx="8227646" cy="1211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9" name="Textplatzhalter 8"/>
          <p:cNvSpPr>
            <a:spLocks noGrp="1"/>
          </p:cNvSpPr>
          <p:nvPr>
            <p:ph type="body" sz="quarter" idx="14"/>
          </p:nvPr>
        </p:nvSpPr>
        <p:spPr>
          <a:xfrm rot="16200000">
            <a:off x="7169977" y="4652171"/>
            <a:ext cx="2190783" cy="185936"/>
          </a:xfrm>
        </p:spPr>
        <p:txBody>
          <a:bodyPr anchor="ctr" anchorCtr="0">
            <a:noAutofit/>
          </a:bodyPr>
          <a:lstStyle>
            <a:lvl1pPr marL="0" indent="0">
              <a:buNone/>
              <a:defRPr sz="1200"/>
            </a:lvl1pPr>
          </a:lstStyle>
          <a:p>
            <a:pPr lvl="0"/>
            <a:r>
              <a:rPr lang="de-CH" dirty="0" smtClean="0"/>
              <a:t>Mastertextformat bearbeiten</a:t>
            </a:r>
          </a:p>
        </p:txBody>
      </p:sp>
      <p:sp>
        <p:nvSpPr>
          <p:cNvPr id="10" name="Textfeld 9"/>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spTree>
    <p:extLst>
      <p:ext uri="{BB962C8B-B14F-4D97-AF65-F5344CB8AC3E}">
        <p14:creationId xmlns:p14="http://schemas.microsoft.com/office/powerpoint/2010/main" val="4222880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und breites Bi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5338936" cy="1008112"/>
          </a:xfrm>
        </p:spPr>
        <p:txBody>
          <a:bodyPr>
            <a:noAutofit/>
          </a:bodyPr>
          <a:lstStyle>
            <a:lvl1pPr algn="l">
              <a:defRPr sz="3600"/>
            </a:lvl1pPr>
          </a:lstStyle>
          <a:p>
            <a:r>
              <a:rPr lang="de-DE" dirty="0" smtClean="0"/>
              <a:t>Titelmasterformat durch Klicken bearbeiten</a:t>
            </a:r>
            <a:endParaRPr lang="de-CH" dirty="0"/>
          </a:p>
        </p:txBody>
      </p:sp>
      <p:sp>
        <p:nvSpPr>
          <p:cNvPr id="7" name="Inhaltsplatzhalter 5"/>
          <p:cNvSpPr>
            <a:spLocks noGrp="1"/>
          </p:cNvSpPr>
          <p:nvPr>
            <p:ph sz="quarter" idx="10"/>
          </p:nvPr>
        </p:nvSpPr>
        <p:spPr>
          <a:xfrm>
            <a:off x="454025" y="1340768"/>
            <a:ext cx="8245475" cy="2088232"/>
          </a:xfrm>
        </p:spPr>
        <p:txBody>
          <a:bodyPr anchor="t" anchorCtr="0"/>
          <a:lstStyle>
            <a:lvl1pPr marL="457200" indent="-457200">
              <a:buFont typeface="Arial"/>
              <a:buChar char="•"/>
              <a:defRPr lang="de-DE" sz="2800" kern="1200" dirty="0" smtClean="0">
                <a:solidFill>
                  <a:schemeClr val="tx1"/>
                </a:solidFill>
                <a:latin typeface="+mn-lt"/>
                <a:ea typeface="+mn-ea"/>
                <a:cs typeface="+mn-cs"/>
              </a:defRPr>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8" name="Bildplatzhalter 7"/>
          <p:cNvSpPr>
            <a:spLocks noGrp="1"/>
          </p:cNvSpPr>
          <p:nvPr>
            <p:ph type="pic" sz="quarter" idx="11"/>
          </p:nvPr>
        </p:nvSpPr>
        <p:spPr>
          <a:xfrm>
            <a:off x="1157615" y="3645024"/>
            <a:ext cx="6840000" cy="2880000"/>
          </a:xfrm>
        </p:spPr>
        <p:txBody>
          <a:bodyPr/>
          <a:lstStyle/>
          <a:p>
            <a:endParaRPr lang="de-DE"/>
          </a:p>
        </p:txBody>
      </p:sp>
      <p:cxnSp>
        <p:nvCxnSpPr>
          <p:cNvPr id="6" name="Gerade Verbindung 5"/>
          <p:cNvCxnSpPr/>
          <p:nvPr userDrawn="1"/>
        </p:nvCxnSpPr>
        <p:spPr>
          <a:xfrm>
            <a:off x="457200" y="1112634"/>
            <a:ext cx="8227646" cy="1211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9" name="Textplatzhalter 8"/>
          <p:cNvSpPr>
            <a:spLocks noGrp="1"/>
          </p:cNvSpPr>
          <p:nvPr>
            <p:ph type="body" sz="quarter" idx="14"/>
          </p:nvPr>
        </p:nvSpPr>
        <p:spPr>
          <a:xfrm rot="16200000">
            <a:off x="6995234" y="5338220"/>
            <a:ext cx="2190783" cy="185936"/>
          </a:xfrm>
        </p:spPr>
        <p:txBody>
          <a:bodyPr anchor="ctr" anchorCtr="0">
            <a:noAutofit/>
          </a:bodyPr>
          <a:lstStyle>
            <a:lvl1pPr marL="0" indent="0">
              <a:buNone/>
              <a:defRPr sz="1200"/>
            </a:lvl1pPr>
          </a:lstStyle>
          <a:p>
            <a:pPr lvl="0"/>
            <a:r>
              <a:rPr lang="de-CH" dirty="0" smtClean="0"/>
              <a:t>Mastertextformat bearbeiten</a:t>
            </a:r>
          </a:p>
        </p:txBody>
      </p:sp>
      <p:sp>
        <p:nvSpPr>
          <p:cNvPr id="10" name="Textfeld 9"/>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pic>
        <p:nvPicPr>
          <p:cNvPr id="12" name="Bild 11" descr="Logo SVS 2013 D.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2001" y="6169198"/>
            <a:ext cx="657877" cy="504000"/>
          </a:xfrm>
          <a:prstGeom prst="rect">
            <a:avLst/>
          </a:prstGeom>
        </p:spPr>
      </p:pic>
    </p:spTree>
    <p:extLst>
      <p:ext uri="{BB962C8B-B14F-4D97-AF65-F5344CB8AC3E}">
        <p14:creationId xmlns:p14="http://schemas.microsoft.com/office/powerpoint/2010/main" val="1094802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Hochformat-Bilder mit Stichworten">
    <p:spTree>
      <p:nvGrpSpPr>
        <p:cNvPr id="1" name=""/>
        <p:cNvGrpSpPr/>
        <p:nvPr/>
      </p:nvGrpSpPr>
      <p:grpSpPr>
        <a:xfrm>
          <a:off x="0" y="0"/>
          <a:ext cx="0" cy="0"/>
          <a:chOff x="0" y="0"/>
          <a:chExt cx="0" cy="0"/>
        </a:xfrm>
      </p:grpSpPr>
      <p:sp>
        <p:nvSpPr>
          <p:cNvPr id="2" name="Titel 1"/>
          <p:cNvSpPr>
            <a:spLocks noGrp="1"/>
          </p:cNvSpPr>
          <p:nvPr>
            <p:ph type="title"/>
          </p:nvPr>
        </p:nvSpPr>
        <p:spPr>
          <a:xfrm>
            <a:off x="457200" y="116632"/>
            <a:ext cx="5338936" cy="1008112"/>
          </a:xfrm>
        </p:spPr>
        <p:txBody>
          <a:bodyPr>
            <a:noAutofit/>
          </a:bodyPr>
          <a:lstStyle>
            <a:lvl1pPr algn="l">
              <a:defRPr sz="3600"/>
            </a:lvl1pPr>
          </a:lstStyle>
          <a:p>
            <a:r>
              <a:rPr lang="de-DE" dirty="0" smtClean="0"/>
              <a:t>Titelmasterformat durch Klicken bearbeiten</a:t>
            </a:r>
            <a:endParaRPr lang="de-CH" dirty="0"/>
          </a:p>
        </p:txBody>
      </p:sp>
      <p:sp>
        <p:nvSpPr>
          <p:cNvPr id="7" name="Inhaltsplatzhalter 5"/>
          <p:cNvSpPr>
            <a:spLocks noGrp="1"/>
          </p:cNvSpPr>
          <p:nvPr>
            <p:ph sz="quarter" idx="10"/>
          </p:nvPr>
        </p:nvSpPr>
        <p:spPr>
          <a:xfrm>
            <a:off x="454025" y="5877272"/>
            <a:ext cx="8245475" cy="720080"/>
          </a:xfrm>
        </p:spPr>
        <p:txBody>
          <a:bodyPr anchor="t" anchorCtr="0"/>
          <a:lstStyle>
            <a:lvl1pPr marL="0" indent="0">
              <a:buNone/>
              <a:defRPr sz="20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8" name="Bildplatzhalter 7"/>
          <p:cNvSpPr>
            <a:spLocks noGrp="1"/>
          </p:cNvSpPr>
          <p:nvPr>
            <p:ph type="pic" sz="quarter" idx="11"/>
          </p:nvPr>
        </p:nvSpPr>
        <p:spPr>
          <a:xfrm>
            <a:off x="449385" y="1340768"/>
            <a:ext cx="3906591" cy="4500000"/>
          </a:xfrm>
        </p:spPr>
        <p:txBody>
          <a:bodyPr/>
          <a:lstStyle/>
          <a:p>
            <a:endParaRPr lang="de-DE"/>
          </a:p>
        </p:txBody>
      </p:sp>
      <p:cxnSp>
        <p:nvCxnSpPr>
          <p:cNvPr id="6" name="Gerade Verbindung 5"/>
          <p:cNvCxnSpPr/>
          <p:nvPr userDrawn="1"/>
        </p:nvCxnSpPr>
        <p:spPr>
          <a:xfrm>
            <a:off x="457200" y="1112634"/>
            <a:ext cx="8227646" cy="1211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9" name="Textplatzhalter 8"/>
          <p:cNvSpPr>
            <a:spLocks noGrp="1"/>
          </p:cNvSpPr>
          <p:nvPr>
            <p:ph type="body" sz="quarter" idx="14"/>
          </p:nvPr>
        </p:nvSpPr>
        <p:spPr>
          <a:xfrm rot="16200000">
            <a:off x="3353553" y="4652171"/>
            <a:ext cx="2190783" cy="185936"/>
          </a:xfrm>
        </p:spPr>
        <p:txBody>
          <a:bodyPr anchor="ctr" anchorCtr="0">
            <a:noAutofit/>
          </a:bodyPr>
          <a:lstStyle>
            <a:lvl1pPr marL="0" indent="0">
              <a:buNone/>
              <a:defRPr sz="1200"/>
            </a:lvl1pPr>
          </a:lstStyle>
          <a:p>
            <a:pPr lvl="0"/>
            <a:r>
              <a:rPr lang="de-CH" dirty="0" smtClean="0"/>
              <a:t>Mastertextformat bearbeiten</a:t>
            </a:r>
          </a:p>
        </p:txBody>
      </p:sp>
      <p:sp>
        <p:nvSpPr>
          <p:cNvPr id="11" name="Bildplatzhalter 7"/>
          <p:cNvSpPr>
            <a:spLocks noGrp="1"/>
          </p:cNvSpPr>
          <p:nvPr>
            <p:ph type="pic" sz="quarter" idx="15"/>
          </p:nvPr>
        </p:nvSpPr>
        <p:spPr>
          <a:xfrm>
            <a:off x="4796693" y="1340768"/>
            <a:ext cx="3906591" cy="4500000"/>
          </a:xfrm>
        </p:spPr>
        <p:txBody>
          <a:bodyPr/>
          <a:lstStyle/>
          <a:p>
            <a:endParaRPr lang="de-DE"/>
          </a:p>
        </p:txBody>
      </p:sp>
      <p:sp>
        <p:nvSpPr>
          <p:cNvPr id="12" name="Textplatzhalter 8"/>
          <p:cNvSpPr>
            <a:spLocks noGrp="1"/>
          </p:cNvSpPr>
          <p:nvPr>
            <p:ph type="body" sz="quarter" idx="16"/>
          </p:nvPr>
        </p:nvSpPr>
        <p:spPr>
          <a:xfrm rot="16200000">
            <a:off x="7691092" y="4652172"/>
            <a:ext cx="2190783" cy="185936"/>
          </a:xfrm>
        </p:spPr>
        <p:txBody>
          <a:bodyPr anchor="ctr" anchorCtr="0">
            <a:noAutofit/>
          </a:bodyPr>
          <a:lstStyle>
            <a:lvl1pPr marL="0" indent="0">
              <a:buNone/>
              <a:defRPr sz="1200"/>
            </a:lvl1pPr>
          </a:lstStyle>
          <a:p>
            <a:pPr lvl="0"/>
            <a:r>
              <a:rPr lang="de-CH" dirty="0" smtClean="0"/>
              <a:t>Mastertextformat bearbeiten</a:t>
            </a:r>
          </a:p>
        </p:txBody>
      </p:sp>
      <p:sp>
        <p:nvSpPr>
          <p:cNvPr id="10" name="Textfeld 9"/>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spTree>
    <p:extLst>
      <p:ext uri="{BB962C8B-B14F-4D97-AF65-F5344CB8AC3E}">
        <p14:creationId xmlns:p14="http://schemas.microsoft.com/office/powerpoint/2010/main" val="1454642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Bilder mit Stichworten">
    <p:spTree>
      <p:nvGrpSpPr>
        <p:cNvPr id="1" name=""/>
        <p:cNvGrpSpPr/>
        <p:nvPr/>
      </p:nvGrpSpPr>
      <p:grpSpPr>
        <a:xfrm>
          <a:off x="0" y="0"/>
          <a:ext cx="0" cy="0"/>
          <a:chOff x="0" y="0"/>
          <a:chExt cx="0" cy="0"/>
        </a:xfrm>
      </p:grpSpPr>
      <p:sp>
        <p:nvSpPr>
          <p:cNvPr id="7" name="Inhaltsplatzhalter 5"/>
          <p:cNvSpPr>
            <a:spLocks noGrp="1"/>
          </p:cNvSpPr>
          <p:nvPr>
            <p:ph sz="quarter" idx="10"/>
          </p:nvPr>
        </p:nvSpPr>
        <p:spPr>
          <a:xfrm>
            <a:off x="4663168" y="3501048"/>
            <a:ext cx="4032000" cy="360000"/>
          </a:xfrm>
        </p:spPr>
        <p:txBody>
          <a:bodyPr anchor="ctr" anchorCtr="0"/>
          <a:lstStyle>
            <a:lvl1pPr marL="0" indent="0">
              <a:buNone/>
              <a:defRPr sz="20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8" name="Bildplatzhalter 7"/>
          <p:cNvSpPr>
            <a:spLocks noGrp="1"/>
          </p:cNvSpPr>
          <p:nvPr>
            <p:ph type="pic" sz="quarter" idx="11"/>
          </p:nvPr>
        </p:nvSpPr>
        <p:spPr>
          <a:xfrm>
            <a:off x="457200" y="1250400"/>
            <a:ext cx="4032000" cy="2250000"/>
          </a:xfrm>
        </p:spPr>
        <p:txBody>
          <a:bodyPr/>
          <a:lstStyle/>
          <a:p>
            <a:endParaRPr lang="de-DE" dirty="0"/>
          </a:p>
        </p:txBody>
      </p:sp>
      <p:sp>
        <p:nvSpPr>
          <p:cNvPr id="6" name="Bildplatzhalter 7"/>
          <p:cNvSpPr>
            <a:spLocks noGrp="1"/>
          </p:cNvSpPr>
          <p:nvPr>
            <p:ph type="pic" sz="quarter" idx="12"/>
          </p:nvPr>
        </p:nvSpPr>
        <p:spPr>
          <a:xfrm>
            <a:off x="4662000" y="1250400"/>
            <a:ext cx="4032000" cy="2250000"/>
          </a:xfrm>
        </p:spPr>
        <p:txBody>
          <a:bodyPr/>
          <a:lstStyle/>
          <a:p>
            <a:endParaRPr lang="de-DE" dirty="0"/>
          </a:p>
        </p:txBody>
      </p:sp>
      <p:sp>
        <p:nvSpPr>
          <p:cNvPr id="9" name="Inhaltsplatzhalter 5"/>
          <p:cNvSpPr>
            <a:spLocks noGrp="1"/>
          </p:cNvSpPr>
          <p:nvPr>
            <p:ph sz="quarter" idx="13"/>
          </p:nvPr>
        </p:nvSpPr>
        <p:spPr>
          <a:xfrm>
            <a:off x="457200" y="3501048"/>
            <a:ext cx="4032000" cy="360000"/>
          </a:xfrm>
        </p:spPr>
        <p:txBody>
          <a:bodyPr anchor="ctr" anchorCtr="0"/>
          <a:lstStyle>
            <a:lvl1pPr marL="0" indent="0">
              <a:buNone/>
              <a:defRPr sz="20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10" name="Inhaltsplatzhalter 5"/>
          <p:cNvSpPr>
            <a:spLocks noGrp="1"/>
          </p:cNvSpPr>
          <p:nvPr>
            <p:ph sz="quarter" idx="14"/>
          </p:nvPr>
        </p:nvSpPr>
        <p:spPr>
          <a:xfrm>
            <a:off x="4663168" y="6309360"/>
            <a:ext cx="4032000" cy="360000"/>
          </a:xfrm>
        </p:spPr>
        <p:txBody>
          <a:bodyPr anchor="ctr" anchorCtr="0"/>
          <a:lstStyle>
            <a:lvl1pPr marL="0" indent="0">
              <a:buNone/>
              <a:defRPr sz="20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11" name="Bildplatzhalter 7"/>
          <p:cNvSpPr>
            <a:spLocks noGrp="1"/>
          </p:cNvSpPr>
          <p:nvPr>
            <p:ph type="pic" sz="quarter" idx="15"/>
          </p:nvPr>
        </p:nvSpPr>
        <p:spPr>
          <a:xfrm>
            <a:off x="457200" y="4058712"/>
            <a:ext cx="4032000" cy="2250000"/>
          </a:xfrm>
        </p:spPr>
        <p:txBody>
          <a:bodyPr/>
          <a:lstStyle/>
          <a:p>
            <a:endParaRPr lang="de-DE" dirty="0"/>
          </a:p>
        </p:txBody>
      </p:sp>
      <p:sp>
        <p:nvSpPr>
          <p:cNvPr id="12" name="Bildplatzhalter 7"/>
          <p:cNvSpPr>
            <a:spLocks noGrp="1"/>
          </p:cNvSpPr>
          <p:nvPr>
            <p:ph type="pic" sz="quarter" idx="16"/>
          </p:nvPr>
        </p:nvSpPr>
        <p:spPr>
          <a:xfrm>
            <a:off x="4662000" y="4058712"/>
            <a:ext cx="4032000" cy="2250000"/>
          </a:xfrm>
        </p:spPr>
        <p:txBody>
          <a:bodyPr/>
          <a:lstStyle/>
          <a:p>
            <a:endParaRPr lang="de-DE" dirty="0"/>
          </a:p>
        </p:txBody>
      </p:sp>
      <p:sp>
        <p:nvSpPr>
          <p:cNvPr id="13" name="Inhaltsplatzhalter 5"/>
          <p:cNvSpPr>
            <a:spLocks noGrp="1"/>
          </p:cNvSpPr>
          <p:nvPr>
            <p:ph sz="quarter" idx="17"/>
          </p:nvPr>
        </p:nvSpPr>
        <p:spPr>
          <a:xfrm>
            <a:off x="457200" y="6309360"/>
            <a:ext cx="4032000" cy="360000"/>
          </a:xfrm>
        </p:spPr>
        <p:txBody>
          <a:bodyPr anchor="ctr" anchorCtr="0"/>
          <a:lstStyle>
            <a:lvl1pPr marL="0" indent="0">
              <a:buNone/>
              <a:defRPr sz="20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cxnSp>
        <p:nvCxnSpPr>
          <p:cNvPr id="14" name="Gerade Verbindung 13"/>
          <p:cNvCxnSpPr/>
          <p:nvPr userDrawn="1"/>
        </p:nvCxnSpPr>
        <p:spPr>
          <a:xfrm>
            <a:off x="457200" y="1112634"/>
            <a:ext cx="8227646" cy="1211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5" name="Titel 1"/>
          <p:cNvSpPr>
            <a:spLocks noGrp="1"/>
          </p:cNvSpPr>
          <p:nvPr>
            <p:ph type="title"/>
          </p:nvPr>
        </p:nvSpPr>
        <p:spPr>
          <a:xfrm>
            <a:off x="457200" y="116632"/>
            <a:ext cx="5338936" cy="1008112"/>
          </a:xfrm>
        </p:spPr>
        <p:txBody>
          <a:bodyPr>
            <a:noAutofit/>
          </a:bodyPr>
          <a:lstStyle>
            <a:lvl1pPr algn="l">
              <a:defRPr sz="3600"/>
            </a:lvl1pPr>
          </a:lstStyle>
          <a:p>
            <a:r>
              <a:rPr lang="de-DE" dirty="0" smtClean="0"/>
              <a:t>Titelmasterformat durch Klicken bearbeiten</a:t>
            </a:r>
            <a:endParaRPr lang="de-CH" dirty="0"/>
          </a:p>
        </p:txBody>
      </p:sp>
      <p:sp>
        <p:nvSpPr>
          <p:cNvPr id="16" name="Textplatzhalter 8"/>
          <p:cNvSpPr>
            <a:spLocks noGrp="1"/>
          </p:cNvSpPr>
          <p:nvPr>
            <p:ph type="body" sz="quarter" idx="18"/>
          </p:nvPr>
        </p:nvSpPr>
        <p:spPr>
          <a:xfrm rot="16200000">
            <a:off x="7674033" y="5121095"/>
            <a:ext cx="2190783" cy="185936"/>
          </a:xfrm>
        </p:spPr>
        <p:txBody>
          <a:bodyPr anchor="ctr" anchorCtr="0">
            <a:noAutofit/>
          </a:bodyPr>
          <a:lstStyle>
            <a:lvl1pPr marL="0" indent="0">
              <a:buNone/>
              <a:defRPr sz="1100"/>
            </a:lvl1pPr>
          </a:lstStyle>
          <a:p>
            <a:pPr lvl="0"/>
            <a:r>
              <a:rPr lang="de-CH" dirty="0" smtClean="0"/>
              <a:t>Mastertextformat bearbeiten</a:t>
            </a:r>
          </a:p>
        </p:txBody>
      </p:sp>
      <p:sp>
        <p:nvSpPr>
          <p:cNvPr id="17" name="Textplatzhalter 8"/>
          <p:cNvSpPr>
            <a:spLocks noGrp="1"/>
          </p:cNvSpPr>
          <p:nvPr>
            <p:ph type="body" sz="quarter" idx="19"/>
          </p:nvPr>
        </p:nvSpPr>
        <p:spPr>
          <a:xfrm rot="16200000">
            <a:off x="7674033" y="2307557"/>
            <a:ext cx="2190783" cy="185936"/>
          </a:xfrm>
        </p:spPr>
        <p:txBody>
          <a:bodyPr anchor="ctr" anchorCtr="0">
            <a:noAutofit/>
          </a:bodyPr>
          <a:lstStyle>
            <a:lvl1pPr marL="0" indent="0">
              <a:buNone/>
              <a:defRPr sz="1100"/>
            </a:lvl1pPr>
          </a:lstStyle>
          <a:p>
            <a:pPr lvl="0"/>
            <a:r>
              <a:rPr lang="de-CH" dirty="0" smtClean="0"/>
              <a:t>Mastertextformat bearbeiten</a:t>
            </a:r>
          </a:p>
        </p:txBody>
      </p:sp>
      <p:sp>
        <p:nvSpPr>
          <p:cNvPr id="18" name="Textplatzhalter 8"/>
          <p:cNvSpPr>
            <a:spLocks noGrp="1"/>
          </p:cNvSpPr>
          <p:nvPr>
            <p:ph type="body" sz="quarter" idx="20"/>
          </p:nvPr>
        </p:nvSpPr>
        <p:spPr>
          <a:xfrm rot="16200000">
            <a:off x="-720816" y="5121095"/>
            <a:ext cx="2190783" cy="185936"/>
          </a:xfrm>
        </p:spPr>
        <p:txBody>
          <a:bodyPr anchor="ctr" anchorCtr="0">
            <a:noAutofit/>
          </a:bodyPr>
          <a:lstStyle>
            <a:lvl1pPr marL="0" indent="0">
              <a:buNone/>
              <a:defRPr sz="1100"/>
            </a:lvl1pPr>
          </a:lstStyle>
          <a:p>
            <a:pPr lvl="0"/>
            <a:r>
              <a:rPr lang="de-CH" dirty="0" smtClean="0"/>
              <a:t>Mastertextformat bearbeiten</a:t>
            </a:r>
          </a:p>
        </p:txBody>
      </p:sp>
      <p:sp>
        <p:nvSpPr>
          <p:cNvPr id="19" name="Textplatzhalter 8"/>
          <p:cNvSpPr>
            <a:spLocks noGrp="1"/>
          </p:cNvSpPr>
          <p:nvPr>
            <p:ph type="body" sz="quarter" idx="21"/>
          </p:nvPr>
        </p:nvSpPr>
        <p:spPr>
          <a:xfrm rot="16200000">
            <a:off x="-720816" y="2307557"/>
            <a:ext cx="2190783" cy="185936"/>
          </a:xfrm>
        </p:spPr>
        <p:txBody>
          <a:bodyPr anchor="ctr" anchorCtr="0">
            <a:noAutofit/>
          </a:bodyPr>
          <a:lstStyle>
            <a:lvl1pPr marL="0" indent="0">
              <a:buNone/>
              <a:defRPr sz="1100"/>
            </a:lvl1pPr>
          </a:lstStyle>
          <a:p>
            <a:pPr lvl="0"/>
            <a:r>
              <a:rPr lang="de-CH" dirty="0" smtClean="0"/>
              <a:t>Mastertextformat bearbeiten</a:t>
            </a:r>
          </a:p>
        </p:txBody>
      </p:sp>
      <p:sp>
        <p:nvSpPr>
          <p:cNvPr id="20" name="Textfeld 19"/>
          <p:cNvSpPr txBox="1"/>
          <p:nvPr userDrawn="1"/>
        </p:nvSpPr>
        <p:spPr>
          <a:xfrm>
            <a:off x="6038775" y="260648"/>
            <a:ext cx="2665088" cy="707886"/>
          </a:xfrm>
          <a:prstGeom prst="rect">
            <a:avLst/>
          </a:prstGeom>
          <a:noFill/>
        </p:spPr>
        <p:txBody>
          <a:bodyPr wrap="none" rtlCol="0" anchor="t" anchorCtr="0">
            <a:spAutoFit/>
          </a:bodyPr>
          <a:lstStyle/>
          <a:p>
            <a:pPr algn="r"/>
            <a:r>
              <a:rPr lang="de-DE" sz="2000" dirty="0" smtClean="0"/>
              <a:t>Teil 2</a:t>
            </a:r>
          </a:p>
          <a:p>
            <a:r>
              <a:rPr lang="de-DE" sz="2000" dirty="0" smtClean="0"/>
              <a:t>Vögel in</a:t>
            </a:r>
            <a:r>
              <a:rPr lang="de-DE" sz="2000" baseline="0" dirty="0" smtClean="0"/>
              <a:t> Parks &amp; Gärten</a:t>
            </a:r>
            <a:endParaRPr lang="de-DE" sz="2000" dirty="0"/>
          </a:p>
        </p:txBody>
      </p:sp>
    </p:spTree>
    <p:extLst>
      <p:ext uri="{BB962C8B-B14F-4D97-AF65-F5344CB8AC3E}">
        <p14:creationId xmlns:p14="http://schemas.microsoft.com/office/powerpoint/2010/main" val="235397718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5338936" cy="994122"/>
          </a:xfrm>
          <a:prstGeom prst="rect">
            <a:avLst/>
          </a:prstGeom>
        </p:spPr>
        <p:txBody>
          <a:bodyPr vert="horz" lIns="91440" tIns="45720" rIns="91440" bIns="45720" rtlCol="0" anchor="ctr" anchorCtr="0">
            <a:noAutofit/>
          </a:bodyPr>
          <a:lstStyle/>
          <a:p>
            <a:r>
              <a:rPr lang="de-DE" dirty="0" smtClean="0"/>
              <a:t>Titelmasterformat durch Klicken bearbeiten</a:t>
            </a:r>
            <a:endParaRPr lang="de-CH" dirty="0"/>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Tree>
    <p:extLst>
      <p:ext uri="{BB962C8B-B14F-4D97-AF65-F5344CB8AC3E}">
        <p14:creationId xmlns:p14="http://schemas.microsoft.com/office/powerpoint/2010/main" val="658970591"/>
      </p:ext>
    </p:extLst>
  </p:cSld>
  <p:clrMap bg1="dk1" tx1="lt1" bg2="dk2" tx2="lt2" accent1="accent1" accent2="accent2" accent3="accent3" accent4="accent4" accent5="accent5" accent6="accent6" hlink="hlink" folHlink="folHlink"/>
  <p:sldLayoutIdLst>
    <p:sldLayoutId id="2147483649" r:id="rId1"/>
    <p:sldLayoutId id="2147483652" r:id="rId2"/>
    <p:sldLayoutId id="2147483656" r:id="rId3"/>
    <p:sldLayoutId id="2147483650" r:id="rId4"/>
    <p:sldLayoutId id="2147483657" r:id="rId5"/>
    <p:sldLayoutId id="2147483659" r:id="rId6"/>
    <p:sldLayoutId id="2147483662" r:id="rId7"/>
    <p:sldLayoutId id="2147483661" r:id="rId8"/>
    <p:sldLayoutId id="2147483660" r:id="rId9"/>
    <p:sldLayoutId id="2147483653" r:id="rId10"/>
    <p:sldLayoutId id="2147483658" r:id="rId11"/>
    <p:sldLayoutId id="2147483654" r:id="rId12"/>
    <p:sldLayoutId id="2147483655" r:id="rId13"/>
    <p:sldLayoutId id="2147483663" r:id="rId14"/>
  </p:sldLayoutIdLst>
  <p:timing>
    <p:tnLst>
      <p:par>
        <p:cTn xmlns:p14="http://schemas.microsoft.com/office/powerpoint/2010/main" id="1" dur="indefinite" restart="never" nodeType="tmRoot"/>
      </p:par>
    </p:tnLst>
  </p:timing>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342900" indent="-342900" algn="l" defTabSz="914400" rtl="0" eaLnBrk="1" latinLnBrk="0" hangingPunct="1">
        <a:spcBef>
          <a:spcPts val="18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png"/><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png"/><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2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jpeg"/><Relationship Id="rId5" Type="http://schemas.openxmlformats.org/officeDocument/2006/relationships/image" Target="../media/image47.png"/><Relationship Id="rId6" Type="http://schemas.openxmlformats.org/officeDocument/2006/relationships/image" Target="../media/image48.png"/><Relationship Id="rId7" Type="http://schemas.openxmlformats.org/officeDocument/2006/relationships/image" Target="../media/image49.jpe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jpeg"/><Relationship Id="rId6" Type="http://schemas.openxmlformats.org/officeDocument/2006/relationships/image" Target="../media/image53.jpeg"/><Relationship Id="rId7" Type="http://schemas.openxmlformats.org/officeDocument/2006/relationships/image" Target="../media/image54.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 Id="rId3" Type="http://schemas.openxmlformats.org/officeDocument/2006/relationships/image" Target="../media/image6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png"/><Relationship Id="rId3"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76.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9.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80.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1.png"/><Relationship Id="rId3" Type="http://schemas.openxmlformats.org/officeDocument/2006/relationships/image" Target="../media/image1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5.png"/><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74999"/>
            <a:ext cx="7772400" cy="1470025"/>
          </a:xfrm>
        </p:spPr>
        <p:txBody>
          <a:bodyPr>
            <a:noAutofit/>
          </a:bodyPr>
          <a:lstStyle/>
          <a:p>
            <a:r>
              <a:rPr lang="de-CH" sz="3600" b="1" dirty="0" smtClean="0"/>
              <a:t>Teil 2:</a:t>
            </a:r>
            <a:r>
              <a:rPr lang="de-CH" sz="4800" b="1" dirty="0" smtClean="0"/>
              <a:t/>
            </a:r>
            <a:br>
              <a:rPr lang="de-CH" sz="4800" b="1" dirty="0" smtClean="0"/>
            </a:br>
            <a:r>
              <a:rPr lang="de-CH" sz="4800" b="1" dirty="0" smtClean="0"/>
              <a:t>Vögel in Parks &amp; Gärten</a:t>
            </a:r>
            <a:endParaRPr lang="de-CH" sz="4800" b="1" dirty="0"/>
          </a:p>
        </p:txBody>
      </p:sp>
      <p:sp>
        <p:nvSpPr>
          <p:cNvPr id="3" name="Untertitel 2"/>
          <p:cNvSpPr>
            <a:spLocks noGrp="1"/>
          </p:cNvSpPr>
          <p:nvPr>
            <p:ph type="subTitle" idx="1"/>
          </p:nvPr>
        </p:nvSpPr>
        <p:spPr>
          <a:xfrm>
            <a:off x="1115616" y="692696"/>
            <a:ext cx="6912768" cy="1198984"/>
          </a:xfrm>
        </p:spPr>
        <p:txBody>
          <a:bodyPr>
            <a:normAutofit/>
          </a:bodyPr>
          <a:lstStyle/>
          <a:p>
            <a:r>
              <a:rPr lang="de-CH" b="1" dirty="0" err="1" smtClean="0"/>
              <a:t>opteryx</a:t>
            </a:r>
            <a:r>
              <a:rPr lang="de-CH" b="1" dirty="0" smtClean="0"/>
              <a:t> – </a:t>
            </a:r>
            <a:r>
              <a:rPr lang="de-CH" dirty="0" smtClean="0"/>
              <a:t>„Stunde der Gartenvögel“</a:t>
            </a:r>
            <a:endParaRPr lang="de-CH" dirty="0"/>
          </a:p>
        </p:txBody>
      </p:sp>
      <p:sp>
        <p:nvSpPr>
          <p:cNvPr id="5" name="Untertitel 2"/>
          <p:cNvSpPr txBox="1">
            <a:spLocks/>
          </p:cNvSpPr>
          <p:nvPr/>
        </p:nvSpPr>
        <p:spPr>
          <a:xfrm>
            <a:off x="2514600" y="5661248"/>
            <a:ext cx="6629400" cy="1196752"/>
          </a:xfrm>
          <a:prstGeom prst="rect">
            <a:avLst/>
          </a:prstGeom>
        </p:spPr>
        <p:txBody>
          <a:bodyPr vert="horz" lIns="91440" tIns="45720" rIns="91440" bIns="45720" rtlCol="0">
            <a:normAutofit/>
          </a:bodyPr>
          <a:lstStyle>
            <a:lvl1pPr marL="0" indent="0" algn="ctr" defTabSz="914400" rtl="0" eaLnBrk="1" latinLnBrk="0" hangingPunct="1">
              <a:spcBef>
                <a:spcPts val="1800"/>
              </a:spcBef>
              <a:buFont typeface="Arial" pitchFamily="34" charset="0"/>
              <a:buNone/>
              <a:defRPr sz="28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pPr>
            <a:r>
              <a:rPr lang="de-CH" sz="2400" dirty="0" smtClean="0"/>
              <a:t>Schweizer Vogelschutz </a:t>
            </a:r>
            <a:r>
              <a:rPr lang="de-CH" sz="2400" dirty="0" err="1" smtClean="0"/>
              <a:t>SVS/BirdLife</a:t>
            </a:r>
            <a:r>
              <a:rPr lang="de-CH" sz="2400" dirty="0" smtClean="0"/>
              <a:t> Schweiz</a:t>
            </a:r>
          </a:p>
          <a:p>
            <a:pPr algn="l">
              <a:spcBef>
                <a:spcPts val="0"/>
              </a:spcBef>
            </a:pPr>
            <a:r>
              <a:rPr lang="de-CH" sz="2400" dirty="0" smtClean="0"/>
              <a:t>Postfach, 8036 Zürich, </a:t>
            </a:r>
            <a:r>
              <a:rPr lang="de-CH" sz="2400" dirty="0" err="1" smtClean="0"/>
              <a:t>www.birdlife.ch</a:t>
            </a:r>
            <a:endParaRPr lang="de-CH" sz="2400" dirty="0"/>
          </a:p>
        </p:txBody>
      </p:sp>
      <p:pic>
        <p:nvPicPr>
          <p:cNvPr id="6" name="Bild 5" descr="Logo SVS 2013 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5040000"/>
            <a:ext cx="1798200" cy="1377604"/>
          </a:xfrm>
          <a:prstGeom prst="rect">
            <a:avLst/>
          </a:prstGeom>
        </p:spPr>
      </p:pic>
    </p:spTree>
    <p:extLst>
      <p:ext uri="{BB962C8B-B14F-4D97-AF65-F5344CB8AC3E}">
        <p14:creationId xmlns:p14="http://schemas.microsoft.com/office/powerpoint/2010/main" val="402364520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GRÜNSPECHT</a:t>
            </a:r>
            <a:br>
              <a:rPr lang="de-DE" dirty="0" smtClean="0"/>
            </a:br>
            <a:r>
              <a:rPr lang="de-DE" dirty="0" smtClean="0"/>
              <a:t>Vergleich mit Grauspecht</a:t>
            </a:r>
            <a:endParaRPr lang="de-DE" dirty="0"/>
          </a:p>
        </p:txBody>
      </p:sp>
      <p:sp>
        <p:nvSpPr>
          <p:cNvPr id="3" name="Inhaltsplatzhalter 2"/>
          <p:cNvSpPr>
            <a:spLocks noGrp="1"/>
          </p:cNvSpPr>
          <p:nvPr>
            <p:ph sz="quarter" idx="10"/>
          </p:nvPr>
        </p:nvSpPr>
        <p:spPr/>
        <p:txBody>
          <a:bodyPr/>
          <a:lstStyle/>
          <a:p>
            <a:r>
              <a:rPr lang="de-DE" dirty="0" smtClean="0"/>
              <a:t>Grauspecht (rechts) mit grauem Kopf, feinem schwarzem Bartstreif und nur einem roten Stirnfleck (Männchen) bzw. ohne rot (Weibchen)</a:t>
            </a:r>
            <a:endParaRPr lang="de-DE" dirty="0"/>
          </a:p>
        </p:txBody>
      </p:sp>
      <p:pic>
        <p:nvPicPr>
          <p:cNvPr id="9" name="Bildplatzhalter 8"/>
          <p:cNvPicPr>
            <a:picLocks noGrp="1" noChangeAspect="1"/>
          </p:cNvPicPr>
          <p:nvPr>
            <p:ph type="pic" sz="quarter" idx="11"/>
          </p:nvPr>
        </p:nvPicPr>
        <p:blipFill>
          <a:blip r:embed="rId2"/>
          <a:srcRect t="5692" b="5692"/>
          <a:stretch>
            <a:fillRect/>
          </a:stretch>
        </p:blipFill>
        <p:spPr/>
      </p:pic>
      <p:sp>
        <p:nvSpPr>
          <p:cNvPr id="5" name="Textplatzhalter 4"/>
          <p:cNvSpPr>
            <a:spLocks noGrp="1"/>
          </p:cNvSpPr>
          <p:nvPr>
            <p:ph type="body" sz="quarter" idx="14"/>
          </p:nvPr>
        </p:nvSpPr>
        <p:spPr/>
        <p:txBody>
          <a:bodyPr/>
          <a:lstStyle/>
          <a:p>
            <a:r>
              <a:rPr lang="de-DE" dirty="0" smtClean="0"/>
              <a:t>Marcel Ruppen</a:t>
            </a:r>
            <a:endParaRPr lang="de-DE" dirty="0"/>
          </a:p>
        </p:txBody>
      </p:sp>
      <p:pic>
        <p:nvPicPr>
          <p:cNvPr id="8" name="Bildplatzhalter 7"/>
          <p:cNvPicPr>
            <a:picLocks noGrp="1" noChangeAspect="1"/>
          </p:cNvPicPr>
          <p:nvPr>
            <p:ph type="pic" sz="quarter" idx="15"/>
          </p:nvPr>
        </p:nvPicPr>
        <p:blipFill>
          <a:blip r:embed="rId3"/>
          <a:srcRect t="5674" b="5674"/>
          <a:stretch>
            <a:fillRect/>
          </a:stretch>
        </p:blipFill>
        <p:spPr/>
      </p:pic>
      <p:sp>
        <p:nvSpPr>
          <p:cNvPr id="7" name="Textplatzhalter 6"/>
          <p:cNvSpPr>
            <a:spLocks noGrp="1"/>
          </p:cNvSpPr>
          <p:nvPr>
            <p:ph type="body" sz="quarter" idx="16"/>
          </p:nvPr>
        </p:nvSpPr>
        <p:spPr/>
        <p:txBody>
          <a:bodyPr/>
          <a:lstStyle/>
          <a:p>
            <a:r>
              <a:rPr lang="de-DE" dirty="0" smtClean="0"/>
              <a:t>Beat </a:t>
            </a:r>
            <a:r>
              <a:rPr lang="de-DE" dirty="0" err="1" smtClean="0"/>
              <a:t>Rüegger</a:t>
            </a:r>
            <a:endParaRPr lang="de-DE" dirty="0"/>
          </a:p>
        </p:txBody>
      </p:sp>
    </p:spTree>
    <p:extLst>
      <p:ext uri="{BB962C8B-B14F-4D97-AF65-F5344CB8AC3E}">
        <p14:creationId xmlns:p14="http://schemas.microsoft.com/office/powerpoint/2010/main" val="171084325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GRÜNSPECHT</a:t>
            </a:r>
            <a:endParaRPr lang="de-DE" dirty="0"/>
          </a:p>
        </p:txBody>
      </p:sp>
      <p:sp>
        <p:nvSpPr>
          <p:cNvPr id="3" name="Inhaltsplatzhalter 2"/>
          <p:cNvSpPr>
            <a:spLocks noGrp="1"/>
          </p:cNvSpPr>
          <p:nvPr>
            <p:ph sz="half" idx="1"/>
          </p:nvPr>
        </p:nvSpPr>
        <p:spPr/>
        <p:txBody>
          <a:bodyPr>
            <a:normAutofit/>
          </a:bodyPr>
          <a:lstStyle/>
          <a:p>
            <a:r>
              <a:rPr lang="de-DE" dirty="0" smtClean="0"/>
              <a:t>Nahrung</a:t>
            </a:r>
          </a:p>
          <a:p>
            <a:pPr lvl="1"/>
            <a:r>
              <a:rPr lang="de-DE" dirty="0" smtClean="0"/>
              <a:t>sehr gerne Ameisen, deshalb oft am Boden</a:t>
            </a:r>
          </a:p>
          <a:p>
            <a:pPr lvl="1"/>
            <a:r>
              <a:rPr lang="de-DE" dirty="0" err="1" smtClean="0"/>
              <a:t>Meisselschnabel</a:t>
            </a:r>
            <a:r>
              <a:rPr lang="de-DE" dirty="0" smtClean="0"/>
              <a:t> gut zum Aufbrechen von Holz und Boden, ungeeignet zum Ergreifen der Beute, deshalb haben alle Spechte lange Zungen mit Widerhaken, um Insekten aus feinen Ritzen zu holen</a:t>
            </a:r>
          </a:p>
        </p:txBody>
      </p:sp>
      <p:pic>
        <p:nvPicPr>
          <p:cNvPr id="12" name="Bildplatzhalter 11"/>
          <p:cNvPicPr>
            <a:picLocks noGrp="1" noChangeAspect="1"/>
          </p:cNvPicPr>
          <p:nvPr>
            <p:ph type="pic" sz="quarter" idx="10"/>
          </p:nvPr>
        </p:nvPicPr>
        <p:blipFill>
          <a:blip r:embed="rId2"/>
          <a:srcRect t="838" b="838"/>
          <a:stretch>
            <a:fillRect/>
          </a:stretch>
        </p:blipFill>
        <p:spPr/>
      </p:pic>
      <p:sp>
        <p:nvSpPr>
          <p:cNvPr id="8" name="Textplatzhalter 7"/>
          <p:cNvSpPr>
            <a:spLocks noGrp="1"/>
          </p:cNvSpPr>
          <p:nvPr>
            <p:ph type="body" sz="quarter" idx="14"/>
          </p:nvPr>
        </p:nvSpPr>
        <p:spPr/>
        <p:txBody>
          <a:bodyPr/>
          <a:lstStyle/>
          <a:p>
            <a:r>
              <a:rPr lang="de-DE" dirty="0" smtClean="0"/>
              <a:t>Patrick </a:t>
            </a:r>
            <a:r>
              <a:rPr lang="de-DE" dirty="0" err="1" smtClean="0"/>
              <a:t>Donini</a:t>
            </a:r>
            <a:endParaRPr lang="de-DE" dirty="0"/>
          </a:p>
        </p:txBody>
      </p:sp>
    </p:spTree>
    <p:extLst>
      <p:ext uri="{BB962C8B-B14F-4D97-AF65-F5344CB8AC3E}">
        <p14:creationId xmlns:p14="http://schemas.microsoft.com/office/powerpoint/2010/main" val="195778325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GRAUSCHNÄPPER</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Graubraun mit heller, fein gestreifter Unterseite</a:t>
            </a:r>
            <a:endParaRPr lang="de-DE" dirty="0"/>
          </a:p>
        </p:txBody>
      </p:sp>
      <p:sp>
        <p:nvSpPr>
          <p:cNvPr id="5" name="Textplatzhalter 4"/>
          <p:cNvSpPr>
            <a:spLocks noGrp="1"/>
          </p:cNvSpPr>
          <p:nvPr>
            <p:ph type="body" sz="quarter" idx="14"/>
          </p:nvPr>
        </p:nvSpPr>
        <p:spPr/>
        <p:txBody>
          <a:bodyPr/>
          <a:lstStyle/>
          <a:p>
            <a:r>
              <a:rPr lang="de-DE" dirty="0" smtClean="0"/>
              <a:t>Marcel Ruppen</a:t>
            </a:r>
            <a:endParaRPr lang="de-DE" dirty="0"/>
          </a:p>
        </p:txBody>
      </p:sp>
      <p:pic>
        <p:nvPicPr>
          <p:cNvPr id="8" name="Bildplatzhalter 7"/>
          <p:cNvPicPr>
            <a:picLocks noGrp="1" noChangeAspect="1"/>
          </p:cNvPicPr>
          <p:nvPr>
            <p:ph type="pic" sz="quarter" idx="11"/>
          </p:nvPr>
        </p:nvPicPr>
        <p:blipFill>
          <a:blip r:embed="rId2"/>
          <a:srcRect t="1962" b="1962"/>
          <a:stretch>
            <a:fillRect/>
          </a:stretch>
        </p:blipFill>
        <p:spPr/>
      </p:pic>
    </p:spTree>
    <p:extLst>
      <p:ext uri="{BB962C8B-B14F-4D97-AF65-F5344CB8AC3E}">
        <p14:creationId xmlns:p14="http://schemas.microsoft.com/office/powerpoint/2010/main" val="193362484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GRAUSCHNÄPPER</a:t>
            </a:r>
            <a:endParaRPr lang="de-DE" dirty="0"/>
          </a:p>
        </p:txBody>
      </p:sp>
      <p:sp>
        <p:nvSpPr>
          <p:cNvPr id="3" name="Inhaltsplatzhalter 2"/>
          <p:cNvSpPr>
            <a:spLocks noGrp="1"/>
          </p:cNvSpPr>
          <p:nvPr>
            <p:ph sz="half" idx="1"/>
          </p:nvPr>
        </p:nvSpPr>
        <p:spPr/>
        <p:txBody>
          <a:bodyPr>
            <a:normAutofit/>
          </a:bodyPr>
          <a:lstStyle/>
          <a:p>
            <a:r>
              <a:rPr lang="de-DE" dirty="0" smtClean="0"/>
              <a:t>Bewegungen</a:t>
            </a:r>
          </a:p>
          <a:p>
            <a:pPr lvl="1"/>
            <a:r>
              <a:rPr lang="de-DE" dirty="0" smtClean="0"/>
              <a:t>Sitzt sehr aufrecht</a:t>
            </a:r>
          </a:p>
          <a:p>
            <a:pPr lvl="1"/>
            <a:r>
              <a:rPr lang="de-DE" dirty="0" smtClean="0"/>
              <a:t>Erbeutet vorbeifliegende Insekten in kurzem Jagdflug von Warte aus</a:t>
            </a:r>
          </a:p>
          <a:p>
            <a:r>
              <a:rPr lang="de-DE" dirty="0" smtClean="0"/>
              <a:t>Vorkommen</a:t>
            </a:r>
          </a:p>
          <a:p>
            <a:pPr lvl="1"/>
            <a:r>
              <a:rPr lang="de-DE" dirty="0" smtClean="0"/>
              <a:t>Landschaften mit Bäumen und Baumgruppen, z.B. Waldränder, Obstgärten, Parks, etc.</a:t>
            </a:r>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5560786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GRAUSCHNÄPPER</a:t>
            </a:r>
            <a:endParaRPr lang="de-DE" dirty="0"/>
          </a:p>
        </p:txBody>
      </p:sp>
      <p:sp>
        <p:nvSpPr>
          <p:cNvPr id="3" name="Inhaltsplatzhalter 2"/>
          <p:cNvSpPr>
            <a:spLocks noGrp="1"/>
          </p:cNvSpPr>
          <p:nvPr>
            <p:ph sz="half" idx="1"/>
          </p:nvPr>
        </p:nvSpPr>
        <p:spPr/>
        <p:txBody>
          <a:bodyPr>
            <a:normAutofit/>
          </a:bodyPr>
          <a:lstStyle/>
          <a:p>
            <a:r>
              <a:rPr lang="de-DE" dirty="0" smtClean="0"/>
              <a:t>Fortpflanzung</a:t>
            </a:r>
          </a:p>
          <a:p>
            <a:pPr lvl="1"/>
            <a:r>
              <a:rPr lang="de-DE" dirty="0" smtClean="0"/>
              <a:t>Nest aus Halmen, mit Spinnweben getarnt</a:t>
            </a:r>
          </a:p>
          <a:p>
            <a:pPr lvl="1"/>
            <a:r>
              <a:rPr lang="de-DE" dirty="0" smtClean="0"/>
              <a:t>In Höhlen, Nischen oder auf Balken und Simsen, manchmal in Blumenkisten</a:t>
            </a:r>
            <a:endParaRPr lang="de-DE" dirty="0"/>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8490965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TRAUERSCHNÄPPER</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Männchen: Kontrastreich </a:t>
            </a:r>
            <a:r>
              <a:rPr lang="de-DE" dirty="0" err="1" smtClean="0"/>
              <a:t>weiss</a:t>
            </a:r>
            <a:r>
              <a:rPr lang="de-DE" dirty="0" smtClean="0"/>
              <a:t>-schwarz oder </a:t>
            </a:r>
            <a:r>
              <a:rPr lang="de-DE" dirty="0" err="1" smtClean="0"/>
              <a:t>weiss</a:t>
            </a:r>
            <a:r>
              <a:rPr lang="de-DE" dirty="0" smtClean="0"/>
              <a:t>-dunkelgrau, beachte </a:t>
            </a:r>
            <a:r>
              <a:rPr lang="de-DE" dirty="0" err="1" smtClean="0"/>
              <a:t>weisse</a:t>
            </a:r>
            <a:r>
              <a:rPr lang="de-DE" dirty="0" smtClean="0"/>
              <a:t> Flügelflecken</a:t>
            </a:r>
            <a:endParaRPr lang="de-DE" dirty="0"/>
          </a:p>
        </p:txBody>
      </p:sp>
      <p:pic>
        <p:nvPicPr>
          <p:cNvPr id="7" name="Bildplatzhalter 6"/>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54456726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TRAUERSCHNÄPPER</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Weibchen: Weniger kontrastreich; Oberseite graubraun, </a:t>
            </a:r>
            <a:r>
              <a:rPr lang="de-DE" dirty="0" err="1" smtClean="0"/>
              <a:t>weisse</a:t>
            </a:r>
            <a:r>
              <a:rPr lang="de-DE" dirty="0" smtClean="0"/>
              <a:t> Flügelbinde</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Marcel Ruppen</a:t>
            </a:r>
            <a:endParaRPr lang="de-DE" dirty="0"/>
          </a:p>
        </p:txBody>
      </p:sp>
    </p:spTree>
    <p:extLst>
      <p:ext uri="{BB962C8B-B14F-4D97-AF65-F5344CB8AC3E}">
        <p14:creationId xmlns:p14="http://schemas.microsoft.com/office/powerpoint/2010/main" val="201700568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TRAUERSCHNÄPPER</a:t>
            </a:r>
            <a:br>
              <a:rPr lang="de-DE" dirty="0" smtClean="0"/>
            </a:br>
            <a:r>
              <a:rPr lang="de-DE" dirty="0" smtClean="0"/>
              <a:t>Fortpflanzung</a:t>
            </a:r>
            <a:endParaRPr lang="de-DE" dirty="0"/>
          </a:p>
        </p:txBody>
      </p:sp>
      <p:sp>
        <p:nvSpPr>
          <p:cNvPr id="3" name="Inhaltsplatzhalter 2"/>
          <p:cNvSpPr>
            <a:spLocks noGrp="1"/>
          </p:cNvSpPr>
          <p:nvPr>
            <p:ph sz="quarter" idx="10"/>
          </p:nvPr>
        </p:nvSpPr>
        <p:spPr/>
        <p:txBody>
          <a:bodyPr/>
          <a:lstStyle/>
          <a:p>
            <a:r>
              <a:rPr lang="de-DE" dirty="0" smtClean="0"/>
              <a:t>Höhlenbrüter, Nest aus Halmen und dürrem Laub in natürlichen Baumhöhlen (links) oder Nistkästen (rechts)</a:t>
            </a:r>
            <a:endParaRPr lang="de-DE" dirty="0"/>
          </a:p>
        </p:txBody>
      </p:sp>
      <p:pic>
        <p:nvPicPr>
          <p:cNvPr id="9" name="Bildplatzhalter 8"/>
          <p:cNvPicPr>
            <a:picLocks noGrp="1" noChangeAspect="1"/>
          </p:cNvPicPr>
          <p:nvPr>
            <p:ph type="pic" sz="quarter" idx="11"/>
          </p:nvPr>
        </p:nvPicPr>
        <p:blipFill>
          <a:blip r:embed="rId2"/>
          <a:srcRect t="1268" b="1268"/>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pic>
        <p:nvPicPr>
          <p:cNvPr id="10" name="Bildplatzhalter 9"/>
          <p:cNvPicPr>
            <a:picLocks noGrp="1" noChangeAspect="1"/>
          </p:cNvPicPr>
          <p:nvPr>
            <p:ph type="pic" sz="quarter" idx="15"/>
          </p:nvPr>
        </p:nvPicPr>
        <p:blipFill>
          <a:blip r:embed="rId3"/>
          <a:srcRect t="1249" b="1249"/>
          <a:stretch>
            <a:fillRect/>
          </a:stretch>
        </p:blipFill>
        <p:spPr/>
      </p:pic>
      <p:sp>
        <p:nvSpPr>
          <p:cNvPr id="7" name="Textplatzhalter 6"/>
          <p:cNvSpPr>
            <a:spLocks noGrp="1"/>
          </p:cNvSpPr>
          <p:nvPr>
            <p:ph type="body" sz="quarter" idx="16"/>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65479812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DISTELFINK</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Kopf dreifarbig rot-</a:t>
            </a:r>
            <a:r>
              <a:rPr lang="de-DE" dirty="0" err="1" smtClean="0"/>
              <a:t>weiss</a:t>
            </a:r>
            <a:r>
              <a:rPr lang="de-DE" dirty="0" smtClean="0"/>
              <a:t>-schwarz; Flügel schwarz mit gelber Binde</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98005588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DISTELFINK</a:t>
            </a:r>
            <a:endParaRPr lang="de-DE" dirty="0"/>
          </a:p>
        </p:txBody>
      </p:sp>
      <p:sp>
        <p:nvSpPr>
          <p:cNvPr id="10" name="Inhaltsplatzhalter 9"/>
          <p:cNvSpPr>
            <a:spLocks noGrp="1"/>
          </p:cNvSpPr>
          <p:nvPr>
            <p:ph sz="half" idx="1"/>
          </p:nvPr>
        </p:nvSpPr>
        <p:spPr/>
        <p:txBody>
          <a:bodyPr>
            <a:normAutofit/>
          </a:bodyPr>
          <a:lstStyle/>
          <a:p>
            <a:r>
              <a:rPr lang="de-DE" dirty="0" smtClean="0"/>
              <a:t>Nahrung</a:t>
            </a:r>
          </a:p>
          <a:p>
            <a:pPr lvl="1"/>
            <a:r>
              <a:rPr lang="de-DE" dirty="0" smtClean="0"/>
              <a:t>Diverse Samen, z.B. von Disteln und Sonnenblumen</a:t>
            </a:r>
          </a:p>
          <a:p>
            <a:pPr lvl="1"/>
            <a:r>
              <a:rPr lang="de-DE" dirty="0" smtClean="0"/>
              <a:t>Deshalb auf naturnahe Gärten mit einheimischen Pflanzen angewiesen</a:t>
            </a:r>
          </a:p>
          <a:p>
            <a:r>
              <a:rPr lang="de-DE" dirty="0" smtClean="0"/>
              <a:t>Fortpflanzung</a:t>
            </a:r>
          </a:p>
          <a:p>
            <a:pPr lvl="1"/>
            <a:r>
              <a:rPr lang="de-DE" dirty="0" smtClean="0"/>
              <a:t>Zierliches </a:t>
            </a:r>
            <a:r>
              <a:rPr lang="de-DE" dirty="0" err="1" smtClean="0"/>
              <a:t>Napfnest</a:t>
            </a:r>
            <a:r>
              <a:rPr lang="de-DE" dirty="0" smtClean="0"/>
              <a:t> aus feinem Pflanzenmaterial in den </a:t>
            </a:r>
            <a:r>
              <a:rPr lang="de-DE" dirty="0" err="1" smtClean="0"/>
              <a:t>äusseren</a:t>
            </a:r>
            <a:r>
              <a:rPr lang="de-DE" dirty="0" smtClean="0"/>
              <a:t> Zweigen von Bäumen</a:t>
            </a:r>
            <a:endParaRPr lang="de-DE" dirty="0"/>
          </a:p>
        </p:txBody>
      </p:sp>
      <p:pic>
        <p:nvPicPr>
          <p:cNvPr id="13" name="Bildplatzhalter 12"/>
          <p:cNvPicPr>
            <a:picLocks noGrp="1" noChangeAspect="1"/>
          </p:cNvPicPr>
          <p:nvPr>
            <p:ph type="pic" sz="quarter" idx="10"/>
          </p:nvPr>
        </p:nvPicPr>
        <p:blipFill>
          <a:blip r:embed="rId2"/>
          <a:srcRect t="838" b="838"/>
          <a:stretch>
            <a:fillRect/>
          </a:stretch>
        </p:blipFill>
        <p:spPr/>
      </p:pic>
      <p:sp>
        <p:nvSpPr>
          <p:cNvPr id="12" name="Textplatzhalter 11"/>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0977743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EINLEITUNG</a:t>
            </a:r>
            <a:endParaRPr lang="de-DE" dirty="0"/>
          </a:p>
        </p:txBody>
      </p:sp>
      <p:sp>
        <p:nvSpPr>
          <p:cNvPr id="3" name="Inhaltsplatzhalter 2"/>
          <p:cNvSpPr>
            <a:spLocks noGrp="1"/>
          </p:cNvSpPr>
          <p:nvPr>
            <p:ph sz="half" idx="1"/>
          </p:nvPr>
        </p:nvSpPr>
        <p:spPr/>
        <p:txBody>
          <a:bodyPr>
            <a:normAutofit/>
          </a:bodyPr>
          <a:lstStyle/>
          <a:p>
            <a:r>
              <a:rPr lang="de-DE" dirty="0" smtClean="0"/>
              <a:t>vielfältige Parks und Gärten sind Lebensraum für viele Vögel</a:t>
            </a:r>
          </a:p>
          <a:p>
            <a:r>
              <a:rPr lang="de-DE" dirty="0" smtClean="0"/>
              <a:t>einheimische Pflanzen bieten Nahrung und Nistplätze</a:t>
            </a:r>
          </a:p>
          <a:p>
            <a:r>
              <a:rPr lang="de-DE" dirty="0" smtClean="0"/>
              <a:t>alte Bäume mit Höhlen und toten Stellen sind besonders wertvoll</a:t>
            </a:r>
          </a:p>
        </p:txBody>
      </p:sp>
      <p:pic>
        <p:nvPicPr>
          <p:cNvPr id="8" name="Bildplatzhalter 7"/>
          <p:cNvPicPr>
            <a:picLocks noGrp="1" noChangeAspect="1"/>
          </p:cNvPicPr>
          <p:nvPr>
            <p:ph type="pic" sz="quarter" idx="10"/>
          </p:nvPr>
        </p:nvPicPr>
        <p:blipFill>
          <a:blip r:embed="rId2"/>
          <a:srcRect t="838" b="838"/>
          <a:stretch>
            <a:fillRect/>
          </a:stretch>
        </p:blipFill>
        <p:spPr/>
      </p:pic>
      <p:sp>
        <p:nvSpPr>
          <p:cNvPr id="6" name="Textplatzhalter 5"/>
          <p:cNvSpPr>
            <a:spLocks noGrp="1"/>
          </p:cNvSpPr>
          <p:nvPr>
            <p:ph type="body" sz="quarter" idx="14"/>
          </p:nvPr>
        </p:nvSpPr>
        <p:spPr/>
        <p:txBody>
          <a:bodyPr/>
          <a:lstStyle/>
          <a:p>
            <a:r>
              <a:rPr lang="de-DE" dirty="0" smtClean="0"/>
              <a:t>SVS</a:t>
            </a:r>
            <a:endParaRPr lang="de-DE" dirty="0"/>
          </a:p>
        </p:txBody>
      </p:sp>
    </p:spTree>
    <p:extLst>
      <p:ext uri="{BB962C8B-B14F-4D97-AF65-F5344CB8AC3E}">
        <p14:creationId xmlns:p14="http://schemas.microsoft.com/office/powerpoint/2010/main" val="5517913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DISTELFINK</a:t>
            </a:r>
            <a:endParaRPr lang="de-DE" dirty="0"/>
          </a:p>
        </p:txBody>
      </p:sp>
      <p:sp>
        <p:nvSpPr>
          <p:cNvPr id="4" name="Textplatzhalter 3"/>
          <p:cNvSpPr>
            <a:spLocks noGrp="1"/>
          </p:cNvSpPr>
          <p:nvPr>
            <p:ph type="body" sz="quarter" idx="14"/>
          </p:nvPr>
        </p:nvSpPr>
        <p:spPr/>
        <p:txBody>
          <a:bodyPr/>
          <a:lstStyle/>
          <a:p>
            <a:endParaRPr lang="de-DE"/>
          </a:p>
        </p:txBody>
      </p:sp>
      <p:pic>
        <p:nvPicPr>
          <p:cNvPr id="6" name="Bild 2" descr="DSC08833.JPG"/>
          <p:cNvPicPr>
            <a:picLocks noGrp="1" noChangeAspect="1"/>
          </p:cNvPicPr>
          <p:nvPr>
            <p:ph type="pic" sz="quarter" idx="10"/>
          </p:nvPr>
        </p:nvPicPr>
        <p:blipFill>
          <a:blip r:embed="rId3"/>
          <a:srcRect t="5671" b="5671"/>
          <a:stretch>
            <a:fillRect/>
          </a:stretch>
        </p:blipFill>
        <p:spPr bwMode="auto">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GIRLITZ</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Gelbes Kopf- und Brustgefieder (beim Weibchen weniger intensiv), Oberseite und Flanken kräftig dunkel gestrichelt</a:t>
            </a:r>
            <a:endParaRPr lang="de-DE" dirty="0"/>
          </a:p>
        </p:txBody>
      </p:sp>
      <p:sp>
        <p:nvSpPr>
          <p:cNvPr id="5" name="Textplatzhalter 4"/>
          <p:cNvSpPr>
            <a:spLocks noGrp="1"/>
          </p:cNvSpPr>
          <p:nvPr>
            <p:ph type="body" sz="quarter" idx="14"/>
          </p:nvPr>
        </p:nvSpPr>
        <p:spPr/>
        <p:txBody>
          <a:bodyPr/>
          <a:lstStyle/>
          <a:p>
            <a:r>
              <a:rPr lang="de-DE" dirty="0" smtClean="0"/>
              <a:t>Michael Gerber</a:t>
            </a:r>
            <a:endParaRPr lang="de-DE" dirty="0"/>
          </a:p>
        </p:txBody>
      </p:sp>
      <p:pic>
        <p:nvPicPr>
          <p:cNvPr id="6" name="Bildplatzhalter 5"/>
          <p:cNvPicPr>
            <a:picLocks noGrp="1" noChangeAspect="1"/>
          </p:cNvPicPr>
          <p:nvPr>
            <p:ph type="pic" sz="quarter" idx="11"/>
          </p:nvPr>
        </p:nvPicPr>
        <p:blipFill>
          <a:blip r:embed="rId2"/>
          <a:srcRect t="9" b="9"/>
          <a:stretch>
            <a:fillRect/>
          </a:stretch>
        </p:blipFill>
        <p:spPr/>
      </p:pic>
    </p:spTree>
    <p:extLst>
      <p:ext uri="{BB962C8B-B14F-4D97-AF65-F5344CB8AC3E}">
        <p14:creationId xmlns:p14="http://schemas.microsoft.com/office/powerpoint/2010/main" val="302716816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GIRLITZ</a:t>
            </a:r>
            <a:endParaRPr lang="de-DE" dirty="0"/>
          </a:p>
        </p:txBody>
      </p:sp>
      <p:sp>
        <p:nvSpPr>
          <p:cNvPr id="3" name="Inhaltsplatzhalter 2"/>
          <p:cNvSpPr>
            <a:spLocks noGrp="1"/>
          </p:cNvSpPr>
          <p:nvPr>
            <p:ph idx="1"/>
          </p:nvPr>
        </p:nvSpPr>
        <p:spPr/>
        <p:txBody>
          <a:bodyPr/>
          <a:lstStyle/>
          <a:p>
            <a:r>
              <a:rPr lang="de-DE" dirty="0" smtClean="0"/>
              <a:t>Vorkommen</a:t>
            </a:r>
          </a:p>
          <a:p>
            <a:pPr lvl="1"/>
            <a:r>
              <a:rPr lang="de-DE" dirty="0" smtClean="0"/>
              <a:t>Baumbestandene Grünflächen im Siedlungsraum</a:t>
            </a:r>
          </a:p>
          <a:p>
            <a:pPr lvl="1"/>
            <a:r>
              <a:rPr lang="de-DE" dirty="0" smtClean="0"/>
              <a:t>Waldränder und Feldgehölze</a:t>
            </a:r>
          </a:p>
          <a:p>
            <a:r>
              <a:rPr lang="de-DE" dirty="0" smtClean="0"/>
              <a:t>Fortpflanzung</a:t>
            </a:r>
          </a:p>
          <a:p>
            <a:pPr lvl="1"/>
            <a:r>
              <a:rPr lang="de-DE" dirty="0" err="1" smtClean="0"/>
              <a:t>Napfnest</a:t>
            </a:r>
            <a:r>
              <a:rPr lang="de-DE" dirty="0" smtClean="0"/>
              <a:t> aus feinem Pflanzenmaterial in dichten Büschen oder Bäumen</a:t>
            </a:r>
          </a:p>
          <a:p>
            <a:r>
              <a:rPr lang="de-DE" dirty="0" smtClean="0"/>
              <a:t>Wanderungen</a:t>
            </a:r>
          </a:p>
          <a:p>
            <a:pPr lvl="1"/>
            <a:r>
              <a:rPr lang="de-DE" dirty="0" smtClean="0"/>
              <a:t>Überwintert meist im Mittelmeerraum, nur wenige bleiben in der Schweiz</a:t>
            </a:r>
          </a:p>
        </p:txBody>
      </p:sp>
      <p:sp>
        <p:nvSpPr>
          <p:cNvPr id="4" name="Textplatzhalter 3"/>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2334014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STAR</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Prachtkleid: Schwarzes Gefieder mit metallisch blauem, grünem und purpurnem Glanz; Schnabel gelb</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Stefan Wassmer</a:t>
            </a:r>
            <a:endParaRPr lang="de-DE" dirty="0"/>
          </a:p>
        </p:txBody>
      </p:sp>
    </p:spTree>
    <p:extLst>
      <p:ext uri="{BB962C8B-B14F-4D97-AF65-F5344CB8AC3E}">
        <p14:creationId xmlns:p14="http://schemas.microsoft.com/office/powerpoint/2010/main" val="89183696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STAR</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Schlichtkleid: Durch </a:t>
            </a:r>
            <a:r>
              <a:rPr lang="de-DE" dirty="0" err="1" smtClean="0"/>
              <a:t>weisse</a:t>
            </a:r>
            <a:r>
              <a:rPr lang="de-DE" dirty="0" smtClean="0"/>
              <a:t> Federspitzen kräftig gesprenkelt</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173920745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STAR</a:t>
            </a:r>
            <a:endParaRPr lang="de-DE" dirty="0"/>
          </a:p>
        </p:txBody>
      </p:sp>
      <p:sp>
        <p:nvSpPr>
          <p:cNvPr id="3" name="Inhaltsplatzhalter 2"/>
          <p:cNvSpPr>
            <a:spLocks noGrp="1"/>
          </p:cNvSpPr>
          <p:nvPr>
            <p:ph sz="half" idx="1"/>
          </p:nvPr>
        </p:nvSpPr>
        <p:spPr/>
        <p:txBody>
          <a:bodyPr>
            <a:normAutofit/>
          </a:bodyPr>
          <a:lstStyle/>
          <a:p>
            <a:r>
              <a:rPr lang="de-DE" dirty="0" smtClean="0"/>
              <a:t>Fortpflanzung</a:t>
            </a:r>
          </a:p>
          <a:p>
            <a:pPr lvl="1"/>
            <a:r>
              <a:rPr lang="de-DE" dirty="0" smtClean="0"/>
              <a:t>Brut in Höhlen oder Nistkästen, überall wo ein genügendes Nisthöhlen-Angebot da ist</a:t>
            </a:r>
          </a:p>
          <a:p>
            <a:r>
              <a:rPr lang="de-DE" dirty="0" smtClean="0"/>
              <a:t>Wanderungen</a:t>
            </a:r>
          </a:p>
          <a:p>
            <a:pPr lvl="1"/>
            <a:r>
              <a:rPr lang="de-DE" dirty="0" err="1" smtClean="0"/>
              <a:t>Kurzstreckenzieher</a:t>
            </a:r>
            <a:endParaRPr lang="de-DE" dirty="0" smtClean="0"/>
          </a:p>
          <a:p>
            <a:pPr lvl="1"/>
            <a:r>
              <a:rPr lang="de-DE" dirty="0" err="1" smtClean="0"/>
              <a:t>Jungstare</a:t>
            </a:r>
            <a:r>
              <a:rPr lang="de-DE" dirty="0" smtClean="0"/>
              <a:t>: Ziehen zuerst nördlich, erst dann südlich</a:t>
            </a:r>
            <a:br>
              <a:rPr lang="de-DE" dirty="0" smtClean="0"/>
            </a:br>
            <a:r>
              <a:rPr lang="de-DE" b="1" dirty="0">
                <a:latin typeface="Wingdings"/>
                <a:ea typeface="Wingdings"/>
                <a:cs typeface="Wingdings"/>
                <a:sym typeface="Wingdings"/>
              </a:rPr>
              <a:t></a:t>
            </a:r>
            <a:r>
              <a:rPr lang="de-DE" dirty="0"/>
              <a:t> </a:t>
            </a:r>
            <a:r>
              <a:rPr lang="de-DE" b="1" dirty="0" smtClean="0"/>
              <a:t>Zwischenzug</a:t>
            </a:r>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28479619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ROTKEHLCHEN</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normAutofit/>
          </a:bodyPr>
          <a:lstStyle/>
          <a:p>
            <a:r>
              <a:rPr lang="de-DE" dirty="0" smtClean="0"/>
              <a:t>Oberseits </a:t>
            </a:r>
            <a:r>
              <a:rPr lang="de-DE" dirty="0"/>
              <a:t>olivbraun, unterseits </a:t>
            </a:r>
            <a:r>
              <a:rPr lang="de-DE" dirty="0" err="1" smtClean="0"/>
              <a:t>gräulichweiss</a:t>
            </a:r>
            <a:r>
              <a:rPr lang="de-DE" dirty="0" smtClean="0"/>
              <a:t>, Brust orangerot</a:t>
            </a:r>
            <a:endParaRPr lang="de-DE" dirty="0"/>
          </a:p>
        </p:txBody>
      </p:sp>
      <p:pic>
        <p:nvPicPr>
          <p:cNvPr id="6" name="Bildplatzhalter 5"/>
          <p:cNvPicPr>
            <a:picLocks noGrp="1" noChangeAspect="1"/>
          </p:cNvPicPr>
          <p:nvPr>
            <p:ph type="pic" sz="quarter" idx="11"/>
          </p:nvPr>
        </p:nvPicPr>
        <p:blipFill>
          <a:blip r:embed="rId2"/>
          <a:srcRect t="9" b="9"/>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54049997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ROTKEHLCHEN</a:t>
            </a:r>
            <a:endParaRPr lang="de-DE" dirty="0"/>
          </a:p>
        </p:txBody>
      </p:sp>
      <p:sp>
        <p:nvSpPr>
          <p:cNvPr id="3" name="Inhaltsplatzhalter 2"/>
          <p:cNvSpPr>
            <a:spLocks noGrp="1"/>
          </p:cNvSpPr>
          <p:nvPr>
            <p:ph sz="half" idx="1"/>
          </p:nvPr>
        </p:nvSpPr>
        <p:spPr/>
        <p:txBody>
          <a:bodyPr>
            <a:normAutofit/>
          </a:bodyPr>
          <a:lstStyle/>
          <a:p>
            <a:r>
              <a:rPr lang="de-DE" dirty="0" smtClean="0"/>
              <a:t>Singt auch im Winter</a:t>
            </a:r>
          </a:p>
          <a:p>
            <a:r>
              <a:rPr lang="de-DE" dirty="0" smtClean="0"/>
              <a:t>Fortpflanzung</a:t>
            </a:r>
          </a:p>
          <a:p>
            <a:pPr lvl="1"/>
            <a:r>
              <a:rPr lang="de-DE" dirty="0" smtClean="0"/>
              <a:t>Nest nahe am Boden in Nischen, </a:t>
            </a:r>
            <a:r>
              <a:rPr lang="de-DE" dirty="0" err="1" smtClean="0"/>
              <a:t>Reisighaufen</a:t>
            </a:r>
            <a:r>
              <a:rPr lang="de-DE" dirty="0" smtClean="0"/>
              <a:t>, Gebüsch o.ä.</a:t>
            </a:r>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16754351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ZAUNKÖNIG</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Braunes Gefieder, Oberseite dunkler als Unterseite; Flügel und Flanken leicht gebändert</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Stefan Wassmer</a:t>
            </a:r>
            <a:endParaRPr lang="de-DE" dirty="0"/>
          </a:p>
        </p:txBody>
      </p:sp>
    </p:spTree>
    <p:extLst>
      <p:ext uri="{BB962C8B-B14F-4D97-AF65-F5344CB8AC3E}">
        <p14:creationId xmlns:p14="http://schemas.microsoft.com/office/powerpoint/2010/main" val="368050850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ZAUNKÖNIG</a:t>
            </a:r>
            <a:endParaRPr lang="de-DE" dirty="0"/>
          </a:p>
        </p:txBody>
      </p:sp>
      <p:sp>
        <p:nvSpPr>
          <p:cNvPr id="3" name="Inhaltsplatzhalter 2"/>
          <p:cNvSpPr>
            <a:spLocks noGrp="1"/>
          </p:cNvSpPr>
          <p:nvPr>
            <p:ph sz="half" idx="1"/>
          </p:nvPr>
        </p:nvSpPr>
        <p:spPr/>
        <p:txBody>
          <a:bodyPr/>
          <a:lstStyle/>
          <a:p>
            <a:r>
              <a:rPr lang="de-DE" dirty="0" smtClean="0"/>
              <a:t>Vorkommen</a:t>
            </a:r>
          </a:p>
          <a:p>
            <a:pPr lvl="1"/>
            <a:r>
              <a:rPr lang="de-DE" dirty="0" smtClean="0"/>
              <a:t>Braucht deckungsreiche, dichte Vegetation</a:t>
            </a:r>
          </a:p>
          <a:p>
            <a:pPr lvl="1"/>
            <a:r>
              <a:rPr lang="de-DE" dirty="0" smtClean="0"/>
              <a:t>Besiedelt unterholzreiche Wälder, Hecken, Gebüsch in Gärten und Parks, etc.</a:t>
            </a:r>
            <a:endParaRPr lang="de-DE" dirty="0"/>
          </a:p>
        </p:txBody>
      </p:sp>
      <p:pic>
        <p:nvPicPr>
          <p:cNvPr id="6" name="Bildplatzhalter 5"/>
          <p:cNvPicPr>
            <a:picLocks noGrp="1" noChangeAspect="1"/>
          </p:cNvPicPr>
          <p:nvPr>
            <p:ph type="pic" sz="quarter" idx="10"/>
          </p:nvPr>
        </p:nvPicPr>
        <p:blipFill>
          <a:blip r:embed="rId2"/>
          <a:srcRect t="922" b="92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40549629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EINLEITUNG</a:t>
            </a:r>
            <a:endParaRPr lang="de-DE" dirty="0"/>
          </a:p>
        </p:txBody>
      </p:sp>
      <p:pic>
        <p:nvPicPr>
          <p:cNvPr id="6" name="Bild 5"/>
          <p:cNvPicPr>
            <a:picLocks noChangeAspect="1"/>
          </p:cNvPicPr>
          <p:nvPr/>
        </p:nvPicPr>
        <p:blipFill>
          <a:blip r:embed="rId3"/>
          <a:stretch>
            <a:fillRect/>
          </a:stretch>
        </p:blipFill>
        <p:spPr>
          <a:xfrm>
            <a:off x="971600" y="1268760"/>
            <a:ext cx="4047474" cy="5400696"/>
          </a:xfrm>
          <a:prstGeom prst="rect">
            <a:avLst/>
          </a:prstGeom>
        </p:spPr>
      </p:pic>
      <p:pic>
        <p:nvPicPr>
          <p:cNvPr id="7" name="Bild 6"/>
          <p:cNvPicPr>
            <a:picLocks noChangeAspect="1"/>
          </p:cNvPicPr>
          <p:nvPr/>
        </p:nvPicPr>
        <p:blipFill>
          <a:blip r:embed="rId4"/>
          <a:stretch>
            <a:fillRect/>
          </a:stretch>
        </p:blipFill>
        <p:spPr>
          <a:xfrm>
            <a:off x="5219242" y="1268760"/>
            <a:ext cx="3456202" cy="2590627"/>
          </a:xfrm>
          <a:prstGeom prst="rect">
            <a:avLst/>
          </a:prstGeom>
        </p:spPr>
      </p:pic>
      <p:pic>
        <p:nvPicPr>
          <p:cNvPr id="8" name="Bild 7"/>
          <p:cNvPicPr>
            <a:picLocks noChangeAspect="1"/>
          </p:cNvPicPr>
          <p:nvPr/>
        </p:nvPicPr>
        <p:blipFill>
          <a:blip r:embed="rId5"/>
          <a:stretch>
            <a:fillRect/>
          </a:stretch>
        </p:blipFill>
        <p:spPr>
          <a:xfrm>
            <a:off x="5220254" y="4083432"/>
            <a:ext cx="3456202" cy="2590627"/>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ZAUNKÖNIG</a:t>
            </a:r>
            <a:endParaRPr lang="de-DE" dirty="0"/>
          </a:p>
        </p:txBody>
      </p:sp>
      <p:sp>
        <p:nvSpPr>
          <p:cNvPr id="4" name="Textplatzhalter 3"/>
          <p:cNvSpPr>
            <a:spLocks noGrp="1"/>
          </p:cNvSpPr>
          <p:nvPr>
            <p:ph type="body" sz="quarter" idx="14"/>
          </p:nvPr>
        </p:nvSpPr>
        <p:spPr/>
        <p:txBody>
          <a:bodyPr/>
          <a:lstStyle/>
          <a:p>
            <a:endParaRPr lang="de-DE"/>
          </a:p>
        </p:txBody>
      </p:sp>
      <p:pic>
        <p:nvPicPr>
          <p:cNvPr id="6" name="Bildplatzhalter 5" descr="DSC06350.jpg"/>
          <p:cNvPicPr>
            <a:picLocks noGrp="1" noChangeAspect="1"/>
          </p:cNvPicPr>
          <p:nvPr>
            <p:ph type="pic" sz="quarter" idx="10"/>
          </p:nvPr>
        </p:nvPicPr>
        <p:blipFill>
          <a:blip r:embed="rId2"/>
          <a:srcRect t="5671" b="5671"/>
          <a:stretch>
            <a:fillRect/>
          </a:stretch>
        </p:blipFill>
        <p:spPr>
          <a:prstGeom prst="rect">
            <a:avLst/>
          </a:prstGeom>
        </p:spPr>
      </p:pic>
    </p:spTree>
    <p:extLst>
      <p:ext uri="{BB962C8B-B14F-4D97-AF65-F5344CB8AC3E}">
        <p14:creationId xmlns:p14="http://schemas.microsoft.com/office/powerpoint/2010/main" val="55077019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ZAUNKÖNIG</a:t>
            </a:r>
            <a:endParaRPr lang="de-DE" dirty="0"/>
          </a:p>
        </p:txBody>
      </p:sp>
      <p:sp>
        <p:nvSpPr>
          <p:cNvPr id="3" name="Inhaltsplatzhalter 2"/>
          <p:cNvSpPr>
            <a:spLocks noGrp="1"/>
          </p:cNvSpPr>
          <p:nvPr>
            <p:ph sz="half" idx="1"/>
          </p:nvPr>
        </p:nvSpPr>
        <p:spPr/>
        <p:txBody>
          <a:bodyPr/>
          <a:lstStyle/>
          <a:p>
            <a:r>
              <a:rPr lang="de-DE" dirty="0" smtClean="0"/>
              <a:t>Fortpflanzung</a:t>
            </a:r>
          </a:p>
          <a:p>
            <a:pPr lvl="1"/>
            <a:r>
              <a:rPr lang="de-DE" dirty="0" smtClean="0"/>
              <a:t>Nest rund mit seitlichem Eingang aus Moos und Zweigen</a:t>
            </a:r>
          </a:p>
          <a:p>
            <a:pPr lvl="1"/>
            <a:r>
              <a:rPr lang="de-DE" dirty="0" smtClean="0"/>
              <a:t>Männchen baut mehrere Nester, Weibchen wählt eines aus</a:t>
            </a:r>
          </a:p>
          <a:p>
            <a:pPr lvl="1"/>
            <a:r>
              <a:rPr lang="de-DE" dirty="0" smtClean="0"/>
              <a:t>Männchen können mehrere Weibchen haben</a:t>
            </a:r>
            <a:endParaRPr lang="de-DE" dirty="0"/>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Rüdiger </a:t>
            </a:r>
            <a:r>
              <a:rPr lang="de-DE" dirty="0" err="1" smtClean="0"/>
              <a:t>Büldt</a:t>
            </a:r>
            <a:endParaRPr lang="de-DE" dirty="0"/>
          </a:p>
        </p:txBody>
      </p:sp>
    </p:spTree>
    <p:extLst>
      <p:ext uri="{BB962C8B-B14F-4D97-AF65-F5344CB8AC3E}">
        <p14:creationId xmlns:p14="http://schemas.microsoft.com/office/powerpoint/2010/main" val="55077019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GIMPEL</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normAutofit/>
          </a:bodyPr>
          <a:lstStyle/>
          <a:p>
            <a:r>
              <a:rPr lang="de-DE" dirty="0" smtClean="0"/>
              <a:t>Kappe, Flügel und Schwanz schwarz, </a:t>
            </a:r>
            <a:r>
              <a:rPr lang="de-DE" dirty="0" err="1" smtClean="0"/>
              <a:t>weisse</a:t>
            </a:r>
            <a:r>
              <a:rPr lang="de-DE" dirty="0" smtClean="0"/>
              <a:t> Flügelbinde, grauer Mantel; Männchen mit leuchtend roter Unterseite</a:t>
            </a:r>
            <a:endParaRPr lang="de-DE" dirty="0"/>
          </a:p>
        </p:txBody>
      </p:sp>
      <p:sp>
        <p:nvSpPr>
          <p:cNvPr id="5" name="Textplatzhalter 4"/>
          <p:cNvSpPr>
            <a:spLocks noGrp="1"/>
          </p:cNvSpPr>
          <p:nvPr>
            <p:ph type="body" sz="quarter" idx="14"/>
          </p:nvPr>
        </p:nvSpPr>
        <p:spPr/>
        <p:txBody>
          <a:bodyPr/>
          <a:lstStyle/>
          <a:p>
            <a:r>
              <a:rPr lang="de-DE" dirty="0" smtClean="0"/>
              <a:t>Michael Gerber</a:t>
            </a:r>
            <a:endParaRPr lang="de-DE" dirty="0"/>
          </a:p>
        </p:txBody>
      </p:sp>
      <p:pic>
        <p:nvPicPr>
          <p:cNvPr id="6" name="Bildplatzhalter 5"/>
          <p:cNvPicPr>
            <a:picLocks noGrp="1" noChangeAspect="1"/>
          </p:cNvPicPr>
          <p:nvPr>
            <p:ph type="pic" sz="quarter" idx="11"/>
          </p:nvPr>
        </p:nvPicPr>
        <p:blipFill>
          <a:blip r:embed="rId2"/>
          <a:srcRect t="9" b="9"/>
          <a:stretch>
            <a:fillRect/>
          </a:stretch>
        </p:blipFill>
        <p:spPr/>
      </p:pic>
    </p:spTree>
    <p:extLst>
      <p:ext uri="{BB962C8B-B14F-4D97-AF65-F5344CB8AC3E}">
        <p14:creationId xmlns:p14="http://schemas.microsoft.com/office/powerpoint/2010/main" val="299171491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GIMPEL</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normAutofit/>
          </a:bodyPr>
          <a:lstStyle/>
          <a:p>
            <a:r>
              <a:rPr lang="de-DE" dirty="0" smtClean="0"/>
              <a:t>Weibchen mit </a:t>
            </a:r>
            <a:r>
              <a:rPr lang="de-DE" dirty="0" err="1" smtClean="0"/>
              <a:t>graurosa</a:t>
            </a:r>
            <a:r>
              <a:rPr lang="de-DE" dirty="0" smtClean="0"/>
              <a:t> Unterseite</a:t>
            </a:r>
            <a:endParaRPr lang="de-DE" dirty="0"/>
          </a:p>
        </p:txBody>
      </p:sp>
      <p:sp>
        <p:nvSpPr>
          <p:cNvPr id="5" name="Textplatzhalter 4"/>
          <p:cNvSpPr>
            <a:spLocks noGrp="1"/>
          </p:cNvSpPr>
          <p:nvPr>
            <p:ph type="body" sz="quarter" idx="14"/>
          </p:nvPr>
        </p:nvSpPr>
        <p:spPr/>
        <p:txBody>
          <a:bodyPr/>
          <a:lstStyle/>
          <a:p>
            <a:r>
              <a:rPr lang="de-DE" dirty="0" smtClean="0"/>
              <a:t>Michael Gerber</a:t>
            </a:r>
            <a:endParaRPr lang="de-DE" dirty="0"/>
          </a:p>
        </p:txBody>
      </p:sp>
      <p:pic>
        <p:nvPicPr>
          <p:cNvPr id="7" name="Bildplatzhalter 6"/>
          <p:cNvPicPr>
            <a:picLocks noGrp="1" noChangeAspect="1"/>
          </p:cNvPicPr>
          <p:nvPr>
            <p:ph type="pic" sz="quarter" idx="11"/>
          </p:nvPr>
        </p:nvPicPr>
        <p:blipFill>
          <a:blip r:embed="rId2"/>
          <a:srcRect t="9" b="9"/>
          <a:stretch>
            <a:fillRect/>
          </a:stretch>
        </p:blipFill>
        <p:spPr/>
      </p:pic>
    </p:spTree>
    <p:extLst>
      <p:ext uri="{BB962C8B-B14F-4D97-AF65-F5344CB8AC3E}">
        <p14:creationId xmlns:p14="http://schemas.microsoft.com/office/powerpoint/2010/main" val="336141577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KLEIBER</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noAutofit/>
          </a:bodyPr>
          <a:lstStyle/>
          <a:p>
            <a:r>
              <a:rPr lang="de-DE" dirty="0" smtClean="0"/>
              <a:t>Oberseits graublau, unterseits orange, schwarzer Augenstreif</a:t>
            </a:r>
            <a:br>
              <a:rPr lang="de-DE" dirty="0" smtClean="0"/>
            </a:br>
            <a:r>
              <a:rPr lang="de-DE" dirty="0" smtClean="0"/>
              <a:t>Kann kopfunter abwärts klettern!</a:t>
            </a:r>
            <a:endParaRPr lang="de-DE" dirty="0"/>
          </a:p>
        </p:txBody>
      </p:sp>
      <p:pic>
        <p:nvPicPr>
          <p:cNvPr id="6" name="Bildplatzhalter 5"/>
          <p:cNvPicPr>
            <a:picLocks noGrp="1" noChangeAspect="1"/>
          </p:cNvPicPr>
          <p:nvPr>
            <p:ph type="pic" sz="quarter" idx="11"/>
          </p:nvPr>
        </p:nvPicPr>
        <p:blipFill>
          <a:blip r:embed="rId2"/>
          <a:srcRect t="9" b="9"/>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136849315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KLEIBER</a:t>
            </a:r>
            <a:endParaRPr lang="de-DE" dirty="0"/>
          </a:p>
        </p:txBody>
      </p:sp>
      <p:sp>
        <p:nvSpPr>
          <p:cNvPr id="3" name="Inhaltsplatzhalter 2"/>
          <p:cNvSpPr>
            <a:spLocks noGrp="1"/>
          </p:cNvSpPr>
          <p:nvPr>
            <p:ph sz="half" idx="1"/>
          </p:nvPr>
        </p:nvSpPr>
        <p:spPr>
          <a:xfrm>
            <a:off x="457200" y="1412776"/>
            <a:ext cx="3048000" cy="4713387"/>
          </a:xfrm>
        </p:spPr>
        <p:txBody>
          <a:bodyPr>
            <a:normAutofit fontScale="92500" lnSpcReduction="10000"/>
          </a:bodyPr>
          <a:lstStyle/>
          <a:p>
            <a:r>
              <a:rPr lang="de-DE" dirty="0" smtClean="0"/>
              <a:t>Vorkommen</a:t>
            </a:r>
          </a:p>
          <a:p>
            <a:pPr lvl="1"/>
            <a:r>
              <a:rPr lang="de-DE" dirty="0" smtClean="0"/>
              <a:t>bevorzugt lichte Laub- und Mischwälder</a:t>
            </a:r>
          </a:p>
          <a:p>
            <a:pPr lvl="1"/>
            <a:r>
              <a:rPr lang="de-DE" dirty="0" smtClean="0"/>
              <a:t>auch in Parks, Gärten u.a. Lebensräumen mit Bäumen</a:t>
            </a:r>
          </a:p>
          <a:p>
            <a:r>
              <a:rPr lang="de-DE" dirty="0" smtClean="0"/>
              <a:t>Nahrung</a:t>
            </a:r>
          </a:p>
          <a:p>
            <a:pPr lvl="1"/>
            <a:r>
              <a:rPr lang="de-DE" dirty="0" smtClean="0"/>
              <a:t>Insekten und deren Larven</a:t>
            </a:r>
          </a:p>
          <a:p>
            <a:pPr lvl="1"/>
            <a:r>
              <a:rPr lang="de-DE" dirty="0" smtClean="0"/>
              <a:t>Nüsse und Samen</a:t>
            </a:r>
          </a:p>
        </p:txBody>
      </p:sp>
      <p:sp>
        <p:nvSpPr>
          <p:cNvPr id="8" name="Textplatzhalter 7"/>
          <p:cNvSpPr>
            <a:spLocks noGrp="1"/>
          </p:cNvSpPr>
          <p:nvPr>
            <p:ph type="body" sz="quarter" idx="14"/>
          </p:nvPr>
        </p:nvSpPr>
        <p:spPr/>
        <p:txBody>
          <a:bodyPr/>
          <a:lstStyle/>
          <a:p>
            <a:endParaRPr lang="de-CH"/>
          </a:p>
        </p:txBody>
      </p:sp>
      <p:pic>
        <p:nvPicPr>
          <p:cNvPr id="9" name="Bild 8" descr="DSC06256 Kopie.JPG"/>
          <p:cNvPicPr>
            <a:picLocks noChangeAspect="1"/>
          </p:cNvPicPr>
          <p:nvPr/>
        </p:nvPicPr>
        <p:blipFill>
          <a:blip r:embed="rId2"/>
          <a:stretch>
            <a:fillRect/>
          </a:stretch>
        </p:blipFill>
        <p:spPr>
          <a:xfrm>
            <a:off x="3581400" y="1466284"/>
            <a:ext cx="5562600" cy="5391716"/>
          </a:xfrm>
          <a:prstGeom prst="rect">
            <a:avLst/>
          </a:prstGeom>
        </p:spPr>
      </p:pic>
    </p:spTree>
    <p:extLst>
      <p:ext uri="{BB962C8B-B14F-4D97-AF65-F5344CB8AC3E}">
        <p14:creationId xmlns:p14="http://schemas.microsoft.com/office/powerpoint/2010/main" val="22289087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KLEIBER</a:t>
            </a:r>
            <a:endParaRPr lang="de-DE" dirty="0"/>
          </a:p>
        </p:txBody>
      </p:sp>
      <p:sp>
        <p:nvSpPr>
          <p:cNvPr id="3" name="Inhaltsplatzhalter 2"/>
          <p:cNvSpPr>
            <a:spLocks noGrp="1"/>
          </p:cNvSpPr>
          <p:nvPr>
            <p:ph sz="half" idx="1"/>
          </p:nvPr>
        </p:nvSpPr>
        <p:spPr/>
        <p:txBody>
          <a:bodyPr>
            <a:normAutofit/>
          </a:bodyPr>
          <a:lstStyle/>
          <a:p>
            <a:r>
              <a:rPr lang="de-DE" dirty="0" smtClean="0"/>
              <a:t>Fortpflanzung</a:t>
            </a:r>
          </a:p>
          <a:p>
            <a:pPr lvl="1"/>
            <a:r>
              <a:rPr lang="de-DE" dirty="0" smtClean="0"/>
              <a:t>Höhlenbrüter (natürliche Höhlen oder Nistkästen)</a:t>
            </a:r>
          </a:p>
          <a:p>
            <a:pPr lvl="1"/>
            <a:r>
              <a:rPr lang="de-DE" dirty="0" smtClean="0"/>
              <a:t>Einschlupfloch wird auf richtige </a:t>
            </a:r>
            <a:r>
              <a:rPr lang="de-DE" dirty="0" err="1" smtClean="0"/>
              <a:t>Grösse</a:t>
            </a:r>
            <a:r>
              <a:rPr lang="de-DE" dirty="0" smtClean="0"/>
              <a:t> zugemauert</a:t>
            </a:r>
          </a:p>
          <a:p>
            <a:r>
              <a:rPr lang="de-DE" dirty="0" smtClean="0"/>
              <a:t>Wanderungen</a:t>
            </a:r>
          </a:p>
          <a:p>
            <a:pPr lvl="1"/>
            <a:r>
              <a:rPr lang="de-DE" dirty="0" err="1" smtClean="0"/>
              <a:t>Altvögel</a:t>
            </a:r>
            <a:r>
              <a:rPr lang="de-DE" dirty="0" smtClean="0"/>
              <a:t> sehr sesshaft</a:t>
            </a:r>
          </a:p>
          <a:p>
            <a:pPr lvl="1"/>
            <a:r>
              <a:rPr lang="de-DE" dirty="0" smtClean="0"/>
              <a:t>Jungvögel streifen umher (auf Reviersuche)</a:t>
            </a:r>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Stefan Wassmer</a:t>
            </a:r>
            <a:endParaRPr lang="de-DE" dirty="0"/>
          </a:p>
        </p:txBody>
      </p:sp>
    </p:spTree>
    <p:extLst>
      <p:ext uri="{BB962C8B-B14F-4D97-AF65-F5344CB8AC3E}">
        <p14:creationId xmlns:p14="http://schemas.microsoft.com/office/powerpoint/2010/main" val="35636571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GARTENBAUMLÄUFER</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noAutofit/>
          </a:bodyPr>
          <a:lstStyle/>
          <a:p>
            <a:r>
              <a:rPr lang="de-DE" dirty="0" smtClean="0"/>
              <a:t>Oberseite rindenartig braun gemustert, Unterseite </a:t>
            </a:r>
            <a:r>
              <a:rPr lang="de-DE" dirty="0" err="1" smtClean="0"/>
              <a:t>weisslich</a:t>
            </a:r>
            <a:r>
              <a:rPr lang="de-DE" dirty="0" smtClean="0"/>
              <a:t> mit bräunlichen Flanken, Schnabel lang und gebogen</a:t>
            </a:r>
            <a:endParaRPr lang="de-DE" dirty="0"/>
          </a:p>
        </p:txBody>
      </p:sp>
      <p:sp>
        <p:nvSpPr>
          <p:cNvPr id="5" name="Textplatzhalter 4"/>
          <p:cNvSpPr>
            <a:spLocks noGrp="1"/>
          </p:cNvSpPr>
          <p:nvPr>
            <p:ph type="body" sz="quarter" idx="14"/>
          </p:nvPr>
        </p:nvSpPr>
        <p:spPr/>
        <p:txBody>
          <a:bodyPr/>
          <a:lstStyle/>
          <a:p>
            <a:r>
              <a:rPr lang="de-DE" dirty="0" smtClean="0"/>
              <a:t>Michael Gerber</a:t>
            </a:r>
            <a:endParaRPr lang="de-DE" dirty="0"/>
          </a:p>
        </p:txBody>
      </p:sp>
      <p:pic>
        <p:nvPicPr>
          <p:cNvPr id="6" name="Bildplatzhalter 5"/>
          <p:cNvPicPr>
            <a:picLocks noGrp="1" noChangeAspect="1"/>
          </p:cNvPicPr>
          <p:nvPr>
            <p:ph type="pic" sz="quarter" idx="11"/>
          </p:nvPr>
        </p:nvPicPr>
        <p:blipFill>
          <a:blip r:embed="rId2"/>
          <a:srcRect t="9" b="9"/>
          <a:stretch>
            <a:fillRect/>
          </a:stretch>
        </p:blipFill>
        <p:spPr/>
      </p:pic>
    </p:spTree>
    <p:extLst>
      <p:ext uri="{BB962C8B-B14F-4D97-AF65-F5344CB8AC3E}">
        <p14:creationId xmlns:p14="http://schemas.microsoft.com/office/powerpoint/2010/main" val="391232481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GARTENBAUMLÄUFER</a:t>
            </a:r>
            <a:endParaRPr lang="de-DE" dirty="0"/>
          </a:p>
        </p:txBody>
      </p:sp>
      <p:sp>
        <p:nvSpPr>
          <p:cNvPr id="3" name="Inhaltsplatzhalter 2"/>
          <p:cNvSpPr>
            <a:spLocks noGrp="1"/>
          </p:cNvSpPr>
          <p:nvPr>
            <p:ph idx="1"/>
          </p:nvPr>
        </p:nvSpPr>
        <p:spPr/>
        <p:txBody>
          <a:bodyPr/>
          <a:lstStyle/>
          <a:p>
            <a:r>
              <a:rPr lang="de-DE" dirty="0" smtClean="0"/>
              <a:t>Bewegungen</a:t>
            </a:r>
          </a:p>
          <a:p>
            <a:pPr lvl="1"/>
            <a:r>
              <a:rPr lang="de-DE" dirty="0" smtClean="0"/>
              <a:t>Klettert wie Spechte an Bäumen umher, kann anders als der Kleiber nicht kopfüber abwärts klettern.</a:t>
            </a:r>
          </a:p>
          <a:p>
            <a:r>
              <a:rPr lang="de-DE" dirty="0" smtClean="0"/>
              <a:t>Vorkommen</a:t>
            </a:r>
          </a:p>
          <a:p>
            <a:pPr lvl="1"/>
            <a:r>
              <a:rPr lang="de-DE" dirty="0" smtClean="0"/>
              <a:t>Parks, Gärten, Obstgärten und lichte Wälder</a:t>
            </a:r>
          </a:p>
          <a:p>
            <a:pPr lvl="1"/>
            <a:r>
              <a:rPr lang="de-DE" dirty="0" smtClean="0"/>
              <a:t>Wichtig </a:t>
            </a:r>
            <a:r>
              <a:rPr lang="de-DE" dirty="0"/>
              <a:t>sind alte Laubbäume mit rauer </a:t>
            </a:r>
            <a:r>
              <a:rPr lang="de-DE" dirty="0" smtClean="0"/>
              <a:t>Borke</a:t>
            </a:r>
            <a:endParaRPr lang="de-DE" dirty="0"/>
          </a:p>
        </p:txBody>
      </p:sp>
      <p:sp>
        <p:nvSpPr>
          <p:cNvPr id="4" name="Textplatzhalter 3"/>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2547300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HECKEN</a:t>
            </a:r>
            <a:endParaRPr lang="de-DE" dirty="0"/>
          </a:p>
        </p:txBody>
      </p:sp>
      <p:sp>
        <p:nvSpPr>
          <p:cNvPr id="4" name="Inhaltsplatzhalter 3"/>
          <p:cNvSpPr>
            <a:spLocks noGrp="1"/>
          </p:cNvSpPr>
          <p:nvPr>
            <p:ph sz="half" idx="1"/>
          </p:nvPr>
        </p:nvSpPr>
        <p:spPr/>
        <p:txBody>
          <a:bodyPr>
            <a:normAutofit/>
          </a:bodyPr>
          <a:lstStyle/>
          <a:p>
            <a:r>
              <a:rPr lang="de-CH" dirty="0"/>
              <a:t>Hecken aus einheimischen Sträuchern bieten</a:t>
            </a:r>
            <a:r>
              <a:rPr lang="de-CH" dirty="0" smtClean="0"/>
              <a:t>:</a:t>
            </a:r>
            <a:endParaRPr lang="de-CH" dirty="0"/>
          </a:p>
          <a:p>
            <a:pPr lvl="1"/>
            <a:r>
              <a:rPr lang="de-CH" dirty="0"/>
              <a:t>reiches Blütenangebot im </a:t>
            </a:r>
            <a:r>
              <a:rPr lang="de-CH" dirty="0" smtClean="0"/>
              <a:t>Frühling</a:t>
            </a:r>
            <a:endParaRPr lang="de-CH" dirty="0"/>
          </a:p>
          <a:p>
            <a:pPr lvl="1"/>
            <a:r>
              <a:rPr lang="de-CH" dirty="0" smtClean="0"/>
              <a:t>Nistplatz </a:t>
            </a:r>
            <a:endParaRPr lang="de-CH" dirty="0"/>
          </a:p>
          <a:p>
            <a:pPr lvl="1"/>
            <a:r>
              <a:rPr lang="de-CH" dirty="0"/>
              <a:t>Beeren als Nahrung im </a:t>
            </a:r>
            <a:r>
              <a:rPr lang="de-CH" dirty="0" smtClean="0"/>
              <a:t>Herbst</a:t>
            </a:r>
            <a:endParaRPr lang="de-CH" dirty="0"/>
          </a:p>
          <a:p>
            <a:pPr lvl="1"/>
            <a:r>
              <a:rPr lang="de-CH" dirty="0"/>
              <a:t>Unterschlupf im  Winter</a:t>
            </a:r>
          </a:p>
          <a:p>
            <a:endParaRPr lang="de-DE" dirty="0"/>
          </a:p>
        </p:txBody>
      </p:sp>
      <p:pic>
        <p:nvPicPr>
          <p:cNvPr id="7" name="Bildplatzhalter 6"/>
          <p:cNvPicPr>
            <a:picLocks noGrp="1" noChangeAspect="1"/>
          </p:cNvPicPr>
          <p:nvPr>
            <p:ph type="pic" sz="quarter" idx="10"/>
          </p:nvPr>
        </p:nvPicPr>
        <p:blipFill>
          <a:blip r:embed="rId3"/>
          <a:srcRect t="838" b="838"/>
          <a:stretch>
            <a:fillRect/>
          </a:stretch>
        </p:blipFill>
        <p:spPr/>
      </p:pic>
      <p:sp>
        <p:nvSpPr>
          <p:cNvPr id="6" name="Textplatzhalter 5"/>
          <p:cNvSpPr>
            <a:spLocks noGrp="1"/>
          </p:cNvSpPr>
          <p:nvPr>
            <p:ph type="body" sz="quarter" idx="14"/>
          </p:nvPr>
        </p:nvSpPr>
        <p:spPr/>
        <p:txBody>
          <a:bodyPr/>
          <a:lstStyle/>
          <a:p>
            <a:endParaRPr lang="de-DE"/>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EINLEITUNG</a:t>
            </a:r>
            <a:br>
              <a:rPr lang="de-DE" dirty="0" smtClean="0"/>
            </a:br>
            <a:r>
              <a:rPr lang="de-DE" dirty="0" smtClean="0"/>
              <a:t>Hochstamm-Obstgärten</a:t>
            </a:r>
            <a:endParaRPr lang="de-DE" dirty="0"/>
          </a:p>
        </p:txBody>
      </p:sp>
      <p:sp>
        <p:nvSpPr>
          <p:cNvPr id="3" name="Inhaltsplatzhalter 2"/>
          <p:cNvSpPr>
            <a:spLocks noGrp="1"/>
          </p:cNvSpPr>
          <p:nvPr>
            <p:ph sz="half" idx="1"/>
          </p:nvPr>
        </p:nvSpPr>
        <p:spPr>
          <a:xfrm>
            <a:off x="457200" y="1412776"/>
            <a:ext cx="4572000" cy="4713387"/>
          </a:xfrm>
        </p:spPr>
        <p:txBody>
          <a:bodyPr>
            <a:normAutofit/>
          </a:bodyPr>
          <a:lstStyle/>
          <a:p>
            <a:r>
              <a:rPr lang="de-DE" dirty="0" smtClean="0"/>
              <a:t>Bedrohung</a:t>
            </a:r>
          </a:p>
          <a:p>
            <a:pPr lvl="1"/>
            <a:r>
              <a:rPr lang="de-DE" dirty="0" smtClean="0"/>
              <a:t>weitläufige Hochstamm-Obstgärten um Siedlungen kaum mehr zu finden</a:t>
            </a:r>
          </a:p>
          <a:p>
            <a:pPr lvl="1"/>
            <a:r>
              <a:rPr lang="de-DE" dirty="0" smtClean="0"/>
              <a:t>Rodung wegen Nutzung als Bauland</a:t>
            </a:r>
          </a:p>
          <a:p>
            <a:pPr lvl="1"/>
            <a:r>
              <a:rPr lang="de-DE" dirty="0" smtClean="0"/>
              <a:t>Umstellung auf Niederstammkulturen</a:t>
            </a:r>
            <a:endParaRPr lang="de-DE" dirty="0"/>
          </a:p>
          <a:p>
            <a:pPr marL="0" indent="0">
              <a:buNone/>
            </a:pPr>
            <a:r>
              <a:rPr lang="de-DE" sz="2400" dirty="0" smtClean="0">
                <a:latin typeface="Wingdings"/>
                <a:ea typeface="Wingdings"/>
                <a:cs typeface="Wingdings"/>
                <a:sym typeface="Wingdings"/>
              </a:rPr>
              <a:t></a:t>
            </a:r>
            <a:r>
              <a:rPr lang="de-DE" sz="2400" dirty="0" smtClean="0">
                <a:sym typeface="Wingdings"/>
              </a:rPr>
              <a:t> </a:t>
            </a:r>
            <a:r>
              <a:rPr lang="de-DE" sz="2400" b="1" dirty="0" smtClean="0"/>
              <a:t>viele Obstgarten-Vögel sind sehr selten geworden!</a:t>
            </a:r>
          </a:p>
        </p:txBody>
      </p:sp>
      <p:pic>
        <p:nvPicPr>
          <p:cNvPr id="10" name="Bildplatzhalter 9"/>
          <p:cNvPicPr>
            <a:picLocks noGrp="1" noChangeAspect="1"/>
          </p:cNvPicPr>
          <p:nvPr>
            <p:ph type="pic" sz="quarter" idx="11"/>
          </p:nvPr>
        </p:nvPicPr>
        <p:blipFill>
          <a:blip r:embed="rId2"/>
          <a:srcRect t="2392" b="2392"/>
          <a:stretch>
            <a:fillRect/>
          </a:stretch>
        </p:blipFill>
        <p:spPr/>
      </p:pic>
      <p:pic>
        <p:nvPicPr>
          <p:cNvPr id="11" name="Bildplatzhalter 10"/>
          <p:cNvPicPr>
            <a:picLocks noGrp="1" noChangeAspect="1"/>
          </p:cNvPicPr>
          <p:nvPr>
            <p:ph type="pic" sz="quarter" idx="12"/>
          </p:nvPr>
        </p:nvPicPr>
        <p:blipFill>
          <a:blip r:embed="rId3"/>
          <a:srcRect t="2426" b="2426"/>
          <a:stretch>
            <a:fillRect/>
          </a:stretch>
        </p:blipFill>
        <p:spPr>
          <a:xfrm>
            <a:off x="5148000" y="4212000"/>
            <a:ext cx="3538800" cy="2188800"/>
          </a:xfrm>
        </p:spPr>
      </p:pic>
      <p:sp>
        <p:nvSpPr>
          <p:cNvPr id="6" name="Textplatzhalter 5"/>
          <p:cNvSpPr>
            <a:spLocks noGrp="1"/>
          </p:cNvSpPr>
          <p:nvPr>
            <p:ph type="body" sz="quarter" idx="13"/>
          </p:nvPr>
        </p:nvSpPr>
        <p:spPr/>
        <p:txBody>
          <a:bodyPr/>
          <a:lstStyle/>
          <a:p>
            <a:r>
              <a:rPr lang="de-DE" dirty="0" smtClean="0"/>
              <a:t>SVS</a:t>
            </a:r>
            <a:endParaRPr lang="de-DE" dirty="0"/>
          </a:p>
        </p:txBody>
      </p:sp>
      <p:sp>
        <p:nvSpPr>
          <p:cNvPr id="7" name="Textplatzhalter 6"/>
          <p:cNvSpPr>
            <a:spLocks noGrp="1"/>
          </p:cNvSpPr>
          <p:nvPr>
            <p:ph type="body" sz="quarter" idx="14"/>
          </p:nvPr>
        </p:nvSpPr>
        <p:spPr/>
        <p:txBody>
          <a:bodyPr/>
          <a:lstStyle/>
          <a:p>
            <a:r>
              <a:rPr lang="de-DE" dirty="0" smtClean="0"/>
              <a:t>Stefan Wassmer</a:t>
            </a:r>
            <a:endParaRPr lang="de-DE" dirty="0"/>
          </a:p>
        </p:txBody>
      </p:sp>
    </p:spTree>
    <p:extLst>
      <p:ext uri="{BB962C8B-B14F-4D97-AF65-F5344CB8AC3E}">
        <p14:creationId xmlns:p14="http://schemas.microsoft.com/office/powerpoint/2010/main" val="6454432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HECKEN</a:t>
            </a:r>
            <a:endParaRPr lang="de-DE" dirty="0"/>
          </a:p>
        </p:txBody>
      </p:sp>
      <p:pic>
        <p:nvPicPr>
          <p:cNvPr id="41987" name="Bild 5" descr="DSC03020.jpg"/>
          <p:cNvPicPr>
            <a:picLocks noChangeAspect="1"/>
          </p:cNvPicPr>
          <p:nvPr/>
        </p:nvPicPr>
        <p:blipFill>
          <a:blip r:embed="rId3"/>
          <a:srcRect/>
          <a:stretch>
            <a:fillRect/>
          </a:stretch>
        </p:blipFill>
        <p:spPr bwMode="auto">
          <a:xfrm>
            <a:off x="0" y="1268760"/>
            <a:ext cx="4572000" cy="3431843"/>
          </a:xfrm>
          <a:prstGeom prst="rect">
            <a:avLst/>
          </a:prstGeom>
          <a:noFill/>
          <a:ln w="9525">
            <a:noFill/>
            <a:miter lim="800000"/>
            <a:headEnd/>
            <a:tailEnd/>
          </a:ln>
        </p:spPr>
      </p:pic>
      <p:pic>
        <p:nvPicPr>
          <p:cNvPr id="41989" name="Bild 4" descr="DSC08630 Kopie.JPG"/>
          <p:cNvPicPr>
            <a:picLocks/>
          </p:cNvPicPr>
          <p:nvPr/>
        </p:nvPicPr>
        <p:blipFill>
          <a:blip r:embed="rId4"/>
          <a:srcRect/>
          <a:stretch>
            <a:fillRect/>
          </a:stretch>
        </p:blipFill>
        <p:spPr bwMode="auto">
          <a:xfrm>
            <a:off x="4460222" y="1268760"/>
            <a:ext cx="4683778" cy="3600400"/>
          </a:xfrm>
          <a:prstGeom prst="rect">
            <a:avLst/>
          </a:prstGeom>
          <a:noFill/>
          <a:ln w="9525">
            <a:noFill/>
            <a:miter lim="800000"/>
            <a:headEnd/>
            <a:tailEnd/>
          </a:ln>
        </p:spPr>
      </p:pic>
      <p:pic>
        <p:nvPicPr>
          <p:cNvPr id="41990" name="Bild 7"/>
          <p:cNvPicPr>
            <a:picLocks noChangeAspect="1"/>
          </p:cNvPicPr>
          <p:nvPr/>
        </p:nvPicPr>
        <p:blipFill>
          <a:blip r:embed="rId5"/>
          <a:srcRect/>
          <a:stretch>
            <a:fillRect/>
          </a:stretch>
        </p:blipFill>
        <p:spPr bwMode="auto">
          <a:xfrm rot="5400000">
            <a:off x="-38100" y="4457700"/>
            <a:ext cx="2438400" cy="2362200"/>
          </a:xfrm>
          <a:prstGeom prst="rect">
            <a:avLst/>
          </a:prstGeom>
          <a:noFill/>
          <a:ln w="9525">
            <a:noFill/>
            <a:miter lim="800000"/>
            <a:headEnd/>
            <a:tailEnd/>
          </a:ln>
        </p:spPr>
      </p:pic>
      <p:pic>
        <p:nvPicPr>
          <p:cNvPr id="41991" name="Bild 9"/>
          <p:cNvPicPr>
            <a:picLocks noChangeAspect="1"/>
          </p:cNvPicPr>
          <p:nvPr/>
        </p:nvPicPr>
        <p:blipFill>
          <a:blip r:embed="rId6"/>
          <a:srcRect/>
          <a:stretch>
            <a:fillRect/>
          </a:stretch>
        </p:blipFill>
        <p:spPr bwMode="auto">
          <a:xfrm>
            <a:off x="2339752" y="4419600"/>
            <a:ext cx="2816313" cy="2434808"/>
          </a:xfrm>
          <a:prstGeom prst="rect">
            <a:avLst/>
          </a:prstGeom>
          <a:noFill/>
          <a:ln w="9525">
            <a:noFill/>
            <a:miter lim="800000"/>
            <a:headEnd/>
            <a:tailEnd/>
          </a:ln>
        </p:spPr>
      </p:pic>
      <p:pic>
        <p:nvPicPr>
          <p:cNvPr id="10" name="Bild 6" descr="DSC03233.jpg"/>
          <p:cNvPicPr>
            <a:picLocks noChangeAspect="1"/>
          </p:cNvPicPr>
          <p:nvPr/>
        </p:nvPicPr>
        <p:blipFill>
          <a:blip r:embed="rId7"/>
          <a:srcRect/>
          <a:stretch>
            <a:fillRect/>
          </a:stretch>
        </p:blipFill>
        <p:spPr bwMode="auto">
          <a:xfrm>
            <a:off x="5136966" y="4420344"/>
            <a:ext cx="4007034" cy="300756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7" name="Bild 7"/>
          <p:cNvPicPr>
            <a:picLocks noChangeAspect="1"/>
          </p:cNvPicPr>
          <p:nvPr/>
        </p:nvPicPr>
        <p:blipFill>
          <a:blip r:embed="rId3"/>
          <a:srcRect/>
          <a:stretch>
            <a:fillRect/>
          </a:stretch>
        </p:blipFill>
        <p:spPr bwMode="auto">
          <a:xfrm>
            <a:off x="1" y="3367354"/>
            <a:ext cx="3749040" cy="3490645"/>
          </a:xfrm>
          <a:prstGeom prst="rect">
            <a:avLst/>
          </a:prstGeom>
          <a:noFill/>
          <a:ln w="9525">
            <a:noFill/>
            <a:miter lim="800000"/>
            <a:headEnd/>
            <a:tailEnd/>
          </a:ln>
        </p:spPr>
      </p:pic>
      <p:sp>
        <p:nvSpPr>
          <p:cNvPr id="2" name="Titel 1"/>
          <p:cNvSpPr>
            <a:spLocks noGrp="1"/>
          </p:cNvSpPr>
          <p:nvPr>
            <p:ph type="title"/>
          </p:nvPr>
        </p:nvSpPr>
        <p:spPr/>
        <p:txBody>
          <a:bodyPr/>
          <a:lstStyle/>
          <a:p>
            <a:r>
              <a:rPr lang="de-DE" dirty="0" smtClean="0"/>
              <a:t>HECKEN</a:t>
            </a:r>
            <a:endParaRPr lang="de-DE" dirty="0"/>
          </a:p>
        </p:txBody>
      </p:sp>
      <p:pic>
        <p:nvPicPr>
          <p:cNvPr id="44036" name="Bild 3"/>
          <p:cNvPicPr>
            <a:picLocks noChangeAspect="1"/>
          </p:cNvPicPr>
          <p:nvPr/>
        </p:nvPicPr>
        <p:blipFill>
          <a:blip r:embed="rId4"/>
          <a:srcRect/>
          <a:stretch>
            <a:fillRect/>
          </a:stretch>
        </p:blipFill>
        <p:spPr bwMode="auto">
          <a:xfrm>
            <a:off x="0" y="1268760"/>
            <a:ext cx="3832225" cy="2743200"/>
          </a:xfrm>
          <a:prstGeom prst="rect">
            <a:avLst/>
          </a:prstGeom>
          <a:noFill/>
          <a:ln w="9525">
            <a:noFill/>
            <a:miter lim="800000"/>
            <a:headEnd/>
            <a:tailEnd/>
          </a:ln>
        </p:spPr>
      </p:pic>
      <p:pic>
        <p:nvPicPr>
          <p:cNvPr id="44038" name="Bild 8" descr="DSC06243 1.JPG"/>
          <p:cNvPicPr>
            <a:picLocks noChangeAspect="1"/>
          </p:cNvPicPr>
          <p:nvPr/>
        </p:nvPicPr>
        <p:blipFill>
          <a:blip r:embed="rId5"/>
          <a:srcRect/>
          <a:stretch>
            <a:fillRect/>
          </a:stretch>
        </p:blipFill>
        <p:spPr bwMode="auto">
          <a:xfrm>
            <a:off x="6300192" y="4742641"/>
            <a:ext cx="2843808" cy="2115358"/>
          </a:xfrm>
          <a:prstGeom prst="rect">
            <a:avLst/>
          </a:prstGeom>
          <a:noFill/>
          <a:ln w="9525">
            <a:noFill/>
            <a:miter lim="800000"/>
            <a:headEnd/>
            <a:tailEnd/>
          </a:ln>
        </p:spPr>
      </p:pic>
      <p:pic>
        <p:nvPicPr>
          <p:cNvPr id="44039" name="Bild 9" descr="DSC04493.JPG"/>
          <p:cNvPicPr>
            <a:picLocks noChangeAspect="1"/>
          </p:cNvPicPr>
          <p:nvPr/>
        </p:nvPicPr>
        <p:blipFill>
          <a:blip r:embed="rId6"/>
          <a:srcRect/>
          <a:stretch>
            <a:fillRect/>
          </a:stretch>
        </p:blipFill>
        <p:spPr bwMode="auto">
          <a:xfrm>
            <a:off x="3749432" y="4570162"/>
            <a:ext cx="2622768" cy="2287837"/>
          </a:xfrm>
          <a:prstGeom prst="rect">
            <a:avLst/>
          </a:prstGeom>
          <a:noFill/>
          <a:ln w="9525">
            <a:noFill/>
            <a:miter lim="800000"/>
            <a:headEnd/>
            <a:tailEnd/>
          </a:ln>
        </p:spPr>
      </p:pic>
      <p:pic>
        <p:nvPicPr>
          <p:cNvPr id="44040" name="Bild 10"/>
          <p:cNvPicPr>
            <a:picLocks noChangeAspect="1"/>
          </p:cNvPicPr>
          <p:nvPr/>
        </p:nvPicPr>
        <p:blipFill>
          <a:blip r:embed="rId7"/>
          <a:srcRect/>
          <a:stretch>
            <a:fillRect/>
          </a:stretch>
        </p:blipFill>
        <p:spPr bwMode="auto">
          <a:xfrm>
            <a:off x="3749760" y="1268760"/>
            <a:ext cx="5394239" cy="36004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MÖNCHSGRASMÜCKE</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Männchen: Im Gegensatz zur Gartengrasmücke unterscheiden sich die Geschlechter, Männchen mit schwarzer Kopfplatte</a:t>
            </a:r>
            <a:endParaRPr lang="de-DE" dirty="0"/>
          </a:p>
        </p:txBody>
      </p:sp>
      <p:sp>
        <p:nvSpPr>
          <p:cNvPr id="5" name="Textplatzhalter 4"/>
          <p:cNvSpPr>
            <a:spLocks noGrp="1"/>
          </p:cNvSpPr>
          <p:nvPr>
            <p:ph type="body" sz="quarter" idx="14"/>
          </p:nvPr>
        </p:nvSpPr>
        <p:spPr/>
        <p:txBody>
          <a:bodyPr/>
          <a:lstStyle/>
          <a:p>
            <a:r>
              <a:rPr lang="de-DE" dirty="0" smtClean="0"/>
              <a:t>Stefan Wassmer</a:t>
            </a:r>
            <a:endParaRPr lang="de-DE" dirty="0"/>
          </a:p>
        </p:txBody>
      </p:sp>
      <p:pic>
        <p:nvPicPr>
          <p:cNvPr id="8" name="Bildplatzhalter 7"/>
          <p:cNvPicPr>
            <a:picLocks noGrp="1" noChangeAspect="1"/>
          </p:cNvPicPr>
          <p:nvPr>
            <p:ph type="pic" sz="quarter" idx="11"/>
          </p:nvPr>
        </p:nvPicPr>
        <p:blipFill>
          <a:blip r:embed="rId2"/>
          <a:srcRect t="1962" b="1962"/>
          <a:stretch>
            <a:fillRect/>
          </a:stretch>
        </p:blipFill>
        <p:spPr/>
      </p:pic>
    </p:spTree>
    <p:extLst>
      <p:ext uri="{BB962C8B-B14F-4D97-AF65-F5344CB8AC3E}">
        <p14:creationId xmlns:p14="http://schemas.microsoft.com/office/powerpoint/2010/main" val="362907329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MÖNCHSGRASMÜCKE</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Weibchen: Wie das Männchen aber mit brauner Kopfplatte</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88332737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MÖNCHSGRASMÜCKE</a:t>
            </a:r>
            <a:endParaRPr lang="de-DE" dirty="0"/>
          </a:p>
        </p:txBody>
      </p:sp>
      <p:sp>
        <p:nvSpPr>
          <p:cNvPr id="3" name="Inhaltsplatzhalter 2"/>
          <p:cNvSpPr>
            <a:spLocks noGrp="1"/>
          </p:cNvSpPr>
          <p:nvPr>
            <p:ph sz="half" idx="1"/>
          </p:nvPr>
        </p:nvSpPr>
        <p:spPr/>
        <p:txBody>
          <a:bodyPr/>
          <a:lstStyle/>
          <a:p>
            <a:r>
              <a:rPr lang="de-DE" dirty="0" smtClean="0"/>
              <a:t>Vorkommen</a:t>
            </a:r>
          </a:p>
          <a:p>
            <a:pPr lvl="1"/>
            <a:r>
              <a:rPr lang="de-DE" dirty="0" smtClean="0"/>
              <a:t>Unterholzreiche Wälder</a:t>
            </a:r>
          </a:p>
          <a:p>
            <a:pPr lvl="1"/>
            <a:r>
              <a:rPr lang="de-DE" dirty="0" smtClean="0"/>
              <a:t>Parks und Gärten mit Bäumen und Büschen</a:t>
            </a:r>
          </a:p>
          <a:p>
            <a:r>
              <a:rPr lang="de-DE" dirty="0" smtClean="0"/>
              <a:t>Fortpflanzung</a:t>
            </a:r>
          </a:p>
          <a:p>
            <a:pPr lvl="1"/>
            <a:r>
              <a:rPr lang="de-DE" dirty="0" smtClean="0"/>
              <a:t>Nest aus Halmen, Stängeln und Würzelchen in dichter Vegetation</a:t>
            </a:r>
            <a:endParaRPr lang="de-DE" dirty="0"/>
          </a:p>
        </p:txBody>
      </p:sp>
      <p:pic>
        <p:nvPicPr>
          <p:cNvPr id="8" name="Bildplatzhalter 7"/>
          <p:cNvPicPr>
            <a:picLocks noGrp="1" noChangeAspect="1"/>
          </p:cNvPicPr>
          <p:nvPr>
            <p:ph type="pic" sz="quarter" idx="10"/>
          </p:nvPr>
        </p:nvPicPr>
        <p:blipFill>
          <a:blip r:embed="rId2"/>
          <a:srcRect t="838" b="838"/>
          <a:stretch>
            <a:fillRect/>
          </a:stretch>
        </p:blipFill>
        <p:spPr/>
      </p:pic>
      <p:sp>
        <p:nvSpPr>
          <p:cNvPr id="7" name="Textplatzhalter 6"/>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9734416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SINGDROSSEL</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Oberseite braun; helle Unterseite mit vielen, </a:t>
            </a:r>
            <a:r>
              <a:rPr lang="de-DE" dirty="0" err="1" smtClean="0"/>
              <a:t>regelmässig</a:t>
            </a:r>
            <a:r>
              <a:rPr lang="de-DE" dirty="0" smtClean="0"/>
              <a:t> verteilten Punkten</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281461617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SINGDROSSEL</a:t>
            </a:r>
            <a:endParaRPr lang="de-DE" dirty="0"/>
          </a:p>
        </p:txBody>
      </p:sp>
      <p:sp>
        <p:nvSpPr>
          <p:cNvPr id="3" name="Inhaltsplatzhalter 2"/>
          <p:cNvSpPr>
            <a:spLocks noGrp="1"/>
          </p:cNvSpPr>
          <p:nvPr>
            <p:ph sz="half" idx="1"/>
          </p:nvPr>
        </p:nvSpPr>
        <p:spPr/>
        <p:txBody>
          <a:bodyPr>
            <a:normAutofit/>
          </a:bodyPr>
          <a:lstStyle/>
          <a:p>
            <a:r>
              <a:rPr lang="de-DE" dirty="0" smtClean="0"/>
              <a:t>Nahrung</a:t>
            </a:r>
          </a:p>
          <a:p>
            <a:pPr lvl="1"/>
            <a:r>
              <a:rPr lang="de-DE" dirty="0" smtClean="0"/>
              <a:t>Würmer, Beeren, gern Schnecken, deren Häuschen auf Steinen aufgeschlagen werden</a:t>
            </a:r>
            <a:br>
              <a:rPr lang="de-DE" dirty="0" smtClean="0"/>
            </a:br>
            <a:r>
              <a:rPr lang="de-DE" b="1" dirty="0">
                <a:latin typeface="Wingdings"/>
                <a:ea typeface="Wingdings"/>
                <a:cs typeface="Wingdings"/>
                <a:sym typeface="Wingdings"/>
              </a:rPr>
              <a:t></a:t>
            </a:r>
            <a:r>
              <a:rPr lang="de-DE" dirty="0"/>
              <a:t> </a:t>
            </a:r>
            <a:r>
              <a:rPr lang="de-DE" b="1" dirty="0" smtClean="0"/>
              <a:t>Drosselschmiede</a:t>
            </a:r>
            <a:endParaRPr lang="de-DE" dirty="0" smtClean="0"/>
          </a:p>
          <a:p>
            <a:r>
              <a:rPr lang="de-DE" dirty="0" smtClean="0"/>
              <a:t>Vorkommen</a:t>
            </a:r>
          </a:p>
          <a:p>
            <a:pPr lvl="1"/>
            <a:r>
              <a:rPr lang="de-DE" dirty="0" smtClean="0"/>
              <a:t>Ursprünglich Waldvogel</a:t>
            </a:r>
          </a:p>
          <a:p>
            <a:pPr lvl="1"/>
            <a:r>
              <a:rPr lang="de-DE" dirty="0" smtClean="0"/>
              <a:t>Heute auch in Parks und </a:t>
            </a:r>
            <a:r>
              <a:rPr lang="de-DE" dirty="0" err="1" smtClean="0"/>
              <a:t>grossen</a:t>
            </a:r>
            <a:r>
              <a:rPr lang="de-DE" dirty="0" smtClean="0"/>
              <a:t> Gärten</a:t>
            </a:r>
          </a:p>
        </p:txBody>
      </p:sp>
      <p:pic>
        <p:nvPicPr>
          <p:cNvPr id="8" name="Bildplatzhalter 7"/>
          <p:cNvPicPr>
            <a:picLocks noGrp="1" noChangeAspect="1"/>
          </p:cNvPicPr>
          <p:nvPr>
            <p:ph type="pic" sz="quarter" idx="11"/>
          </p:nvPr>
        </p:nvPicPr>
        <p:blipFill>
          <a:blip r:embed="rId2"/>
          <a:srcRect t="2392" b="2392"/>
          <a:stretch>
            <a:fillRect/>
          </a:stretch>
        </p:blipFill>
        <p:spPr/>
      </p:pic>
      <p:pic>
        <p:nvPicPr>
          <p:cNvPr id="9" name="Bildplatzhalter 8"/>
          <p:cNvPicPr>
            <a:picLocks noGrp="1" noChangeAspect="1"/>
          </p:cNvPicPr>
          <p:nvPr>
            <p:ph type="pic" sz="quarter" idx="12"/>
          </p:nvPr>
        </p:nvPicPr>
        <p:blipFill>
          <a:blip r:embed="rId3"/>
          <a:srcRect t="2426" b="2426"/>
          <a:stretch>
            <a:fillRect/>
          </a:stretch>
        </p:blipFill>
        <p:spPr/>
      </p:pic>
      <p:sp>
        <p:nvSpPr>
          <p:cNvPr id="6" name="Textplatzhalter 5"/>
          <p:cNvSpPr>
            <a:spLocks noGrp="1"/>
          </p:cNvSpPr>
          <p:nvPr>
            <p:ph type="body" sz="quarter" idx="13"/>
          </p:nvPr>
        </p:nvSpPr>
        <p:spPr/>
        <p:txBody>
          <a:bodyPr/>
          <a:lstStyle/>
          <a:p>
            <a:r>
              <a:rPr lang="de-DE" dirty="0" smtClean="0"/>
              <a:t>Marcel Ruppen</a:t>
            </a:r>
            <a:endParaRPr lang="de-DE" dirty="0"/>
          </a:p>
        </p:txBody>
      </p:sp>
      <p:sp>
        <p:nvSpPr>
          <p:cNvPr id="7" name="Textplatzhalter 6"/>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9151843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WACHOLDERDROSSEL</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Grauer Kopf und Bürzel, brauner Rücken, Unterseite hell mit rostorange getönter Brust und dunkelbraunen Sprenkeln</a:t>
            </a:r>
            <a:endParaRPr lang="de-DE" dirty="0"/>
          </a:p>
        </p:txBody>
      </p:sp>
      <p:sp>
        <p:nvSpPr>
          <p:cNvPr id="5" name="Textplatzhalter 4"/>
          <p:cNvSpPr>
            <a:spLocks noGrp="1"/>
          </p:cNvSpPr>
          <p:nvPr>
            <p:ph type="body" sz="quarter" idx="14"/>
          </p:nvPr>
        </p:nvSpPr>
        <p:spPr/>
        <p:txBody>
          <a:bodyPr/>
          <a:lstStyle/>
          <a:p>
            <a:r>
              <a:rPr lang="de-DE" dirty="0" smtClean="0"/>
              <a:t>Michael Gerber</a:t>
            </a:r>
            <a:endParaRPr lang="de-DE" dirty="0"/>
          </a:p>
        </p:txBody>
      </p:sp>
      <p:pic>
        <p:nvPicPr>
          <p:cNvPr id="8" name="Bildplatzhalter 7"/>
          <p:cNvPicPr>
            <a:picLocks noGrp="1" noChangeAspect="1"/>
          </p:cNvPicPr>
          <p:nvPr>
            <p:ph type="pic" sz="quarter" idx="11"/>
          </p:nvPr>
        </p:nvPicPr>
        <p:blipFill>
          <a:blip r:embed="rId2"/>
          <a:srcRect t="9" b="9"/>
          <a:stretch>
            <a:fillRect/>
          </a:stretch>
        </p:blipFill>
        <p:spPr/>
      </p:pic>
    </p:spTree>
    <p:extLst>
      <p:ext uri="{BB962C8B-B14F-4D97-AF65-F5344CB8AC3E}">
        <p14:creationId xmlns:p14="http://schemas.microsoft.com/office/powerpoint/2010/main" val="2402101729"/>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WACHOLDERDROSSEL</a:t>
            </a:r>
            <a:endParaRPr lang="de-DE" dirty="0"/>
          </a:p>
        </p:txBody>
      </p:sp>
      <p:sp>
        <p:nvSpPr>
          <p:cNvPr id="3" name="Inhaltsplatzhalter 2"/>
          <p:cNvSpPr>
            <a:spLocks noGrp="1"/>
          </p:cNvSpPr>
          <p:nvPr>
            <p:ph sz="half" idx="1"/>
          </p:nvPr>
        </p:nvSpPr>
        <p:spPr/>
        <p:txBody>
          <a:bodyPr/>
          <a:lstStyle/>
          <a:p>
            <a:r>
              <a:rPr lang="de-DE" dirty="0" smtClean="0"/>
              <a:t>Vorkommen</a:t>
            </a:r>
          </a:p>
          <a:p>
            <a:pPr lvl="1"/>
            <a:r>
              <a:rPr lang="de-DE" dirty="0" smtClean="0"/>
              <a:t>Lichtungen, Waldränder, Parks, </a:t>
            </a:r>
            <a:r>
              <a:rPr lang="de-DE" dirty="0" err="1" smtClean="0"/>
              <a:t>grosse</a:t>
            </a:r>
            <a:r>
              <a:rPr lang="de-DE" dirty="0" smtClean="0"/>
              <a:t> Gärten etc.</a:t>
            </a:r>
            <a:endParaRPr lang="de-DE" dirty="0"/>
          </a:p>
          <a:p>
            <a:r>
              <a:rPr lang="de-DE" dirty="0" smtClean="0"/>
              <a:t>Fortpflanzung</a:t>
            </a:r>
          </a:p>
          <a:p>
            <a:pPr lvl="1"/>
            <a:r>
              <a:rPr lang="de-DE" dirty="0" smtClean="0"/>
              <a:t>Nest in Bäumen, aus Halmen und Erde</a:t>
            </a:r>
          </a:p>
          <a:p>
            <a:pPr lvl="1"/>
            <a:r>
              <a:rPr lang="de-DE" dirty="0" smtClean="0"/>
              <a:t>Oft in kleinen Kolonien</a:t>
            </a:r>
            <a:endParaRPr lang="de-DE" dirty="0"/>
          </a:p>
        </p:txBody>
      </p:sp>
      <p:pic>
        <p:nvPicPr>
          <p:cNvPr id="6" name="Bildplatzhalter 5"/>
          <p:cNvPicPr>
            <a:picLocks noGrp="1" noChangeAspect="1"/>
          </p:cNvPicPr>
          <p:nvPr>
            <p:ph type="pic" sz="quarter" idx="10"/>
          </p:nvPr>
        </p:nvPicPr>
        <p:blipFill>
          <a:blip r:embed="rId2"/>
          <a:srcRect t="922" b="92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4947602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RABENKRÄHE</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Schwarzes, glänzendes Gefieder; kräftiger Schnabel</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63613895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EINLEITUNG</a:t>
            </a:r>
            <a:br>
              <a:rPr lang="de-DE" dirty="0" smtClean="0"/>
            </a:br>
            <a:r>
              <a:rPr lang="de-DE" dirty="0" smtClean="0"/>
              <a:t>Hochstamm-Obstgärten</a:t>
            </a:r>
            <a:endParaRPr lang="de-DE" dirty="0"/>
          </a:p>
        </p:txBody>
      </p:sp>
      <p:sp>
        <p:nvSpPr>
          <p:cNvPr id="3" name="Inhaltsplatzhalter 2"/>
          <p:cNvSpPr>
            <a:spLocks noGrp="1"/>
          </p:cNvSpPr>
          <p:nvPr>
            <p:ph sz="quarter" idx="10"/>
          </p:nvPr>
        </p:nvSpPr>
        <p:spPr/>
        <p:txBody>
          <a:bodyPr>
            <a:normAutofit fontScale="85000" lnSpcReduction="10000"/>
          </a:bodyPr>
          <a:lstStyle/>
          <a:p>
            <a:r>
              <a:rPr lang="de-DE" dirty="0" smtClean="0"/>
              <a:t>Hochstamm-Obstgärten (links) mit Höhlen und extensiv genutzten Wiesen sind viel artenreicher als die leichter zu bewirtschaftenden Niederstammkulturen (rechts)</a:t>
            </a:r>
            <a:endParaRPr lang="de-DE" dirty="0"/>
          </a:p>
        </p:txBody>
      </p:sp>
      <p:pic>
        <p:nvPicPr>
          <p:cNvPr id="8" name="Bildplatzhalter 7"/>
          <p:cNvPicPr>
            <a:picLocks noGrp="1" noChangeAspect="1"/>
          </p:cNvPicPr>
          <p:nvPr>
            <p:ph type="pic" sz="quarter" idx="11"/>
          </p:nvPr>
        </p:nvPicPr>
        <p:blipFill>
          <a:blip r:embed="rId2"/>
          <a:srcRect t="5692" b="5692"/>
          <a:stretch>
            <a:fillRect/>
          </a:stretch>
        </p:blipFill>
        <p:spPr/>
      </p:pic>
      <p:sp>
        <p:nvSpPr>
          <p:cNvPr id="5" name="Textplatzhalter 4"/>
          <p:cNvSpPr>
            <a:spLocks noGrp="1"/>
          </p:cNvSpPr>
          <p:nvPr>
            <p:ph type="body" sz="quarter" idx="14"/>
          </p:nvPr>
        </p:nvSpPr>
        <p:spPr/>
        <p:txBody>
          <a:bodyPr/>
          <a:lstStyle/>
          <a:p>
            <a:r>
              <a:rPr lang="de-DE" dirty="0" smtClean="0"/>
              <a:t>SVS</a:t>
            </a:r>
            <a:endParaRPr lang="de-DE" dirty="0"/>
          </a:p>
        </p:txBody>
      </p:sp>
      <p:pic>
        <p:nvPicPr>
          <p:cNvPr id="9" name="Bildplatzhalter 8"/>
          <p:cNvPicPr>
            <a:picLocks noGrp="1" noChangeAspect="1"/>
          </p:cNvPicPr>
          <p:nvPr>
            <p:ph type="pic" sz="quarter" idx="15"/>
          </p:nvPr>
        </p:nvPicPr>
        <p:blipFill>
          <a:blip r:embed="rId3"/>
          <a:srcRect t="5674" b="5674"/>
          <a:stretch>
            <a:fillRect/>
          </a:stretch>
        </p:blipFill>
        <p:spPr/>
      </p:pic>
      <p:sp>
        <p:nvSpPr>
          <p:cNvPr id="7" name="Textplatzhalter 6"/>
          <p:cNvSpPr>
            <a:spLocks noGrp="1"/>
          </p:cNvSpPr>
          <p:nvPr>
            <p:ph type="body" sz="quarter" idx="16"/>
          </p:nvPr>
        </p:nvSpPr>
        <p:spPr/>
        <p:txBody>
          <a:bodyPr/>
          <a:lstStyle/>
          <a:p>
            <a:r>
              <a:rPr lang="de-DE" dirty="0" smtClean="0"/>
              <a:t>Stefan Wassmer</a:t>
            </a:r>
            <a:endParaRPr lang="de-DE" dirty="0"/>
          </a:p>
        </p:txBody>
      </p:sp>
    </p:spTree>
    <p:extLst>
      <p:ext uri="{BB962C8B-B14F-4D97-AF65-F5344CB8AC3E}">
        <p14:creationId xmlns:p14="http://schemas.microsoft.com/office/powerpoint/2010/main" val="1584695981"/>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RABENKRÄHE</a:t>
            </a:r>
            <a:endParaRPr lang="de-DE" dirty="0"/>
          </a:p>
        </p:txBody>
      </p:sp>
      <p:sp>
        <p:nvSpPr>
          <p:cNvPr id="3" name="Inhaltsplatzhalter 2"/>
          <p:cNvSpPr>
            <a:spLocks noGrp="1"/>
          </p:cNvSpPr>
          <p:nvPr>
            <p:ph sz="half" idx="1"/>
          </p:nvPr>
        </p:nvSpPr>
        <p:spPr/>
        <p:txBody>
          <a:bodyPr>
            <a:normAutofit/>
          </a:bodyPr>
          <a:lstStyle/>
          <a:p>
            <a:r>
              <a:rPr lang="de-DE" dirty="0" smtClean="0"/>
              <a:t>Nahrung</a:t>
            </a:r>
          </a:p>
          <a:p>
            <a:pPr lvl="1"/>
            <a:r>
              <a:rPr lang="de-DE" dirty="0" smtClean="0"/>
              <a:t>kräftiger Schnabel ohne besondere Form</a:t>
            </a:r>
          </a:p>
          <a:p>
            <a:pPr lvl="1"/>
            <a:r>
              <a:rPr lang="de-DE" dirty="0" smtClean="0"/>
              <a:t>frisst Kleintiere, Aas, Pflanzenteile, Abfälle,...</a:t>
            </a:r>
          </a:p>
          <a:p>
            <a:r>
              <a:rPr lang="de-DE" dirty="0" smtClean="0"/>
              <a:t>Fortpflanzung</a:t>
            </a:r>
          </a:p>
          <a:p>
            <a:pPr lvl="1"/>
            <a:r>
              <a:rPr lang="de-DE" dirty="0" err="1" smtClean="0"/>
              <a:t>Reisignest</a:t>
            </a:r>
            <a:r>
              <a:rPr lang="de-DE" dirty="0" smtClean="0"/>
              <a:t> in Bäumen oder hohen Sträuchern</a:t>
            </a:r>
          </a:p>
          <a:p>
            <a:pPr lvl="1"/>
            <a:r>
              <a:rPr lang="de-DE" dirty="0" smtClean="0"/>
              <a:t>nicht überdacht wie bei der Elster</a:t>
            </a:r>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10510206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DOHLE</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Dunkelgraues bis schwärzliches Gefieder mit hellerem Nacken, Hinterkopf und Brust, </a:t>
            </a:r>
            <a:r>
              <a:rPr lang="de-DE" dirty="0" err="1" smtClean="0"/>
              <a:t>weisses</a:t>
            </a:r>
            <a:r>
              <a:rPr lang="de-DE" dirty="0" smtClean="0"/>
              <a:t> Auge</a:t>
            </a:r>
            <a:endParaRPr lang="de-DE" dirty="0"/>
          </a:p>
        </p:txBody>
      </p:sp>
      <p:sp>
        <p:nvSpPr>
          <p:cNvPr id="5" name="Textplatzhalter 4"/>
          <p:cNvSpPr>
            <a:spLocks noGrp="1"/>
          </p:cNvSpPr>
          <p:nvPr>
            <p:ph type="body" sz="quarter" idx="14"/>
          </p:nvPr>
        </p:nvSpPr>
        <p:spPr/>
        <p:txBody>
          <a:bodyPr/>
          <a:lstStyle/>
          <a:p>
            <a:r>
              <a:rPr lang="de-DE" dirty="0" smtClean="0"/>
              <a:t>Michael Gerber</a:t>
            </a:r>
            <a:endParaRPr lang="de-DE" dirty="0"/>
          </a:p>
        </p:txBody>
      </p:sp>
      <p:pic>
        <p:nvPicPr>
          <p:cNvPr id="6" name="Bildplatzhalter 5"/>
          <p:cNvPicPr>
            <a:picLocks noGrp="1" noChangeAspect="1"/>
          </p:cNvPicPr>
          <p:nvPr>
            <p:ph type="pic" sz="quarter" idx="11"/>
          </p:nvPr>
        </p:nvPicPr>
        <p:blipFill>
          <a:blip r:embed="rId2"/>
          <a:srcRect t="9" b="9"/>
          <a:stretch>
            <a:fillRect/>
          </a:stretch>
        </p:blipFill>
        <p:spPr/>
      </p:pic>
    </p:spTree>
    <p:extLst>
      <p:ext uri="{BB962C8B-B14F-4D97-AF65-F5344CB8AC3E}">
        <p14:creationId xmlns:p14="http://schemas.microsoft.com/office/powerpoint/2010/main" val="66009204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DOHLE</a:t>
            </a:r>
            <a:endParaRPr lang="de-DE" dirty="0"/>
          </a:p>
        </p:txBody>
      </p:sp>
      <p:sp>
        <p:nvSpPr>
          <p:cNvPr id="3" name="Inhaltsplatzhalter 2"/>
          <p:cNvSpPr>
            <a:spLocks noGrp="1"/>
          </p:cNvSpPr>
          <p:nvPr>
            <p:ph sz="half" idx="1"/>
          </p:nvPr>
        </p:nvSpPr>
        <p:spPr/>
        <p:txBody>
          <a:bodyPr>
            <a:normAutofit/>
          </a:bodyPr>
          <a:lstStyle/>
          <a:p>
            <a:r>
              <a:rPr lang="de-DE" dirty="0" smtClean="0"/>
              <a:t>Fortpflanzung</a:t>
            </a:r>
          </a:p>
          <a:p>
            <a:pPr lvl="1"/>
            <a:r>
              <a:rPr lang="de-DE" dirty="0" smtClean="0"/>
              <a:t>Brütet in Baumhöhlen, Mauerlöchern und anderen Nischen an Gebäuden</a:t>
            </a:r>
          </a:p>
          <a:p>
            <a:r>
              <a:rPr lang="de-DE" dirty="0" smtClean="0"/>
              <a:t>Vorkommen</a:t>
            </a:r>
          </a:p>
          <a:p>
            <a:pPr lvl="1"/>
            <a:r>
              <a:rPr lang="de-DE" dirty="0" smtClean="0"/>
              <a:t>Siedlungen mit Grünflächen</a:t>
            </a:r>
          </a:p>
          <a:p>
            <a:pPr lvl="1"/>
            <a:r>
              <a:rPr lang="de-DE" dirty="0" smtClean="0"/>
              <a:t>Brütet auch in Wäldern</a:t>
            </a:r>
          </a:p>
          <a:p>
            <a:pPr lvl="1"/>
            <a:r>
              <a:rPr lang="de-DE" dirty="0" smtClean="0"/>
              <a:t>Nahrungssuche oft auf Feldern und Wiesen</a:t>
            </a:r>
            <a:endParaRPr lang="de-DE" dirty="0"/>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789112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EICHELHÄHER</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Rötlichbrauner Gesamteindruck; Flügel schwarz mit </a:t>
            </a:r>
            <a:r>
              <a:rPr lang="de-DE" dirty="0" err="1" smtClean="0"/>
              <a:t>weissem</a:t>
            </a:r>
            <a:r>
              <a:rPr lang="de-DE" dirty="0" smtClean="0"/>
              <a:t> Feld und blau-schwarzen Flügeldecken; schwarzer Bartstreif</a:t>
            </a:r>
            <a:endParaRPr lang="de-DE" dirty="0"/>
          </a:p>
        </p:txBody>
      </p:sp>
      <p:sp>
        <p:nvSpPr>
          <p:cNvPr id="5" name="Textplatzhalter 4"/>
          <p:cNvSpPr>
            <a:spLocks noGrp="1"/>
          </p:cNvSpPr>
          <p:nvPr>
            <p:ph type="body" sz="quarter" idx="14"/>
          </p:nvPr>
        </p:nvSpPr>
        <p:spPr/>
        <p:txBody>
          <a:bodyPr/>
          <a:lstStyle/>
          <a:p>
            <a:r>
              <a:rPr lang="de-DE" dirty="0" smtClean="0"/>
              <a:t>Michael Gerber</a:t>
            </a:r>
            <a:endParaRPr lang="de-DE" dirty="0"/>
          </a:p>
        </p:txBody>
      </p:sp>
      <p:pic>
        <p:nvPicPr>
          <p:cNvPr id="7" name="Bildplatzhalter 6"/>
          <p:cNvPicPr>
            <a:picLocks noGrp="1" noChangeAspect="1"/>
          </p:cNvPicPr>
          <p:nvPr>
            <p:ph type="pic" sz="quarter" idx="11"/>
          </p:nvPr>
        </p:nvPicPr>
        <p:blipFill>
          <a:blip r:embed="rId2"/>
          <a:srcRect t="9" b="9"/>
          <a:stretch>
            <a:fillRect/>
          </a:stretch>
        </p:blipFill>
        <p:spPr/>
      </p:pic>
    </p:spTree>
    <p:extLst>
      <p:ext uri="{BB962C8B-B14F-4D97-AF65-F5344CB8AC3E}">
        <p14:creationId xmlns:p14="http://schemas.microsoft.com/office/powerpoint/2010/main" val="3230609839"/>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EICHELHÄHER</a:t>
            </a:r>
            <a:endParaRPr lang="de-DE" dirty="0"/>
          </a:p>
        </p:txBody>
      </p:sp>
      <p:sp>
        <p:nvSpPr>
          <p:cNvPr id="3" name="Inhaltsplatzhalter 2"/>
          <p:cNvSpPr>
            <a:spLocks noGrp="1"/>
          </p:cNvSpPr>
          <p:nvPr>
            <p:ph sz="half" idx="1"/>
          </p:nvPr>
        </p:nvSpPr>
        <p:spPr/>
        <p:txBody>
          <a:bodyPr>
            <a:normAutofit/>
          </a:bodyPr>
          <a:lstStyle/>
          <a:p>
            <a:r>
              <a:rPr lang="de-DE" dirty="0" smtClean="0"/>
              <a:t>Nahrung: Allesfresser</a:t>
            </a:r>
          </a:p>
          <a:p>
            <a:pPr lvl="1"/>
            <a:r>
              <a:rPr lang="de-DE" dirty="0" smtClean="0"/>
              <a:t>Samen, Nüsse, Beeren, Insekten, Eier, Jungvögel, kleine Wirbeltiere</a:t>
            </a:r>
          </a:p>
          <a:p>
            <a:r>
              <a:rPr lang="de-DE" dirty="0" smtClean="0"/>
              <a:t>Vorräte</a:t>
            </a:r>
          </a:p>
          <a:p>
            <a:pPr lvl="1"/>
            <a:r>
              <a:rPr lang="de-DE" dirty="0" smtClean="0"/>
              <a:t>legt im Herbst Vorräte für den Winter an (v.a. Eicheln)</a:t>
            </a:r>
          </a:p>
          <a:p>
            <a:pPr lvl="1"/>
            <a:r>
              <a:rPr lang="de-DE" dirty="0" smtClean="0"/>
              <a:t>trägt dadurch zur Ausbreitung der Eiche bei</a:t>
            </a:r>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Stefan Wassmer</a:t>
            </a:r>
            <a:endParaRPr lang="de-DE" dirty="0"/>
          </a:p>
        </p:txBody>
      </p:sp>
    </p:spTree>
    <p:extLst>
      <p:ext uri="{BB962C8B-B14F-4D97-AF65-F5344CB8AC3E}">
        <p14:creationId xmlns:p14="http://schemas.microsoft.com/office/powerpoint/2010/main" val="8061837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ELSTER</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Unverwechselbar mit langem Schwanz und </a:t>
            </a:r>
            <a:r>
              <a:rPr lang="de-DE" dirty="0" err="1" smtClean="0"/>
              <a:t>schwarz-weissem</a:t>
            </a:r>
            <a:r>
              <a:rPr lang="de-DE" dirty="0" smtClean="0"/>
              <a:t> Gefieder</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3408171571"/>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ELSTER</a:t>
            </a:r>
            <a:endParaRPr lang="de-DE" dirty="0"/>
          </a:p>
        </p:txBody>
      </p:sp>
      <p:sp>
        <p:nvSpPr>
          <p:cNvPr id="3" name="Inhaltsplatzhalter 2"/>
          <p:cNvSpPr>
            <a:spLocks noGrp="1"/>
          </p:cNvSpPr>
          <p:nvPr>
            <p:ph sz="half" idx="1"/>
          </p:nvPr>
        </p:nvSpPr>
        <p:spPr/>
        <p:txBody>
          <a:bodyPr>
            <a:normAutofit/>
          </a:bodyPr>
          <a:lstStyle/>
          <a:p>
            <a:r>
              <a:rPr lang="de-DE" dirty="0" smtClean="0"/>
              <a:t>Nahrung</a:t>
            </a:r>
          </a:p>
          <a:p>
            <a:pPr lvl="1"/>
            <a:r>
              <a:rPr lang="de-DE" dirty="0" smtClean="0"/>
              <a:t>Allesfresser; diverse pflanzliche und tierische Nahrung, auch Abfälle</a:t>
            </a:r>
          </a:p>
          <a:p>
            <a:r>
              <a:rPr lang="de-DE" dirty="0" smtClean="0"/>
              <a:t>Fortpflanzung</a:t>
            </a:r>
          </a:p>
          <a:p>
            <a:pPr lvl="1"/>
            <a:r>
              <a:rPr lang="de-DE" dirty="0" smtClean="0"/>
              <a:t>sperriges Reisignest, oft mit eingearbeiteten Dornzweigen</a:t>
            </a:r>
          </a:p>
          <a:p>
            <a:pPr lvl="1"/>
            <a:r>
              <a:rPr lang="de-DE" dirty="0" smtClean="0"/>
              <a:t>hoch in Bäumen oder Sträuchern</a:t>
            </a:r>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Stefan Wassmer</a:t>
            </a:r>
            <a:endParaRPr lang="de-DE" dirty="0"/>
          </a:p>
        </p:txBody>
      </p:sp>
    </p:spTree>
    <p:extLst>
      <p:ext uri="{BB962C8B-B14F-4D97-AF65-F5344CB8AC3E}">
        <p14:creationId xmlns:p14="http://schemas.microsoft.com/office/powerpoint/2010/main" val="24251946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ELSTER</a:t>
            </a:r>
            <a:endParaRPr lang="de-DE" dirty="0"/>
          </a:p>
        </p:txBody>
      </p:sp>
      <p:sp>
        <p:nvSpPr>
          <p:cNvPr id="3" name="Inhaltsplatzhalter 2"/>
          <p:cNvSpPr>
            <a:spLocks noGrp="1"/>
          </p:cNvSpPr>
          <p:nvPr>
            <p:ph sz="half" idx="1"/>
          </p:nvPr>
        </p:nvSpPr>
        <p:spPr/>
        <p:txBody>
          <a:bodyPr>
            <a:normAutofit/>
          </a:bodyPr>
          <a:lstStyle/>
          <a:p>
            <a:r>
              <a:rPr lang="de-DE" dirty="0" smtClean="0"/>
              <a:t>Vorkommen</a:t>
            </a:r>
          </a:p>
          <a:p>
            <a:pPr lvl="1"/>
            <a:r>
              <a:rPr lang="de-DE" dirty="0" smtClean="0"/>
              <a:t>Landschaften mit Bäumen und Hecken</a:t>
            </a:r>
          </a:p>
          <a:p>
            <a:pPr lvl="1"/>
            <a:r>
              <a:rPr lang="de-DE" dirty="0" smtClean="0"/>
              <a:t>zieht nicht, bleibt also auch während des Winters im Brutgebiet</a:t>
            </a:r>
            <a:endParaRPr lang="de-DE" b="1" dirty="0" smtClean="0"/>
          </a:p>
        </p:txBody>
      </p:sp>
      <p:pic>
        <p:nvPicPr>
          <p:cNvPr id="7" name="Bildplatzhalter 6"/>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Marcel Ruppen</a:t>
            </a:r>
            <a:endParaRPr lang="de-DE" dirty="0"/>
          </a:p>
        </p:txBody>
      </p:sp>
    </p:spTree>
    <p:extLst>
      <p:ext uri="{BB962C8B-B14F-4D97-AF65-F5344CB8AC3E}">
        <p14:creationId xmlns:p14="http://schemas.microsoft.com/office/powerpoint/2010/main" val="4221617293"/>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TURMFALKE</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Männchen: Oberseite rostbraun; Kopf grau mit schwarzem Bartstreif; Unterseite hell mit dunklen Flecken</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Beat </a:t>
            </a:r>
            <a:r>
              <a:rPr lang="de-DE" dirty="0" err="1" smtClean="0"/>
              <a:t>Rüegger</a:t>
            </a:r>
            <a:endParaRPr lang="de-DE" dirty="0"/>
          </a:p>
        </p:txBody>
      </p:sp>
    </p:spTree>
    <p:extLst>
      <p:ext uri="{BB962C8B-B14F-4D97-AF65-F5344CB8AC3E}">
        <p14:creationId xmlns:p14="http://schemas.microsoft.com/office/powerpoint/2010/main" val="3598855754"/>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TURMFALKE</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Weibchen: Oberseite braun mit stärkerer </a:t>
            </a:r>
            <a:r>
              <a:rPr lang="de-DE" dirty="0" err="1" smtClean="0"/>
              <a:t>Fleckung</a:t>
            </a:r>
            <a:r>
              <a:rPr lang="de-DE" dirty="0" smtClean="0"/>
              <a:t> als Männchen; Kopf braun mit dunkler Strichelung</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Stefan Wassmer</a:t>
            </a:r>
            <a:endParaRPr lang="de-DE" dirty="0"/>
          </a:p>
        </p:txBody>
      </p:sp>
    </p:spTree>
    <p:extLst>
      <p:ext uri="{BB962C8B-B14F-4D97-AF65-F5344CB8AC3E}">
        <p14:creationId xmlns:p14="http://schemas.microsoft.com/office/powerpoint/2010/main" val="379375662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BUNTSPECHT</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err="1" smtClean="0"/>
              <a:t>Schwarz-weiss</a:t>
            </a:r>
            <a:r>
              <a:rPr lang="de-DE" dirty="0" smtClean="0"/>
              <a:t>-rotes Gefieder, </a:t>
            </a:r>
            <a:r>
              <a:rPr lang="de-DE" dirty="0" err="1" smtClean="0"/>
              <a:t>grosse</a:t>
            </a:r>
            <a:r>
              <a:rPr lang="de-DE" dirty="0" smtClean="0"/>
              <a:t> </a:t>
            </a:r>
            <a:r>
              <a:rPr lang="de-DE" dirty="0" err="1" smtClean="0"/>
              <a:t>weisse</a:t>
            </a:r>
            <a:r>
              <a:rPr lang="de-DE" dirty="0" smtClean="0"/>
              <a:t> Schulterflecken, roter Unterschwanz</a:t>
            </a:r>
            <a:endParaRPr lang="de-DE" dirty="0"/>
          </a:p>
        </p:txBody>
      </p:sp>
      <p:pic>
        <p:nvPicPr>
          <p:cNvPr id="7" name="Bildplatzhalter 6"/>
          <p:cNvPicPr>
            <a:picLocks noGrp="1" noChangeAspect="1"/>
          </p:cNvPicPr>
          <p:nvPr>
            <p:ph type="pic" sz="quarter" idx="11"/>
          </p:nvPr>
        </p:nvPicPr>
        <p:blipFill>
          <a:blip r:embed="rId2"/>
          <a:srcRect t="9" b="9"/>
          <a:stretch>
            <a:fillRect/>
          </a:stretch>
        </p:blipFill>
        <p:spPr/>
      </p:pic>
      <p:sp>
        <p:nvSpPr>
          <p:cNvPr id="5" name="Textplatzhalter 4"/>
          <p:cNvSpPr>
            <a:spLocks noGrp="1"/>
          </p:cNvSpPr>
          <p:nvPr>
            <p:ph type="body" sz="quarter" idx="14"/>
          </p:nvPr>
        </p:nvSpPr>
        <p:spPr/>
        <p:txBody>
          <a:bodyPr/>
          <a:lstStyle/>
          <a:p>
            <a:r>
              <a:rPr lang="de-DE" dirty="0" smtClean="0"/>
              <a:t>Stefan Wassmer</a:t>
            </a:r>
            <a:endParaRPr lang="de-DE" dirty="0"/>
          </a:p>
        </p:txBody>
      </p:sp>
    </p:spTree>
    <p:extLst>
      <p:ext uri="{BB962C8B-B14F-4D97-AF65-F5344CB8AC3E}">
        <p14:creationId xmlns:p14="http://schemas.microsoft.com/office/powerpoint/2010/main" val="350480194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TURMFALKE</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Flugbild: Schlanke, relativ spitze Flügel; langer, gerader Schwanz mit schwarzer </a:t>
            </a:r>
            <a:r>
              <a:rPr lang="de-DE" dirty="0" err="1" smtClean="0"/>
              <a:t>Endbinde</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Marcel Ruppen</a:t>
            </a:r>
            <a:endParaRPr lang="de-DE" dirty="0"/>
          </a:p>
        </p:txBody>
      </p:sp>
    </p:spTree>
    <p:extLst>
      <p:ext uri="{BB962C8B-B14F-4D97-AF65-F5344CB8AC3E}">
        <p14:creationId xmlns:p14="http://schemas.microsoft.com/office/powerpoint/2010/main" val="2338882076"/>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TURMFALKE</a:t>
            </a:r>
            <a:endParaRPr lang="de-DE" dirty="0"/>
          </a:p>
        </p:txBody>
      </p:sp>
      <p:sp>
        <p:nvSpPr>
          <p:cNvPr id="3" name="Inhaltsplatzhalter 2"/>
          <p:cNvSpPr>
            <a:spLocks noGrp="1"/>
          </p:cNvSpPr>
          <p:nvPr>
            <p:ph sz="half" idx="1"/>
          </p:nvPr>
        </p:nvSpPr>
        <p:spPr/>
        <p:txBody>
          <a:bodyPr>
            <a:normAutofit/>
          </a:bodyPr>
          <a:lstStyle/>
          <a:p>
            <a:r>
              <a:rPr lang="de-DE" dirty="0" smtClean="0"/>
              <a:t>Nahrung</a:t>
            </a:r>
          </a:p>
          <a:p>
            <a:pPr lvl="1"/>
            <a:r>
              <a:rPr lang="de-DE" dirty="0" smtClean="0"/>
              <a:t>hauptsächlich Mäuse</a:t>
            </a:r>
          </a:p>
          <a:p>
            <a:pPr lvl="1"/>
            <a:r>
              <a:rPr lang="de-DE" dirty="0" smtClean="0"/>
              <a:t>auch kleine Vögel, Insekten und andere Kleintiere</a:t>
            </a:r>
          </a:p>
          <a:p>
            <a:r>
              <a:rPr lang="de-DE" dirty="0" smtClean="0"/>
              <a:t>Fortpflanzung</a:t>
            </a:r>
          </a:p>
          <a:p>
            <a:pPr lvl="1"/>
            <a:r>
              <a:rPr lang="de-DE" dirty="0" smtClean="0"/>
              <a:t>natürlicherweise in alten Krähennestern oder auf Felsvorsprüngen</a:t>
            </a:r>
          </a:p>
          <a:p>
            <a:pPr lvl="1"/>
            <a:r>
              <a:rPr lang="de-DE" dirty="0" smtClean="0"/>
              <a:t>heute oft in Nistkästen</a:t>
            </a:r>
          </a:p>
        </p:txBody>
      </p:sp>
      <p:pic>
        <p:nvPicPr>
          <p:cNvPr id="6" name="Bildplatzhalter 5"/>
          <p:cNvPicPr>
            <a:picLocks noGrp="1" noChangeAspect="1"/>
          </p:cNvPicPr>
          <p:nvPr>
            <p:ph type="pic" sz="quarter" idx="10"/>
          </p:nvPr>
        </p:nvPicPr>
        <p:blipFill>
          <a:blip r:embed="rId2"/>
          <a:srcRect t="838" b="838"/>
          <a:stretch>
            <a:fillRect/>
          </a:stretch>
        </p:blipFill>
        <p:spPr/>
      </p:pic>
      <p:sp>
        <p:nvSpPr>
          <p:cNvPr id="5" name="Textplatzhalter 4"/>
          <p:cNvSpPr>
            <a:spLocks noGrp="1"/>
          </p:cNvSpPr>
          <p:nvPr>
            <p:ph type="body" sz="quarter" idx="14"/>
          </p:nvPr>
        </p:nvSpPr>
        <p:spPr/>
        <p:txBody>
          <a:bodyPr/>
          <a:lstStyle/>
          <a:p>
            <a:r>
              <a:rPr lang="de-DE" dirty="0" smtClean="0"/>
              <a:t>René Roth</a:t>
            </a:r>
            <a:endParaRPr lang="de-DE" dirty="0"/>
          </a:p>
        </p:txBody>
      </p:sp>
    </p:spTree>
    <p:extLst>
      <p:ext uri="{BB962C8B-B14F-4D97-AF65-F5344CB8AC3E}">
        <p14:creationId xmlns:p14="http://schemas.microsoft.com/office/powerpoint/2010/main" val="12294713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TURMFALKE</a:t>
            </a:r>
            <a:endParaRPr lang="de-DE" dirty="0"/>
          </a:p>
        </p:txBody>
      </p:sp>
      <p:sp>
        <p:nvSpPr>
          <p:cNvPr id="5" name="Textplatzhalter 4"/>
          <p:cNvSpPr>
            <a:spLocks noGrp="1"/>
          </p:cNvSpPr>
          <p:nvPr>
            <p:ph type="body" sz="quarter" idx="14"/>
          </p:nvPr>
        </p:nvSpPr>
        <p:spPr/>
        <p:txBody>
          <a:bodyPr/>
          <a:lstStyle/>
          <a:p>
            <a:endParaRPr lang="de-DE" dirty="0"/>
          </a:p>
        </p:txBody>
      </p:sp>
      <p:pic>
        <p:nvPicPr>
          <p:cNvPr id="6" name="Bildplatzhalter 5" descr="DSC08021.JPG"/>
          <p:cNvPicPr>
            <a:picLocks noGrp="1" noChangeAspect="1"/>
          </p:cNvPicPr>
          <p:nvPr>
            <p:ph type="pic" sz="quarter" idx="10"/>
          </p:nvPr>
        </p:nvPicPr>
        <p:blipFill>
          <a:blip r:embed="rId3"/>
          <a:srcRect t="5671" b="5671"/>
          <a:stretch>
            <a:fillRect/>
          </a:stretch>
        </p:blipFill>
        <p:spPr>
          <a:prstGeom prst="rect">
            <a:avLst/>
          </a:prstGeom>
        </p:spPr>
      </p:pic>
    </p:spTree>
    <p:extLst>
      <p:ext uri="{BB962C8B-B14F-4D97-AF65-F5344CB8AC3E}">
        <p14:creationId xmlns:p14="http://schemas.microsoft.com/office/powerpoint/2010/main" val="4221617293"/>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ROTMILAN</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Etwas grösser als Mäusebussard; rotbraunes Gefieder; Kopf gräulich</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Marcel Ruppen</a:t>
            </a:r>
            <a:endParaRPr lang="de-DE" dirty="0"/>
          </a:p>
        </p:txBody>
      </p:sp>
    </p:spTree>
    <p:extLst>
      <p:ext uri="{BB962C8B-B14F-4D97-AF65-F5344CB8AC3E}">
        <p14:creationId xmlns:p14="http://schemas.microsoft.com/office/powerpoint/2010/main" val="2851633831"/>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ROTMILAN</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Flugbild: Flügel weniger rund als beim Mäusebussard; Schwanz tief gegabelt, rötlich; </a:t>
            </a:r>
            <a:r>
              <a:rPr lang="de-DE" dirty="0" err="1" smtClean="0"/>
              <a:t>grosse</a:t>
            </a:r>
            <a:r>
              <a:rPr lang="de-DE" dirty="0" smtClean="0"/>
              <a:t> </a:t>
            </a:r>
            <a:r>
              <a:rPr lang="de-DE" dirty="0" err="1" smtClean="0"/>
              <a:t>weisse</a:t>
            </a:r>
            <a:r>
              <a:rPr lang="de-DE" dirty="0" smtClean="0"/>
              <a:t> Flecken am Unterflügelbug („Fenster“)</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2173329703"/>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ROTMILAN</a:t>
            </a:r>
            <a:endParaRPr lang="de-DE" dirty="0"/>
          </a:p>
        </p:txBody>
      </p:sp>
      <p:sp>
        <p:nvSpPr>
          <p:cNvPr id="3" name="Inhaltsplatzhalter 2"/>
          <p:cNvSpPr>
            <a:spLocks noGrp="1"/>
          </p:cNvSpPr>
          <p:nvPr>
            <p:ph idx="1"/>
          </p:nvPr>
        </p:nvSpPr>
        <p:spPr/>
        <p:txBody>
          <a:bodyPr/>
          <a:lstStyle/>
          <a:p>
            <a:r>
              <a:rPr lang="de-DE" dirty="0" smtClean="0"/>
              <a:t>Nahrung</a:t>
            </a:r>
          </a:p>
          <a:p>
            <a:pPr lvl="1"/>
            <a:r>
              <a:rPr lang="de-DE" dirty="0" smtClean="0"/>
              <a:t>Diverse kleine Wirbeltiere</a:t>
            </a:r>
          </a:p>
          <a:p>
            <a:pPr lvl="1"/>
            <a:r>
              <a:rPr lang="de-DE" dirty="0" smtClean="0"/>
              <a:t>Oft Aas und kranke oder sonst geschwächte Tiere</a:t>
            </a:r>
          </a:p>
          <a:p>
            <a:r>
              <a:rPr lang="de-DE" dirty="0" smtClean="0"/>
              <a:t>Fortpflanzung</a:t>
            </a:r>
          </a:p>
          <a:p>
            <a:pPr lvl="1"/>
            <a:r>
              <a:rPr lang="de-DE" dirty="0" smtClean="0"/>
              <a:t>Umfangreicher Horst auf hohen Waldbäumen, nahe am Waldrand</a:t>
            </a:r>
            <a:endParaRPr lang="de-DE" dirty="0"/>
          </a:p>
        </p:txBody>
      </p:sp>
      <p:sp>
        <p:nvSpPr>
          <p:cNvPr id="4" name="Textplatzhalter 3"/>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38384304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KULTURLAND</a:t>
            </a:r>
            <a:endParaRPr lang="de-DE" dirty="0"/>
          </a:p>
        </p:txBody>
      </p:sp>
      <p:sp>
        <p:nvSpPr>
          <p:cNvPr id="5" name="Textplatzhalter 4"/>
          <p:cNvSpPr>
            <a:spLocks noGrp="1"/>
          </p:cNvSpPr>
          <p:nvPr>
            <p:ph type="body" sz="quarter" idx="14"/>
          </p:nvPr>
        </p:nvSpPr>
        <p:spPr/>
        <p:txBody>
          <a:bodyPr/>
          <a:lstStyle/>
          <a:p>
            <a:endParaRPr lang="de-DE" dirty="0"/>
          </a:p>
        </p:txBody>
      </p:sp>
      <p:pic>
        <p:nvPicPr>
          <p:cNvPr id="6" name="Bildplatzhalter 5" descr="IMG_3324.JPG"/>
          <p:cNvPicPr>
            <a:picLocks noGrp="1" noChangeAspect="1"/>
          </p:cNvPicPr>
          <p:nvPr>
            <p:ph type="pic" sz="quarter" idx="10"/>
          </p:nvPr>
        </p:nvPicPr>
        <p:blipFill>
          <a:blip r:embed="rId2"/>
          <a:srcRect t="130" b="130"/>
          <a:stretch>
            <a:fillRect/>
          </a:stretch>
        </p:blipFill>
        <p:spPr>
          <a:prstGeom prst="rect">
            <a:avLst/>
          </a:prstGeom>
        </p:spPr>
      </p:pic>
    </p:spTree>
    <p:extLst>
      <p:ext uri="{BB962C8B-B14F-4D97-AF65-F5344CB8AC3E}">
        <p14:creationId xmlns:p14="http://schemas.microsoft.com/office/powerpoint/2010/main" val="4221617293"/>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KULTURLAND</a:t>
            </a:r>
            <a:endParaRPr lang="de-DE" dirty="0"/>
          </a:p>
        </p:txBody>
      </p:sp>
      <p:sp>
        <p:nvSpPr>
          <p:cNvPr id="6" name="Textplatzhalter 5"/>
          <p:cNvSpPr>
            <a:spLocks noGrp="1"/>
          </p:cNvSpPr>
          <p:nvPr>
            <p:ph type="body" sz="quarter" idx="14"/>
          </p:nvPr>
        </p:nvSpPr>
        <p:spPr/>
        <p:txBody>
          <a:bodyPr/>
          <a:lstStyle/>
          <a:p>
            <a:endParaRPr lang="de-DE"/>
          </a:p>
        </p:txBody>
      </p:sp>
      <p:pic>
        <p:nvPicPr>
          <p:cNvPr id="8" name="Bildplatzhalter 7" descr="DSC04149.JPG"/>
          <p:cNvPicPr>
            <a:picLocks noGrp="1" noChangeAspect="1"/>
          </p:cNvPicPr>
          <p:nvPr>
            <p:ph type="pic" sz="quarter" idx="10"/>
          </p:nvPr>
        </p:nvPicPr>
        <p:blipFill>
          <a:blip r:embed="rId3"/>
          <a:srcRect t="5671" b="5671"/>
          <a:stretch>
            <a:fillRect/>
          </a:stretch>
        </p:blipFill>
        <p:spPr>
          <a:prstGeom prst="rect">
            <a:avLst/>
          </a:prstGeom>
        </p:spPr>
      </p:pic>
    </p:spTree>
    <p:extLst>
      <p:ext uri="{BB962C8B-B14F-4D97-AF65-F5344CB8AC3E}">
        <p14:creationId xmlns:p14="http://schemas.microsoft.com/office/powerpoint/2010/main" val="4221617293"/>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GREIFVÖGEL &amp; UMWELTGIFTE</a:t>
            </a:r>
            <a:endParaRPr lang="de-DE" dirty="0"/>
          </a:p>
        </p:txBody>
      </p:sp>
      <p:sp>
        <p:nvSpPr>
          <p:cNvPr id="3" name="Inhaltsplatzhalter 2"/>
          <p:cNvSpPr>
            <a:spLocks noGrp="1"/>
          </p:cNvSpPr>
          <p:nvPr>
            <p:ph idx="1"/>
          </p:nvPr>
        </p:nvSpPr>
        <p:spPr>
          <a:xfrm>
            <a:off x="457200" y="1641376"/>
            <a:ext cx="8534400" cy="4149824"/>
          </a:xfrm>
        </p:spPr>
        <p:txBody>
          <a:bodyPr/>
          <a:lstStyle/>
          <a:p>
            <a:r>
              <a:rPr lang="de-DE" dirty="0" smtClean="0"/>
              <a:t>Im Laufe der Nahrungskette reichern sich Gifte an</a:t>
            </a:r>
          </a:p>
          <a:p>
            <a:pPr marL="0" indent="0">
              <a:buNone/>
            </a:pPr>
            <a:r>
              <a:rPr lang="de-DE" dirty="0" smtClean="0"/>
              <a:t>	</a:t>
            </a:r>
            <a:r>
              <a:rPr lang="de-DE" b="1" dirty="0" smtClean="0">
                <a:latin typeface="Wingdings"/>
                <a:ea typeface="Wingdings"/>
                <a:cs typeface="Wingdings"/>
                <a:sym typeface="Wingdings"/>
              </a:rPr>
              <a:t></a:t>
            </a:r>
            <a:r>
              <a:rPr lang="de-DE" dirty="0">
                <a:sym typeface="Wingdings"/>
              </a:rPr>
              <a:t> </a:t>
            </a:r>
            <a:r>
              <a:rPr lang="de-DE" dirty="0" smtClean="0"/>
              <a:t>Greifvögel und Raubtiere am Ende der</a:t>
            </a:r>
            <a:br>
              <a:rPr lang="de-DE" dirty="0" smtClean="0"/>
            </a:br>
            <a:r>
              <a:rPr lang="de-DE" dirty="0" smtClean="0"/>
              <a:t>	Nahrungskette sind besonders betroffen!</a:t>
            </a:r>
            <a:endParaRPr lang="de-DE" dirty="0"/>
          </a:p>
        </p:txBody>
      </p:sp>
      <p:pic>
        <p:nvPicPr>
          <p:cNvPr id="6" name="Bild 5"/>
          <p:cNvPicPr>
            <a:picLocks noChangeAspect="1"/>
          </p:cNvPicPr>
          <p:nvPr/>
        </p:nvPicPr>
        <p:blipFill>
          <a:blip r:embed="rId2"/>
          <a:stretch>
            <a:fillRect/>
          </a:stretch>
        </p:blipFill>
        <p:spPr>
          <a:xfrm>
            <a:off x="787400" y="3971640"/>
            <a:ext cx="7558536" cy="1438560"/>
          </a:xfrm>
          <a:prstGeom prst="rect">
            <a:avLst/>
          </a:prstGeom>
        </p:spPr>
      </p:pic>
    </p:spTree>
    <p:extLst>
      <p:ext uri="{BB962C8B-B14F-4D97-AF65-F5344CB8AC3E}">
        <p14:creationId xmlns:p14="http://schemas.microsoft.com/office/powerpoint/2010/main" val="1096506450"/>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MÄUSEBUSSARD</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Gefieder oberseits braun; Unterseite variabel, aber meist mit dunklem Brustband</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269270765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BUNTSPECHT</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noAutofit/>
          </a:bodyPr>
          <a:lstStyle/>
          <a:p>
            <a:r>
              <a:rPr lang="de-DE" dirty="0" smtClean="0"/>
              <a:t>Männchen (links): Roter Nacken</a:t>
            </a:r>
            <a:br>
              <a:rPr lang="de-DE" dirty="0" smtClean="0"/>
            </a:br>
            <a:r>
              <a:rPr lang="de-DE" dirty="0" smtClean="0"/>
              <a:t>Weibchen (rechts): Schwarzer Nacken</a:t>
            </a:r>
            <a:endParaRPr lang="de-DE" dirty="0"/>
          </a:p>
        </p:txBody>
      </p:sp>
      <p:pic>
        <p:nvPicPr>
          <p:cNvPr id="8" name="Bildplatzhalter 7"/>
          <p:cNvPicPr>
            <a:picLocks noGrp="1" noChangeAspect="1"/>
          </p:cNvPicPr>
          <p:nvPr>
            <p:ph type="pic" sz="quarter" idx="11"/>
          </p:nvPr>
        </p:nvPicPr>
        <p:blipFill>
          <a:blip r:embed="rId2"/>
          <a:srcRect l="703" r="703"/>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pic>
        <p:nvPicPr>
          <p:cNvPr id="9" name="Bildplatzhalter 8"/>
          <p:cNvPicPr>
            <a:picLocks noGrp="1" noChangeAspect="1"/>
          </p:cNvPicPr>
          <p:nvPr>
            <p:ph type="pic" sz="quarter" idx="15"/>
          </p:nvPr>
        </p:nvPicPr>
        <p:blipFill>
          <a:blip r:embed="rId3"/>
          <a:srcRect l="723" r="723"/>
          <a:stretch>
            <a:fillRect/>
          </a:stretch>
        </p:blipFill>
        <p:spPr/>
      </p:pic>
      <p:sp>
        <p:nvSpPr>
          <p:cNvPr id="7" name="Textplatzhalter 6"/>
          <p:cNvSpPr>
            <a:spLocks noGrp="1"/>
          </p:cNvSpPr>
          <p:nvPr>
            <p:ph type="body" sz="quarter" idx="16"/>
          </p:nvPr>
        </p:nvSpPr>
        <p:spPr/>
        <p:txBody>
          <a:bodyPr/>
          <a:lstStyle/>
          <a:p>
            <a:r>
              <a:rPr lang="de-DE" dirty="0" smtClean="0"/>
              <a:t>Michael Gerber</a:t>
            </a:r>
            <a:endParaRPr lang="de-DE" dirty="0"/>
          </a:p>
        </p:txBody>
      </p:sp>
    </p:spTree>
    <p:extLst>
      <p:ext uri="{BB962C8B-B14F-4D97-AF65-F5344CB8AC3E}">
        <p14:creationId xmlns:p14="http://schemas.microsoft.com/office/powerpoint/2010/main" val="102102533"/>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MÄUSEBUSSARD</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lstStyle/>
          <a:p>
            <a:r>
              <a:rPr lang="de-DE" dirty="0" smtClean="0"/>
              <a:t>Flugbild: Kurzer Hals; breite, runde Flügel; stark gerundeter Schwanz</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Michael Gerber</a:t>
            </a:r>
            <a:endParaRPr lang="de-DE" dirty="0"/>
          </a:p>
        </p:txBody>
      </p:sp>
    </p:spTree>
    <p:extLst>
      <p:ext uri="{BB962C8B-B14F-4D97-AF65-F5344CB8AC3E}">
        <p14:creationId xmlns:p14="http://schemas.microsoft.com/office/powerpoint/2010/main" val="742914946"/>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MÄUSEBUSSARD</a:t>
            </a:r>
            <a:endParaRPr lang="de-DE" dirty="0"/>
          </a:p>
        </p:txBody>
      </p:sp>
      <p:sp>
        <p:nvSpPr>
          <p:cNvPr id="3" name="Inhaltsplatzhalter 2"/>
          <p:cNvSpPr>
            <a:spLocks noGrp="1"/>
          </p:cNvSpPr>
          <p:nvPr>
            <p:ph idx="1"/>
          </p:nvPr>
        </p:nvSpPr>
        <p:spPr/>
        <p:txBody>
          <a:bodyPr>
            <a:normAutofit/>
          </a:bodyPr>
          <a:lstStyle/>
          <a:p>
            <a:r>
              <a:rPr lang="de-DE" dirty="0" smtClean="0"/>
              <a:t>Fortpflanzung</a:t>
            </a:r>
          </a:p>
          <a:p>
            <a:pPr lvl="1"/>
            <a:r>
              <a:rPr lang="de-DE" dirty="0" err="1" smtClean="0"/>
              <a:t>Grosser</a:t>
            </a:r>
            <a:r>
              <a:rPr lang="de-DE" dirty="0" smtClean="0"/>
              <a:t> </a:t>
            </a:r>
            <a:r>
              <a:rPr lang="de-DE" dirty="0" err="1" smtClean="0"/>
              <a:t>Reisighorst</a:t>
            </a:r>
            <a:r>
              <a:rPr lang="de-DE" dirty="0" smtClean="0"/>
              <a:t> hoch in Bäumen, nahe am Stamm</a:t>
            </a:r>
          </a:p>
          <a:p>
            <a:r>
              <a:rPr lang="de-DE" dirty="0" smtClean="0"/>
              <a:t>Wanderungen</a:t>
            </a:r>
          </a:p>
          <a:p>
            <a:pPr lvl="1"/>
            <a:r>
              <a:rPr lang="de-DE" dirty="0" smtClean="0"/>
              <a:t>Mäusebussarde sind bei uns das ganze Jahr über anwesend</a:t>
            </a:r>
          </a:p>
          <a:p>
            <a:pPr lvl="1"/>
            <a:r>
              <a:rPr lang="de-DE" dirty="0" smtClean="0"/>
              <a:t>Durchziehende Individuen aus dem Norden bei uns beobachtet werden</a:t>
            </a:r>
          </a:p>
          <a:p>
            <a:pPr lvl="1"/>
            <a:r>
              <a:rPr lang="de-DE" dirty="0" smtClean="0"/>
              <a:t>Bei starkem Schneefall im Winter kommt es zu </a:t>
            </a:r>
            <a:r>
              <a:rPr lang="de-DE" dirty="0" err="1" smtClean="0"/>
              <a:t>grossen</a:t>
            </a:r>
            <a:r>
              <a:rPr lang="de-DE" dirty="0" smtClean="0"/>
              <a:t> Zugbewegungen Richtung Süden (Winterflucht)</a:t>
            </a:r>
          </a:p>
        </p:txBody>
      </p:sp>
      <p:sp>
        <p:nvSpPr>
          <p:cNvPr id="4" name="Textplatzhalter 3"/>
          <p:cNvSpPr>
            <a:spLocks noGrp="1"/>
          </p:cNvSpPr>
          <p:nvPr>
            <p:ph type="body" sz="quarter" idx="14"/>
          </p:nvPr>
        </p:nvSpPr>
        <p:spPr/>
        <p:txBody>
          <a:bodyPr/>
          <a:lstStyle/>
          <a:p>
            <a:endParaRPr lang="de-DE"/>
          </a:p>
        </p:txBody>
      </p:sp>
    </p:spTree>
    <p:extLst>
      <p:ext uri="{BB962C8B-B14F-4D97-AF65-F5344CB8AC3E}">
        <p14:creationId xmlns:p14="http://schemas.microsoft.com/office/powerpoint/2010/main" val="13600594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AUFWINDE</a:t>
            </a:r>
            <a:endParaRPr lang="de-DE" dirty="0"/>
          </a:p>
        </p:txBody>
      </p:sp>
      <p:pic>
        <p:nvPicPr>
          <p:cNvPr id="4" name="Inhaltsplatzhalter 3"/>
          <p:cNvPicPr>
            <a:picLocks noGrp="1" noChangeAspect="1"/>
          </p:cNvPicPr>
          <p:nvPr>
            <p:ph idx="1"/>
          </p:nvPr>
        </p:nvPicPr>
        <p:blipFill>
          <a:blip r:embed="rId2"/>
          <a:srcRect l="-6582" r="-6582"/>
          <a:stretch>
            <a:fillRect/>
          </a:stretch>
        </p:blipFill>
        <p:spPr/>
      </p:pic>
      <p:sp>
        <p:nvSpPr>
          <p:cNvPr id="5" name="Textfeld 4"/>
          <p:cNvSpPr txBox="1"/>
          <p:nvPr/>
        </p:nvSpPr>
        <p:spPr>
          <a:xfrm>
            <a:off x="6516216" y="1340768"/>
            <a:ext cx="2303335" cy="523220"/>
          </a:xfrm>
          <a:prstGeom prst="rect">
            <a:avLst/>
          </a:prstGeom>
          <a:noFill/>
        </p:spPr>
        <p:txBody>
          <a:bodyPr wrap="none" rtlCol="0">
            <a:spAutoFit/>
          </a:bodyPr>
          <a:lstStyle/>
          <a:p>
            <a:r>
              <a:rPr lang="de-DE" sz="2800" dirty="0" smtClean="0">
                <a:solidFill>
                  <a:schemeClr val="bg2"/>
                </a:solidFill>
              </a:rPr>
              <a:t>Hangaufwinde</a:t>
            </a:r>
            <a:endParaRPr lang="de-DE" sz="2800" dirty="0">
              <a:solidFill>
                <a:schemeClr val="bg2"/>
              </a:solidFill>
            </a:endParaRPr>
          </a:p>
        </p:txBody>
      </p:sp>
      <p:sp>
        <p:nvSpPr>
          <p:cNvPr id="6" name="Textfeld 5"/>
          <p:cNvSpPr txBox="1"/>
          <p:nvPr/>
        </p:nvSpPr>
        <p:spPr>
          <a:xfrm>
            <a:off x="251520" y="2492896"/>
            <a:ext cx="1602372" cy="1384995"/>
          </a:xfrm>
          <a:prstGeom prst="rect">
            <a:avLst/>
          </a:prstGeom>
          <a:noFill/>
        </p:spPr>
        <p:txBody>
          <a:bodyPr wrap="none" rtlCol="0">
            <a:spAutoFit/>
          </a:bodyPr>
          <a:lstStyle/>
          <a:p>
            <a:r>
              <a:rPr lang="de-DE" sz="2800" dirty="0" smtClean="0">
                <a:solidFill>
                  <a:schemeClr val="bg2"/>
                </a:solidFill>
              </a:rPr>
              <a:t>Wärme-</a:t>
            </a:r>
            <a:br>
              <a:rPr lang="de-DE" sz="2800" dirty="0" smtClean="0">
                <a:solidFill>
                  <a:schemeClr val="bg2"/>
                </a:solidFill>
              </a:rPr>
            </a:br>
            <a:r>
              <a:rPr lang="de-DE" sz="2800" dirty="0" smtClean="0">
                <a:solidFill>
                  <a:schemeClr val="bg2"/>
                </a:solidFill>
              </a:rPr>
              <a:t>aufwinde</a:t>
            </a:r>
          </a:p>
          <a:p>
            <a:r>
              <a:rPr lang="de-DE" sz="2800" dirty="0" smtClean="0">
                <a:solidFill>
                  <a:schemeClr val="bg2"/>
                </a:solidFill>
              </a:rPr>
              <a:t>(Thermik)</a:t>
            </a:r>
            <a:endParaRPr lang="de-DE" sz="2800" dirty="0">
              <a:solidFill>
                <a:schemeClr val="bg2"/>
              </a:solidFill>
            </a:endParaRPr>
          </a:p>
        </p:txBody>
      </p:sp>
    </p:spTree>
    <p:extLst>
      <p:ext uri="{BB962C8B-B14F-4D97-AF65-F5344CB8AC3E}">
        <p14:creationId xmlns:p14="http://schemas.microsoft.com/office/powerpoint/2010/main" val="318604237"/>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30783"/>
            <a:ext cx="7772400" cy="1470025"/>
          </a:xfrm>
        </p:spPr>
        <p:txBody>
          <a:bodyPr/>
          <a:lstStyle/>
          <a:p>
            <a:r>
              <a:rPr lang="de-DE" dirty="0" smtClean="0"/>
              <a:t>Danke für die Aufmerksamkeit!</a:t>
            </a:r>
            <a:endParaRPr lang="de-DE" dirty="0"/>
          </a:p>
        </p:txBody>
      </p:sp>
      <p:pic>
        <p:nvPicPr>
          <p:cNvPr id="3" name="Bild 2"/>
          <p:cNvPicPr>
            <a:picLocks noChangeAspect="1"/>
          </p:cNvPicPr>
          <p:nvPr/>
        </p:nvPicPr>
        <p:blipFill>
          <a:blip r:embed="rId2"/>
          <a:stretch>
            <a:fillRect/>
          </a:stretch>
        </p:blipFill>
        <p:spPr>
          <a:xfrm>
            <a:off x="2051720" y="1628800"/>
            <a:ext cx="5041056" cy="3602496"/>
          </a:xfrm>
          <a:prstGeom prst="rect">
            <a:avLst/>
          </a:prstGeom>
        </p:spPr>
      </p:pic>
      <p:pic>
        <p:nvPicPr>
          <p:cNvPr id="5" name="Bild 4" descr="Logo SVS 2013 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5517232"/>
            <a:ext cx="1224136" cy="937813"/>
          </a:xfrm>
          <a:prstGeom prst="rect">
            <a:avLst/>
          </a:prstGeom>
        </p:spPr>
      </p:pic>
    </p:spTree>
    <p:extLst>
      <p:ext uri="{BB962C8B-B14F-4D97-AF65-F5344CB8AC3E}">
        <p14:creationId xmlns:p14="http://schemas.microsoft.com/office/powerpoint/2010/main" val="49219259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smtClean="0"/>
              <a:t>BUNTSPECHT</a:t>
            </a:r>
            <a:endParaRPr lang="de-DE" dirty="0"/>
          </a:p>
        </p:txBody>
      </p:sp>
      <p:sp>
        <p:nvSpPr>
          <p:cNvPr id="9" name="Inhaltsplatzhalter 8"/>
          <p:cNvSpPr>
            <a:spLocks noGrp="1"/>
          </p:cNvSpPr>
          <p:nvPr>
            <p:ph sz="half" idx="1"/>
          </p:nvPr>
        </p:nvSpPr>
        <p:spPr/>
        <p:txBody>
          <a:bodyPr>
            <a:normAutofit/>
          </a:bodyPr>
          <a:lstStyle/>
          <a:p>
            <a:r>
              <a:rPr lang="de-DE" dirty="0" smtClean="0"/>
              <a:t>Bewegung: Klettern an Bäumen braucht spezielle Anpassungen:</a:t>
            </a:r>
          </a:p>
          <a:p>
            <a:pPr lvl="1"/>
            <a:r>
              <a:rPr lang="de-DE" dirty="0" err="1" smtClean="0"/>
              <a:t>Kletterfüsse</a:t>
            </a:r>
            <a:endParaRPr lang="de-DE" dirty="0" smtClean="0"/>
          </a:p>
          <a:p>
            <a:pPr lvl="1"/>
            <a:r>
              <a:rPr lang="de-DE" dirty="0" smtClean="0"/>
              <a:t>Stützschwanz</a:t>
            </a:r>
          </a:p>
          <a:p>
            <a:r>
              <a:rPr lang="de-DE" dirty="0" smtClean="0"/>
              <a:t>Nahrung</a:t>
            </a:r>
          </a:p>
          <a:p>
            <a:pPr lvl="1"/>
            <a:r>
              <a:rPr lang="de-DE" dirty="0" smtClean="0"/>
              <a:t>Insekten und Larven</a:t>
            </a:r>
          </a:p>
          <a:p>
            <a:pPr lvl="1"/>
            <a:r>
              <a:rPr lang="de-DE" dirty="0" smtClean="0"/>
              <a:t>im Herbst und Winter auch Samen, Nüsse, Beeren</a:t>
            </a:r>
          </a:p>
          <a:p>
            <a:pPr lvl="1"/>
            <a:r>
              <a:rPr lang="de-DE" dirty="0" err="1" smtClean="0"/>
              <a:t>Spechtschmiede</a:t>
            </a:r>
            <a:endParaRPr lang="de-DE" dirty="0" smtClean="0"/>
          </a:p>
        </p:txBody>
      </p:sp>
      <p:pic>
        <p:nvPicPr>
          <p:cNvPr id="15" name="Bildplatzhalter 14"/>
          <p:cNvPicPr>
            <a:picLocks noGrp="1" noChangeAspect="1"/>
          </p:cNvPicPr>
          <p:nvPr>
            <p:ph type="pic" sz="quarter" idx="12"/>
          </p:nvPr>
        </p:nvPicPr>
        <p:blipFill>
          <a:blip r:embed="rId2"/>
          <a:srcRect t="2426" b="2426"/>
          <a:stretch>
            <a:fillRect/>
          </a:stretch>
        </p:blipFill>
        <p:spPr/>
      </p:pic>
      <p:sp>
        <p:nvSpPr>
          <p:cNvPr id="12" name="Textplatzhalter 11"/>
          <p:cNvSpPr>
            <a:spLocks noGrp="1"/>
          </p:cNvSpPr>
          <p:nvPr>
            <p:ph type="body" sz="quarter" idx="13"/>
          </p:nvPr>
        </p:nvSpPr>
        <p:spPr/>
        <p:txBody>
          <a:bodyPr/>
          <a:lstStyle/>
          <a:p>
            <a:endParaRPr lang="de-DE"/>
          </a:p>
        </p:txBody>
      </p:sp>
      <p:sp>
        <p:nvSpPr>
          <p:cNvPr id="13" name="Textplatzhalter 12"/>
          <p:cNvSpPr>
            <a:spLocks noGrp="1"/>
          </p:cNvSpPr>
          <p:nvPr>
            <p:ph type="body" sz="quarter" idx="14"/>
          </p:nvPr>
        </p:nvSpPr>
        <p:spPr/>
        <p:txBody>
          <a:bodyPr/>
          <a:lstStyle/>
          <a:p>
            <a:r>
              <a:rPr lang="de-DE" dirty="0" smtClean="0"/>
              <a:t>Stefan Wassmer</a:t>
            </a:r>
            <a:endParaRPr lang="de-DE" dirty="0"/>
          </a:p>
        </p:txBody>
      </p:sp>
      <p:pic>
        <p:nvPicPr>
          <p:cNvPr id="17" name="Bildplatzhalter 16"/>
          <p:cNvPicPr>
            <a:picLocks noGrp="1" noChangeAspect="1"/>
          </p:cNvPicPr>
          <p:nvPr>
            <p:ph type="pic" sz="quarter" idx="11"/>
          </p:nvPr>
        </p:nvPicPr>
        <p:blipFill>
          <a:blip r:embed="rId3"/>
          <a:srcRect t="2392" b="2392"/>
          <a:stretch>
            <a:fillRect/>
          </a:stretch>
        </p:blipFill>
        <p:spPr/>
      </p:pic>
    </p:spTree>
    <p:extLst>
      <p:ext uri="{BB962C8B-B14F-4D97-AF65-F5344CB8AC3E}">
        <p14:creationId xmlns:p14="http://schemas.microsoft.com/office/powerpoint/2010/main" val="35193995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GRÜNSPECHT</a:t>
            </a:r>
            <a:br>
              <a:rPr lang="de-DE" dirty="0" smtClean="0"/>
            </a:br>
            <a:r>
              <a:rPr lang="de-DE" dirty="0" smtClean="0"/>
              <a:t>Kennzeichen</a:t>
            </a:r>
            <a:endParaRPr lang="de-DE" dirty="0"/>
          </a:p>
        </p:txBody>
      </p:sp>
      <p:sp>
        <p:nvSpPr>
          <p:cNvPr id="3" name="Inhaltsplatzhalter 2"/>
          <p:cNvSpPr>
            <a:spLocks noGrp="1"/>
          </p:cNvSpPr>
          <p:nvPr>
            <p:ph sz="quarter" idx="10"/>
          </p:nvPr>
        </p:nvSpPr>
        <p:spPr/>
        <p:txBody>
          <a:bodyPr>
            <a:normAutofit/>
          </a:bodyPr>
          <a:lstStyle/>
          <a:p>
            <a:r>
              <a:rPr lang="de-DE" dirty="0" smtClean="0"/>
              <a:t>Olivgrüne Oberseite, hell grüngraue Unterseite; roter Scheitel; schwarze Augenmaske; Männchen mit rotem, Weibchen mit schwarzem Bartstreif</a:t>
            </a:r>
            <a:endParaRPr lang="de-DE" dirty="0"/>
          </a:p>
        </p:txBody>
      </p:sp>
      <p:pic>
        <p:nvPicPr>
          <p:cNvPr id="6" name="Bildplatzhalter 5"/>
          <p:cNvPicPr>
            <a:picLocks noGrp="1" noChangeAspect="1"/>
          </p:cNvPicPr>
          <p:nvPr>
            <p:ph type="pic" sz="quarter" idx="11"/>
          </p:nvPr>
        </p:nvPicPr>
        <p:blipFill>
          <a:blip r:embed="rId2"/>
          <a:srcRect t="1962" b="1962"/>
          <a:stretch>
            <a:fillRect/>
          </a:stretch>
        </p:blipFill>
        <p:spPr/>
      </p:pic>
      <p:sp>
        <p:nvSpPr>
          <p:cNvPr id="5" name="Textplatzhalter 4"/>
          <p:cNvSpPr>
            <a:spLocks noGrp="1"/>
          </p:cNvSpPr>
          <p:nvPr>
            <p:ph type="body" sz="quarter" idx="14"/>
          </p:nvPr>
        </p:nvSpPr>
        <p:spPr/>
        <p:txBody>
          <a:bodyPr/>
          <a:lstStyle/>
          <a:p>
            <a:r>
              <a:rPr lang="de-DE" dirty="0" smtClean="0"/>
              <a:t>Stefan Wassmer</a:t>
            </a:r>
            <a:endParaRPr lang="de-DE" dirty="0"/>
          </a:p>
        </p:txBody>
      </p:sp>
    </p:spTree>
    <p:extLst>
      <p:ext uri="{BB962C8B-B14F-4D97-AF65-F5344CB8AC3E}">
        <p14:creationId xmlns:p14="http://schemas.microsoft.com/office/powerpoint/2010/main" val="236117440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1527</Words>
  <Application>Microsoft Macintosh PowerPoint</Application>
  <PresentationFormat>Bildschirmpräsentation (4:3)</PresentationFormat>
  <Paragraphs>320</Paragraphs>
  <Slides>73</Slides>
  <Notes>7</Notes>
  <HiddenSlides>0</HiddenSlides>
  <MMClips>0</MMClips>
  <ScaleCrop>false</ScaleCrop>
  <HeadingPairs>
    <vt:vector size="4" baseType="variant">
      <vt:variant>
        <vt:lpstr>Design</vt:lpstr>
      </vt:variant>
      <vt:variant>
        <vt:i4>1</vt:i4>
      </vt:variant>
      <vt:variant>
        <vt:lpstr>Folientitel</vt:lpstr>
      </vt:variant>
      <vt:variant>
        <vt:i4>73</vt:i4>
      </vt:variant>
    </vt:vector>
  </HeadingPairs>
  <TitlesOfParts>
    <vt:vector size="74" baseType="lpstr">
      <vt:lpstr>Larissa</vt:lpstr>
      <vt:lpstr>Teil 2: Vögel in Parks &amp; Gärten</vt:lpstr>
      <vt:lpstr>EINLEITUNG</vt:lpstr>
      <vt:lpstr>EINLEITUNG</vt:lpstr>
      <vt:lpstr>EINLEITUNG Hochstamm-Obstgärten</vt:lpstr>
      <vt:lpstr>EINLEITUNG Hochstamm-Obstgärten</vt:lpstr>
      <vt:lpstr>BUNTSPECHT Kennzeichen</vt:lpstr>
      <vt:lpstr>BUNTSPECHT Kennzeichen</vt:lpstr>
      <vt:lpstr>BUNTSPECHT</vt:lpstr>
      <vt:lpstr>GRÜNSPECHT Kennzeichen</vt:lpstr>
      <vt:lpstr>GRÜNSPECHT Vergleich mit Grauspecht</vt:lpstr>
      <vt:lpstr>GRÜNSPECHT</vt:lpstr>
      <vt:lpstr>GRAUSCHNÄPPER Kennzeichen</vt:lpstr>
      <vt:lpstr>GRAUSCHNÄPPER</vt:lpstr>
      <vt:lpstr>GRAUSCHNÄPPER</vt:lpstr>
      <vt:lpstr>TRAUERSCHNÄPPER Kennzeichen</vt:lpstr>
      <vt:lpstr>TRAUERSCHNÄPPER Kennzeichen</vt:lpstr>
      <vt:lpstr>TRAUERSCHNÄPPER Fortpflanzung</vt:lpstr>
      <vt:lpstr>DISTELFINK Kennzeichen</vt:lpstr>
      <vt:lpstr>DISTELFINK</vt:lpstr>
      <vt:lpstr>DISTELFINK</vt:lpstr>
      <vt:lpstr>GIRLITZ Kennzeichen</vt:lpstr>
      <vt:lpstr>GIRLITZ</vt:lpstr>
      <vt:lpstr>STAR Kennzeichen</vt:lpstr>
      <vt:lpstr>STAR Kennzeichen</vt:lpstr>
      <vt:lpstr>STAR</vt:lpstr>
      <vt:lpstr>ROTKEHLCHEN Kennzeichen</vt:lpstr>
      <vt:lpstr>ROTKEHLCHEN</vt:lpstr>
      <vt:lpstr>ZAUNKÖNIG Kennzeichen</vt:lpstr>
      <vt:lpstr>ZAUNKÖNIG</vt:lpstr>
      <vt:lpstr>ZAUNKÖNIG</vt:lpstr>
      <vt:lpstr>ZAUNKÖNIG</vt:lpstr>
      <vt:lpstr>GIMPEL Kennzeichen</vt:lpstr>
      <vt:lpstr>GIMPEL Kennzeichen</vt:lpstr>
      <vt:lpstr>KLEIBER Kennzeichen</vt:lpstr>
      <vt:lpstr>KLEIBER</vt:lpstr>
      <vt:lpstr>KLEIBER</vt:lpstr>
      <vt:lpstr>GARTENBAUMLÄUFER Kennzeichen</vt:lpstr>
      <vt:lpstr>GARTENBAUMLÄUFER</vt:lpstr>
      <vt:lpstr>HECKEN</vt:lpstr>
      <vt:lpstr>HECKEN</vt:lpstr>
      <vt:lpstr>HECKEN</vt:lpstr>
      <vt:lpstr>MÖNCHSGRASMÜCKE Kennzeichen</vt:lpstr>
      <vt:lpstr>MÖNCHSGRASMÜCKE Kennzeichen</vt:lpstr>
      <vt:lpstr>MÖNCHSGRASMÜCKE</vt:lpstr>
      <vt:lpstr>SINGDROSSEL Kennzeichen</vt:lpstr>
      <vt:lpstr>SINGDROSSEL</vt:lpstr>
      <vt:lpstr>WACHOLDERDROSSEL Kennzeichen</vt:lpstr>
      <vt:lpstr>WACHOLDERDROSSEL</vt:lpstr>
      <vt:lpstr>RABENKRÄHE Kennzeichen</vt:lpstr>
      <vt:lpstr>RABENKRÄHE</vt:lpstr>
      <vt:lpstr>DOHLE Kennzeichen</vt:lpstr>
      <vt:lpstr>DOHLE</vt:lpstr>
      <vt:lpstr>EICHELHÄHER Kennzeichen</vt:lpstr>
      <vt:lpstr>EICHELHÄHER</vt:lpstr>
      <vt:lpstr>ELSTER Kennzeichen</vt:lpstr>
      <vt:lpstr>ELSTER</vt:lpstr>
      <vt:lpstr>ELSTER</vt:lpstr>
      <vt:lpstr>TURMFALKE Kennzeichen</vt:lpstr>
      <vt:lpstr>TURMFALKE Kennzeichen</vt:lpstr>
      <vt:lpstr>TURMFALKE Kennzeichen</vt:lpstr>
      <vt:lpstr>TURMFALKE</vt:lpstr>
      <vt:lpstr>TURMFALKE</vt:lpstr>
      <vt:lpstr>ROTMILAN Kennzeichen</vt:lpstr>
      <vt:lpstr>ROTMILAN Kennzeichen</vt:lpstr>
      <vt:lpstr>ROTMILAN</vt:lpstr>
      <vt:lpstr>KULTURLAND</vt:lpstr>
      <vt:lpstr>KULTURLAND</vt:lpstr>
      <vt:lpstr>GREIFVÖGEL &amp; UMWELTGIFTE</vt:lpstr>
      <vt:lpstr>MÄUSEBUSSARD Kennzeichen</vt:lpstr>
      <vt:lpstr>MÄUSEBUSSARD Kennzeichen</vt:lpstr>
      <vt:lpstr>MÄUSEBUSSARD</vt:lpstr>
      <vt:lpstr>AUFWINDE</vt:lpstr>
      <vt:lpstr>Danke für die Aufmerksamkeit!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Michael Gerber</dc:creator>
  <cp:lastModifiedBy>SVS 27</cp:lastModifiedBy>
  <cp:revision>436</cp:revision>
  <dcterms:created xsi:type="dcterms:W3CDTF">2013-12-09T07:15:23Z</dcterms:created>
  <dcterms:modified xsi:type="dcterms:W3CDTF">2013-12-10T12:44:21Z</dcterms:modified>
</cp:coreProperties>
</file>