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8" r:id="rId1"/>
  </p:sldMasterIdLst>
  <p:notesMasterIdLst>
    <p:notesMasterId r:id="rId79"/>
  </p:notesMasterIdLst>
  <p:handoutMasterIdLst>
    <p:handoutMasterId r:id="rId80"/>
  </p:handoutMasterIdLst>
  <p:sldIdLst>
    <p:sldId id="256" r:id="rId2"/>
    <p:sldId id="257" r:id="rId3"/>
    <p:sldId id="343" r:id="rId4"/>
    <p:sldId id="258" r:id="rId5"/>
    <p:sldId id="344" r:id="rId6"/>
    <p:sldId id="260" r:id="rId7"/>
    <p:sldId id="298" r:id="rId8"/>
    <p:sldId id="345" r:id="rId9"/>
    <p:sldId id="261" r:id="rId10"/>
    <p:sldId id="297" r:id="rId11"/>
    <p:sldId id="334" r:id="rId12"/>
    <p:sldId id="346" r:id="rId13"/>
    <p:sldId id="271" r:id="rId14"/>
    <p:sldId id="347" r:id="rId15"/>
    <p:sldId id="263" r:id="rId16"/>
    <p:sldId id="348" r:id="rId17"/>
    <p:sldId id="266" r:id="rId18"/>
    <p:sldId id="299" r:id="rId19"/>
    <p:sldId id="349" r:id="rId20"/>
    <p:sldId id="265" r:id="rId21"/>
    <p:sldId id="350" r:id="rId22"/>
    <p:sldId id="327" r:id="rId23"/>
    <p:sldId id="259" r:id="rId24"/>
    <p:sldId id="358" r:id="rId25"/>
    <p:sldId id="338" r:id="rId26"/>
    <p:sldId id="329" r:id="rId27"/>
    <p:sldId id="351" r:id="rId28"/>
    <p:sldId id="301" r:id="rId29"/>
    <p:sldId id="312" r:id="rId30"/>
    <p:sldId id="313" r:id="rId31"/>
    <p:sldId id="314" r:id="rId32"/>
    <p:sldId id="352" r:id="rId33"/>
    <p:sldId id="321" r:id="rId34"/>
    <p:sldId id="323" r:id="rId35"/>
    <p:sldId id="322" r:id="rId36"/>
    <p:sldId id="325" r:id="rId37"/>
    <p:sldId id="269" r:id="rId38"/>
    <p:sldId id="353" r:id="rId39"/>
    <p:sldId id="270" r:id="rId40"/>
    <p:sldId id="326" r:id="rId41"/>
    <p:sldId id="354" r:id="rId42"/>
    <p:sldId id="315" r:id="rId43"/>
    <p:sldId id="330" r:id="rId44"/>
    <p:sldId id="331" r:id="rId45"/>
    <p:sldId id="332" r:id="rId46"/>
    <p:sldId id="333" r:id="rId47"/>
    <p:sldId id="355" r:id="rId48"/>
    <p:sldId id="272" r:id="rId49"/>
    <p:sldId id="281" r:id="rId50"/>
    <p:sldId id="282" r:id="rId51"/>
    <p:sldId id="356" r:id="rId52"/>
    <p:sldId id="274" r:id="rId53"/>
    <p:sldId id="317" r:id="rId54"/>
    <p:sldId id="316" r:id="rId55"/>
    <p:sldId id="318" r:id="rId56"/>
    <p:sldId id="340" r:id="rId57"/>
    <p:sldId id="339" r:id="rId58"/>
    <p:sldId id="319" r:id="rId59"/>
    <p:sldId id="320" r:id="rId60"/>
    <p:sldId id="275" r:id="rId61"/>
    <p:sldId id="303" r:id="rId62"/>
    <p:sldId id="276" r:id="rId63"/>
    <p:sldId id="304" r:id="rId64"/>
    <p:sldId id="305" r:id="rId65"/>
    <p:sldId id="357" r:id="rId66"/>
    <p:sldId id="277" r:id="rId67"/>
    <p:sldId id="335" r:id="rId68"/>
    <p:sldId id="336" r:id="rId69"/>
    <p:sldId id="337" r:id="rId70"/>
    <p:sldId id="306" r:id="rId71"/>
    <p:sldId id="307" r:id="rId72"/>
    <p:sldId id="311" r:id="rId73"/>
    <p:sldId id="342" r:id="rId74"/>
    <p:sldId id="341" r:id="rId75"/>
    <p:sldId id="309" r:id="rId76"/>
    <p:sldId id="310" r:id="rId77"/>
    <p:sldId id="280" r:id="rId78"/>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24" autoAdjust="0"/>
    <p:restoredTop sz="86803" autoAdjust="0"/>
  </p:normalViewPr>
  <p:slideViewPr>
    <p:cSldViewPr>
      <p:cViewPr varScale="1">
        <p:scale>
          <a:sx n="110" d="100"/>
          <a:sy n="110" d="100"/>
        </p:scale>
        <p:origin x="2472" y="18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7" name="Rectangle 5">
            <a:extLst>
              <a:ext uri="{FF2B5EF4-FFF2-40B4-BE49-F238E27FC236}">
                <a16:creationId xmlns:a16="http://schemas.microsoft.com/office/drawing/2014/main" id="{2D38F313-41A2-1B4A-A91B-B206BE06B281}"/>
              </a:ext>
            </a:extLst>
          </p:cNvPr>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3DBA9EE5-B6C8-6740-9BE7-3CA0C2F42712}" type="slidenum">
              <a:rPr lang="de-DE" altLang="de-DE"/>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D922B73-6AB4-6143-8DE3-3BE8779A5682}"/>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de-DE" altLang="de-DE"/>
          </a:p>
        </p:txBody>
      </p:sp>
      <p:sp>
        <p:nvSpPr>
          <p:cNvPr id="5123" name="Rectangle 3">
            <a:extLst>
              <a:ext uri="{FF2B5EF4-FFF2-40B4-BE49-F238E27FC236}">
                <a16:creationId xmlns:a16="http://schemas.microsoft.com/office/drawing/2014/main" id="{7617BBEA-E963-1B40-A89F-810BBDAC5ED4}"/>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de-DE" altLang="de-DE"/>
          </a:p>
        </p:txBody>
      </p:sp>
      <p:sp>
        <p:nvSpPr>
          <p:cNvPr id="3076" name="Rectangle 4">
            <a:extLst>
              <a:ext uri="{FF2B5EF4-FFF2-40B4-BE49-F238E27FC236}">
                <a16:creationId xmlns:a16="http://schemas.microsoft.com/office/drawing/2014/main" id="{0D8F9D17-1C9B-8943-B380-38F43043166F}"/>
              </a:ext>
            </a:extLst>
          </p:cNvPr>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2B3883AB-26D6-E24C-AC0F-1113AF361F6F}"/>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5126" name="Rectangle 6">
            <a:extLst>
              <a:ext uri="{FF2B5EF4-FFF2-40B4-BE49-F238E27FC236}">
                <a16:creationId xmlns:a16="http://schemas.microsoft.com/office/drawing/2014/main" id="{77A8F905-6757-C746-9CBE-6C4A3403945A}"/>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de-DE" altLang="de-DE"/>
          </a:p>
        </p:txBody>
      </p:sp>
      <p:sp>
        <p:nvSpPr>
          <p:cNvPr id="5127" name="Rectangle 7">
            <a:extLst>
              <a:ext uri="{FF2B5EF4-FFF2-40B4-BE49-F238E27FC236}">
                <a16:creationId xmlns:a16="http://schemas.microsoft.com/office/drawing/2014/main" id="{4BC91A5A-2B63-9443-AFB2-D5484390D57F}"/>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88795349-3DB3-DC49-A39A-F3CE1FA95401}" type="slidenum">
              <a:rPr lang="de-DE" altLang="de-DE"/>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9CFE9BE8-8BB1-2846-8D67-0FCA7C02C08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C6C69F-6D55-0649-9E07-A971D0E68FF5}" type="slidenum">
              <a:rPr lang="de-DE" altLang="de-DE"/>
              <a:pPr/>
              <a:t>1</a:t>
            </a:fld>
            <a:endParaRPr lang="de-DE" altLang="de-DE"/>
          </a:p>
        </p:txBody>
      </p:sp>
      <p:sp>
        <p:nvSpPr>
          <p:cNvPr id="6147" name="Rectangle 2">
            <a:extLst>
              <a:ext uri="{FF2B5EF4-FFF2-40B4-BE49-F238E27FC236}">
                <a16:creationId xmlns:a16="http://schemas.microsoft.com/office/drawing/2014/main" id="{FDF46F8A-B88D-4C4B-A31D-B45A16FD6AAE}"/>
              </a:ext>
            </a:extLst>
          </p:cNvPr>
          <p:cNvSpPr>
            <a:spLocks noChangeArrowheads="1" noTextEdit="1"/>
          </p:cNvSpPr>
          <p:nvPr>
            <p:ph type="sldImg"/>
          </p:nvPr>
        </p:nvSpPr>
        <p:spPr>
          <a:ln/>
        </p:spPr>
      </p:sp>
      <p:sp>
        <p:nvSpPr>
          <p:cNvPr id="6148" name="Rectangle 3">
            <a:extLst>
              <a:ext uri="{FF2B5EF4-FFF2-40B4-BE49-F238E27FC236}">
                <a16:creationId xmlns:a16="http://schemas.microsoft.com/office/drawing/2014/main" id="{13D1E115-A314-A74F-8534-B00D958EE0F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331EAFF-3599-1A44-A12B-AFE28012CCB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C232495-BAB6-164B-B289-BDD079123786}" type="slidenum">
              <a:rPr lang="de-DE" altLang="de-DE"/>
              <a:pPr/>
              <a:t>10</a:t>
            </a:fld>
            <a:endParaRPr lang="de-DE" altLang="de-DE"/>
          </a:p>
        </p:txBody>
      </p:sp>
      <p:sp>
        <p:nvSpPr>
          <p:cNvPr id="24579" name="Rectangle 2">
            <a:extLst>
              <a:ext uri="{FF2B5EF4-FFF2-40B4-BE49-F238E27FC236}">
                <a16:creationId xmlns:a16="http://schemas.microsoft.com/office/drawing/2014/main" id="{81572B32-EBA1-E048-BF52-40895BD798AE}"/>
              </a:ext>
            </a:extLst>
          </p:cNvPr>
          <p:cNvSpPr>
            <a:spLocks noChangeArrowheads="1" noTextEdit="1"/>
          </p:cNvSpPr>
          <p:nvPr>
            <p:ph type="sldImg"/>
          </p:nvPr>
        </p:nvSpPr>
        <p:spPr>
          <a:ln/>
        </p:spPr>
      </p:sp>
      <p:sp>
        <p:nvSpPr>
          <p:cNvPr id="24580" name="Rectangle 3">
            <a:extLst>
              <a:ext uri="{FF2B5EF4-FFF2-40B4-BE49-F238E27FC236}">
                <a16:creationId xmlns:a16="http://schemas.microsoft.com/office/drawing/2014/main" id="{2E783BDA-1622-DC47-852D-642F48EA6B5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A933924-F3ED-F249-8C01-765936093B5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DA0B3D-2EE4-2348-9AC4-98D780836D20}" type="slidenum">
              <a:rPr lang="de-DE" altLang="de-DE"/>
              <a:pPr/>
              <a:t>11</a:t>
            </a:fld>
            <a:endParaRPr lang="de-DE" altLang="de-DE"/>
          </a:p>
        </p:txBody>
      </p:sp>
      <p:sp>
        <p:nvSpPr>
          <p:cNvPr id="26627" name="Rectangle 2">
            <a:extLst>
              <a:ext uri="{FF2B5EF4-FFF2-40B4-BE49-F238E27FC236}">
                <a16:creationId xmlns:a16="http://schemas.microsoft.com/office/drawing/2014/main" id="{77530171-96CB-A645-8D68-F37E4CC2C287}"/>
              </a:ext>
            </a:extLst>
          </p:cNvPr>
          <p:cNvSpPr>
            <a:spLocks noChangeArrowheads="1" noTextEdit="1"/>
          </p:cNvSpPr>
          <p:nvPr>
            <p:ph type="sldImg"/>
          </p:nvPr>
        </p:nvSpPr>
        <p:spPr>
          <a:ln/>
        </p:spPr>
      </p:sp>
      <p:sp>
        <p:nvSpPr>
          <p:cNvPr id="26628" name="Rectangle 3">
            <a:extLst>
              <a:ext uri="{FF2B5EF4-FFF2-40B4-BE49-F238E27FC236}">
                <a16:creationId xmlns:a16="http://schemas.microsoft.com/office/drawing/2014/main" id="{E2479A0D-AB4D-2148-A7E0-479B4B9154F0}"/>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18AAA6D-305D-2949-94AC-D071EF957D4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F733A1B-DCC0-1943-9B9D-DD826BE567A0}" type="slidenum">
              <a:rPr lang="de-DE" altLang="de-DE"/>
              <a:pPr/>
              <a:t>12</a:t>
            </a:fld>
            <a:endParaRPr lang="de-DE" altLang="de-DE"/>
          </a:p>
        </p:txBody>
      </p:sp>
      <p:sp>
        <p:nvSpPr>
          <p:cNvPr id="28675" name="Rectangle 2">
            <a:extLst>
              <a:ext uri="{FF2B5EF4-FFF2-40B4-BE49-F238E27FC236}">
                <a16:creationId xmlns:a16="http://schemas.microsoft.com/office/drawing/2014/main" id="{9980A802-2904-124C-8351-315B9B5D24B1}"/>
              </a:ext>
            </a:extLst>
          </p:cNvPr>
          <p:cNvSpPr>
            <a:spLocks noChangeArrowheads="1" noTextEdit="1"/>
          </p:cNvSpPr>
          <p:nvPr>
            <p:ph type="sldImg"/>
          </p:nvPr>
        </p:nvSpPr>
        <p:spPr>
          <a:ln/>
        </p:spPr>
      </p:sp>
      <p:sp>
        <p:nvSpPr>
          <p:cNvPr id="28676" name="Rectangle 3">
            <a:extLst>
              <a:ext uri="{FF2B5EF4-FFF2-40B4-BE49-F238E27FC236}">
                <a16:creationId xmlns:a16="http://schemas.microsoft.com/office/drawing/2014/main" id="{8F4AB1E0-A2FF-244F-A55E-522EFCCFDFAA}"/>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86462596-D65D-584B-9B70-7C0459203AB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D907EB-C4F2-164A-AEAA-F9B212A7DF87}" type="slidenum">
              <a:rPr lang="de-DE" altLang="de-DE"/>
              <a:pPr/>
              <a:t>13</a:t>
            </a:fld>
            <a:endParaRPr lang="de-DE" altLang="de-DE"/>
          </a:p>
        </p:txBody>
      </p:sp>
      <p:sp>
        <p:nvSpPr>
          <p:cNvPr id="30723" name="Rectangle 2">
            <a:extLst>
              <a:ext uri="{FF2B5EF4-FFF2-40B4-BE49-F238E27FC236}">
                <a16:creationId xmlns:a16="http://schemas.microsoft.com/office/drawing/2014/main" id="{A8ABA4F2-D53D-2B48-AB55-7CF4F37EA80B}"/>
              </a:ext>
            </a:extLst>
          </p:cNvPr>
          <p:cNvSpPr>
            <a:spLocks noChangeArrowheads="1" noTextEdit="1"/>
          </p:cNvSpPr>
          <p:nvPr>
            <p:ph type="sldImg"/>
          </p:nvPr>
        </p:nvSpPr>
        <p:spPr>
          <a:ln/>
        </p:spPr>
      </p:sp>
      <p:sp>
        <p:nvSpPr>
          <p:cNvPr id="30724" name="Rectangle 3">
            <a:extLst>
              <a:ext uri="{FF2B5EF4-FFF2-40B4-BE49-F238E27FC236}">
                <a16:creationId xmlns:a16="http://schemas.microsoft.com/office/drawing/2014/main" id="{F7CB9DCB-9E17-F648-A3E3-BE5337D63B28}"/>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8FE77C8D-8531-734A-BA8B-45769E1D42C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A58F8A-4C54-8A47-83E9-6DAAB3887FD8}" type="slidenum">
              <a:rPr lang="de-DE" altLang="de-DE"/>
              <a:pPr/>
              <a:t>14</a:t>
            </a:fld>
            <a:endParaRPr lang="de-DE" altLang="de-DE"/>
          </a:p>
        </p:txBody>
      </p:sp>
      <p:sp>
        <p:nvSpPr>
          <p:cNvPr id="32771" name="Rectangle 2">
            <a:extLst>
              <a:ext uri="{FF2B5EF4-FFF2-40B4-BE49-F238E27FC236}">
                <a16:creationId xmlns:a16="http://schemas.microsoft.com/office/drawing/2014/main" id="{7DD52529-0500-4947-A6F6-5633009E0E3E}"/>
              </a:ext>
            </a:extLst>
          </p:cNvPr>
          <p:cNvSpPr>
            <a:spLocks noChangeArrowheads="1" noTextEdit="1"/>
          </p:cNvSpPr>
          <p:nvPr>
            <p:ph type="sldImg"/>
          </p:nvPr>
        </p:nvSpPr>
        <p:spPr>
          <a:ln/>
        </p:spPr>
      </p:sp>
      <p:sp>
        <p:nvSpPr>
          <p:cNvPr id="32772" name="Rectangle 3">
            <a:extLst>
              <a:ext uri="{FF2B5EF4-FFF2-40B4-BE49-F238E27FC236}">
                <a16:creationId xmlns:a16="http://schemas.microsoft.com/office/drawing/2014/main" id="{AD6E3089-2BFF-874E-9616-F05224512E34}"/>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CDFCC34C-5DFA-DD40-92C5-019E13F157D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9D401E-7F99-1C46-8E68-2778D097C9AA}" type="slidenum">
              <a:rPr lang="de-DE" altLang="de-DE"/>
              <a:pPr/>
              <a:t>15</a:t>
            </a:fld>
            <a:endParaRPr lang="de-DE" altLang="de-DE"/>
          </a:p>
        </p:txBody>
      </p:sp>
      <p:sp>
        <p:nvSpPr>
          <p:cNvPr id="34819" name="Rectangle 2">
            <a:extLst>
              <a:ext uri="{FF2B5EF4-FFF2-40B4-BE49-F238E27FC236}">
                <a16:creationId xmlns:a16="http://schemas.microsoft.com/office/drawing/2014/main" id="{36F508D0-08D3-5D4C-9FFF-6F4215D2C020}"/>
              </a:ext>
            </a:extLst>
          </p:cNvPr>
          <p:cNvSpPr>
            <a:spLocks noChangeArrowheads="1" noTextEdit="1"/>
          </p:cNvSpPr>
          <p:nvPr>
            <p:ph type="sldImg"/>
          </p:nvPr>
        </p:nvSpPr>
        <p:spPr>
          <a:ln/>
        </p:spPr>
      </p:sp>
      <p:sp>
        <p:nvSpPr>
          <p:cNvPr id="34820" name="Rectangle 3">
            <a:extLst>
              <a:ext uri="{FF2B5EF4-FFF2-40B4-BE49-F238E27FC236}">
                <a16:creationId xmlns:a16="http://schemas.microsoft.com/office/drawing/2014/main" id="{5FF1A24F-1625-5D4E-855B-F90388DDD86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10EF4B7-40DB-5245-9D30-5972D7F672C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D4F5F11-1B6C-B74F-9565-81BBC28C22A6}" type="slidenum">
              <a:rPr lang="de-DE" altLang="de-DE"/>
              <a:pPr/>
              <a:t>16</a:t>
            </a:fld>
            <a:endParaRPr lang="de-DE" altLang="de-DE"/>
          </a:p>
        </p:txBody>
      </p:sp>
      <p:sp>
        <p:nvSpPr>
          <p:cNvPr id="36867" name="Rectangle 2">
            <a:extLst>
              <a:ext uri="{FF2B5EF4-FFF2-40B4-BE49-F238E27FC236}">
                <a16:creationId xmlns:a16="http://schemas.microsoft.com/office/drawing/2014/main" id="{DB54EAB6-D512-7C48-8B2D-78259B79C8F1}"/>
              </a:ext>
            </a:extLst>
          </p:cNvPr>
          <p:cNvSpPr>
            <a:spLocks noChangeArrowheads="1" noTextEdit="1"/>
          </p:cNvSpPr>
          <p:nvPr>
            <p:ph type="sldImg"/>
          </p:nvPr>
        </p:nvSpPr>
        <p:spPr>
          <a:ln/>
        </p:spPr>
      </p:sp>
      <p:sp>
        <p:nvSpPr>
          <p:cNvPr id="36868" name="Rectangle 3">
            <a:extLst>
              <a:ext uri="{FF2B5EF4-FFF2-40B4-BE49-F238E27FC236}">
                <a16:creationId xmlns:a16="http://schemas.microsoft.com/office/drawing/2014/main" id="{FBECCCB4-57BB-7048-826D-E45FD49D71C9}"/>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A43ADB28-B26B-7747-AB8A-F672A2334E3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DE2260E-39DB-2A40-9573-A9BE0B461CEB}" type="slidenum">
              <a:rPr lang="de-DE" altLang="de-DE"/>
              <a:pPr/>
              <a:t>17</a:t>
            </a:fld>
            <a:endParaRPr lang="de-DE" altLang="de-DE"/>
          </a:p>
        </p:txBody>
      </p:sp>
      <p:sp>
        <p:nvSpPr>
          <p:cNvPr id="38915" name="Rectangle 2">
            <a:extLst>
              <a:ext uri="{FF2B5EF4-FFF2-40B4-BE49-F238E27FC236}">
                <a16:creationId xmlns:a16="http://schemas.microsoft.com/office/drawing/2014/main" id="{AF780814-8E7B-A94E-8A61-1B834230F02A}"/>
              </a:ext>
            </a:extLst>
          </p:cNvPr>
          <p:cNvSpPr>
            <a:spLocks noChangeArrowheads="1" noTextEdit="1"/>
          </p:cNvSpPr>
          <p:nvPr>
            <p:ph type="sldImg"/>
          </p:nvPr>
        </p:nvSpPr>
        <p:spPr>
          <a:ln/>
        </p:spPr>
      </p:sp>
      <p:sp>
        <p:nvSpPr>
          <p:cNvPr id="38916" name="Rectangle 3">
            <a:extLst>
              <a:ext uri="{FF2B5EF4-FFF2-40B4-BE49-F238E27FC236}">
                <a16:creationId xmlns:a16="http://schemas.microsoft.com/office/drawing/2014/main" id="{065107B7-7B9E-0944-87D7-298EAF8EAD24}"/>
              </a:ext>
            </a:extLst>
          </p:cNvPr>
          <p:cNvSpPr>
            <a:spLocks noGrp="1" noChangeArrowheads="1"/>
          </p:cNvSpPr>
          <p:nvPr>
            <p:ph type="body" idx="1"/>
          </p:nvPr>
        </p:nvSpPr>
        <p:spPr>
          <a:noFill/>
        </p:spPr>
        <p:txBody>
          <a:bodyPr/>
          <a:lstStyle/>
          <a:p>
            <a:pPr eaLnBrk="1" hangingPunct="1"/>
            <a:r>
              <a:rPr lang="de-CH" altLang="de-DE"/>
              <a:t>Die Grenze zwischen Ziehern und Nichtziehern verläuft ungefähr entlang dem Gebiet mit andauernder Schneedecke im Winter. Die </a:t>
            </a:r>
            <a:r>
              <a:rPr lang="de-CH" altLang="ja-JP"/>
              <a:t>Überwinterungsgebiete nordeuropäischer Turmfalken liegen im mediterranen Raum und reichen bis Nord- und Zentralafrika, im Westen bis Ghana und Nigeria, im Osten bis zum Äquator. Überwinterungsgebiete der nordosteuropäischen Turmfalken ziehen sich vom Kaspischen Meer und dem südlichen Zentralasien bis in den Irak und den nördlichen Iran sowie in die nördliche Hälfte Vorderindiens. </a:t>
            </a:r>
            <a:r>
              <a:rPr lang="de-CH" altLang="de-DE"/>
              <a:t>In Mitteleuropa zeigen nur die Schweizer Turmfalken wegen der sehr gebirgigen Landschaft mit dauernden Schneelagen ausgeprägtes Zugverhalten. Trotzdem ist der Turmfalke das ganze Jahr über in der Schweiz anzutreffen: Tiere aus Nordosteuropa nutzen die Schweiz nämlich als </a:t>
            </a:r>
            <a:r>
              <a:rPr lang="de-CH" altLang="ja-JP"/>
              <a:t>Überwinterungsgebiet.</a:t>
            </a:r>
            <a:endParaRPr lang="de-CH" alt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55659681-214E-E845-9108-D3E60F8DDA5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8F31FE4-B73D-5144-A24C-C227883B51FB}" type="slidenum">
              <a:rPr lang="de-DE" altLang="de-DE"/>
              <a:pPr/>
              <a:t>18</a:t>
            </a:fld>
            <a:endParaRPr lang="de-DE" altLang="de-DE"/>
          </a:p>
        </p:txBody>
      </p:sp>
      <p:sp>
        <p:nvSpPr>
          <p:cNvPr id="40963" name="Rectangle 2">
            <a:extLst>
              <a:ext uri="{FF2B5EF4-FFF2-40B4-BE49-F238E27FC236}">
                <a16:creationId xmlns:a16="http://schemas.microsoft.com/office/drawing/2014/main" id="{E6D3BA38-2905-B745-8560-D4E3ECC41F05}"/>
              </a:ext>
            </a:extLst>
          </p:cNvPr>
          <p:cNvSpPr>
            <a:spLocks noChangeArrowheads="1" noTextEdit="1"/>
          </p:cNvSpPr>
          <p:nvPr>
            <p:ph type="sldImg"/>
          </p:nvPr>
        </p:nvSpPr>
        <p:spPr>
          <a:ln/>
        </p:spPr>
      </p:sp>
      <p:sp>
        <p:nvSpPr>
          <p:cNvPr id="40964" name="Rectangle 3">
            <a:extLst>
              <a:ext uri="{FF2B5EF4-FFF2-40B4-BE49-F238E27FC236}">
                <a16:creationId xmlns:a16="http://schemas.microsoft.com/office/drawing/2014/main" id="{1B7BDCA1-1CA0-2D4D-A7B4-C63059E054D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E521171-670C-1B46-B2D6-0BE35642581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93EE39-8D85-F046-9224-D9E19F8CA6DB}" type="slidenum">
              <a:rPr lang="de-DE" altLang="de-DE"/>
              <a:pPr/>
              <a:t>19</a:t>
            </a:fld>
            <a:endParaRPr lang="de-DE" altLang="de-DE"/>
          </a:p>
        </p:txBody>
      </p:sp>
      <p:sp>
        <p:nvSpPr>
          <p:cNvPr id="43011" name="Rectangle 2">
            <a:extLst>
              <a:ext uri="{FF2B5EF4-FFF2-40B4-BE49-F238E27FC236}">
                <a16:creationId xmlns:a16="http://schemas.microsoft.com/office/drawing/2014/main" id="{0A55C0CB-D391-1D4F-8F6D-6FA206E3C2D3}"/>
              </a:ext>
            </a:extLst>
          </p:cNvPr>
          <p:cNvSpPr>
            <a:spLocks noChangeArrowheads="1" noTextEdit="1"/>
          </p:cNvSpPr>
          <p:nvPr>
            <p:ph type="sldImg"/>
          </p:nvPr>
        </p:nvSpPr>
        <p:spPr>
          <a:ln/>
        </p:spPr>
      </p:sp>
      <p:sp>
        <p:nvSpPr>
          <p:cNvPr id="43012" name="Rectangle 3">
            <a:extLst>
              <a:ext uri="{FF2B5EF4-FFF2-40B4-BE49-F238E27FC236}">
                <a16:creationId xmlns:a16="http://schemas.microsoft.com/office/drawing/2014/main" id="{625CAED1-6F06-BC45-BA64-A96444193F30}"/>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4A321F2-6510-3845-96CE-854E34054BB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1282A9-FD23-A84E-BDF6-76716D734528}" type="slidenum">
              <a:rPr lang="de-DE" altLang="de-DE"/>
              <a:pPr/>
              <a:t>2</a:t>
            </a:fld>
            <a:endParaRPr lang="de-DE" altLang="de-DE"/>
          </a:p>
        </p:txBody>
      </p:sp>
      <p:sp>
        <p:nvSpPr>
          <p:cNvPr id="8195" name="Rectangle 2">
            <a:extLst>
              <a:ext uri="{FF2B5EF4-FFF2-40B4-BE49-F238E27FC236}">
                <a16:creationId xmlns:a16="http://schemas.microsoft.com/office/drawing/2014/main" id="{6F44BDBD-933E-B442-8A82-40CFFF98B461}"/>
              </a:ext>
            </a:extLst>
          </p:cNvPr>
          <p:cNvSpPr>
            <a:spLocks noChangeArrowheads="1" noTextEdit="1"/>
          </p:cNvSpPr>
          <p:nvPr>
            <p:ph type="sldImg"/>
          </p:nvPr>
        </p:nvSpPr>
        <p:spPr>
          <a:ln/>
        </p:spPr>
      </p:sp>
      <p:sp>
        <p:nvSpPr>
          <p:cNvPr id="8196" name="Rectangle 3">
            <a:extLst>
              <a:ext uri="{FF2B5EF4-FFF2-40B4-BE49-F238E27FC236}">
                <a16:creationId xmlns:a16="http://schemas.microsoft.com/office/drawing/2014/main" id="{6483EA00-0383-054A-903F-A61D43479DB2}"/>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6EAD79E-CFF5-E34F-901B-4E633CD9071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BC98B1B-AF45-D04E-B7FD-33110BD33FFD}" type="slidenum">
              <a:rPr lang="de-DE" altLang="de-DE"/>
              <a:pPr/>
              <a:t>20</a:t>
            </a:fld>
            <a:endParaRPr lang="de-DE" altLang="de-DE"/>
          </a:p>
        </p:txBody>
      </p:sp>
      <p:sp>
        <p:nvSpPr>
          <p:cNvPr id="45059" name="Rectangle 2">
            <a:extLst>
              <a:ext uri="{FF2B5EF4-FFF2-40B4-BE49-F238E27FC236}">
                <a16:creationId xmlns:a16="http://schemas.microsoft.com/office/drawing/2014/main" id="{AE509512-4283-0149-A146-A639FDFD0444}"/>
              </a:ext>
            </a:extLst>
          </p:cNvPr>
          <p:cNvSpPr>
            <a:spLocks noChangeArrowheads="1" noTextEdit="1"/>
          </p:cNvSpPr>
          <p:nvPr>
            <p:ph type="sldImg"/>
          </p:nvPr>
        </p:nvSpPr>
        <p:spPr>
          <a:ln/>
        </p:spPr>
      </p:sp>
      <p:sp>
        <p:nvSpPr>
          <p:cNvPr id="45060" name="Rectangle 3">
            <a:extLst>
              <a:ext uri="{FF2B5EF4-FFF2-40B4-BE49-F238E27FC236}">
                <a16:creationId xmlns:a16="http://schemas.microsoft.com/office/drawing/2014/main" id="{0677C7D0-BBA7-3F4F-9817-8CD89B4CA302}"/>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16C229B-FEE2-2B44-93DA-D52AF183CD6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9583D6-C099-7344-AC38-499C9BF05382}" type="slidenum">
              <a:rPr lang="de-DE" altLang="de-DE"/>
              <a:pPr/>
              <a:t>21</a:t>
            </a:fld>
            <a:endParaRPr lang="de-DE" altLang="de-DE"/>
          </a:p>
        </p:txBody>
      </p:sp>
      <p:sp>
        <p:nvSpPr>
          <p:cNvPr id="47107" name="Rectangle 2">
            <a:extLst>
              <a:ext uri="{FF2B5EF4-FFF2-40B4-BE49-F238E27FC236}">
                <a16:creationId xmlns:a16="http://schemas.microsoft.com/office/drawing/2014/main" id="{1696A81B-2C97-934B-AEFC-3BD1421AEF61}"/>
              </a:ext>
            </a:extLst>
          </p:cNvPr>
          <p:cNvSpPr>
            <a:spLocks noChangeArrowheads="1" noTextEdit="1"/>
          </p:cNvSpPr>
          <p:nvPr>
            <p:ph type="sldImg"/>
          </p:nvPr>
        </p:nvSpPr>
        <p:spPr>
          <a:ln/>
        </p:spPr>
      </p:sp>
      <p:sp>
        <p:nvSpPr>
          <p:cNvPr id="47108" name="Rectangle 3">
            <a:extLst>
              <a:ext uri="{FF2B5EF4-FFF2-40B4-BE49-F238E27FC236}">
                <a16:creationId xmlns:a16="http://schemas.microsoft.com/office/drawing/2014/main" id="{09DB7FB3-ECC9-9441-8F0B-24EC461AFB2C}"/>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413C59E0-F8B4-4C4B-A1A5-9369C2EE8EF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7D68AE-C793-D949-A6BD-397795EE1E17}" type="slidenum">
              <a:rPr lang="de-DE" altLang="de-DE"/>
              <a:pPr/>
              <a:t>22</a:t>
            </a:fld>
            <a:endParaRPr lang="de-DE" altLang="de-DE"/>
          </a:p>
        </p:txBody>
      </p:sp>
      <p:sp>
        <p:nvSpPr>
          <p:cNvPr id="49155" name="Rectangle 2">
            <a:extLst>
              <a:ext uri="{FF2B5EF4-FFF2-40B4-BE49-F238E27FC236}">
                <a16:creationId xmlns:a16="http://schemas.microsoft.com/office/drawing/2014/main" id="{299F5874-4A6B-E347-B901-B857A7324C48}"/>
              </a:ext>
            </a:extLst>
          </p:cNvPr>
          <p:cNvSpPr>
            <a:spLocks noChangeArrowheads="1" noTextEdit="1"/>
          </p:cNvSpPr>
          <p:nvPr>
            <p:ph type="sldImg"/>
          </p:nvPr>
        </p:nvSpPr>
        <p:spPr>
          <a:ln/>
        </p:spPr>
      </p:sp>
      <p:sp>
        <p:nvSpPr>
          <p:cNvPr id="49156" name="Rectangle 3">
            <a:extLst>
              <a:ext uri="{FF2B5EF4-FFF2-40B4-BE49-F238E27FC236}">
                <a16:creationId xmlns:a16="http://schemas.microsoft.com/office/drawing/2014/main" id="{7D58296C-65A2-5640-8550-A58C1CB173FC}"/>
              </a:ext>
            </a:extLst>
          </p:cNvPr>
          <p:cNvSpPr>
            <a:spLocks noGrp="1" noChangeArrowheads="1"/>
          </p:cNvSpPr>
          <p:nvPr>
            <p:ph type="body" idx="1"/>
          </p:nvPr>
        </p:nvSpPr>
        <p:spPr>
          <a:noFill/>
        </p:spPr>
        <p:txBody>
          <a:bodyPr/>
          <a:lstStyle/>
          <a:p>
            <a:pPr eaLnBrk="1" hangingPunct="1"/>
            <a:r>
              <a:rPr lang="de-CH" altLang="de-DE">
                <a:latin typeface="Helvetica" pitchFamily="2" charset="0"/>
              </a:rPr>
              <a:t>Der Begriff </a:t>
            </a:r>
            <a:r>
              <a:rPr lang="de-CH" altLang="de-DE" b="1"/>
              <a:t>Greifvogel</a:t>
            </a:r>
            <a:r>
              <a:rPr lang="de-CH" altLang="de-DE">
                <a:latin typeface="Helvetica" pitchFamily="2" charset="0"/>
              </a:rPr>
              <a:t> ist die heute </a:t>
            </a:r>
            <a:r>
              <a:rPr lang="de-DE" altLang="de-DE"/>
              <a:t>ü</a:t>
            </a:r>
            <a:r>
              <a:rPr lang="de-DE" altLang="de-DE">
                <a:latin typeface="Helvetica" pitchFamily="2" charset="0"/>
              </a:rPr>
              <a:t>bl</a:t>
            </a:r>
            <a:r>
              <a:rPr lang="de-CH" altLang="de-DE">
                <a:latin typeface="Helvetica" pitchFamily="2" charset="0"/>
              </a:rPr>
              <a:t>iche Bezeichnung f</a:t>
            </a:r>
            <a:r>
              <a:rPr lang="de-DE" altLang="de-DE"/>
              <a:t>ü</a:t>
            </a:r>
            <a:r>
              <a:rPr lang="de-DE" altLang="de-DE">
                <a:latin typeface="Helvetica" pitchFamily="2" charset="0"/>
              </a:rPr>
              <a:t>r </a:t>
            </a:r>
            <a:r>
              <a:rPr lang="de-CH" altLang="de-DE">
                <a:latin typeface="Helvetica" pitchFamily="2" charset="0"/>
              </a:rPr>
              <a:t>die Ordnung </a:t>
            </a:r>
            <a:r>
              <a:rPr lang="de-CH" altLang="de-DE"/>
              <a:t>„</a:t>
            </a:r>
            <a:r>
              <a:rPr lang="de-CH" altLang="de-DE">
                <a:latin typeface="Helvetica" pitchFamily="2" charset="0"/>
              </a:rPr>
              <a:t>Falconiformes</a:t>
            </a:r>
            <a:r>
              <a:rPr lang="de-CH" altLang="de-DE"/>
              <a:t>“</a:t>
            </a:r>
            <a:r>
              <a:rPr lang="de-CH" altLang="de-DE">
                <a:latin typeface="Helvetica" pitchFamily="2" charset="0"/>
              </a:rPr>
              <a:t>, die fr</a:t>
            </a:r>
            <a:r>
              <a:rPr lang="de-DE" altLang="de-DE"/>
              <a:t>ü</a:t>
            </a:r>
            <a:r>
              <a:rPr lang="de-DE" altLang="de-DE">
                <a:latin typeface="Helvetica" pitchFamily="2" charset="0"/>
              </a:rPr>
              <a:t>he</a:t>
            </a:r>
            <a:r>
              <a:rPr lang="de-CH" altLang="de-DE">
                <a:latin typeface="Helvetica" pitchFamily="2" charset="0"/>
              </a:rPr>
              <a:t>r auch als </a:t>
            </a:r>
            <a:r>
              <a:rPr lang="de-DE" altLang="de-DE">
                <a:latin typeface="Helvetica" pitchFamily="2" charset="0"/>
              </a:rPr>
              <a:t>Ra</a:t>
            </a:r>
            <a:r>
              <a:rPr lang="de-CH" altLang="de-DE">
                <a:latin typeface="Helvetica" pitchFamily="2" charset="0"/>
              </a:rPr>
              <a:t>ubv</a:t>
            </a:r>
            <a:r>
              <a:rPr lang="de-DE" altLang="de-DE"/>
              <a:t>ö</a:t>
            </a:r>
            <a:r>
              <a:rPr lang="de-DE" altLang="de-DE">
                <a:latin typeface="Helvetica" pitchFamily="2" charset="0"/>
              </a:rPr>
              <a:t>ge</a:t>
            </a:r>
            <a:r>
              <a:rPr lang="de-CH" altLang="de-DE">
                <a:latin typeface="Helvetica" pitchFamily="2" charset="0"/>
              </a:rPr>
              <a:t>l</a:t>
            </a:r>
            <a:r>
              <a:rPr lang="de-DE" altLang="de-DE">
                <a:latin typeface="Helvetica" pitchFamily="2" charset="0"/>
              </a:rPr>
              <a:t> </a:t>
            </a:r>
            <a:r>
              <a:rPr lang="de-CH" altLang="de-DE">
                <a:latin typeface="Helvetica" pitchFamily="2" charset="0"/>
              </a:rPr>
              <a:t>bezeichnet wurde. Alternative und weniger gebr</a:t>
            </a:r>
            <a:r>
              <a:rPr lang="de-DE" altLang="de-DE"/>
              <a:t>ä</a:t>
            </a:r>
            <a:r>
              <a:rPr lang="de-DE" altLang="de-DE">
                <a:latin typeface="Helvetica" pitchFamily="2" charset="0"/>
              </a:rPr>
              <a:t>uc</a:t>
            </a:r>
            <a:r>
              <a:rPr lang="de-CH" altLang="de-DE">
                <a:latin typeface="Helvetica" pitchFamily="2" charset="0"/>
              </a:rPr>
              <a:t>hliche Bezeichnungen sind Greife</a:t>
            </a:r>
            <a:r>
              <a:rPr lang="de-DE" altLang="de-DE">
                <a:latin typeface="Helvetica" pitchFamily="2" charset="0"/>
              </a:rPr>
              <a:t> </a:t>
            </a:r>
            <a:r>
              <a:rPr lang="de-CH" altLang="de-DE">
                <a:latin typeface="Helvetica" pitchFamily="2" charset="0"/>
              </a:rPr>
              <a:t>oder </a:t>
            </a:r>
            <a:r>
              <a:rPr lang="de-DE" altLang="de-DE">
                <a:latin typeface="Helvetica" pitchFamily="2" charset="0"/>
              </a:rPr>
              <a:t>Ta</a:t>
            </a:r>
            <a:r>
              <a:rPr lang="de-CH" altLang="de-DE">
                <a:latin typeface="Helvetica" pitchFamily="2" charset="0"/>
              </a:rPr>
              <a:t>ggreife</a:t>
            </a:r>
            <a:r>
              <a:rPr lang="de-DE" altLang="de-DE">
                <a:latin typeface="Helvetica" pitchFamily="2" charset="0"/>
              </a:rPr>
              <a:t>.</a:t>
            </a:r>
            <a:endParaRPr lang="de-CH" altLang="de-DE"/>
          </a:p>
          <a:p>
            <a:pPr eaLnBrk="1" hangingPunct="1"/>
            <a:r>
              <a:rPr lang="de-CH" altLang="de-DE"/>
              <a:t>Die Unterteilung dieser Ordnung ist noch nicht vollst</a:t>
            </a:r>
            <a:r>
              <a:rPr lang="de-DE" altLang="de-DE"/>
              <a:t>änd</a:t>
            </a:r>
            <a:r>
              <a:rPr lang="de-CH" altLang="de-DE"/>
              <a:t>ig gekl</a:t>
            </a:r>
            <a:r>
              <a:rPr lang="de-DE" altLang="de-DE"/>
              <a:t>ärt</a:t>
            </a:r>
            <a:r>
              <a:rPr lang="de-CH" altLang="de-DE"/>
              <a:t>, so variiert je nach Quelle die Anzahl der Familien zwischen drei und f</a:t>
            </a:r>
            <a:r>
              <a:rPr lang="de-DE" altLang="de-DE"/>
              <a:t>ünf</a:t>
            </a:r>
            <a:r>
              <a:rPr lang="de-CH" altLang="de-DE"/>
              <a:t>. Gew</a:t>
            </a:r>
            <a:r>
              <a:rPr lang="de-DE" altLang="de-DE"/>
              <a:t>öhn</a:t>
            </a:r>
            <a:r>
              <a:rPr lang="de-CH" altLang="de-DE"/>
              <a:t>lich werden die </a:t>
            </a:r>
            <a:r>
              <a:rPr lang="de-CH" altLang="de-DE">
                <a:solidFill>
                  <a:srgbClr val="0029B9"/>
                </a:solidFill>
              </a:rPr>
              <a:t>Habichtartigen, Falkenartigen, Fischadler</a:t>
            </a:r>
            <a:r>
              <a:rPr lang="de-CH" altLang="de-DE"/>
              <a:t> und die Sekretäre zu dieser Ordnung gez</a:t>
            </a:r>
            <a:r>
              <a:rPr lang="de-DE" altLang="de-DE"/>
              <a:t>ähl</a:t>
            </a:r>
            <a:r>
              <a:rPr lang="de-CH" altLang="de-DE"/>
              <a:t>t. Fr</a:t>
            </a:r>
            <a:r>
              <a:rPr lang="de-DE" altLang="de-DE"/>
              <a:t>ühe</a:t>
            </a:r>
            <a:r>
              <a:rPr lang="de-CH" altLang="de-DE"/>
              <a:t>r wurden auch die Neuweltgeier (Aegypiinae) zu den Greifv</a:t>
            </a:r>
            <a:r>
              <a:rPr lang="de-DE" altLang="de-DE"/>
              <a:t>öge</a:t>
            </a:r>
            <a:r>
              <a:rPr lang="de-CH" altLang="de-DE"/>
              <a:t>ln gez</a:t>
            </a:r>
            <a:r>
              <a:rPr lang="de-DE" altLang="de-DE"/>
              <a:t>ähl</a:t>
            </a:r>
            <a:r>
              <a:rPr lang="de-CH" altLang="de-DE"/>
              <a:t>t, z.</a:t>
            </a:r>
            <a:r>
              <a:rPr lang="de-DE" altLang="de-DE"/>
              <a:t>Z</a:t>
            </a:r>
            <a:r>
              <a:rPr lang="de-CH" altLang="de-DE"/>
              <a:t>t. werden diese aber meist den Schreitvögeln zugeordnet.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3F8A0FF-9BDF-8148-AACB-C346C1D6911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36901E-6289-BB4E-94FB-50AB04402DA6}" type="slidenum">
              <a:rPr lang="de-DE" altLang="de-DE"/>
              <a:pPr/>
              <a:t>23</a:t>
            </a:fld>
            <a:endParaRPr lang="de-DE" altLang="de-DE"/>
          </a:p>
        </p:txBody>
      </p:sp>
      <p:sp>
        <p:nvSpPr>
          <p:cNvPr id="51203" name="Rectangle 2">
            <a:extLst>
              <a:ext uri="{FF2B5EF4-FFF2-40B4-BE49-F238E27FC236}">
                <a16:creationId xmlns:a16="http://schemas.microsoft.com/office/drawing/2014/main" id="{17892043-583E-6C4F-B6E4-2DCDD735995B}"/>
              </a:ext>
            </a:extLst>
          </p:cNvPr>
          <p:cNvSpPr>
            <a:spLocks noChangeArrowheads="1" noTextEdit="1"/>
          </p:cNvSpPr>
          <p:nvPr>
            <p:ph type="sldImg"/>
          </p:nvPr>
        </p:nvSpPr>
        <p:spPr>
          <a:ln/>
        </p:spPr>
      </p:sp>
      <p:sp>
        <p:nvSpPr>
          <p:cNvPr id="51204" name="Rectangle 3">
            <a:extLst>
              <a:ext uri="{FF2B5EF4-FFF2-40B4-BE49-F238E27FC236}">
                <a16:creationId xmlns:a16="http://schemas.microsoft.com/office/drawing/2014/main" id="{371A97DC-8453-8A47-920E-200F6CDB17FA}"/>
              </a:ext>
            </a:extLst>
          </p:cNvPr>
          <p:cNvSpPr>
            <a:spLocks noGrp="1" noChangeArrowheads="1"/>
          </p:cNvSpPr>
          <p:nvPr>
            <p:ph type="body" idx="1"/>
          </p:nvPr>
        </p:nvSpPr>
        <p:spPr>
          <a:noFill/>
        </p:spPr>
        <p:txBody>
          <a:bodyPr/>
          <a:lstStyle/>
          <a:p>
            <a:pPr eaLnBrk="1" hangingPunct="1"/>
            <a:r>
              <a:rPr lang="de-CH" altLang="de-DE"/>
              <a:t>Habichtartige: </a:t>
            </a:r>
            <a:r>
              <a:rPr lang="de-CH" altLang="de-DE">
                <a:latin typeface="Helvetica" pitchFamily="2" charset="0"/>
              </a:rPr>
              <a:t>Die Familie umfasst weltweit etwa 66 Gattungen und 235-240 Arten und ist damit neben den Falken die zweite gro</a:t>
            </a:r>
            <a:r>
              <a:rPr lang="de-DE" altLang="de-DE">
                <a:latin typeface="Helvetica" pitchFamily="2" charset="0"/>
              </a:rPr>
              <a:t>sse</a:t>
            </a:r>
            <a:r>
              <a:rPr lang="de-CH" altLang="de-DE">
                <a:latin typeface="Helvetica" pitchFamily="2" charset="0"/>
              </a:rPr>
              <a:t> Familie der Greifv</a:t>
            </a:r>
            <a:r>
              <a:rPr lang="de-DE" altLang="de-DE"/>
              <a:t>ö</a:t>
            </a:r>
            <a:r>
              <a:rPr lang="de-DE" altLang="de-DE">
                <a:latin typeface="Helvetica" pitchFamily="2" charset="0"/>
              </a:rPr>
              <a:t>ge</a:t>
            </a:r>
            <a:r>
              <a:rPr lang="de-CH" altLang="de-DE">
                <a:latin typeface="Helvetica" pitchFamily="2" charset="0"/>
              </a:rPr>
              <a:t>l. Sie kommt beinahe weltweit vor, mit Ausnahme der Antarktis und zahlreicher ozeanischer Inseln. In der Schweiz: 10 Arten als Brutv</a:t>
            </a:r>
            <a:r>
              <a:rPr lang="de-CH" altLang="de-DE"/>
              <a:t>ö</a:t>
            </a:r>
            <a:r>
              <a:rPr lang="de-CH" altLang="de-DE">
                <a:latin typeface="Helvetica" pitchFamily="2" charset="0"/>
              </a:rPr>
              <a:t>gel: Bartgeier, Habicht, M</a:t>
            </a:r>
            <a:r>
              <a:rPr lang="de-CH" altLang="de-DE"/>
              <a:t>ä</a:t>
            </a:r>
            <a:r>
              <a:rPr lang="de-CH" altLang="de-DE">
                <a:latin typeface="Helvetica" pitchFamily="2" charset="0"/>
              </a:rPr>
              <a:t>usebussard, Rohrweihe, Rotmilan, Schwarzmilan, Sperber, Steinadler, Wespenbussard und Wiesenweihe.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F4DEAB8F-11B9-1440-9377-6F20478D525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F8536D-F100-3846-8229-DC309478A79E}" type="slidenum">
              <a:rPr lang="de-DE" altLang="de-DE"/>
              <a:pPr/>
              <a:t>24</a:t>
            </a:fld>
            <a:endParaRPr lang="de-DE" altLang="de-DE"/>
          </a:p>
        </p:txBody>
      </p:sp>
      <p:sp>
        <p:nvSpPr>
          <p:cNvPr id="53251" name="Rectangle 2">
            <a:extLst>
              <a:ext uri="{FF2B5EF4-FFF2-40B4-BE49-F238E27FC236}">
                <a16:creationId xmlns:a16="http://schemas.microsoft.com/office/drawing/2014/main" id="{70222548-8081-D648-AEFE-8A472A2632CB}"/>
              </a:ext>
            </a:extLst>
          </p:cNvPr>
          <p:cNvSpPr>
            <a:spLocks noChangeArrowheads="1" noTextEdit="1"/>
          </p:cNvSpPr>
          <p:nvPr>
            <p:ph type="sldImg"/>
          </p:nvPr>
        </p:nvSpPr>
        <p:spPr>
          <a:ln/>
        </p:spPr>
      </p:sp>
      <p:sp>
        <p:nvSpPr>
          <p:cNvPr id="53252" name="Rectangle 3">
            <a:extLst>
              <a:ext uri="{FF2B5EF4-FFF2-40B4-BE49-F238E27FC236}">
                <a16:creationId xmlns:a16="http://schemas.microsoft.com/office/drawing/2014/main" id="{65E22A88-878E-CB4D-B7F9-BDE0017B0451}"/>
              </a:ext>
            </a:extLst>
          </p:cNvPr>
          <p:cNvSpPr>
            <a:spLocks noGrp="1" noChangeArrowheads="1"/>
          </p:cNvSpPr>
          <p:nvPr>
            <p:ph type="body" idx="1"/>
          </p:nvPr>
        </p:nvSpPr>
        <p:spPr>
          <a:noFill/>
        </p:spPr>
        <p:txBody>
          <a:bodyPr/>
          <a:lstStyle/>
          <a:p>
            <a:pPr eaLnBrk="1" hangingPunct="1"/>
            <a:r>
              <a:rPr lang="de-CH" altLang="de-DE" b="1">
                <a:latin typeface="Helvetica" pitchFamily="2" charset="0"/>
              </a:rPr>
              <a:t>Fischadler</a:t>
            </a:r>
            <a:r>
              <a:rPr lang="de-CH" altLang="de-DE">
                <a:latin typeface="Helvetica" pitchFamily="2" charset="0"/>
              </a:rPr>
              <a:t>: Weltweit nur eine einzige Art, der Fischadler (Pandion heliaetus). In der Schweiz als Brutvogel ausgestorben.</a:t>
            </a:r>
          </a:p>
          <a:p>
            <a:pPr eaLnBrk="1" hangingPunct="1"/>
            <a:r>
              <a:rPr lang="de-CH" altLang="de-DE" b="1">
                <a:latin typeface="Helvetica" pitchFamily="2" charset="0"/>
              </a:rPr>
              <a:t>Sekret</a:t>
            </a:r>
            <a:r>
              <a:rPr lang="de-CH" altLang="de-DE" b="1"/>
              <a:t>ä</a:t>
            </a:r>
            <a:r>
              <a:rPr lang="de-CH" altLang="de-DE" b="1">
                <a:latin typeface="Helvetica" pitchFamily="2" charset="0"/>
              </a:rPr>
              <a:t>re</a:t>
            </a:r>
            <a:r>
              <a:rPr lang="de-CH" altLang="de-DE">
                <a:latin typeface="Helvetica" pitchFamily="2" charset="0"/>
              </a:rPr>
              <a:t>: Der </a:t>
            </a:r>
            <a:r>
              <a:rPr lang="de-CH" altLang="de-DE"/>
              <a:t>Sekret</a:t>
            </a:r>
            <a:r>
              <a:rPr lang="de-DE" altLang="de-DE"/>
              <a:t>är</a:t>
            </a:r>
            <a:r>
              <a:rPr lang="de-CH" altLang="de-DE">
                <a:latin typeface="Helvetica" pitchFamily="2" charset="0"/>
              </a:rPr>
              <a:t> (</a:t>
            </a:r>
            <a:r>
              <a:rPr lang="de-CH" altLang="de-DE" i="1"/>
              <a:t>Sagittarius serpentarius</a:t>
            </a:r>
            <a:r>
              <a:rPr lang="de-CH" altLang="de-DE">
                <a:latin typeface="Helvetica" pitchFamily="2" charset="0"/>
              </a:rPr>
              <a:t>), auch "Schicksalsvogel" genannt, ist die einzige Art seiner Familie. Den sonderbaren Namen hat er von seinen schwarzen Federn am Kopf, welche an G</a:t>
            </a:r>
            <a:r>
              <a:rPr lang="de-CH" altLang="de-DE"/>
              <a:t>ä</a:t>
            </a:r>
            <a:r>
              <a:rPr lang="de-CH" altLang="de-DE">
                <a:latin typeface="Helvetica" pitchFamily="2" charset="0"/>
              </a:rPr>
              <a:t>nsekielfedern erinnern, die von Gerichtssekret</a:t>
            </a:r>
            <a:r>
              <a:rPr lang="de-DE" altLang="de-DE"/>
              <a:t>ä</a:t>
            </a:r>
            <a:r>
              <a:rPr lang="de-DE" altLang="de-DE">
                <a:latin typeface="Helvetica" pitchFamily="2" charset="0"/>
              </a:rPr>
              <a:t>re</a:t>
            </a:r>
            <a:r>
              <a:rPr lang="de-CH" altLang="de-DE">
                <a:latin typeface="Helvetica" pitchFamily="2" charset="0"/>
              </a:rPr>
              <a:t>n fr</a:t>
            </a:r>
            <a:r>
              <a:rPr lang="de-DE" altLang="de-DE"/>
              <a:t>ü</a:t>
            </a:r>
            <a:r>
              <a:rPr lang="de-DE" altLang="de-DE">
                <a:latin typeface="Helvetica" pitchFamily="2" charset="0"/>
              </a:rPr>
              <a:t>he</a:t>
            </a:r>
            <a:r>
              <a:rPr lang="de-CH" altLang="de-DE">
                <a:latin typeface="Helvetica" pitchFamily="2" charset="0"/>
              </a:rPr>
              <a:t>r oft in Per</a:t>
            </a:r>
            <a:r>
              <a:rPr lang="de-CH" altLang="de-DE"/>
              <a:t>ü</a:t>
            </a:r>
            <a:r>
              <a:rPr lang="de-CH" altLang="de-DE">
                <a:latin typeface="Helvetica" pitchFamily="2" charset="0"/>
              </a:rPr>
              <a:t>cken gesteckt wurden. Aufgrund seiner </a:t>
            </a:r>
            <a:r>
              <a:rPr lang="de-CH" altLang="ja-JP"/>
              <a:t>Ä</a:t>
            </a:r>
            <a:r>
              <a:rPr lang="de-CH" altLang="de-DE">
                <a:latin typeface="Helvetica" pitchFamily="2" charset="0"/>
              </a:rPr>
              <a:t>hnlichkeit mit Kranichen wurde er fr</a:t>
            </a:r>
            <a:r>
              <a:rPr lang="de-DE" altLang="de-DE"/>
              <a:t>ü</a:t>
            </a:r>
            <a:r>
              <a:rPr lang="de-DE" altLang="de-DE">
                <a:latin typeface="Helvetica" pitchFamily="2" charset="0"/>
              </a:rPr>
              <a:t>he</a:t>
            </a:r>
            <a:r>
              <a:rPr lang="de-CH" altLang="de-DE">
                <a:latin typeface="Helvetica" pitchFamily="2" charset="0"/>
              </a:rPr>
              <a:t>r auch "Kranichgeier" genannt. Der Sekret</a:t>
            </a:r>
            <a:r>
              <a:rPr lang="de-CH" altLang="de-DE"/>
              <a:t>ä</a:t>
            </a:r>
            <a:r>
              <a:rPr lang="de-CH" altLang="de-DE">
                <a:latin typeface="Helvetica" pitchFamily="2" charset="0"/>
              </a:rPr>
              <a:t>r kommt nur in Afrika vor, sein Verbreitungsgebiet reicht vom s</a:t>
            </a:r>
            <a:r>
              <a:rPr lang="de-DE" altLang="de-DE"/>
              <a:t>ü</a:t>
            </a:r>
            <a:r>
              <a:rPr lang="de-DE" altLang="de-DE">
                <a:latin typeface="Helvetica" pitchFamily="2" charset="0"/>
              </a:rPr>
              <a:t>dl</a:t>
            </a:r>
            <a:r>
              <a:rPr lang="de-CH" altLang="de-DE">
                <a:latin typeface="Helvetica" pitchFamily="2" charset="0"/>
              </a:rPr>
              <a:t>ichen Rand der Sahara bis nach S</a:t>
            </a:r>
            <a:r>
              <a:rPr lang="de-CH" altLang="de-DE"/>
              <a:t>ü</a:t>
            </a:r>
            <a:r>
              <a:rPr lang="de-CH" altLang="de-DE">
                <a:latin typeface="Helvetica" pitchFamily="2" charset="0"/>
              </a:rPr>
              <a:t>dafrika</a:t>
            </a:r>
            <a:r>
              <a:rPr lang="de-CH" altLang="de-DE">
                <a:solidFill>
                  <a:srgbClr val="0029B9"/>
                </a:solidFill>
                <a:latin typeface="Helvetica" pitchFamily="2" charset="0"/>
              </a:rPr>
              <a:t>.</a:t>
            </a:r>
            <a:r>
              <a:rPr lang="de-CH" altLang="de-DE">
                <a:latin typeface="Helvetica" pitchFamily="2" charset="0"/>
              </a:rPr>
              <a:t> </a:t>
            </a:r>
          </a:p>
          <a:p>
            <a:pPr eaLnBrk="1" hangingPunct="1"/>
            <a:r>
              <a:rPr lang="de-CH" altLang="de-DE" b="1">
                <a:latin typeface="Helvetica" pitchFamily="2" charset="0"/>
              </a:rPr>
              <a:t>Falkenartige</a:t>
            </a:r>
            <a:r>
              <a:rPr lang="de-CH" altLang="de-DE">
                <a:latin typeface="Helvetica" pitchFamily="2" charset="0"/>
              </a:rPr>
              <a:t>: Die Familie umfasst weltweit 12 Gattungen und etwa 60 Arten. Darunter sind auch die kleinsten Greifv</a:t>
            </a:r>
            <a:r>
              <a:rPr lang="de-DE" altLang="de-DE"/>
              <a:t>ö</a:t>
            </a:r>
            <a:r>
              <a:rPr lang="de-DE" altLang="de-DE">
                <a:latin typeface="Helvetica" pitchFamily="2" charset="0"/>
              </a:rPr>
              <a:t>ge</a:t>
            </a:r>
            <a:r>
              <a:rPr lang="de-CH" altLang="de-DE">
                <a:latin typeface="Helvetica" pitchFamily="2" charset="0"/>
              </a:rPr>
              <a:t>l, die Zwergfalken, die nur 15 bis 19 cm lang sind. Charakteristisch f</a:t>
            </a:r>
            <a:r>
              <a:rPr lang="de-DE" altLang="de-DE"/>
              <a:t>ü</a:t>
            </a:r>
            <a:r>
              <a:rPr lang="de-DE" altLang="de-DE">
                <a:latin typeface="Helvetica" pitchFamily="2" charset="0"/>
              </a:rPr>
              <a:t>r </a:t>
            </a:r>
            <a:r>
              <a:rPr lang="de-CH" altLang="de-DE">
                <a:latin typeface="Helvetica" pitchFamily="2" charset="0"/>
              </a:rPr>
              <a:t>diese V</a:t>
            </a:r>
            <a:r>
              <a:rPr lang="de-DE" altLang="de-DE"/>
              <a:t>ö</a:t>
            </a:r>
            <a:r>
              <a:rPr lang="de-DE" altLang="de-DE">
                <a:latin typeface="Helvetica" pitchFamily="2" charset="0"/>
              </a:rPr>
              <a:t>ge</a:t>
            </a:r>
            <a:r>
              <a:rPr lang="de-CH" altLang="de-DE">
                <a:latin typeface="Helvetica" pitchFamily="2" charset="0"/>
              </a:rPr>
              <a:t>l ist der Hornzahn, eine scharfe Kerbe im Oberschnabel. Die Flugsilhouette der Tiere weist lange, sichelf</a:t>
            </a:r>
            <a:r>
              <a:rPr lang="de-DE" altLang="de-DE"/>
              <a:t>ö</a:t>
            </a:r>
            <a:r>
              <a:rPr lang="de-DE" altLang="de-DE">
                <a:latin typeface="Helvetica" pitchFamily="2" charset="0"/>
              </a:rPr>
              <a:t>rm</a:t>
            </a:r>
            <a:r>
              <a:rPr lang="de-CH" altLang="de-DE">
                <a:latin typeface="Helvetica" pitchFamily="2" charset="0"/>
              </a:rPr>
              <a:t>ige Fl</a:t>
            </a:r>
            <a:r>
              <a:rPr lang="de-DE" altLang="de-DE"/>
              <a:t>ü</a:t>
            </a:r>
            <a:r>
              <a:rPr lang="de-DE" altLang="de-DE">
                <a:latin typeface="Helvetica" pitchFamily="2" charset="0"/>
              </a:rPr>
              <a:t>ge</a:t>
            </a:r>
            <a:r>
              <a:rPr lang="de-CH" altLang="de-DE">
                <a:latin typeface="Helvetica" pitchFamily="2" charset="0"/>
              </a:rPr>
              <a:t>l auf, ohne die </a:t>
            </a:r>
            <a:r>
              <a:rPr lang="de-CH" altLang="de-DE"/>
              <a:t>„</a:t>
            </a:r>
            <a:r>
              <a:rPr lang="de-DE" altLang="de-DE">
                <a:latin typeface="Helvetica" pitchFamily="2" charset="0"/>
              </a:rPr>
              <a:t>Fi</a:t>
            </a:r>
            <a:r>
              <a:rPr lang="de-CH" altLang="de-DE">
                <a:latin typeface="Helvetica" pitchFamily="2" charset="0"/>
              </a:rPr>
              <a:t>ngerung</a:t>
            </a:r>
            <a:r>
              <a:rPr lang="de-DE" altLang="de-DE"/>
              <a:t>”</a:t>
            </a:r>
            <a:r>
              <a:rPr lang="de-DE" altLang="de-DE">
                <a:latin typeface="Helvetica" pitchFamily="2" charset="0"/>
              </a:rPr>
              <a:t>,</a:t>
            </a:r>
            <a:r>
              <a:rPr lang="de-CH" altLang="de-DE">
                <a:latin typeface="Helvetica" pitchFamily="2" charset="0"/>
              </a:rPr>
              <a:t> die f</a:t>
            </a:r>
            <a:r>
              <a:rPr lang="de-DE" altLang="de-DE"/>
              <a:t>ü</a:t>
            </a:r>
            <a:r>
              <a:rPr lang="de-DE" altLang="de-DE">
                <a:latin typeface="Helvetica" pitchFamily="2" charset="0"/>
              </a:rPr>
              <a:t>r </a:t>
            </a:r>
            <a:r>
              <a:rPr lang="de-CH" altLang="de-DE">
                <a:latin typeface="Helvetica" pitchFamily="2" charset="0"/>
              </a:rPr>
              <a:t>andere Greifv</a:t>
            </a:r>
            <a:r>
              <a:rPr lang="de-DE" altLang="de-DE"/>
              <a:t>ö</a:t>
            </a:r>
            <a:r>
              <a:rPr lang="de-DE" altLang="de-DE">
                <a:latin typeface="Helvetica" pitchFamily="2" charset="0"/>
              </a:rPr>
              <a:t>ge</a:t>
            </a:r>
            <a:r>
              <a:rPr lang="de-CH" altLang="de-DE">
                <a:latin typeface="Helvetica" pitchFamily="2" charset="0"/>
              </a:rPr>
              <a:t>l typisch ist.  In der Schweiz: 3 Arten br</a:t>
            </a:r>
            <a:r>
              <a:rPr lang="de-CH" altLang="de-DE"/>
              <a:t>ü</a:t>
            </a:r>
            <a:r>
              <a:rPr lang="de-CH" altLang="de-DE">
                <a:latin typeface="Helvetica" pitchFamily="2" charset="0"/>
              </a:rPr>
              <a:t>tend: Baumfalke, Turmfalke und Wanderfalke.</a:t>
            </a:r>
          </a:p>
          <a:p>
            <a:pPr eaLnBrk="1" hangingPunct="1"/>
            <a:r>
              <a:rPr lang="de-CH" altLang="de-DE">
                <a:latin typeface="Helvetica" pitchFamily="2" charset="0"/>
              </a:rPr>
              <a:t>Lachfalken und Waldfalken: weltweit 2 Gattungen mit 8 Arten. In der Schweiz keine Vertreter.</a:t>
            </a:r>
          </a:p>
          <a:p>
            <a:pPr eaLnBrk="1" hangingPunct="1"/>
            <a:r>
              <a:rPr lang="de-CH" altLang="de-DE">
                <a:latin typeface="Helvetica" pitchFamily="2" charset="0"/>
              </a:rPr>
              <a:t>Geierfalken: weltweit 5 Gattungen und 9 Arten. In der Schweiz keine Vertreter.</a:t>
            </a:r>
          </a:p>
          <a:p>
            <a:pPr eaLnBrk="1" hangingPunct="1"/>
            <a:r>
              <a:rPr lang="de-CH" altLang="de-DE">
                <a:latin typeface="Helvetica" pitchFamily="2" charset="0"/>
              </a:rPr>
              <a:t>Zwergfalken: weltweit 4 Gattungen und 8 Arten. In der Schweiz keine Vertreter.</a:t>
            </a:r>
          </a:p>
          <a:p>
            <a:pPr eaLnBrk="1" hangingPunct="1"/>
            <a:r>
              <a:rPr lang="de-CH" altLang="de-DE">
                <a:latin typeface="Helvetica" pitchFamily="2" charset="0"/>
              </a:rPr>
              <a:t>Eigentliche Falken: weltweit nur eine einzige Gattung (Falken) mit 38 Arten. </a:t>
            </a:r>
          </a:p>
          <a:p>
            <a:pPr eaLnBrk="1" hangingPunct="1"/>
            <a:r>
              <a:rPr lang="de-CH" altLang="de-DE">
                <a:latin typeface="Helvetica" pitchFamily="2" charset="0"/>
              </a:rPr>
              <a:t>Falken sind eher kleine bis mittelgro</a:t>
            </a:r>
            <a:r>
              <a:rPr lang="de-DE" altLang="de-DE">
                <a:latin typeface="Helvetica" pitchFamily="2" charset="0"/>
              </a:rPr>
              <a:t>sse</a:t>
            </a:r>
            <a:r>
              <a:rPr lang="de-CH" altLang="de-DE">
                <a:latin typeface="Helvetica" pitchFamily="2" charset="0"/>
              </a:rPr>
              <a:t> Greifv</a:t>
            </a:r>
            <a:r>
              <a:rPr lang="de-DE" altLang="de-DE"/>
              <a:t>ö</a:t>
            </a:r>
            <a:r>
              <a:rPr lang="de-DE" altLang="de-DE">
                <a:latin typeface="Helvetica" pitchFamily="2" charset="0"/>
              </a:rPr>
              <a:t>ge</a:t>
            </a:r>
            <a:r>
              <a:rPr lang="de-CH" altLang="de-DE">
                <a:latin typeface="Helvetica" pitchFamily="2" charset="0"/>
              </a:rPr>
              <a:t>l, welche wegen ihres langen Schwanzes und der spitzen Fl</a:t>
            </a:r>
            <a:r>
              <a:rPr lang="de-DE" altLang="de-DE"/>
              <a:t>ü</a:t>
            </a:r>
            <a:r>
              <a:rPr lang="de-DE" altLang="de-DE">
                <a:latin typeface="Helvetica" pitchFamily="2" charset="0"/>
              </a:rPr>
              <a:t>ge</a:t>
            </a:r>
            <a:r>
              <a:rPr lang="de-CH" altLang="de-DE">
                <a:latin typeface="Helvetica" pitchFamily="2" charset="0"/>
              </a:rPr>
              <a:t>l zu den schnellsten Fliegern dieser Ordnung geh</a:t>
            </a:r>
            <a:r>
              <a:rPr lang="de-DE" altLang="de-DE"/>
              <a:t>ö</a:t>
            </a:r>
            <a:r>
              <a:rPr lang="de-DE" altLang="de-DE">
                <a:latin typeface="Helvetica" pitchFamily="2" charset="0"/>
              </a:rPr>
              <a:t>re</a:t>
            </a:r>
            <a:r>
              <a:rPr lang="de-CH" altLang="de-DE">
                <a:latin typeface="Helvetica" pitchFamily="2" charset="0"/>
              </a:rPr>
              <a:t>n. In ihrem Erscheinungsbild stellen Falken eine verh</a:t>
            </a:r>
            <a:r>
              <a:rPr lang="de-DE" altLang="de-DE"/>
              <a:t>ä</a:t>
            </a:r>
            <a:r>
              <a:rPr lang="de-DE" altLang="de-DE">
                <a:latin typeface="Helvetica" pitchFamily="2" charset="0"/>
              </a:rPr>
              <a:t>lt</a:t>
            </a:r>
            <a:r>
              <a:rPr lang="de-CH" altLang="de-DE">
                <a:latin typeface="Helvetica" pitchFamily="2" charset="0"/>
              </a:rPr>
              <a:t>nism</a:t>
            </a:r>
            <a:r>
              <a:rPr lang="de-DE" altLang="de-DE"/>
              <a:t>ä</a:t>
            </a:r>
            <a:r>
              <a:rPr lang="de-DE" altLang="de-DE">
                <a:latin typeface="Helvetica" pitchFamily="2" charset="0"/>
              </a:rPr>
              <a:t>ssi</a:t>
            </a:r>
            <a:r>
              <a:rPr lang="de-CH" altLang="de-DE">
                <a:latin typeface="Helvetica" pitchFamily="2" charset="0"/>
              </a:rPr>
              <a:t>g einheitliche Gruppe dar. Zu ihren Merkmalen z</a:t>
            </a:r>
            <a:r>
              <a:rPr lang="de-DE" altLang="de-DE"/>
              <a:t>ä</a:t>
            </a:r>
            <a:r>
              <a:rPr lang="de-DE" altLang="de-DE">
                <a:latin typeface="Helvetica" pitchFamily="2" charset="0"/>
              </a:rPr>
              <a:t>hl</a:t>
            </a:r>
            <a:r>
              <a:rPr lang="de-CH" altLang="de-DE">
                <a:latin typeface="Helvetica" pitchFamily="2" charset="0"/>
              </a:rPr>
              <a:t>t auch der hakenf</a:t>
            </a:r>
            <a:r>
              <a:rPr lang="de-CH" altLang="de-DE"/>
              <a:t>ö</a:t>
            </a:r>
            <a:r>
              <a:rPr lang="de-CH" altLang="de-DE">
                <a:latin typeface="Helvetica" pitchFamily="2" charset="0"/>
              </a:rPr>
              <a:t>rmig nach unten gebogene Oberschnabel. An diesem tragen alle Falken den sogenannten </a:t>
            </a:r>
            <a:r>
              <a:rPr lang="de-CH" altLang="de-DE" b="1">
                <a:latin typeface="Helvetica" pitchFamily="2" charset="0"/>
              </a:rPr>
              <a:t>Falkenzahn</a:t>
            </a:r>
            <a:r>
              <a:rPr lang="de-CH" altLang="de-DE">
                <a:latin typeface="Helvetica" pitchFamily="2" charset="0"/>
              </a:rPr>
              <a:t>, der von einer beiderseits im vorderen Teil des Oberschnabels vorhandene Zacke gebildet wird. Diese Ausformung unterst</a:t>
            </a:r>
            <a:r>
              <a:rPr lang="de-DE" altLang="de-DE"/>
              <a:t>ü</a:t>
            </a:r>
            <a:r>
              <a:rPr lang="de-DE" altLang="de-DE">
                <a:latin typeface="Helvetica" pitchFamily="2" charset="0"/>
              </a:rPr>
              <a:t>tz</a:t>
            </a:r>
            <a:r>
              <a:rPr lang="de-CH" altLang="de-DE">
                <a:latin typeface="Helvetica" pitchFamily="2" charset="0"/>
              </a:rPr>
              <a:t>t den Biss in den Nacken beziehungsweise in den Hintersch</a:t>
            </a:r>
            <a:r>
              <a:rPr lang="de-DE" altLang="de-DE"/>
              <a:t>ä</a:t>
            </a:r>
            <a:r>
              <a:rPr lang="de-DE" altLang="de-DE">
                <a:latin typeface="Helvetica" pitchFamily="2" charset="0"/>
              </a:rPr>
              <a:t>de</a:t>
            </a:r>
            <a:r>
              <a:rPr lang="de-CH" altLang="de-DE">
                <a:latin typeface="Helvetica" pitchFamily="2" charset="0"/>
              </a:rPr>
              <a:t>l des Beutetiers, durch den dieses get</a:t>
            </a:r>
            <a:r>
              <a:rPr lang="de-DE" altLang="de-DE"/>
              <a:t>ö</a:t>
            </a:r>
            <a:r>
              <a:rPr lang="de-DE" altLang="de-DE">
                <a:latin typeface="Helvetica" pitchFamily="2" charset="0"/>
              </a:rPr>
              <a:t>te</a:t>
            </a:r>
            <a:r>
              <a:rPr lang="de-CH" altLang="de-DE">
                <a:latin typeface="Helvetica" pitchFamily="2" charset="0"/>
              </a:rPr>
              <a:t>t wird.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C0A9CA9-FBB5-A149-8A3A-5D2E5835974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ADD8AB3-83D9-3B48-940C-A073F8509CB8}" type="slidenum">
              <a:rPr lang="de-DE" altLang="de-DE"/>
              <a:pPr/>
              <a:t>25</a:t>
            </a:fld>
            <a:endParaRPr lang="de-DE" altLang="de-DE"/>
          </a:p>
        </p:txBody>
      </p:sp>
      <p:sp>
        <p:nvSpPr>
          <p:cNvPr id="55299" name="Rectangle 2">
            <a:extLst>
              <a:ext uri="{FF2B5EF4-FFF2-40B4-BE49-F238E27FC236}">
                <a16:creationId xmlns:a16="http://schemas.microsoft.com/office/drawing/2014/main" id="{A0C50200-F555-1E40-9686-E708273B60DA}"/>
              </a:ext>
            </a:extLst>
          </p:cNvPr>
          <p:cNvSpPr>
            <a:spLocks noChangeArrowheads="1" noTextEdit="1"/>
          </p:cNvSpPr>
          <p:nvPr>
            <p:ph type="sldImg"/>
          </p:nvPr>
        </p:nvSpPr>
        <p:spPr>
          <a:ln/>
        </p:spPr>
      </p:sp>
      <p:sp>
        <p:nvSpPr>
          <p:cNvPr id="55300" name="Rectangle 3">
            <a:extLst>
              <a:ext uri="{FF2B5EF4-FFF2-40B4-BE49-F238E27FC236}">
                <a16:creationId xmlns:a16="http://schemas.microsoft.com/office/drawing/2014/main" id="{FD0DD911-A2A5-644A-9170-07113F2A113E}"/>
              </a:ext>
            </a:extLst>
          </p:cNvPr>
          <p:cNvSpPr>
            <a:spLocks noGrp="1" noChangeArrowheads="1"/>
          </p:cNvSpPr>
          <p:nvPr>
            <p:ph type="body" idx="1"/>
          </p:nvPr>
        </p:nvSpPr>
        <p:spPr>
          <a:noFill/>
        </p:spPr>
        <p:txBody>
          <a:bodyPr/>
          <a:lstStyle/>
          <a:p>
            <a:pPr eaLnBrk="1" hangingPunct="1"/>
            <a:endParaRPr lang="de-CH" altLang="de-DE">
              <a:latin typeface="Helvetica" pitchFamily="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9948FA1B-AFFF-8E41-9F0F-9611532FB61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F74208-96FD-E549-9217-4102DEEDBECA}" type="slidenum">
              <a:rPr lang="de-DE" altLang="de-DE"/>
              <a:pPr/>
              <a:t>26</a:t>
            </a:fld>
            <a:endParaRPr lang="de-DE" altLang="de-DE"/>
          </a:p>
        </p:txBody>
      </p:sp>
      <p:sp>
        <p:nvSpPr>
          <p:cNvPr id="57347" name="Rectangle 2">
            <a:extLst>
              <a:ext uri="{FF2B5EF4-FFF2-40B4-BE49-F238E27FC236}">
                <a16:creationId xmlns:a16="http://schemas.microsoft.com/office/drawing/2014/main" id="{57FD3F92-9147-D744-BACE-1B5CF46C2E81}"/>
              </a:ext>
            </a:extLst>
          </p:cNvPr>
          <p:cNvSpPr>
            <a:spLocks noChangeArrowheads="1" noTextEdit="1"/>
          </p:cNvSpPr>
          <p:nvPr>
            <p:ph type="sldImg"/>
          </p:nvPr>
        </p:nvSpPr>
        <p:spPr>
          <a:ln/>
        </p:spPr>
      </p:sp>
      <p:sp>
        <p:nvSpPr>
          <p:cNvPr id="57348" name="Rectangle 3">
            <a:extLst>
              <a:ext uri="{FF2B5EF4-FFF2-40B4-BE49-F238E27FC236}">
                <a16:creationId xmlns:a16="http://schemas.microsoft.com/office/drawing/2014/main" id="{AEB7BFE7-C8B7-EC4C-B6C9-C98E771339A3}"/>
              </a:ext>
            </a:extLst>
          </p:cNvPr>
          <p:cNvSpPr>
            <a:spLocks noGrp="1" noChangeArrowheads="1"/>
          </p:cNvSpPr>
          <p:nvPr>
            <p:ph type="body" idx="1"/>
          </p:nvPr>
        </p:nvSpPr>
        <p:spPr>
          <a:noFill/>
        </p:spPr>
        <p:txBody>
          <a:bodyPr/>
          <a:lstStyle/>
          <a:p>
            <a:pPr eaLnBrk="1" hangingPunct="1"/>
            <a:r>
              <a:rPr lang="de-CH" altLang="de-DE">
                <a:latin typeface="Helvetica" pitchFamily="2" charset="0"/>
              </a:rPr>
              <a:t>In der Schweiz ist die Gattung der Falken (Falco) mit 3 br</a:t>
            </a:r>
            <a:r>
              <a:rPr lang="de-CH" altLang="de-DE"/>
              <a:t>ü</a:t>
            </a:r>
            <a:r>
              <a:rPr lang="de-CH" altLang="de-DE">
                <a:latin typeface="Helvetica" pitchFamily="2" charset="0"/>
              </a:rPr>
              <a:t>tenden Arten vertreten: Turm-, Baum- und Wanderfalke. Als Wintergast tritt zudem der Merllin mehr oder weniger regelm</a:t>
            </a:r>
            <a:r>
              <a:rPr lang="de-CH" altLang="de-DE"/>
              <a:t>ä</a:t>
            </a:r>
            <a:r>
              <a:rPr lang="de-CH" altLang="de-DE">
                <a:latin typeface="Helvetica" pitchFamily="2" charset="0"/>
              </a:rPr>
              <a:t>ssig auf.  </a:t>
            </a:r>
          </a:p>
          <a:p>
            <a:pPr eaLnBrk="1" hangingPunct="1"/>
            <a:endParaRPr lang="de-DE" altLang="de-DE">
              <a:solidFill>
                <a:srgbClr val="0029B9"/>
              </a:solidFill>
              <a:latin typeface="Helvetica" pitchFamily="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0300E8E9-3A04-AE46-A567-35A72690CD4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B9C4C4-E1F4-FE4D-920A-909FBA291DFC}" type="slidenum">
              <a:rPr lang="de-DE" altLang="de-DE"/>
              <a:pPr/>
              <a:t>27</a:t>
            </a:fld>
            <a:endParaRPr lang="de-DE" altLang="de-DE"/>
          </a:p>
        </p:txBody>
      </p:sp>
      <p:sp>
        <p:nvSpPr>
          <p:cNvPr id="59395" name="Rectangle 2">
            <a:extLst>
              <a:ext uri="{FF2B5EF4-FFF2-40B4-BE49-F238E27FC236}">
                <a16:creationId xmlns:a16="http://schemas.microsoft.com/office/drawing/2014/main" id="{6A34EFCD-A6EF-974A-81FE-D795B0C87A5A}"/>
              </a:ext>
            </a:extLst>
          </p:cNvPr>
          <p:cNvSpPr>
            <a:spLocks noChangeArrowheads="1" noTextEdit="1"/>
          </p:cNvSpPr>
          <p:nvPr>
            <p:ph type="sldImg"/>
          </p:nvPr>
        </p:nvSpPr>
        <p:spPr>
          <a:ln/>
        </p:spPr>
      </p:sp>
      <p:sp>
        <p:nvSpPr>
          <p:cNvPr id="59396" name="Rectangle 3">
            <a:extLst>
              <a:ext uri="{FF2B5EF4-FFF2-40B4-BE49-F238E27FC236}">
                <a16:creationId xmlns:a16="http://schemas.microsoft.com/office/drawing/2014/main" id="{CA4ADFDB-E91F-2244-84AB-3893DABD39F9}"/>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C6BA0DC-F38D-4F43-BEED-695DFFE89BF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698FC9-D103-8945-BF42-7236E69388C9}" type="slidenum">
              <a:rPr lang="de-DE" altLang="de-DE"/>
              <a:pPr/>
              <a:t>28</a:t>
            </a:fld>
            <a:endParaRPr lang="de-DE" altLang="de-DE"/>
          </a:p>
        </p:txBody>
      </p:sp>
      <p:sp>
        <p:nvSpPr>
          <p:cNvPr id="61443" name="Rectangle 2">
            <a:extLst>
              <a:ext uri="{FF2B5EF4-FFF2-40B4-BE49-F238E27FC236}">
                <a16:creationId xmlns:a16="http://schemas.microsoft.com/office/drawing/2014/main" id="{3EDB73FA-9BA8-874D-8212-EA136F21E927}"/>
              </a:ext>
            </a:extLst>
          </p:cNvPr>
          <p:cNvSpPr>
            <a:spLocks noChangeArrowheads="1" noTextEdit="1"/>
          </p:cNvSpPr>
          <p:nvPr>
            <p:ph type="sldImg"/>
          </p:nvPr>
        </p:nvSpPr>
        <p:spPr>
          <a:ln/>
        </p:spPr>
      </p:sp>
      <p:sp>
        <p:nvSpPr>
          <p:cNvPr id="61444" name="Rectangle 3">
            <a:extLst>
              <a:ext uri="{FF2B5EF4-FFF2-40B4-BE49-F238E27FC236}">
                <a16:creationId xmlns:a16="http://schemas.microsoft.com/office/drawing/2014/main" id="{ADF18837-FFF0-4541-A83F-FCD6BF41B451}"/>
              </a:ext>
            </a:extLst>
          </p:cNvPr>
          <p:cNvSpPr>
            <a:spLocks noGrp="1" noChangeArrowheads="1"/>
          </p:cNvSpPr>
          <p:nvPr>
            <p:ph type="body" idx="1"/>
          </p:nvPr>
        </p:nvSpPr>
        <p:spPr>
          <a:noFill/>
        </p:spPr>
        <p:txBody>
          <a:bodyPr/>
          <a:lstStyle/>
          <a:p>
            <a:pPr eaLnBrk="1" hangingPunct="1"/>
            <a:r>
              <a:rPr lang="de-CH" altLang="de-DE"/>
              <a:t>Bei Baum- und Wanderfalke: JK=Juvenilkleid; kein Unterschied zwischen den Geschlechtern.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0E43740-AF77-AC47-9F58-BFD06D25F17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6928FB6-AE87-FA4D-BC5B-D4AB8AB95178}" type="slidenum">
              <a:rPr lang="de-DE" altLang="de-DE"/>
              <a:pPr/>
              <a:t>29</a:t>
            </a:fld>
            <a:endParaRPr lang="de-DE" altLang="de-DE"/>
          </a:p>
        </p:txBody>
      </p:sp>
      <p:sp>
        <p:nvSpPr>
          <p:cNvPr id="63491" name="Rectangle 2">
            <a:extLst>
              <a:ext uri="{FF2B5EF4-FFF2-40B4-BE49-F238E27FC236}">
                <a16:creationId xmlns:a16="http://schemas.microsoft.com/office/drawing/2014/main" id="{49B4D2F7-429F-064A-A562-85E7D8000787}"/>
              </a:ext>
            </a:extLst>
          </p:cNvPr>
          <p:cNvSpPr>
            <a:spLocks noChangeArrowheads="1" noTextEdit="1"/>
          </p:cNvSpPr>
          <p:nvPr>
            <p:ph type="sldImg"/>
          </p:nvPr>
        </p:nvSpPr>
        <p:spPr>
          <a:ln/>
        </p:spPr>
      </p:sp>
      <p:sp>
        <p:nvSpPr>
          <p:cNvPr id="63492" name="Rectangle 3">
            <a:extLst>
              <a:ext uri="{FF2B5EF4-FFF2-40B4-BE49-F238E27FC236}">
                <a16:creationId xmlns:a16="http://schemas.microsoft.com/office/drawing/2014/main" id="{70923E7B-09D8-8443-960E-BDBA68F22D0C}"/>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CD0CE9CF-578C-0E45-BC18-191E57D8531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180C3D-B5CE-AB48-87D7-34DE355F5B0B}" type="slidenum">
              <a:rPr lang="de-DE" altLang="de-DE"/>
              <a:pPr/>
              <a:t>3</a:t>
            </a:fld>
            <a:endParaRPr lang="de-DE" altLang="de-DE"/>
          </a:p>
        </p:txBody>
      </p:sp>
      <p:sp>
        <p:nvSpPr>
          <p:cNvPr id="10243" name="Rectangle 1026">
            <a:extLst>
              <a:ext uri="{FF2B5EF4-FFF2-40B4-BE49-F238E27FC236}">
                <a16:creationId xmlns:a16="http://schemas.microsoft.com/office/drawing/2014/main" id="{DD0F3DA0-A2C4-9D42-BC80-CB0317113DFA}"/>
              </a:ext>
            </a:extLst>
          </p:cNvPr>
          <p:cNvSpPr>
            <a:spLocks noChangeArrowheads="1" noTextEdit="1"/>
          </p:cNvSpPr>
          <p:nvPr>
            <p:ph type="sldImg"/>
          </p:nvPr>
        </p:nvSpPr>
        <p:spPr>
          <a:ln/>
        </p:spPr>
      </p:sp>
      <p:sp>
        <p:nvSpPr>
          <p:cNvPr id="10244" name="Rectangle 1027">
            <a:extLst>
              <a:ext uri="{FF2B5EF4-FFF2-40B4-BE49-F238E27FC236}">
                <a16:creationId xmlns:a16="http://schemas.microsoft.com/office/drawing/2014/main" id="{1DB456C7-A6F9-B143-9075-C0C7A2FF7E08}"/>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EB1FFBF-18DE-DF47-B762-2FEC123C6D6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74D1267-3EE9-624E-8936-6814493B9FED}" type="slidenum">
              <a:rPr lang="de-DE" altLang="de-DE"/>
              <a:pPr/>
              <a:t>30</a:t>
            </a:fld>
            <a:endParaRPr lang="de-DE" altLang="de-DE"/>
          </a:p>
        </p:txBody>
      </p:sp>
      <p:sp>
        <p:nvSpPr>
          <p:cNvPr id="65539" name="Rectangle 2">
            <a:extLst>
              <a:ext uri="{FF2B5EF4-FFF2-40B4-BE49-F238E27FC236}">
                <a16:creationId xmlns:a16="http://schemas.microsoft.com/office/drawing/2014/main" id="{70103478-6CF4-C04E-A70B-C20DCF902A1C}"/>
              </a:ext>
            </a:extLst>
          </p:cNvPr>
          <p:cNvSpPr>
            <a:spLocks noChangeArrowheads="1" noTextEdit="1"/>
          </p:cNvSpPr>
          <p:nvPr>
            <p:ph type="sldImg"/>
          </p:nvPr>
        </p:nvSpPr>
        <p:spPr>
          <a:ln/>
        </p:spPr>
      </p:sp>
      <p:sp>
        <p:nvSpPr>
          <p:cNvPr id="65540" name="Rectangle 3">
            <a:extLst>
              <a:ext uri="{FF2B5EF4-FFF2-40B4-BE49-F238E27FC236}">
                <a16:creationId xmlns:a16="http://schemas.microsoft.com/office/drawing/2014/main" id="{C77311A1-BA13-5643-B75B-3BA11F4933BD}"/>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C17A0F8-3B3E-724F-BBAD-1EF4ED7014BB}"/>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0FE5A8-B1D3-504E-ADDA-AD4C14F37F58}" type="slidenum">
              <a:rPr lang="de-DE" altLang="de-DE"/>
              <a:pPr/>
              <a:t>31</a:t>
            </a:fld>
            <a:endParaRPr lang="de-DE" altLang="de-DE"/>
          </a:p>
        </p:txBody>
      </p:sp>
      <p:sp>
        <p:nvSpPr>
          <p:cNvPr id="67587" name="Rectangle 2">
            <a:extLst>
              <a:ext uri="{FF2B5EF4-FFF2-40B4-BE49-F238E27FC236}">
                <a16:creationId xmlns:a16="http://schemas.microsoft.com/office/drawing/2014/main" id="{6063B350-7F84-3F40-BDF2-0BD42F0019AE}"/>
              </a:ext>
            </a:extLst>
          </p:cNvPr>
          <p:cNvSpPr>
            <a:spLocks noChangeArrowheads="1" noTextEdit="1"/>
          </p:cNvSpPr>
          <p:nvPr>
            <p:ph type="sldImg"/>
          </p:nvPr>
        </p:nvSpPr>
        <p:spPr>
          <a:ln/>
        </p:spPr>
      </p:sp>
      <p:sp>
        <p:nvSpPr>
          <p:cNvPr id="67588" name="Rectangle 3">
            <a:extLst>
              <a:ext uri="{FF2B5EF4-FFF2-40B4-BE49-F238E27FC236}">
                <a16:creationId xmlns:a16="http://schemas.microsoft.com/office/drawing/2014/main" id="{1E3299E7-2FB7-F349-8CEA-ADA9231D9F78}"/>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F9BA287E-D19B-1C40-B00B-842A4E119E2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8E545E-3F6F-D644-A2B7-090F57B02F67}" type="slidenum">
              <a:rPr lang="de-DE" altLang="de-DE"/>
              <a:pPr/>
              <a:t>32</a:t>
            </a:fld>
            <a:endParaRPr lang="de-DE" altLang="de-DE"/>
          </a:p>
        </p:txBody>
      </p:sp>
      <p:sp>
        <p:nvSpPr>
          <p:cNvPr id="69635" name="Rectangle 2">
            <a:extLst>
              <a:ext uri="{FF2B5EF4-FFF2-40B4-BE49-F238E27FC236}">
                <a16:creationId xmlns:a16="http://schemas.microsoft.com/office/drawing/2014/main" id="{8EB79F8A-5C0B-A94C-94BE-33B792A2B8C8}"/>
              </a:ext>
            </a:extLst>
          </p:cNvPr>
          <p:cNvSpPr>
            <a:spLocks noChangeArrowheads="1" noTextEdit="1"/>
          </p:cNvSpPr>
          <p:nvPr>
            <p:ph type="sldImg"/>
          </p:nvPr>
        </p:nvSpPr>
        <p:spPr>
          <a:ln/>
        </p:spPr>
      </p:sp>
      <p:sp>
        <p:nvSpPr>
          <p:cNvPr id="69636" name="Rectangle 3">
            <a:extLst>
              <a:ext uri="{FF2B5EF4-FFF2-40B4-BE49-F238E27FC236}">
                <a16:creationId xmlns:a16="http://schemas.microsoft.com/office/drawing/2014/main" id="{E8028791-3677-B648-9A10-346A5A239FD8}"/>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694784B-668B-7542-825A-EA022B52083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E87C57-F1B3-ED4E-AAC8-BE0E3C15EC89}" type="slidenum">
              <a:rPr lang="de-DE" altLang="de-DE"/>
              <a:pPr/>
              <a:t>33</a:t>
            </a:fld>
            <a:endParaRPr lang="de-DE" altLang="de-DE"/>
          </a:p>
        </p:txBody>
      </p:sp>
      <p:sp>
        <p:nvSpPr>
          <p:cNvPr id="71683" name="Rectangle 2">
            <a:extLst>
              <a:ext uri="{FF2B5EF4-FFF2-40B4-BE49-F238E27FC236}">
                <a16:creationId xmlns:a16="http://schemas.microsoft.com/office/drawing/2014/main" id="{018B7BA0-13CD-F440-89DD-F38E1CF1269A}"/>
              </a:ext>
            </a:extLst>
          </p:cNvPr>
          <p:cNvSpPr>
            <a:spLocks noChangeArrowheads="1" noTextEdit="1"/>
          </p:cNvSpPr>
          <p:nvPr>
            <p:ph type="sldImg"/>
          </p:nvPr>
        </p:nvSpPr>
        <p:spPr>
          <a:ln/>
        </p:spPr>
      </p:sp>
      <p:sp>
        <p:nvSpPr>
          <p:cNvPr id="71684" name="Rectangle 3">
            <a:extLst>
              <a:ext uri="{FF2B5EF4-FFF2-40B4-BE49-F238E27FC236}">
                <a16:creationId xmlns:a16="http://schemas.microsoft.com/office/drawing/2014/main" id="{0D675502-D058-1846-8751-F1662528D03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5754B41C-8364-0E48-B58C-BEB0C1C7F7D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4EFBC2-375E-944A-8E01-DD555182861B}" type="slidenum">
              <a:rPr lang="de-DE" altLang="de-DE"/>
              <a:pPr/>
              <a:t>34</a:t>
            </a:fld>
            <a:endParaRPr lang="de-DE" altLang="de-DE"/>
          </a:p>
        </p:txBody>
      </p:sp>
      <p:sp>
        <p:nvSpPr>
          <p:cNvPr id="73731" name="Rectangle 2">
            <a:extLst>
              <a:ext uri="{FF2B5EF4-FFF2-40B4-BE49-F238E27FC236}">
                <a16:creationId xmlns:a16="http://schemas.microsoft.com/office/drawing/2014/main" id="{0FCDD195-D336-EB4F-9E49-FD7C1DC05B87}"/>
              </a:ext>
            </a:extLst>
          </p:cNvPr>
          <p:cNvSpPr>
            <a:spLocks noChangeArrowheads="1" noTextEdit="1"/>
          </p:cNvSpPr>
          <p:nvPr>
            <p:ph type="sldImg"/>
          </p:nvPr>
        </p:nvSpPr>
        <p:spPr>
          <a:ln/>
        </p:spPr>
      </p:sp>
      <p:sp>
        <p:nvSpPr>
          <p:cNvPr id="73732" name="Rectangle 3">
            <a:extLst>
              <a:ext uri="{FF2B5EF4-FFF2-40B4-BE49-F238E27FC236}">
                <a16:creationId xmlns:a16="http://schemas.microsoft.com/office/drawing/2014/main" id="{A2F4A347-55F5-C144-9F89-31DAA55C220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DF22D72A-B989-A44C-B61F-76FF8D663AA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76A366-9082-8345-A84D-270B6CB79D34}" type="slidenum">
              <a:rPr lang="de-DE" altLang="de-DE"/>
              <a:pPr/>
              <a:t>35</a:t>
            </a:fld>
            <a:endParaRPr lang="de-DE" altLang="de-DE"/>
          </a:p>
        </p:txBody>
      </p:sp>
      <p:sp>
        <p:nvSpPr>
          <p:cNvPr id="75779" name="Rectangle 2">
            <a:extLst>
              <a:ext uri="{FF2B5EF4-FFF2-40B4-BE49-F238E27FC236}">
                <a16:creationId xmlns:a16="http://schemas.microsoft.com/office/drawing/2014/main" id="{6E5E83DC-C358-994C-9E74-37EB203730F2}"/>
              </a:ext>
            </a:extLst>
          </p:cNvPr>
          <p:cNvSpPr>
            <a:spLocks noChangeArrowheads="1" noTextEdit="1"/>
          </p:cNvSpPr>
          <p:nvPr>
            <p:ph type="sldImg"/>
          </p:nvPr>
        </p:nvSpPr>
        <p:spPr>
          <a:ln/>
        </p:spPr>
      </p:sp>
      <p:sp>
        <p:nvSpPr>
          <p:cNvPr id="75780" name="Rectangle 3">
            <a:extLst>
              <a:ext uri="{FF2B5EF4-FFF2-40B4-BE49-F238E27FC236}">
                <a16:creationId xmlns:a16="http://schemas.microsoft.com/office/drawing/2014/main" id="{87E07BEB-83B2-DB46-A11F-59A596BC669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58C7272-F6E2-944A-8C79-43E6B9B18F4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2A6CF4-EE4B-8F40-B81C-8EA5C074A7E8}" type="slidenum">
              <a:rPr lang="de-DE" altLang="de-DE"/>
              <a:pPr/>
              <a:t>36</a:t>
            </a:fld>
            <a:endParaRPr lang="de-DE" altLang="de-DE"/>
          </a:p>
        </p:txBody>
      </p:sp>
      <p:sp>
        <p:nvSpPr>
          <p:cNvPr id="77827" name="Rectangle 2">
            <a:extLst>
              <a:ext uri="{FF2B5EF4-FFF2-40B4-BE49-F238E27FC236}">
                <a16:creationId xmlns:a16="http://schemas.microsoft.com/office/drawing/2014/main" id="{224C483D-C906-AB4A-8541-4BB104F8826E}"/>
              </a:ext>
            </a:extLst>
          </p:cNvPr>
          <p:cNvSpPr>
            <a:spLocks noChangeArrowheads="1" noTextEdit="1"/>
          </p:cNvSpPr>
          <p:nvPr>
            <p:ph type="sldImg"/>
          </p:nvPr>
        </p:nvSpPr>
        <p:spPr>
          <a:ln/>
        </p:spPr>
      </p:sp>
      <p:sp>
        <p:nvSpPr>
          <p:cNvPr id="77828" name="Rectangle 3">
            <a:extLst>
              <a:ext uri="{FF2B5EF4-FFF2-40B4-BE49-F238E27FC236}">
                <a16:creationId xmlns:a16="http://schemas.microsoft.com/office/drawing/2014/main" id="{0A77E11C-DD76-3749-B582-6B0BA3244759}"/>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5FC4D8C-2BDB-E943-B62D-2CDE628B489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8CD3C7-4F9C-2F46-8082-2853BE1858BD}" type="slidenum">
              <a:rPr lang="de-DE" altLang="de-DE"/>
              <a:pPr/>
              <a:t>37</a:t>
            </a:fld>
            <a:endParaRPr lang="de-DE" altLang="de-DE"/>
          </a:p>
        </p:txBody>
      </p:sp>
      <p:sp>
        <p:nvSpPr>
          <p:cNvPr id="79875" name="Rectangle 2">
            <a:extLst>
              <a:ext uri="{FF2B5EF4-FFF2-40B4-BE49-F238E27FC236}">
                <a16:creationId xmlns:a16="http://schemas.microsoft.com/office/drawing/2014/main" id="{3B3E582E-7D39-0A4D-B1FA-3038A69C497A}"/>
              </a:ext>
            </a:extLst>
          </p:cNvPr>
          <p:cNvSpPr>
            <a:spLocks noChangeArrowheads="1" noTextEdit="1"/>
          </p:cNvSpPr>
          <p:nvPr>
            <p:ph type="sldImg"/>
          </p:nvPr>
        </p:nvSpPr>
        <p:spPr>
          <a:ln/>
        </p:spPr>
      </p:sp>
      <p:sp>
        <p:nvSpPr>
          <p:cNvPr id="79876" name="Rectangle 3">
            <a:extLst>
              <a:ext uri="{FF2B5EF4-FFF2-40B4-BE49-F238E27FC236}">
                <a16:creationId xmlns:a16="http://schemas.microsoft.com/office/drawing/2014/main" id="{EB3FAAAA-3C97-FC47-BC77-8E6D882F04EE}"/>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BB6E619C-B738-9846-B56A-1B0B74DE0E4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90958BB-4E04-8B42-B69D-F28893EAD698}" type="slidenum">
              <a:rPr lang="de-DE" altLang="de-DE"/>
              <a:pPr/>
              <a:t>38</a:t>
            </a:fld>
            <a:endParaRPr lang="de-DE" altLang="de-DE"/>
          </a:p>
        </p:txBody>
      </p:sp>
      <p:sp>
        <p:nvSpPr>
          <p:cNvPr id="81923" name="Rectangle 2">
            <a:extLst>
              <a:ext uri="{FF2B5EF4-FFF2-40B4-BE49-F238E27FC236}">
                <a16:creationId xmlns:a16="http://schemas.microsoft.com/office/drawing/2014/main" id="{B9D0C15C-734F-B742-B7B0-723AD243622C}"/>
              </a:ext>
            </a:extLst>
          </p:cNvPr>
          <p:cNvSpPr>
            <a:spLocks noChangeArrowheads="1" noTextEdit="1"/>
          </p:cNvSpPr>
          <p:nvPr>
            <p:ph type="sldImg"/>
          </p:nvPr>
        </p:nvSpPr>
        <p:spPr>
          <a:ln/>
        </p:spPr>
      </p:sp>
      <p:sp>
        <p:nvSpPr>
          <p:cNvPr id="81924" name="Rectangle 3">
            <a:extLst>
              <a:ext uri="{FF2B5EF4-FFF2-40B4-BE49-F238E27FC236}">
                <a16:creationId xmlns:a16="http://schemas.microsoft.com/office/drawing/2014/main" id="{872F53DE-E71F-AA44-8FDD-E1D4269F70B9}"/>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D7B868C6-795A-6A43-8858-EFF1EC9BFD5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6C4F5AC-A066-414C-BE41-33AB3B09D126}" type="slidenum">
              <a:rPr lang="de-DE" altLang="de-DE"/>
              <a:pPr/>
              <a:t>39</a:t>
            </a:fld>
            <a:endParaRPr lang="de-DE" altLang="de-DE"/>
          </a:p>
        </p:txBody>
      </p:sp>
      <p:sp>
        <p:nvSpPr>
          <p:cNvPr id="83971" name="Rectangle 2">
            <a:extLst>
              <a:ext uri="{FF2B5EF4-FFF2-40B4-BE49-F238E27FC236}">
                <a16:creationId xmlns:a16="http://schemas.microsoft.com/office/drawing/2014/main" id="{4D21AB3D-A7F6-AB48-9016-28A0F126175F}"/>
              </a:ext>
            </a:extLst>
          </p:cNvPr>
          <p:cNvSpPr>
            <a:spLocks noChangeArrowheads="1" noTextEdit="1"/>
          </p:cNvSpPr>
          <p:nvPr>
            <p:ph type="sldImg"/>
          </p:nvPr>
        </p:nvSpPr>
        <p:spPr>
          <a:ln/>
        </p:spPr>
      </p:sp>
      <p:sp>
        <p:nvSpPr>
          <p:cNvPr id="83972" name="Rectangle 3">
            <a:extLst>
              <a:ext uri="{FF2B5EF4-FFF2-40B4-BE49-F238E27FC236}">
                <a16:creationId xmlns:a16="http://schemas.microsoft.com/office/drawing/2014/main" id="{57DEBEC9-67D4-064C-A07B-B5B21BE89C65}"/>
              </a:ext>
            </a:extLst>
          </p:cNvPr>
          <p:cNvSpPr>
            <a:spLocks noGrp="1" noChangeArrowheads="1"/>
          </p:cNvSpPr>
          <p:nvPr>
            <p:ph type="body" idx="1"/>
          </p:nvPr>
        </p:nvSpPr>
        <p:spPr>
          <a:noFill/>
        </p:spPr>
        <p:txBody>
          <a:bodyPr/>
          <a:lstStyle/>
          <a:p>
            <a:pPr eaLnBrk="1" hangingPunct="1"/>
            <a:r>
              <a:rPr lang="de-CH" altLang="de-DE" b="1"/>
              <a:t>Wühlmäuse</a:t>
            </a:r>
            <a:r>
              <a:rPr lang="de-CH" altLang="de-DE"/>
              <a:t> </a:t>
            </a:r>
            <a:r>
              <a:rPr lang="de-CH" altLang="de-DE" i="1"/>
              <a:t>(</a:t>
            </a:r>
            <a:r>
              <a:rPr lang="de-DE" altLang="de-DE" i="1"/>
              <a:t>Arvicolidae)</a:t>
            </a:r>
            <a:r>
              <a:rPr lang="de-DE" altLang="de-DE" b="1"/>
              <a:t> </a:t>
            </a:r>
            <a:r>
              <a:rPr lang="de-CH" altLang="de-DE"/>
              <a:t>in der Schweiz: </a:t>
            </a:r>
            <a:r>
              <a:rPr lang="de-DE" altLang="de-DE"/>
              <a:t>Rötelmaus, Schermaus, Feldmaus, Erdmaus, Schneemaus, Kleinwühlmaus, Fatio-Kleinwühlmaus und Savi-Kleinwühlmaus.</a:t>
            </a:r>
            <a:endParaRPr lang="de-DE" altLang="de-DE" i="1"/>
          </a:p>
          <a:p>
            <a:pPr eaLnBrk="1" hangingPunct="1"/>
            <a:r>
              <a:rPr lang="de-DE" altLang="de-DE" b="1"/>
              <a:t>Langschwanzmäuse </a:t>
            </a:r>
            <a:r>
              <a:rPr lang="de-DE" altLang="de-DE" i="1"/>
              <a:t>(Muridae) </a:t>
            </a:r>
            <a:r>
              <a:rPr lang="de-DE" altLang="de-DE"/>
              <a:t>in der Schweiz</a:t>
            </a:r>
            <a:r>
              <a:rPr lang="de-DE" altLang="de-DE" i="1"/>
              <a:t>:</a:t>
            </a:r>
            <a:r>
              <a:rPr lang="de-DE" altLang="de-DE" b="1"/>
              <a:t> </a:t>
            </a:r>
            <a:r>
              <a:rPr lang="de-DE" altLang="de-DE"/>
              <a:t>Wanderratte, Hausratte</a:t>
            </a:r>
            <a:r>
              <a:rPr lang="de-DE" altLang="de-DE" i="1"/>
              <a:t>, </a:t>
            </a:r>
            <a:r>
              <a:rPr lang="de-DE" altLang="de-DE"/>
              <a:t>Hausmaus, Waldmaus, Gelbhalsmaus, Alpenwaldmaus und Zwergmaus.</a:t>
            </a:r>
            <a:endParaRPr lang="de-CH" altLang="de-DE"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311D84EE-9A07-EA45-9201-55E3A310464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3A771C4-5287-9C44-A99C-A7B279D889E0}" type="slidenum">
              <a:rPr lang="de-DE" altLang="de-DE"/>
              <a:pPr/>
              <a:t>4</a:t>
            </a:fld>
            <a:endParaRPr lang="de-DE" altLang="de-DE"/>
          </a:p>
        </p:txBody>
      </p:sp>
      <p:sp>
        <p:nvSpPr>
          <p:cNvPr id="12291" name="Rectangle 2">
            <a:extLst>
              <a:ext uri="{FF2B5EF4-FFF2-40B4-BE49-F238E27FC236}">
                <a16:creationId xmlns:a16="http://schemas.microsoft.com/office/drawing/2014/main" id="{5F9FEEA7-58E3-D44E-9156-1BE67D28E74F}"/>
              </a:ext>
            </a:extLst>
          </p:cNvPr>
          <p:cNvSpPr>
            <a:spLocks noChangeArrowheads="1" noTextEdit="1"/>
          </p:cNvSpPr>
          <p:nvPr>
            <p:ph type="sldImg"/>
          </p:nvPr>
        </p:nvSpPr>
        <p:spPr>
          <a:ln/>
        </p:spPr>
      </p:sp>
      <p:sp>
        <p:nvSpPr>
          <p:cNvPr id="12292" name="Rectangle 3">
            <a:extLst>
              <a:ext uri="{FF2B5EF4-FFF2-40B4-BE49-F238E27FC236}">
                <a16:creationId xmlns:a16="http://schemas.microsoft.com/office/drawing/2014/main" id="{4E1C6EF1-F0D2-3844-BDCB-01C7B95D6D0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9A19DBEB-340B-C343-AB4E-9A01684247A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A8F8C98-96EF-634E-BA09-A5AEE40086AB}" type="slidenum">
              <a:rPr lang="de-DE" altLang="de-DE"/>
              <a:pPr/>
              <a:t>40</a:t>
            </a:fld>
            <a:endParaRPr lang="de-DE" altLang="de-DE"/>
          </a:p>
        </p:txBody>
      </p:sp>
      <p:sp>
        <p:nvSpPr>
          <p:cNvPr id="86019" name="Rectangle 2">
            <a:extLst>
              <a:ext uri="{FF2B5EF4-FFF2-40B4-BE49-F238E27FC236}">
                <a16:creationId xmlns:a16="http://schemas.microsoft.com/office/drawing/2014/main" id="{C41BC969-9962-FC49-9C92-BCB69FD29EA2}"/>
              </a:ext>
            </a:extLst>
          </p:cNvPr>
          <p:cNvSpPr>
            <a:spLocks noChangeArrowheads="1" noTextEdit="1"/>
          </p:cNvSpPr>
          <p:nvPr>
            <p:ph type="sldImg"/>
          </p:nvPr>
        </p:nvSpPr>
        <p:spPr>
          <a:ln/>
        </p:spPr>
      </p:sp>
      <p:sp>
        <p:nvSpPr>
          <p:cNvPr id="86020" name="Rectangle 3">
            <a:extLst>
              <a:ext uri="{FF2B5EF4-FFF2-40B4-BE49-F238E27FC236}">
                <a16:creationId xmlns:a16="http://schemas.microsoft.com/office/drawing/2014/main" id="{24B7CE7B-9F29-7B41-A13D-DC7D4951C240}"/>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AC1F1283-4B65-034F-8126-D17F7073131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B70B53-1E63-E445-A3B3-59C4C4F3254E}" type="slidenum">
              <a:rPr lang="de-DE" altLang="de-DE"/>
              <a:pPr/>
              <a:t>41</a:t>
            </a:fld>
            <a:endParaRPr lang="de-DE" altLang="de-DE"/>
          </a:p>
        </p:txBody>
      </p:sp>
      <p:sp>
        <p:nvSpPr>
          <p:cNvPr id="88067" name="Rectangle 2">
            <a:extLst>
              <a:ext uri="{FF2B5EF4-FFF2-40B4-BE49-F238E27FC236}">
                <a16:creationId xmlns:a16="http://schemas.microsoft.com/office/drawing/2014/main" id="{7D127CD5-6997-EC49-80C0-23822CF5B91B}"/>
              </a:ext>
            </a:extLst>
          </p:cNvPr>
          <p:cNvSpPr>
            <a:spLocks noChangeArrowheads="1" noTextEdit="1"/>
          </p:cNvSpPr>
          <p:nvPr>
            <p:ph type="sldImg"/>
          </p:nvPr>
        </p:nvSpPr>
        <p:spPr>
          <a:ln/>
        </p:spPr>
      </p:sp>
      <p:sp>
        <p:nvSpPr>
          <p:cNvPr id="88068" name="Rectangle 3">
            <a:extLst>
              <a:ext uri="{FF2B5EF4-FFF2-40B4-BE49-F238E27FC236}">
                <a16:creationId xmlns:a16="http://schemas.microsoft.com/office/drawing/2014/main" id="{A0B7E954-4F2F-454A-9173-979A5F555A51}"/>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EE76336-8D16-1546-83D4-3B86BC479E1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0CC9F0-B783-9541-907A-E2FA297D1564}" type="slidenum">
              <a:rPr lang="de-DE" altLang="de-DE"/>
              <a:pPr/>
              <a:t>42</a:t>
            </a:fld>
            <a:endParaRPr lang="de-DE" altLang="de-DE"/>
          </a:p>
        </p:txBody>
      </p:sp>
      <p:sp>
        <p:nvSpPr>
          <p:cNvPr id="90115" name="Rectangle 2">
            <a:extLst>
              <a:ext uri="{FF2B5EF4-FFF2-40B4-BE49-F238E27FC236}">
                <a16:creationId xmlns:a16="http://schemas.microsoft.com/office/drawing/2014/main" id="{3A8D93E2-4F90-E446-B4E7-699F53B1C7ED}"/>
              </a:ext>
            </a:extLst>
          </p:cNvPr>
          <p:cNvSpPr>
            <a:spLocks noChangeArrowheads="1" noTextEdit="1"/>
          </p:cNvSpPr>
          <p:nvPr>
            <p:ph type="sldImg"/>
          </p:nvPr>
        </p:nvSpPr>
        <p:spPr>
          <a:ln/>
        </p:spPr>
      </p:sp>
      <p:sp>
        <p:nvSpPr>
          <p:cNvPr id="90116" name="Rectangle 3">
            <a:extLst>
              <a:ext uri="{FF2B5EF4-FFF2-40B4-BE49-F238E27FC236}">
                <a16:creationId xmlns:a16="http://schemas.microsoft.com/office/drawing/2014/main" id="{49DFF209-6C54-D84E-A996-D3A13C6FEB0C}"/>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82FEE85-8F1A-5F49-96AE-3788D5640FD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A63926-8FF9-BD45-BEB7-774E27C134C2}" type="slidenum">
              <a:rPr lang="de-DE" altLang="de-DE"/>
              <a:pPr/>
              <a:t>43</a:t>
            </a:fld>
            <a:endParaRPr lang="de-DE" altLang="de-DE"/>
          </a:p>
        </p:txBody>
      </p:sp>
      <p:sp>
        <p:nvSpPr>
          <p:cNvPr id="92163" name="Rectangle 2">
            <a:extLst>
              <a:ext uri="{FF2B5EF4-FFF2-40B4-BE49-F238E27FC236}">
                <a16:creationId xmlns:a16="http://schemas.microsoft.com/office/drawing/2014/main" id="{967AEB7C-9866-ED4F-8206-4EE56F4EF9EF}"/>
              </a:ext>
            </a:extLst>
          </p:cNvPr>
          <p:cNvSpPr>
            <a:spLocks noChangeArrowheads="1" noTextEdit="1"/>
          </p:cNvSpPr>
          <p:nvPr>
            <p:ph type="sldImg"/>
          </p:nvPr>
        </p:nvSpPr>
        <p:spPr>
          <a:ln/>
        </p:spPr>
      </p:sp>
      <p:sp>
        <p:nvSpPr>
          <p:cNvPr id="92164" name="Rectangle 3">
            <a:extLst>
              <a:ext uri="{FF2B5EF4-FFF2-40B4-BE49-F238E27FC236}">
                <a16:creationId xmlns:a16="http://schemas.microsoft.com/office/drawing/2014/main" id="{357D36D1-F10C-3C4D-AA2F-7492D6F04C54}"/>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35DE0C3-93A7-B146-9216-82DF2E4F20D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F52043-61CB-E14B-A38B-C8EF78AD7F21}" type="slidenum">
              <a:rPr lang="de-DE" altLang="de-DE"/>
              <a:pPr/>
              <a:t>44</a:t>
            </a:fld>
            <a:endParaRPr lang="de-DE" altLang="de-DE"/>
          </a:p>
        </p:txBody>
      </p:sp>
      <p:sp>
        <p:nvSpPr>
          <p:cNvPr id="94211" name="Rectangle 2">
            <a:extLst>
              <a:ext uri="{FF2B5EF4-FFF2-40B4-BE49-F238E27FC236}">
                <a16:creationId xmlns:a16="http://schemas.microsoft.com/office/drawing/2014/main" id="{5E966EDD-95A1-DB47-8782-191A0C601A20}"/>
              </a:ext>
            </a:extLst>
          </p:cNvPr>
          <p:cNvSpPr>
            <a:spLocks noChangeArrowheads="1" noTextEdit="1"/>
          </p:cNvSpPr>
          <p:nvPr>
            <p:ph type="sldImg"/>
          </p:nvPr>
        </p:nvSpPr>
        <p:spPr>
          <a:ln/>
        </p:spPr>
      </p:sp>
      <p:sp>
        <p:nvSpPr>
          <p:cNvPr id="94212" name="Rectangle 3">
            <a:extLst>
              <a:ext uri="{FF2B5EF4-FFF2-40B4-BE49-F238E27FC236}">
                <a16:creationId xmlns:a16="http://schemas.microsoft.com/office/drawing/2014/main" id="{432C242F-FB4F-8B4B-AE62-D98ABA49A2EF}"/>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82366305-66A5-944A-BE14-AF94C588A7A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3A05B7-A20D-F54E-BBFB-77BD5AA0E536}" type="slidenum">
              <a:rPr lang="de-DE" altLang="de-DE"/>
              <a:pPr/>
              <a:t>45</a:t>
            </a:fld>
            <a:endParaRPr lang="de-DE" altLang="de-DE"/>
          </a:p>
        </p:txBody>
      </p:sp>
      <p:sp>
        <p:nvSpPr>
          <p:cNvPr id="96259" name="Rectangle 2">
            <a:extLst>
              <a:ext uri="{FF2B5EF4-FFF2-40B4-BE49-F238E27FC236}">
                <a16:creationId xmlns:a16="http://schemas.microsoft.com/office/drawing/2014/main" id="{8B03B3D4-EBDE-4342-861B-528183C2CE96}"/>
              </a:ext>
            </a:extLst>
          </p:cNvPr>
          <p:cNvSpPr>
            <a:spLocks noChangeArrowheads="1" noTextEdit="1"/>
          </p:cNvSpPr>
          <p:nvPr>
            <p:ph type="sldImg"/>
          </p:nvPr>
        </p:nvSpPr>
        <p:spPr>
          <a:ln/>
        </p:spPr>
      </p:sp>
      <p:sp>
        <p:nvSpPr>
          <p:cNvPr id="96260" name="Rectangle 3">
            <a:extLst>
              <a:ext uri="{FF2B5EF4-FFF2-40B4-BE49-F238E27FC236}">
                <a16:creationId xmlns:a16="http://schemas.microsoft.com/office/drawing/2014/main" id="{E1922392-8146-DD45-A86C-F02F352C65E1}"/>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97C5072B-9E7B-2246-BAEA-0EB9D9F2093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617C04B-88F5-3248-9A1D-81B52B55F253}" type="slidenum">
              <a:rPr lang="de-DE" altLang="de-DE"/>
              <a:pPr/>
              <a:t>46</a:t>
            </a:fld>
            <a:endParaRPr lang="de-DE" altLang="de-DE"/>
          </a:p>
        </p:txBody>
      </p:sp>
      <p:sp>
        <p:nvSpPr>
          <p:cNvPr id="98307" name="Rectangle 2">
            <a:extLst>
              <a:ext uri="{FF2B5EF4-FFF2-40B4-BE49-F238E27FC236}">
                <a16:creationId xmlns:a16="http://schemas.microsoft.com/office/drawing/2014/main" id="{BCA1FC8B-0F31-1F43-9F5B-ABB8CAA8C4DA}"/>
              </a:ext>
            </a:extLst>
          </p:cNvPr>
          <p:cNvSpPr>
            <a:spLocks noChangeArrowheads="1" noTextEdit="1"/>
          </p:cNvSpPr>
          <p:nvPr>
            <p:ph type="sldImg"/>
          </p:nvPr>
        </p:nvSpPr>
        <p:spPr>
          <a:ln/>
        </p:spPr>
      </p:sp>
      <p:sp>
        <p:nvSpPr>
          <p:cNvPr id="98308" name="Rectangle 3">
            <a:extLst>
              <a:ext uri="{FF2B5EF4-FFF2-40B4-BE49-F238E27FC236}">
                <a16:creationId xmlns:a16="http://schemas.microsoft.com/office/drawing/2014/main" id="{BF4A5D6E-7D55-4A4D-A7C5-C75F8461DB10}"/>
              </a:ext>
            </a:extLst>
          </p:cNvPr>
          <p:cNvSpPr>
            <a:spLocks noGrp="1" noChangeArrowheads="1"/>
          </p:cNvSpPr>
          <p:nvPr>
            <p:ph type="body" idx="1"/>
          </p:nvPr>
        </p:nvSpPr>
        <p:spPr>
          <a:noFill/>
        </p:spPr>
        <p:txBody>
          <a:bodyPr/>
          <a:lstStyle/>
          <a:p>
            <a:pPr eaLnBrk="1" hangingPunct="1"/>
            <a:r>
              <a:rPr lang="de-CH" altLang="de-DE"/>
              <a:t>Im Winter weicht der Turmfalke vermehrt auf die energiesparendere Ansitzjagd aus.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F170C196-FAEF-0B40-8A10-5B1A18AA0E7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D881E3B-34EA-1345-A3AB-0021C6C079B1}" type="slidenum">
              <a:rPr lang="de-DE" altLang="de-DE"/>
              <a:pPr/>
              <a:t>47</a:t>
            </a:fld>
            <a:endParaRPr lang="de-DE" altLang="de-DE"/>
          </a:p>
        </p:txBody>
      </p:sp>
      <p:sp>
        <p:nvSpPr>
          <p:cNvPr id="100355" name="Rectangle 2">
            <a:extLst>
              <a:ext uri="{FF2B5EF4-FFF2-40B4-BE49-F238E27FC236}">
                <a16:creationId xmlns:a16="http://schemas.microsoft.com/office/drawing/2014/main" id="{03DF58C5-37AA-CB4C-9C31-DC5D3BA3F411}"/>
              </a:ext>
            </a:extLst>
          </p:cNvPr>
          <p:cNvSpPr>
            <a:spLocks noChangeArrowheads="1" noTextEdit="1"/>
          </p:cNvSpPr>
          <p:nvPr>
            <p:ph type="sldImg"/>
          </p:nvPr>
        </p:nvSpPr>
        <p:spPr>
          <a:ln/>
        </p:spPr>
      </p:sp>
      <p:sp>
        <p:nvSpPr>
          <p:cNvPr id="100356" name="Rectangle 3">
            <a:extLst>
              <a:ext uri="{FF2B5EF4-FFF2-40B4-BE49-F238E27FC236}">
                <a16:creationId xmlns:a16="http://schemas.microsoft.com/office/drawing/2014/main" id="{299B95EF-0128-9241-A421-F728C2589646}"/>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AE6387BF-3FF6-6740-9D3C-930045220C9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F0EA46-AC0D-A44D-8D71-B22E8EBDD16A}" type="slidenum">
              <a:rPr lang="de-DE" altLang="de-DE"/>
              <a:pPr/>
              <a:t>48</a:t>
            </a:fld>
            <a:endParaRPr lang="de-DE" altLang="de-DE"/>
          </a:p>
        </p:txBody>
      </p:sp>
      <p:sp>
        <p:nvSpPr>
          <p:cNvPr id="102403" name="Rectangle 2">
            <a:extLst>
              <a:ext uri="{FF2B5EF4-FFF2-40B4-BE49-F238E27FC236}">
                <a16:creationId xmlns:a16="http://schemas.microsoft.com/office/drawing/2014/main" id="{7D31BFC0-9979-334F-A46A-D2955CA46789}"/>
              </a:ext>
            </a:extLst>
          </p:cNvPr>
          <p:cNvSpPr>
            <a:spLocks noChangeArrowheads="1" noTextEdit="1"/>
          </p:cNvSpPr>
          <p:nvPr>
            <p:ph type="sldImg"/>
          </p:nvPr>
        </p:nvSpPr>
        <p:spPr>
          <a:ln/>
        </p:spPr>
      </p:sp>
      <p:sp>
        <p:nvSpPr>
          <p:cNvPr id="102404" name="Rectangle 3">
            <a:extLst>
              <a:ext uri="{FF2B5EF4-FFF2-40B4-BE49-F238E27FC236}">
                <a16:creationId xmlns:a16="http://schemas.microsoft.com/office/drawing/2014/main" id="{D1B2B584-6B09-DF40-B006-57EA3714F9EC}"/>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5D47D121-72BC-7349-90FA-2A3A7664364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3E31DE-D2B3-DF47-B2B5-5993D3521CD7}" type="slidenum">
              <a:rPr lang="de-DE" altLang="de-DE"/>
              <a:pPr/>
              <a:t>49</a:t>
            </a:fld>
            <a:endParaRPr lang="de-DE" altLang="de-DE"/>
          </a:p>
        </p:txBody>
      </p:sp>
      <p:sp>
        <p:nvSpPr>
          <p:cNvPr id="104451" name="Rectangle 2">
            <a:extLst>
              <a:ext uri="{FF2B5EF4-FFF2-40B4-BE49-F238E27FC236}">
                <a16:creationId xmlns:a16="http://schemas.microsoft.com/office/drawing/2014/main" id="{5A9CC590-DB41-B343-AA30-E6456DB732EC}"/>
              </a:ext>
            </a:extLst>
          </p:cNvPr>
          <p:cNvSpPr>
            <a:spLocks noChangeArrowheads="1" noTextEdit="1"/>
          </p:cNvSpPr>
          <p:nvPr>
            <p:ph type="sldImg"/>
          </p:nvPr>
        </p:nvSpPr>
        <p:spPr>
          <a:ln/>
        </p:spPr>
      </p:sp>
      <p:sp>
        <p:nvSpPr>
          <p:cNvPr id="104452" name="Rectangle 3">
            <a:extLst>
              <a:ext uri="{FF2B5EF4-FFF2-40B4-BE49-F238E27FC236}">
                <a16:creationId xmlns:a16="http://schemas.microsoft.com/office/drawing/2014/main" id="{5B873E18-F085-DF4A-AF86-0E011F6A88C1}"/>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9E694F8-79F6-4B45-BC95-6E34720042A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3E98340-F4F7-154D-8F7F-0E429D01A237}" type="slidenum">
              <a:rPr lang="de-DE" altLang="de-DE"/>
              <a:pPr/>
              <a:t>5</a:t>
            </a:fld>
            <a:endParaRPr lang="de-DE" altLang="de-DE"/>
          </a:p>
        </p:txBody>
      </p:sp>
      <p:sp>
        <p:nvSpPr>
          <p:cNvPr id="14339" name="Rectangle 1026">
            <a:extLst>
              <a:ext uri="{FF2B5EF4-FFF2-40B4-BE49-F238E27FC236}">
                <a16:creationId xmlns:a16="http://schemas.microsoft.com/office/drawing/2014/main" id="{01D7B213-70FF-D444-8710-1B9DA5504B1B}"/>
              </a:ext>
            </a:extLst>
          </p:cNvPr>
          <p:cNvSpPr>
            <a:spLocks noChangeArrowheads="1" noTextEdit="1"/>
          </p:cNvSpPr>
          <p:nvPr>
            <p:ph type="sldImg"/>
          </p:nvPr>
        </p:nvSpPr>
        <p:spPr>
          <a:ln/>
        </p:spPr>
      </p:sp>
      <p:sp>
        <p:nvSpPr>
          <p:cNvPr id="14340" name="Rectangle 1027">
            <a:extLst>
              <a:ext uri="{FF2B5EF4-FFF2-40B4-BE49-F238E27FC236}">
                <a16:creationId xmlns:a16="http://schemas.microsoft.com/office/drawing/2014/main" id="{5340A669-157E-C340-8E42-821119B038DE}"/>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518D5536-1C69-D142-B5F5-74F4F21533D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C2B311-F587-6E44-9546-11871BDA98D2}" type="slidenum">
              <a:rPr lang="de-DE" altLang="de-DE"/>
              <a:pPr/>
              <a:t>50</a:t>
            </a:fld>
            <a:endParaRPr lang="de-DE" altLang="de-DE"/>
          </a:p>
        </p:txBody>
      </p:sp>
      <p:sp>
        <p:nvSpPr>
          <p:cNvPr id="106499" name="Rectangle 2">
            <a:extLst>
              <a:ext uri="{FF2B5EF4-FFF2-40B4-BE49-F238E27FC236}">
                <a16:creationId xmlns:a16="http://schemas.microsoft.com/office/drawing/2014/main" id="{BF29F3F5-3F5B-2B48-B0B2-8433ACEECA44}"/>
              </a:ext>
            </a:extLst>
          </p:cNvPr>
          <p:cNvSpPr>
            <a:spLocks noChangeArrowheads="1" noTextEdit="1"/>
          </p:cNvSpPr>
          <p:nvPr>
            <p:ph type="sldImg"/>
          </p:nvPr>
        </p:nvSpPr>
        <p:spPr>
          <a:ln/>
        </p:spPr>
      </p:sp>
      <p:sp>
        <p:nvSpPr>
          <p:cNvPr id="106500" name="Rectangle 3">
            <a:extLst>
              <a:ext uri="{FF2B5EF4-FFF2-40B4-BE49-F238E27FC236}">
                <a16:creationId xmlns:a16="http://schemas.microsoft.com/office/drawing/2014/main" id="{D0A290C0-1CC2-B440-A9B9-63E5DEDA116C}"/>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908E038B-97FC-754B-8BAD-E249981A8EF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06776D-32E6-054D-9E86-17CC9D688F09}" type="slidenum">
              <a:rPr lang="de-DE" altLang="de-DE"/>
              <a:pPr/>
              <a:t>51</a:t>
            </a:fld>
            <a:endParaRPr lang="de-DE" altLang="de-DE"/>
          </a:p>
        </p:txBody>
      </p:sp>
      <p:sp>
        <p:nvSpPr>
          <p:cNvPr id="108547" name="Rectangle 2">
            <a:extLst>
              <a:ext uri="{FF2B5EF4-FFF2-40B4-BE49-F238E27FC236}">
                <a16:creationId xmlns:a16="http://schemas.microsoft.com/office/drawing/2014/main" id="{D8D036FB-4378-ED44-BD92-5E8AE18A0213}"/>
              </a:ext>
            </a:extLst>
          </p:cNvPr>
          <p:cNvSpPr>
            <a:spLocks noChangeArrowheads="1" noTextEdit="1"/>
          </p:cNvSpPr>
          <p:nvPr>
            <p:ph type="sldImg"/>
          </p:nvPr>
        </p:nvSpPr>
        <p:spPr>
          <a:ln/>
        </p:spPr>
      </p:sp>
      <p:sp>
        <p:nvSpPr>
          <p:cNvPr id="108548" name="Rectangle 3">
            <a:extLst>
              <a:ext uri="{FF2B5EF4-FFF2-40B4-BE49-F238E27FC236}">
                <a16:creationId xmlns:a16="http://schemas.microsoft.com/office/drawing/2014/main" id="{469E24C9-895F-644D-ADA9-6AAD2EACAF14}"/>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DFBAE659-9E15-C54F-81A6-2BB971716DB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73E6C1-BB02-224D-99E8-4AA40E5FF8A0}" type="slidenum">
              <a:rPr lang="de-DE" altLang="de-DE"/>
              <a:pPr/>
              <a:t>52</a:t>
            </a:fld>
            <a:endParaRPr lang="de-DE" altLang="de-DE"/>
          </a:p>
        </p:txBody>
      </p:sp>
      <p:sp>
        <p:nvSpPr>
          <p:cNvPr id="110595" name="Rectangle 2">
            <a:extLst>
              <a:ext uri="{FF2B5EF4-FFF2-40B4-BE49-F238E27FC236}">
                <a16:creationId xmlns:a16="http://schemas.microsoft.com/office/drawing/2014/main" id="{A276B250-3811-574C-9937-87BAB36237AA}"/>
              </a:ext>
            </a:extLst>
          </p:cNvPr>
          <p:cNvSpPr>
            <a:spLocks noChangeArrowheads="1" noTextEdit="1"/>
          </p:cNvSpPr>
          <p:nvPr>
            <p:ph type="sldImg"/>
          </p:nvPr>
        </p:nvSpPr>
        <p:spPr>
          <a:ln/>
        </p:spPr>
      </p:sp>
      <p:sp>
        <p:nvSpPr>
          <p:cNvPr id="110596" name="Rectangle 3">
            <a:extLst>
              <a:ext uri="{FF2B5EF4-FFF2-40B4-BE49-F238E27FC236}">
                <a16:creationId xmlns:a16="http://schemas.microsoft.com/office/drawing/2014/main" id="{DCFFF0F7-8790-7F4A-9242-AA9374C1FBB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A13C709F-14FB-624B-9246-015075A2F6AE}"/>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048884-A8CC-B743-82B7-EF4440C4BB27}" type="slidenum">
              <a:rPr lang="de-DE" altLang="de-DE"/>
              <a:pPr/>
              <a:t>53</a:t>
            </a:fld>
            <a:endParaRPr lang="de-DE" altLang="de-DE"/>
          </a:p>
        </p:txBody>
      </p:sp>
      <p:sp>
        <p:nvSpPr>
          <p:cNvPr id="112643" name="Rectangle 2">
            <a:extLst>
              <a:ext uri="{FF2B5EF4-FFF2-40B4-BE49-F238E27FC236}">
                <a16:creationId xmlns:a16="http://schemas.microsoft.com/office/drawing/2014/main" id="{CC5F0A7C-41B6-6B42-89FF-02C4024E311C}"/>
              </a:ext>
            </a:extLst>
          </p:cNvPr>
          <p:cNvSpPr>
            <a:spLocks noChangeArrowheads="1" noTextEdit="1"/>
          </p:cNvSpPr>
          <p:nvPr>
            <p:ph type="sldImg"/>
          </p:nvPr>
        </p:nvSpPr>
        <p:spPr>
          <a:ln/>
        </p:spPr>
      </p:sp>
      <p:sp>
        <p:nvSpPr>
          <p:cNvPr id="112644" name="Rectangle 3">
            <a:extLst>
              <a:ext uri="{FF2B5EF4-FFF2-40B4-BE49-F238E27FC236}">
                <a16:creationId xmlns:a16="http://schemas.microsoft.com/office/drawing/2014/main" id="{BC87A89E-4AEF-5B44-B5AE-0CD1EB01B71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CF5E11BF-F11E-1545-A96C-B0D07239F81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71059AB-3C10-CD43-903A-E17FEF0755BD}" type="slidenum">
              <a:rPr lang="de-DE" altLang="de-DE"/>
              <a:pPr/>
              <a:t>54</a:t>
            </a:fld>
            <a:endParaRPr lang="de-DE" altLang="de-DE"/>
          </a:p>
        </p:txBody>
      </p:sp>
      <p:sp>
        <p:nvSpPr>
          <p:cNvPr id="114691" name="Rectangle 2">
            <a:extLst>
              <a:ext uri="{FF2B5EF4-FFF2-40B4-BE49-F238E27FC236}">
                <a16:creationId xmlns:a16="http://schemas.microsoft.com/office/drawing/2014/main" id="{67988347-1326-604C-822A-9E18364934C0}"/>
              </a:ext>
            </a:extLst>
          </p:cNvPr>
          <p:cNvSpPr>
            <a:spLocks noChangeArrowheads="1" noTextEdit="1"/>
          </p:cNvSpPr>
          <p:nvPr>
            <p:ph type="sldImg"/>
          </p:nvPr>
        </p:nvSpPr>
        <p:spPr>
          <a:ln/>
        </p:spPr>
      </p:sp>
      <p:sp>
        <p:nvSpPr>
          <p:cNvPr id="114692" name="Rectangle 3">
            <a:extLst>
              <a:ext uri="{FF2B5EF4-FFF2-40B4-BE49-F238E27FC236}">
                <a16:creationId xmlns:a16="http://schemas.microsoft.com/office/drawing/2014/main" id="{7C824C4B-E482-8C48-8EF7-09EAF4DAEABE}"/>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318466A-90D8-B94C-A2BF-1DD27865629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DE9A0B-D2BB-B442-874E-47252405F73B}" type="slidenum">
              <a:rPr lang="de-DE" altLang="de-DE"/>
              <a:pPr/>
              <a:t>55</a:t>
            </a:fld>
            <a:endParaRPr lang="de-DE" altLang="de-DE"/>
          </a:p>
        </p:txBody>
      </p:sp>
      <p:sp>
        <p:nvSpPr>
          <p:cNvPr id="116739" name="Rectangle 2">
            <a:extLst>
              <a:ext uri="{FF2B5EF4-FFF2-40B4-BE49-F238E27FC236}">
                <a16:creationId xmlns:a16="http://schemas.microsoft.com/office/drawing/2014/main" id="{D52EBE91-9D74-A248-AEC1-D6F4CEEDAA5A}"/>
              </a:ext>
            </a:extLst>
          </p:cNvPr>
          <p:cNvSpPr>
            <a:spLocks noChangeArrowheads="1" noTextEdit="1"/>
          </p:cNvSpPr>
          <p:nvPr>
            <p:ph type="sldImg"/>
          </p:nvPr>
        </p:nvSpPr>
        <p:spPr>
          <a:ln/>
        </p:spPr>
      </p:sp>
      <p:sp>
        <p:nvSpPr>
          <p:cNvPr id="116740" name="Rectangle 3">
            <a:extLst>
              <a:ext uri="{FF2B5EF4-FFF2-40B4-BE49-F238E27FC236}">
                <a16:creationId xmlns:a16="http://schemas.microsoft.com/office/drawing/2014/main" id="{03A885D8-ED20-3E41-B60C-31100C489699}"/>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28588221-053B-7C41-873B-84BDD91116A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6450F09-08BF-F248-9A6C-2A6CA208DA77}" type="slidenum">
              <a:rPr lang="de-DE" altLang="de-DE"/>
              <a:pPr/>
              <a:t>56</a:t>
            </a:fld>
            <a:endParaRPr lang="de-DE" altLang="de-DE"/>
          </a:p>
        </p:txBody>
      </p:sp>
      <p:sp>
        <p:nvSpPr>
          <p:cNvPr id="118787" name="Rectangle 2">
            <a:extLst>
              <a:ext uri="{FF2B5EF4-FFF2-40B4-BE49-F238E27FC236}">
                <a16:creationId xmlns:a16="http://schemas.microsoft.com/office/drawing/2014/main" id="{C58E765B-2F27-4E43-B002-C9AB9E915599}"/>
              </a:ext>
            </a:extLst>
          </p:cNvPr>
          <p:cNvSpPr>
            <a:spLocks noChangeArrowheads="1" noTextEdit="1"/>
          </p:cNvSpPr>
          <p:nvPr>
            <p:ph type="sldImg"/>
          </p:nvPr>
        </p:nvSpPr>
        <p:spPr>
          <a:ln/>
        </p:spPr>
      </p:sp>
      <p:sp>
        <p:nvSpPr>
          <p:cNvPr id="118788" name="Rectangle 3">
            <a:extLst>
              <a:ext uri="{FF2B5EF4-FFF2-40B4-BE49-F238E27FC236}">
                <a16:creationId xmlns:a16="http://schemas.microsoft.com/office/drawing/2014/main" id="{1E86F15E-0E22-A443-ADA4-0E09086DB61A}"/>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7091E531-6B01-1E44-89FF-0B19A6B340B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B7B2221-318F-3E46-A7EC-B9A35E9F9834}" type="slidenum">
              <a:rPr lang="de-DE" altLang="de-DE"/>
              <a:pPr/>
              <a:t>57</a:t>
            </a:fld>
            <a:endParaRPr lang="de-DE" altLang="de-DE"/>
          </a:p>
        </p:txBody>
      </p:sp>
      <p:sp>
        <p:nvSpPr>
          <p:cNvPr id="120835" name="Rectangle 2">
            <a:extLst>
              <a:ext uri="{FF2B5EF4-FFF2-40B4-BE49-F238E27FC236}">
                <a16:creationId xmlns:a16="http://schemas.microsoft.com/office/drawing/2014/main" id="{804CFAB4-73AE-DA4A-8F52-BBBC0A5A5D09}"/>
              </a:ext>
            </a:extLst>
          </p:cNvPr>
          <p:cNvSpPr>
            <a:spLocks noChangeArrowheads="1" noTextEdit="1"/>
          </p:cNvSpPr>
          <p:nvPr>
            <p:ph type="sldImg"/>
          </p:nvPr>
        </p:nvSpPr>
        <p:spPr>
          <a:ln/>
        </p:spPr>
      </p:sp>
      <p:sp>
        <p:nvSpPr>
          <p:cNvPr id="120836" name="Rectangle 3">
            <a:extLst>
              <a:ext uri="{FF2B5EF4-FFF2-40B4-BE49-F238E27FC236}">
                <a16:creationId xmlns:a16="http://schemas.microsoft.com/office/drawing/2014/main" id="{A5B7A1B3-FB9C-404E-B45A-999977B8B418}"/>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BC922FD-A006-9E4C-90DF-E21D548079B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78ABCCC-489B-CF44-83FB-D48D58B9DCCB}" type="slidenum">
              <a:rPr lang="de-DE" altLang="de-DE"/>
              <a:pPr/>
              <a:t>58</a:t>
            </a:fld>
            <a:endParaRPr lang="de-DE" altLang="de-DE"/>
          </a:p>
        </p:txBody>
      </p:sp>
      <p:sp>
        <p:nvSpPr>
          <p:cNvPr id="122883" name="Rectangle 2">
            <a:extLst>
              <a:ext uri="{FF2B5EF4-FFF2-40B4-BE49-F238E27FC236}">
                <a16:creationId xmlns:a16="http://schemas.microsoft.com/office/drawing/2014/main" id="{A2E2210F-7A7C-C34A-A3AA-4CC5C20E48B6}"/>
              </a:ext>
            </a:extLst>
          </p:cNvPr>
          <p:cNvSpPr>
            <a:spLocks noChangeArrowheads="1" noTextEdit="1"/>
          </p:cNvSpPr>
          <p:nvPr>
            <p:ph type="sldImg"/>
          </p:nvPr>
        </p:nvSpPr>
        <p:spPr>
          <a:ln/>
        </p:spPr>
      </p:sp>
      <p:sp>
        <p:nvSpPr>
          <p:cNvPr id="122884" name="Rectangle 3">
            <a:extLst>
              <a:ext uri="{FF2B5EF4-FFF2-40B4-BE49-F238E27FC236}">
                <a16:creationId xmlns:a16="http://schemas.microsoft.com/office/drawing/2014/main" id="{B422F632-B257-8E4F-8B92-247D0F86595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C562B983-27D0-6149-91FB-B0EEF57BD4D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B487569-2A46-5D48-BB61-65754B4E87F3}" type="slidenum">
              <a:rPr lang="de-DE" altLang="de-DE"/>
              <a:pPr/>
              <a:t>59</a:t>
            </a:fld>
            <a:endParaRPr lang="de-DE" altLang="de-DE"/>
          </a:p>
        </p:txBody>
      </p:sp>
      <p:sp>
        <p:nvSpPr>
          <p:cNvPr id="124931" name="Rectangle 2">
            <a:extLst>
              <a:ext uri="{FF2B5EF4-FFF2-40B4-BE49-F238E27FC236}">
                <a16:creationId xmlns:a16="http://schemas.microsoft.com/office/drawing/2014/main" id="{1190C521-A72F-0344-AF7C-948DEFF08536}"/>
              </a:ext>
            </a:extLst>
          </p:cNvPr>
          <p:cNvSpPr>
            <a:spLocks noChangeArrowheads="1" noTextEdit="1"/>
          </p:cNvSpPr>
          <p:nvPr>
            <p:ph type="sldImg"/>
          </p:nvPr>
        </p:nvSpPr>
        <p:spPr>
          <a:ln/>
        </p:spPr>
      </p:sp>
      <p:sp>
        <p:nvSpPr>
          <p:cNvPr id="124932" name="Rectangle 3">
            <a:extLst>
              <a:ext uri="{FF2B5EF4-FFF2-40B4-BE49-F238E27FC236}">
                <a16:creationId xmlns:a16="http://schemas.microsoft.com/office/drawing/2014/main" id="{83A83FF4-8879-644C-9205-37CFB41EBE18}"/>
              </a:ext>
            </a:extLst>
          </p:cNvPr>
          <p:cNvSpPr>
            <a:spLocks noGrp="1" noChangeArrowheads="1"/>
          </p:cNvSpPr>
          <p:nvPr>
            <p:ph type="body" idx="1"/>
          </p:nvPr>
        </p:nvSpPr>
        <p:spPr>
          <a:noFill/>
        </p:spPr>
        <p:txBody>
          <a:bodyPr/>
          <a:lstStyle/>
          <a:p>
            <a:pPr eaLnBrk="1" hangingPunct="1"/>
            <a:r>
              <a:rPr lang="de-DE" altLang="de-DE"/>
              <a:t>Selbst im Emmentaler-Käse kann DDT nachgewiesen werden.</a:t>
            </a:r>
          </a:p>
          <a:p>
            <a:pPr eaLnBrk="1" hangingPunct="1"/>
            <a:r>
              <a:rPr lang="de-DE" altLang="de-DE" b="1"/>
              <a:t>Moderne Schädlilngsbekämpfungsmittel:</a:t>
            </a:r>
          </a:p>
          <a:p>
            <a:pPr eaLnBrk="1" hangingPunct="1"/>
            <a:r>
              <a:rPr lang="de-DE" altLang="de-DE" b="1"/>
              <a:t>Dicofol: </a:t>
            </a:r>
            <a:r>
              <a:rPr lang="de-DE" altLang="de-DE"/>
              <a:t>Dr. David Bird, Professor für Ornithologie an der McGill University von Montreal, hat sich eingehend mit Dicofol befasst. Dicofol ist ein Insektizid, welches noch heute eingesetzt wird (In den USA wurden zwischen 1987 und 1996 jährlich an die 400 Tonnen des Wirkstoffs auf rund 300‘000 Hektaren Baumwoll- und Zitrusfruchtplantagen versprüht). Dr. Bird hat entdeckt, dass Dicofol Embryos absterben lässt und zu genetischen Deformationen führt. Möglicherweise könnte es auch das Geschlecht verändern, jedenfalls bildete in Dr. Birds Kolonie von 350 Buntfalken eines der Männchen, das diesem Schädlingsbekämpfungsmittel ausgesetzt worden war, sowohl männliche als auch weibliche Geschlechtsorgane aus. In der Schweiz ist der Gebrauch von Dicofol nur zu Foschungszwecken erlaubt. </a:t>
            </a:r>
          </a:p>
          <a:p>
            <a:pPr eaLnBrk="1" hangingPunct="1"/>
            <a:r>
              <a:rPr lang="de-DE" altLang="de-DE" b="1"/>
              <a:t>Weitere Beispiele:</a:t>
            </a:r>
            <a:r>
              <a:rPr lang="de-DE" altLang="de-DE"/>
              <a:t> </a:t>
            </a:r>
          </a:p>
          <a:p>
            <a:pPr eaLnBrk="1" hangingPunct="1"/>
            <a:r>
              <a:rPr lang="de-DE" altLang="de-DE" b="1"/>
              <a:t>Methidathion</a:t>
            </a:r>
            <a:r>
              <a:rPr lang="de-DE" altLang="de-DE"/>
              <a:t>: Von der Weltgesundheitsorganisation (WHO) als “hochgefährlich” eingestuft, aber in der Schweiz gegen beissende und saugende Insekten zugelassen. Syngenta verkauft es unter dem Namen „Ultracid 40“. Für den Menschen ist es giftig und wirkt Erbgut schädigend, ausserdem ist es </a:t>
            </a:r>
            <a:r>
              <a:rPr lang="de-DE" altLang="de-DE" b="1"/>
              <a:t>hochgiftig für Vögel</a:t>
            </a:r>
            <a:r>
              <a:rPr lang="de-DE" altLang="de-DE"/>
              <a:t> und viele Wasserorganismen.</a:t>
            </a:r>
          </a:p>
          <a:p>
            <a:pPr eaLnBrk="1" hangingPunct="1"/>
            <a:r>
              <a:rPr lang="de-DE" altLang="de-DE" b="1">
                <a:latin typeface="Helvetica" pitchFamily="2" charset="0"/>
              </a:rPr>
              <a:t>Methamidophos</a:t>
            </a:r>
            <a:r>
              <a:rPr lang="de-DE" altLang="de-DE" b="1"/>
              <a:t>: </a:t>
            </a:r>
            <a:r>
              <a:rPr lang="de-DE" altLang="de-DE"/>
              <a:t>Von der WHO als „</a:t>
            </a:r>
            <a:r>
              <a:rPr lang="de-DE" altLang="de-DE" i="1"/>
              <a:t>hochgefährlich“</a:t>
            </a:r>
            <a:r>
              <a:rPr lang="de-DE" altLang="de-DE"/>
              <a:t> eingestuft. In Deutschland wird es unter dem Produktnamen "Tamaron" von der Firma Bayer vertrieben (Die Zulassung wurde 2006 für weitere 10 Jahre erteilt). In der Schweiz ist es nicht zugelassen. Es wird verwendet um Blattläuse und andere beissende und saugende Insekten an Kartoffeln, Kohl, Zuckerrüben und Zierpflanzen zu vernichten. Methamidophos ist als </a:t>
            </a:r>
            <a:r>
              <a:rPr lang="de-DE" altLang="de-DE" b="1"/>
              <a:t>sehr giftig für</a:t>
            </a:r>
            <a:r>
              <a:rPr lang="de-DE" altLang="de-DE"/>
              <a:t> Menschen, Bienen, </a:t>
            </a:r>
            <a:r>
              <a:rPr lang="de-DE" altLang="de-DE" b="1"/>
              <a:t>Vögel</a:t>
            </a:r>
            <a:r>
              <a:rPr lang="de-DE" altLang="de-DE"/>
              <a:t> und viele Wasserorganismen eingestuft  Ausserdem gilt es beim Menschen als fortpflanzungsstörend und erbgutverändernd.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A73DF63-FD9D-F045-B01E-C1DC8B802A8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7C26B8-F2B6-C246-9EB3-42E96A75F983}" type="slidenum">
              <a:rPr lang="de-DE" altLang="de-DE"/>
              <a:pPr/>
              <a:t>6</a:t>
            </a:fld>
            <a:endParaRPr lang="de-DE" altLang="de-DE"/>
          </a:p>
        </p:txBody>
      </p:sp>
      <p:sp>
        <p:nvSpPr>
          <p:cNvPr id="16387" name="Rectangle 2">
            <a:extLst>
              <a:ext uri="{FF2B5EF4-FFF2-40B4-BE49-F238E27FC236}">
                <a16:creationId xmlns:a16="http://schemas.microsoft.com/office/drawing/2014/main" id="{7CC36A27-7710-7C48-A501-34B9A3E2997F}"/>
              </a:ext>
            </a:extLst>
          </p:cNvPr>
          <p:cNvSpPr>
            <a:spLocks noChangeArrowheads="1" noTextEdit="1"/>
          </p:cNvSpPr>
          <p:nvPr>
            <p:ph type="sldImg"/>
          </p:nvPr>
        </p:nvSpPr>
        <p:spPr>
          <a:ln/>
        </p:spPr>
      </p:sp>
      <p:sp>
        <p:nvSpPr>
          <p:cNvPr id="16388" name="Rectangle 3">
            <a:extLst>
              <a:ext uri="{FF2B5EF4-FFF2-40B4-BE49-F238E27FC236}">
                <a16:creationId xmlns:a16="http://schemas.microsoft.com/office/drawing/2014/main" id="{4ACBAC04-A5B7-2141-8C19-2FED16E21874}"/>
              </a:ext>
            </a:extLst>
          </p:cNvPr>
          <p:cNvSpPr>
            <a:spLocks noGrp="1" noChangeArrowheads="1"/>
          </p:cNvSpPr>
          <p:nvPr>
            <p:ph type="body" idx="1"/>
          </p:nvPr>
        </p:nvSpPr>
        <p:spPr>
          <a:noFill/>
        </p:spPr>
        <p:txBody>
          <a:bodyPr/>
          <a:lstStyle/>
          <a:p>
            <a:pPr eaLnBrk="1" hangingPunct="1"/>
            <a:endParaRPr lang="de-CH" altLang="de-DE">
              <a:latin typeface="Helvetica" pitchFamily="2"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D021BEFF-FC40-C34A-9634-330FDBAA653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F5A9F6B-2FAD-3941-944B-1EC368816C55}" type="slidenum">
              <a:rPr lang="de-DE" altLang="de-DE"/>
              <a:pPr/>
              <a:t>60</a:t>
            </a:fld>
            <a:endParaRPr lang="de-DE" altLang="de-DE"/>
          </a:p>
        </p:txBody>
      </p:sp>
      <p:sp>
        <p:nvSpPr>
          <p:cNvPr id="126979" name="Rectangle 2">
            <a:extLst>
              <a:ext uri="{FF2B5EF4-FFF2-40B4-BE49-F238E27FC236}">
                <a16:creationId xmlns:a16="http://schemas.microsoft.com/office/drawing/2014/main" id="{1F96EBDE-DF55-C54A-B76F-AA6874F791A9}"/>
              </a:ext>
            </a:extLst>
          </p:cNvPr>
          <p:cNvSpPr>
            <a:spLocks noChangeArrowheads="1" noTextEdit="1"/>
          </p:cNvSpPr>
          <p:nvPr>
            <p:ph type="sldImg"/>
          </p:nvPr>
        </p:nvSpPr>
        <p:spPr>
          <a:ln/>
        </p:spPr>
      </p:sp>
      <p:sp>
        <p:nvSpPr>
          <p:cNvPr id="126980" name="Rectangle 3">
            <a:extLst>
              <a:ext uri="{FF2B5EF4-FFF2-40B4-BE49-F238E27FC236}">
                <a16:creationId xmlns:a16="http://schemas.microsoft.com/office/drawing/2014/main" id="{6C574AD2-E8E1-3843-9639-7F7FD9BB28D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9D549A65-420E-A04F-8B7F-B711B2CB23DA}"/>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17C47E-781E-4E4D-8613-7C441B3EF055}" type="slidenum">
              <a:rPr lang="de-DE" altLang="de-DE"/>
              <a:pPr/>
              <a:t>61</a:t>
            </a:fld>
            <a:endParaRPr lang="de-DE" altLang="de-DE"/>
          </a:p>
        </p:txBody>
      </p:sp>
      <p:sp>
        <p:nvSpPr>
          <p:cNvPr id="129027" name="Rectangle 2">
            <a:extLst>
              <a:ext uri="{FF2B5EF4-FFF2-40B4-BE49-F238E27FC236}">
                <a16:creationId xmlns:a16="http://schemas.microsoft.com/office/drawing/2014/main" id="{6321565B-A842-9645-8466-67CEC404E808}"/>
              </a:ext>
            </a:extLst>
          </p:cNvPr>
          <p:cNvSpPr>
            <a:spLocks noChangeArrowheads="1" noTextEdit="1"/>
          </p:cNvSpPr>
          <p:nvPr>
            <p:ph type="sldImg"/>
          </p:nvPr>
        </p:nvSpPr>
        <p:spPr>
          <a:ln/>
        </p:spPr>
      </p:sp>
      <p:sp>
        <p:nvSpPr>
          <p:cNvPr id="129028" name="Rectangle 3">
            <a:extLst>
              <a:ext uri="{FF2B5EF4-FFF2-40B4-BE49-F238E27FC236}">
                <a16:creationId xmlns:a16="http://schemas.microsoft.com/office/drawing/2014/main" id="{EAD8E518-2491-E94A-827D-6790449AA83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AD13B858-8B65-7748-824F-E70AB620174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487CD81-3E72-9E40-9D10-1580EB0D4F8B}" type="slidenum">
              <a:rPr lang="de-DE" altLang="de-DE"/>
              <a:pPr/>
              <a:t>62</a:t>
            </a:fld>
            <a:endParaRPr lang="de-DE" altLang="de-DE"/>
          </a:p>
        </p:txBody>
      </p:sp>
      <p:sp>
        <p:nvSpPr>
          <p:cNvPr id="131075" name="Rectangle 2">
            <a:extLst>
              <a:ext uri="{FF2B5EF4-FFF2-40B4-BE49-F238E27FC236}">
                <a16:creationId xmlns:a16="http://schemas.microsoft.com/office/drawing/2014/main" id="{597B03E5-B296-154D-B3B5-28ABC3DB9CE3}"/>
              </a:ext>
            </a:extLst>
          </p:cNvPr>
          <p:cNvSpPr>
            <a:spLocks noChangeArrowheads="1" noTextEdit="1"/>
          </p:cNvSpPr>
          <p:nvPr>
            <p:ph type="sldImg"/>
          </p:nvPr>
        </p:nvSpPr>
        <p:spPr>
          <a:ln/>
        </p:spPr>
      </p:sp>
      <p:sp>
        <p:nvSpPr>
          <p:cNvPr id="131076" name="Rectangle 3">
            <a:extLst>
              <a:ext uri="{FF2B5EF4-FFF2-40B4-BE49-F238E27FC236}">
                <a16:creationId xmlns:a16="http://schemas.microsoft.com/office/drawing/2014/main" id="{B707C6BF-DE53-1D4E-A85F-6D40FB2E8202}"/>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9022C924-436C-1F45-8991-03B69D1A487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351180-FC90-9A48-A388-4F00C97867E5}" type="slidenum">
              <a:rPr lang="de-DE" altLang="de-DE"/>
              <a:pPr/>
              <a:t>63</a:t>
            </a:fld>
            <a:endParaRPr lang="de-DE" altLang="de-DE"/>
          </a:p>
        </p:txBody>
      </p:sp>
      <p:sp>
        <p:nvSpPr>
          <p:cNvPr id="133123" name="Rectangle 2">
            <a:extLst>
              <a:ext uri="{FF2B5EF4-FFF2-40B4-BE49-F238E27FC236}">
                <a16:creationId xmlns:a16="http://schemas.microsoft.com/office/drawing/2014/main" id="{68A82560-D43A-824C-95AE-C54B23222C19}"/>
              </a:ext>
            </a:extLst>
          </p:cNvPr>
          <p:cNvSpPr>
            <a:spLocks noChangeArrowheads="1" noTextEdit="1"/>
          </p:cNvSpPr>
          <p:nvPr>
            <p:ph type="sldImg"/>
          </p:nvPr>
        </p:nvSpPr>
        <p:spPr>
          <a:ln/>
        </p:spPr>
      </p:sp>
      <p:sp>
        <p:nvSpPr>
          <p:cNvPr id="133124" name="Rectangle 3">
            <a:extLst>
              <a:ext uri="{FF2B5EF4-FFF2-40B4-BE49-F238E27FC236}">
                <a16:creationId xmlns:a16="http://schemas.microsoft.com/office/drawing/2014/main" id="{291FBA1A-0C53-FB48-8A53-1059173A848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19986D92-7D0C-D548-B39C-175D2C3DFDE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A58B433-F648-824F-A250-2D2FD9F954D9}" type="slidenum">
              <a:rPr lang="de-DE" altLang="de-DE"/>
              <a:pPr/>
              <a:t>64</a:t>
            </a:fld>
            <a:endParaRPr lang="de-DE" altLang="de-DE"/>
          </a:p>
        </p:txBody>
      </p:sp>
      <p:sp>
        <p:nvSpPr>
          <p:cNvPr id="135171" name="Rectangle 2">
            <a:extLst>
              <a:ext uri="{FF2B5EF4-FFF2-40B4-BE49-F238E27FC236}">
                <a16:creationId xmlns:a16="http://schemas.microsoft.com/office/drawing/2014/main" id="{31210076-AC8A-8648-91E2-EB884B26CA7F}"/>
              </a:ext>
            </a:extLst>
          </p:cNvPr>
          <p:cNvSpPr>
            <a:spLocks noChangeArrowheads="1" noTextEdit="1"/>
          </p:cNvSpPr>
          <p:nvPr>
            <p:ph type="sldImg"/>
          </p:nvPr>
        </p:nvSpPr>
        <p:spPr>
          <a:ln/>
        </p:spPr>
      </p:sp>
      <p:sp>
        <p:nvSpPr>
          <p:cNvPr id="135172" name="Rectangle 3">
            <a:extLst>
              <a:ext uri="{FF2B5EF4-FFF2-40B4-BE49-F238E27FC236}">
                <a16:creationId xmlns:a16="http://schemas.microsoft.com/office/drawing/2014/main" id="{9F35B0B8-3A57-E24D-83FC-A39EC872958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981B50A1-E8F3-4944-9FAD-F2813A70AF3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96B623-F1EF-F643-9632-1B895B6470C6}" type="slidenum">
              <a:rPr lang="de-DE" altLang="de-DE"/>
              <a:pPr/>
              <a:t>65</a:t>
            </a:fld>
            <a:endParaRPr lang="de-DE" altLang="de-DE"/>
          </a:p>
        </p:txBody>
      </p:sp>
      <p:sp>
        <p:nvSpPr>
          <p:cNvPr id="137219" name="Rectangle 2">
            <a:extLst>
              <a:ext uri="{FF2B5EF4-FFF2-40B4-BE49-F238E27FC236}">
                <a16:creationId xmlns:a16="http://schemas.microsoft.com/office/drawing/2014/main" id="{5953E3C7-C665-7041-8DCA-79C41E2D0E3F}"/>
              </a:ext>
            </a:extLst>
          </p:cNvPr>
          <p:cNvSpPr>
            <a:spLocks noChangeArrowheads="1" noTextEdit="1"/>
          </p:cNvSpPr>
          <p:nvPr>
            <p:ph type="sldImg"/>
          </p:nvPr>
        </p:nvSpPr>
        <p:spPr>
          <a:ln/>
        </p:spPr>
      </p:sp>
      <p:sp>
        <p:nvSpPr>
          <p:cNvPr id="137220" name="Rectangle 3">
            <a:extLst>
              <a:ext uri="{FF2B5EF4-FFF2-40B4-BE49-F238E27FC236}">
                <a16:creationId xmlns:a16="http://schemas.microsoft.com/office/drawing/2014/main" id="{744166B3-B5F5-7444-8CFD-76D3033C0EEF}"/>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EC5FE407-32EF-9348-8402-5A1F8747415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C6D5898-0B89-2F4B-B08B-8D8444740875}" type="slidenum">
              <a:rPr lang="de-DE" altLang="de-DE"/>
              <a:pPr/>
              <a:t>66</a:t>
            </a:fld>
            <a:endParaRPr lang="de-DE" altLang="de-DE"/>
          </a:p>
        </p:txBody>
      </p:sp>
      <p:sp>
        <p:nvSpPr>
          <p:cNvPr id="139267" name="Rectangle 2">
            <a:extLst>
              <a:ext uri="{FF2B5EF4-FFF2-40B4-BE49-F238E27FC236}">
                <a16:creationId xmlns:a16="http://schemas.microsoft.com/office/drawing/2014/main" id="{70B82E6D-48C8-0040-B3D6-2155585A68E1}"/>
              </a:ext>
            </a:extLst>
          </p:cNvPr>
          <p:cNvSpPr>
            <a:spLocks noChangeArrowheads="1" noTextEdit="1"/>
          </p:cNvSpPr>
          <p:nvPr>
            <p:ph type="sldImg"/>
          </p:nvPr>
        </p:nvSpPr>
        <p:spPr>
          <a:ln/>
        </p:spPr>
      </p:sp>
      <p:sp>
        <p:nvSpPr>
          <p:cNvPr id="139268" name="Rectangle 3">
            <a:extLst>
              <a:ext uri="{FF2B5EF4-FFF2-40B4-BE49-F238E27FC236}">
                <a16:creationId xmlns:a16="http://schemas.microsoft.com/office/drawing/2014/main" id="{A06F8ACF-10BC-B646-99DE-1B47ECEF71BF}"/>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D67C21F1-2B1D-154B-8E9C-FF4CE8EF83C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4620685-1492-5B42-B411-F62072CDDC43}" type="slidenum">
              <a:rPr lang="de-DE" altLang="de-DE"/>
              <a:pPr/>
              <a:t>67</a:t>
            </a:fld>
            <a:endParaRPr lang="de-DE" altLang="de-DE"/>
          </a:p>
        </p:txBody>
      </p:sp>
      <p:sp>
        <p:nvSpPr>
          <p:cNvPr id="141315" name="Rectangle 2">
            <a:extLst>
              <a:ext uri="{FF2B5EF4-FFF2-40B4-BE49-F238E27FC236}">
                <a16:creationId xmlns:a16="http://schemas.microsoft.com/office/drawing/2014/main" id="{A36C022A-104A-764E-8C9C-B997644B40D4}"/>
              </a:ext>
            </a:extLst>
          </p:cNvPr>
          <p:cNvSpPr>
            <a:spLocks noChangeArrowheads="1" noTextEdit="1"/>
          </p:cNvSpPr>
          <p:nvPr>
            <p:ph type="sldImg"/>
          </p:nvPr>
        </p:nvSpPr>
        <p:spPr>
          <a:ln/>
        </p:spPr>
      </p:sp>
      <p:sp>
        <p:nvSpPr>
          <p:cNvPr id="141316" name="Rectangle 3">
            <a:extLst>
              <a:ext uri="{FF2B5EF4-FFF2-40B4-BE49-F238E27FC236}">
                <a16:creationId xmlns:a16="http://schemas.microsoft.com/office/drawing/2014/main" id="{2D883A68-EB6D-9149-B685-C7042EB56A0F}"/>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EFC28998-E0DC-9C4B-B874-FB6037A8A51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99A6CD4-E500-7241-B876-4C6277A46885}" type="slidenum">
              <a:rPr lang="de-DE" altLang="de-DE"/>
              <a:pPr/>
              <a:t>68</a:t>
            </a:fld>
            <a:endParaRPr lang="de-DE" altLang="de-DE"/>
          </a:p>
        </p:txBody>
      </p:sp>
      <p:sp>
        <p:nvSpPr>
          <p:cNvPr id="143363" name="Rectangle 2">
            <a:extLst>
              <a:ext uri="{FF2B5EF4-FFF2-40B4-BE49-F238E27FC236}">
                <a16:creationId xmlns:a16="http://schemas.microsoft.com/office/drawing/2014/main" id="{AC2CC279-C9C9-7249-A254-662A61AF1DC9}"/>
              </a:ext>
            </a:extLst>
          </p:cNvPr>
          <p:cNvSpPr>
            <a:spLocks noChangeArrowheads="1" noTextEdit="1"/>
          </p:cNvSpPr>
          <p:nvPr>
            <p:ph type="sldImg"/>
          </p:nvPr>
        </p:nvSpPr>
        <p:spPr>
          <a:ln/>
        </p:spPr>
      </p:sp>
      <p:sp>
        <p:nvSpPr>
          <p:cNvPr id="143364" name="Rectangle 3">
            <a:extLst>
              <a:ext uri="{FF2B5EF4-FFF2-40B4-BE49-F238E27FC236}">
                <a16:creationId xmlns:a16="http://schemas.microsoft.com/office/drawing/2014/main" id="{909340C9-87EF-7843-932F-CB7BCF4D396C}"/>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1A808156-8915-1F41-B83B-3499AF11CB6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9DA43F-9768-CA48-B167-2A3CAED02BDE}" type="slidenum">
              <a:rPr lang="de-DE" altLang="de-DE"/>
              <a:pPr/>
              <a:t>69</a:t>
            </a:fld>
            <a:endParaRPr lang="de-DE" altLang="de-DE"/>
          </a:p>
        </p:txBody>
      </p:sp>
      <p:sp>
        <p:nvSpPr>
          <p:cNvPr id="145411" name="Rectangle 2">
            <a:extLst>
              <a:ext uri="{FF2B5EF4-FFF2-40B4-BE49-F238E27FC236}">
                <a16:creationId xmlns:a16="http://schemas.microsoft.com/office/drawing/2014/main" id="{1CA5F2A4-17CA-1945-8509-9A3CF56A3F59}"/>
              </a:ext>
            </a:extLst>
          </p:cNvPr>
          <p:cNvSpPr>
            <a:spLocks noChangeArrowheads="1" noTextEdit="1"/>
          </p:cNvSpPr>
          <p:nvPr>
            <p:ph type="sldImg"/>
          </p:nvPr>
        </p:nvSpPr>
        <p:spPr>
          <a:ln/>
        </p:spPr>
      </p:sp>
      <p:sp>
        <p:nvSpPr>
          <p:cNvPr id="145412" name="Rectangle 3">
            <a:extLst>
              <a:ext uri="{FF2B5EF4-FFF2-40B4-BE49-F238E27FC236}">
                <a16:creationId xmlns:a16="http://schemas.microsoft.com/office/drawing/2014/main" id="{AB983534-BFBD-374F-8405-35DAD0D7A38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B9BA3A8-2047-0D4A-B1EB-AF3AF5B60CE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4FEF7DD-2C78-794C-B67C-B324EBBB2CB0}" type="slidenum">
              <a:rPr lang="de-DE" altLang="de-DE"/>
              <a:pPr/>
              <a:t>7</a:t>
            </a:fld>
            <a:endParaRPr lang="de-DE" altLang="de-DE"/>
          </a:p>
        </p:txBody>
      </p:sp>
      <p:sp>
        <p:nvSpPr>
          <p:cNvPr id="18435" name="Rectangle 1026">
            <a:extLst>
              <a:ext uri="{FF2B5EF4-FFF2-40B4-BE49-F238E27FC236}">
                <a16:creationId xmlns:a16="http://schemas.microsoft.com/office/drawing/2014/main" id="{A10EECBE-BEF0-7A42-A752-9CA17B838B14}"/>
              </a:ext>
            </a:extLst>
          </p:cNvPr>
          <p:cNvSpPr>
            <a:spLocks noChangeArrowheads="1" noTextEdit="1"/>
          </p:cNvSpPr>
          <p:nvPr>
            <p:ph type="sldImg"/>
          </p:nvPr>
        </p:nvSpPr>
        <p:spPr>
          <a:ln/>
        </p:spPr>
      </p:sp>
      <p:sp>
        <p:nvSpPr>
          <p:cNvPr id="18436" name="Rectangle 1027">
            <a:extLst>
              <a:ext uri="{FF2B5EF4-FFF2-40B4-BE49-F238E27FC236}">
                <a16:creationId xmlns:a16="http://schemas.microsoft.com/office/drawing/2014/main" id="{2A114B6F-F44F-EC4F-BAA1-52A67B5FBF22}"/>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FCE9E202-92AF-1845-997C-383ED4CD2B5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C374EB-9FBC-3C49-B9D3-CD24603D3957}" type="slidenum">
              <a:rPr lang="de-DE" altLang="de-DE"/>
              <a:pPr/>
              <a:t>70</a:t>
            </a:fld>
            <a:endParaRPr lang="de-DE" altLang="de-DE"/>
          </a:p>
        </p:txBody>
      </p:sp>
      <p:sp>
        <p:nvSpPr>
          <p:cNvPr id="147459" name="Rectangle 2">
            <a:extLst>
              <a:ext uri="{FF2B5EF4-FFF2-40B4-BE49-F238E27FC236}">
                <a16:creationId xmlns:a16="http://schemas.microsoft.com/office/drawing/2014/main" id="{FA55DBAE-D3D8-8D4E-BC4A-540320F87472}"/>
              </a:ext>
            </a:extLst>
          </p:cNvPr>
          <p:cNvSpPr>
            <a:spLocks noChangeArrowheads="1" noTextEdit="1"/>
          </p:cNvSpPr>
          <p:nvPr>
            <p:ph type="sldImg"/>
          </p:nvPr>
        </p:nvSpPr>
        <p:spPr>
          <a:ln/>
        </p:spPr>
      </p:sp>
      <p:sp>
        <p:nvSpPr>
          <p:cNvPr id="147460" name="Rectangle 3">
            <a:extLst>
              <a:ext uri="{FF2B5EF4-FFF2-40B4-BE49-F238E27FC236}">
                <a16:creationId xmlns:a16="http://schemas.microsoft.com/office/drawing/2014/main" id="{17E1E8D4-107A-1B4E-B1DD-27BD473CF1F4}"/>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EED27016-3B92-9D44-8BE9-8B2EBE38CD3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D1907BE-A2EB-6B48-996A-C93BAEE7E54C}" type="slidenum">
              <a:rPr lang="de-DE" altLang="de-DE"/>
              <a:pPr/>
              <a:t>71</a:t>
            </a:fld>
            <a:endParaRPr lang="de-DE" altLang="de-DE"/>
          </a:p>
        </p:txBody>
      </p:sp>
      <p:sp>
        <p:nvSpPr>
          <p:cNvPr id="149507" name="Rectangle 2">
            <a:extLst>
              <a:ext uri="{FF2B5EF4-FFF2-40B4-BE49-F238E27FC236}">
                <a16:creationId xmlns:a16="http://schemas.microsoft.com/office/drawing/2014/main" id="{96CC11B4-BE0D-AC4A-B527-557669C6E676}"/>
              </a:ext>
            </a:extLst>
          </p:cNvPr>
          <p:cNvSpPr>
            <a:spLocks noChangeArrowheads="1" noTextEdit="1"/>
          </p:cNvSpPr>
          <p:nvPr>
            <p:ph type="sldImg"/>
          </p:nvPr>
        </p:nvSpPr>
        <p:spPr>
          <a:ln/>
        </p:spPr>
      </p:sp>
      <p:sp>
        <p:nvSpPr>
          <p:cNvPr id="149508" name="Rectangle 3">
            <a:extLst>
              <a:ext uri="{FF2B5EF4-FFF2-40B4-BE49-F238E27FC236}">
                <a16:creationId xmlns:a16="http://schemas.microsoft.com/office/drawing/2014/main" id="{505DC1CE-3F06-7647-86F0-CB806EA07B4D}"/>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41D6AB1E-4BD7-5246-B4A5-FAA46C704E3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5E0D7A7-4F5E-0D47-98D2-2E99C60FED42}" type="slidenum">
              <a:rPr lang="de-DE" altLang="de-DE"/>
              <a:pPr/>
              <a:t>72</a:t>
            </a:fld>
            <a:endParaRPr lang="de-DE" altLang="de-DE"/>
          </a:p>
        </p:txBody>
      </p:sp>
      <p:sp>
        <p:nvSpPr>
          <p:cNvPr id="151555" name="Rectangle 2">
            <a:extLst>
              <a:ext uri="{FF2B5EF4-FFF2-40B4-BE49-F238E27FC236}">
                <a16:creationId xmlns:a16="http://schemas.microsoft.com/office/drawing/2014/main" id="{EB3A8CC3-5452-C843-ADFD-AB80B8EB9946}"/>
              </a:ext>
            </a:extLst>
          </p:cNvPr>
          <p:cNvSpPr>
            <a:spLocks noChangeArrowheads="1" noTextEdit="1"/>
          </p:cNvSpPr>
          <p:nvPr>
            <p:ph type="sldImg"/>
          </p:nvPr>
        </p:nvSpPr>
        <p:spPr>
          <a:ln/>
        </p:spPr>
      </p:sp>
      <p:sp>
        <p:nvSpPr>
          <p:cNvPr id="151556" name="Rectangle 3">
            <a:extLst>
              <a:ext uri="{FF2B5EF4-FFF2-40B4-BE49-F238E27FC236}">
                <a16:creationId xmlns:a16="http://schemas.microsoft.com/office/drawing/2014/main" id="{1FB6CB99-034D-0B4D-A072-611D1E0524F5}"/>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51B0BC1E-D4EF-C64B-B2E4-FE4315A5BAB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F24CD68-929C-4345-BF66-07AE0729168D}" type="slidenum">
              <a:rPr lang="de-DE" altLang="de-DE"/>
              <a:pPr/>
              <a:t>73</a:t>
            </a:fld>
            <a:endParaRPr lang="de-DE" altLang="de-DE"/>
          </a:p>
        </p:txBody>
      </p:sp>
      <p:sp>
        <p:nvSpPr>
          <p:cNvPr id="153603" name="Rectangle 2">
            <a:extLst>
              <a:ext uri="{FF2B5EF4-FFF2-40B4-BE49-F238E27FC236}">
                <a16:creationId xmlns:a16="http://schemas.microsoft.com/office/drawing/2014/main" id="{356E1FF6-B8E5-9040-B768-42C06F838D6D}"/>
              </a:ext>
            </a:extLst>
          </p:cNvPr>
          <p:cNvSpPr>
            <a:spLocks noChangeArrowheads="1" noTextEdit="1"/>
          </p:cNvSpPr>
          <p:nvPr>
            <p:ph type="sldImg"/>
          </p:nvPr>
        </p:nvSpPr>
        <p:spPr>
          <a:ln/>
        </p:spPr>
      </p:sp>
      <p:sp>
        <p:nvSpPr>
          <p:cNvPr id="153604" name="Rectangle 3">
            <a:extLst>
              <a:ext uri="{FF2B5EF4-FFF2-40B4-BE49-F238E27FC236}">
                <a16:creationId xmlns:a16="http://schemas.microsoft.com/office/drawing/2014/main" id="{4FD20105-84CF-E145-8334-51AA164F2EF6}"/>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17F2017E-3503-4949-B97F-F2FB8CFD2559}"/>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41443A-F54F-724D-AC99-777D62004613}" type="slidenum">
              <a:rPr lang="de-DE" altLang="de-DE"/>
              <a:pPr/>
              <a:t>74</a:t>
            </a:fld>
            <a:endParaRPr lang="de-DE" altLang="de-DE"/>
          </a:p>
        </p:txBody>
      </p:sp>
      <p:sp>
        <p:nvSpPr>
          <p:cNvPr id="155651" name="Rectangle 2">
            <a:extLst>
              <a:ext uri="{FF2B5EF4-FFF2-40B4-BE49-F238E27FC236}">
                <a16:creationId xmlns:a16="http://schemas.microsoft.com/office/drawing/2014/main" id="{ED39748E-9233-484A-86E5-61871F91BBFF}"/>
              </a:ext>
            </a:extLst>
          </p:cNvPr>
          <p:cNvSpPr>
            <a:spLocks noChangeArrowheads="1" noTextEdit="1"/>
          </p:cNvSpPr>
          <p:nvPr>
            <p:ph type="sldImg"/>
          </p:nvPr>
        </p:nvSpPr>
        <p:spPr>
          <a:ln/>
        </p:spPr>
      </p:sp>
      <p:sp>
        <p:nvSpPr>
          <p:cNvPr id="155652" name="Rectangle 3">
            <a:extLst>
              <a:ext uri="{FF2B5EF4-FFF2-40B4-BE49-F238E27FC236}">
                <a16:creationId xmlns:a16="http://schemas.microsoft.com/office/drawing/2014/main" id="{78D2A0EF-EB98-B34A-B3E9-9F2318E3BAE4}"/>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CDC7446B-CB39-D041-938B-C8909E98F83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5D30022-54C1-4746-BEF3-2D64DC08AAF8}" type="slidenum">
              <a:rPr lang="de-DE" altLang="de-DE"/>
              <a:pPr/>
              <a:t>75</a:t>
            </a:fld>
            <a:endParaRPr lang="de-DE" altLang="de-DE"/>
          </a:p>
        </p:txBody>
      </p:sp>
      <p:sp>
        <p:nvSpPr>
          <p:cNvPr id="157699" name="Rectangle 2">
            <a:extLst>
              <a:ext uri="{FF2B5EF4-FFF2-40B4-BE49-F238E27FC236}">
                <a16:creationId xmlns:a16="http://schemas.microsoft.com/office/drawing/2014/main" id="{58B65E7B-2572-E84A-877D-F1117423578F}"/>
              </a:ext>
            </a:extLst>
          </p:cNvPr>
          <p:cNvSpPr>
            <a:spLocks noChangeArrowheads="1" noTextEdit="1"/>
          </p:cNvSpPr>
          <p:nvPr>
            <p:ph type="sldImg"/>
          </p:nvPr>
        </p:nvSpPr>
        <p:spPr>
          <a:ln/>
        </p:spPr>
      </p:sp>
      <p:sp>
        <p:nvSpPr>
          <p:cNvPr id="157700" name="Rectangle 3">
            <a:extLst>
              <a:ext uri="{FF2B5EF4-FFF2-40B4-BE49-F238E27FC236}">
                <a16:creationId xmlns:a16="http://schemas.microsoft.com/office/drawing/2014/main" id="{702B547E-A1D1-4F41-A646-EBE5AC75078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2DD59FCF-F5FE-464A-8E8E-D53D55E6F63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7463694-FD85-B647-A4B6-003CDDFD0F1A}" type="slidenum">
              <a:rPr lang="de-DE" altLang="de-DE"/>
              <a:pPr/>
              <a:t>76</a:t>
            </a:fld>
            <a:endParaRPr lang="de-DE" altLang="de-DE"/>
          </a:p>
        </p:txBody>
      </p:sp>
      <p:sp>
        <p:nvSpPr>
          <p:cNvPr id="159747" name="Rectangle 2">
            <a:extLst>
              <a:ext uri="{FF2B5EF4-FFF2-40B4-BE49-F238E27FC236}">
                <a16:creationId xmlns:a16="http://schemas.microsoft.com/office/drawing/2014/main" id="{08A141BA-853B-134B-899D-091FC61E3E5A}"/>
              </a:ext>
            </a:extLst>
          </p:cNvPr>
          <p:cNvSpPr>
            <a:spLocks noChangeArrowheads="1" noTextEdit="1"/>
          </p:cNvSpPr>
          <p:nvPr>
            <p:ph type="sldImg"/>
          </p:nvPr>
        </p:nvSpPr>
        <p:spPr>
          <a:ln/>
        </p:spPr>
      </p:sp>
      <p:sp>
        <p:nvSpPr>
          <p:cNvPr id="159748" name="Rectangle 3">
            <a:extLst>
              <a:ext uri="{FF2B5EF4-FFF2-40B4-BE49-F238E27FC236}">
                <a16:creationId xmlns:a16="http://schemas.microsoft.com/office/drawing/2014/main" id="{50214A86-64C1-8941-800E-716915AEA9FB}"/>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97AF47DF-DF92-AE47-B75F-58708A181163}"/>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7BA3E1-B169-334F-8738-2EDAC12987FF}" type="slidenum">
              <a:rPr lang="de-DE" altLang="de-DE"/>
              <a:pPr/>
              <a:t>77</a:t>
            </a:fld>
            <a:endParaRPr lang="de-DE" altLang="de-DE"/>
          </a:p>
        </p:txBody>
      </p:sp>
      <p:sp>
        <p:nvSpPr>
          <p:cNvPr id="161795" name="Rectangle 2">
            <a:extLst>
              <a:ext uri="{FF2B5EF4-FFF2-40B4-BE49-F238E27FC236}">
                <a16:creationId xmlns:a16="http://schemas.microsoft.com/office/drawing/2014/main" id="{C303635A-C811-B04D-AA3E-3D8F32B4361C}"/>
              </a:ext>
            </a:extLst>
          </p:cNvPr>
          <p:cNvSpPr>
            <a:spLocks noChangeArrowheads="1" noTextEdit="1"/>
          </p:cNvSpPr>
          <p:nvPr>
            <p:ph type="sldImg"/>
          </p:nvPr>
        </p:nvSpPr>
        <p:spPr>
          <a:ln/>
        </p:spPr>
      </p:sp>
      <p:sp>
        <p:nvSpPr>
          <p:cNvPr id="161796" name="Rectangle 3">
            <a:extLst>
              <a:ext uri="{FF2B5EF4-FFF2-40B4-BE49-F238E27FC236}">
                <a16:creationId xmlns:a16="http://schemas.microsoft.com/office/drawing/2014/main" id="{FBA6DA98-62B6-B542-AF83-CBA7964384D6}"/>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2DACF04-D26A-A94A-9397-29EA5E9181A1}"/>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FA9BE67-01B1-984A-9B44-23AE92BF105F}" type="slidenum">
              <a:rPr lang="de-DE" altLang="de-DE"/>
              <a:pPr/>
              <a:t>8</a:t>
            </a:fld>
            <a:endParaRPr lang="de-DE" altLang="de-DE"/>
          </a:p>
        </p:txBody>
      </p:sp>
      <p:sp>
        <p:nvSpPr>
          <p:cNvPr id="20483" name="Rectangle 2">
            <a:extLst>
              <a:ext uri="{FF2B5EF4-FFF2-40B4-BE49-F238E27FC236}">
                <a16:creationId xmlns:a16="http://schemas.microsoft.com/office/drawing/2014/main" id="{86883450-95F7-BD41-A774-DDC52ED10E3B}"/>
              </a:ext>
            </a:extLst>
          </p:cNvPr>
          <p:cNvSpPr>
            <a:spLocks noChangeArrowheads="1" noTextEdit="1"/>
          </p:cNvSpPr>
          <p:nvPr>
            <p:ph type="sldImg"/>
          </p:nvPr>
        </p:nvSpPr>
        <p:spPr>
          <a:ln/>
        </p:spPr>
      </p:sp>
      <p:sp>
        <p:nvSpPr>
          <p:cNvPr id="20484" name="Rectangle 3">
            <a:extLst>
              <a:ext uri="{FF2B5EF4-FFF2-40B4-BE49-F238E27FC236}">
                <a16:creationId xmlns:a16="http://schemas.microsoft.com/office/drawing/2014/main" id="{6F100A15-8168-3D4E-BDB6-AC30613343A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A5B12968-3F8F-2E43-B538-A4FAE1731F58}"/>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78B81A1-326E-2148-994C-A642BB15EBC3}" type="slidenum">
              <a:rPr lang="de-DE" altLang="de-DE"/>
              <a:pPr/>
              <a:t>9</a:t>
            </a:fld>
            <a:endParaRPr lang="de-DE" altLang="de-DE"/>
          </a:p>
        </p:txBody>
      </p:sp>
      <p:sp>
        <p:nvSpPr>
          <p:cNvPr id="22531" name="Rectangle 2">
            <a:extLst>
              <a:ext uri="{FF2B5EF4-FFF2-40B4-BE49-F238E27FC236}">
                <a16:creationId xmlns:a16="http://schemas.microsoft.com/office/drawing/2014/main" id="{1FB7D549-8466-7D4F-89CA-2394F9DB3DE5}"/>
              </a:ext>
            </a:extLst>
          </p:cNvPr>
          <p:cNvSpPr>
            <a:spLocks noChangeArrowheads="1" noTextEdit="1"/>
          </p:cNvSpPr>
          <p:nvPr>
            <p:ph type="sldImg"/>
          </p:nvPr>
        </p:nvSpPr>
        <p:spPr>
          <a:ln/>
        </p:spPr>
      </p:sp>
      <p:sp>
        <p:nvSpPr>
          <p:cNvPr id="22532" name="Rectangle 3">
            <a:extLst>
              <a:ext uri="{FF2B5EF4-FFF2-40B4-BE49-F238E27FC236}">
                <a16:creationId xmlns:a16="http://schemas.microsoft.com/office/drawing/2014/main" id="{33C3F670-CB23-8C49-8509-5BE8848672F3}"/>
              </a:ext>
            </a:extLst>
          </p:cNvPr>
          <p:cNvSpPr>
            <a:spLocks noGrp="1" noChangeArrowheads="1"/>
          </p:cNvSpPr>
          <p:nvPr>
            <p:ph type="body" idx="1"/>
          </p:nvPr>
        </p:nvSpPr>
        <p:spPr>
          <a:noFill/>
        </p:spPr>
        <p:txBody>
          <a:bodyPr/>
          <a:lstStyle/>
          <a:p>
            <a:pPr eaLnBrk="1" hangingPunct="1"/>
            <a:endParaRPr lang="de-CH" alt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12" descr="turmfalke-background-titel">
            <a:extLst>
              <a:ext uri="{FF2B5EF4-FFF2-40B4-BE49-F238E27FC236}">
                <a16:creationId xmlns:a16="http://schemas.microsoft.com/office/drawing/2014/main" id="{3BEA40CB-4B85-E94D-8619-E604C38456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5865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69018129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4587875"/>
          </a:xfrm>
          <a:prstGeom prst="rect">
            <a:avLst/>
          </a:prstGeo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28650" y="365125"/>
            <a:ext cx="5762625" cy="4587875"/>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88905600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1430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Medienplatzhalter 3"/>
          <p:cNvSpPr>
            <a:spLocks noGrp="1"/>
          </p:cNvSpPr>
          <p:nvPr>
            <p:ph type="media" sz="half" idx="2"/>
          </p:nvPr>
        </p:nvSpPr>
        <p:spPr>
          <a:xfrm>
            <a:off x="4724400" y="838200"/>
            <a:ext cx="3429000" cy="4114800"/>
          </a:xfrm>
        </p:spPr>
        <p:txBody>
          <a:bodyPr/>
          <a:lstStyle/>
          <a:p>
            <a:pPr lvl="0"/>
            <a:endParaRPr lang="de-CH" noProof="0"/>
          </a:p>
        </p:txBody>
      </p:sp>
    </p:spTree>
    <p:extLst>
      <p:ext uri="{BB962C8B-B14F-4D97-AF65-F5344CB8AC3E}">
        <p14:creationId xmlns:p14="http://schemas.microsoft.com/office/powerpoint/2010/main" val="267173188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1430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7244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04124228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Inhaltsplatzhalter 2"/>
          <p:cNvSpPr>
            <a:spLocks noGrp="1"/>
          </p:cNvSpPr>
          <p:nvPr>
            <p:ph sz="half" idx="1"/>
          </p:nvPr>
        </p:nvSpPr>
        <p:spPr>
          <a:xfrm>
            <a:off x="11430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7244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44241895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Inhaltsplatzhalter 2"/>
          <p:cNvSpPr>
            <a:spLocks noGrp="1"/>
          </p:cNvSpPr>
          <p:nvPr>
            <p:ph sz="quarter" idx="1"/>
          </p:nvPr>
        </p:nvSpPr>
        <p:spPr>
          <a:xfrm>
            <a:off x="1143000" y="838200"/>
            <a:ext cx="3429000" cy="1981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1143000" y="2971800"/>
            <a:ext cx="3429000" cy="1981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half" idx="3"/>
          </p:nvPr>
        </p:nvSpPr>
        <p:spPr>
          <a:xfrm>
            <a:off x="47244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8468570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1430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4724400" y="838200"/>
            <a:ext cx="3429000" cy="1981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Inhaltsplatzhalter 4"/>
          <p:cNvSpPr>
            <a:spLocks noGrp="1"/>
          </p:cNvSpPr>
          <p:nvPr>
            <p:ph sz="quarter" idx="3"/>
          </p:nvPr>
        </p:nvSpPr>
        <p:spPr>
          <a:xfrm>
            <a:off x="4724400" y="2971800"/>
            <a:ext cx="3429000" cy="1981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69077584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2470147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a:prstGeom prst="rect">
            <a:avLst/>
          </a:prstGeo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de-DE"/>
              <a:t>Formatvorlagen des Textmasters bearbeiten</a:t>
            </a:r>
          </a:p>
        </p:txBody>
      </p:sp>
    </p:spTree>
    <p:extLst>
      <p:ext uri="{BB962C8B-B14F-4D97-AF65-F5344CB8AC3E}">
        <p14:creationId xmlns:p14="http://schemas.microsoft.com/office/powerpoint/2010/main" val="377498842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
        <p:nvSpPr>
          <p:cNvPr id="3" name="Inhaltsplatzhalter 2"/>
          <p:cNvSpPr>
            <a:spLocks noGrp="1"/>
          </p:cNvSpPr>
          <p:nvPr>
            <p:ph sz="half" idx="1"/>
          </p:nvPr>
        </p:nvSpPr>
        <p:spPr>
          <a:xfrm>
            <a:off x="11430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724400" y="838200"/>
            <a:ext cx="3429000" cy="4114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2056216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a:prstGeom prst="rect">
            <a:avLst/>
          </a:prstGeom>
        </p:spPr>
        <p:txBody>
          <a:bodyPr/>
          <a:lstStyle/>
          <a:p>
            <a:r>
              <a:rPr lang="de-DE"/>
              <a:t>Titelmasterformat durch Klicken bearbeiten</a:t>
            </a:r>
            <a:endParaRPr lang="de-CH"/>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6621014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60955750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462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326006876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a:prstGeom prst="rect">
            <a:avLst/>
          </a:prstGeo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Tree>
    <p:extLst>
      <p:ext uri="{BB962C8B-B14F-4D97-AF65-F5344CB8AC3E}">
        <p14:creationId xmlns:p14="http://schemas.microsoft.com/office/powerpoint/2010/main" val="38513347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4" descr="turmfalke-background">
            <a:extLst>
              <a:ext uri="{FF2B5EF4-FFF2-40B4-BE49-F238E27FC236}">
                <a16:creationId xmlns:a16="http://schemas.microsoft.com/office/drawing/2014/main" id="{5C1E6A99-6795-5B40-BEFA-454224FEF070}"/>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01CE66A8-77F4-354D-ABD6-79DA6ED5A7C0}"/>
              </a:ext>
            </a:extLst>
          </p:cNvPr>
          <p:cNvSpPr>
            <a:spLocks noGrp="1" noChangeArrowheads="1"/>
          </p:cNvSpPr>
          <p:nvPr>
            <p:ph type="body" idx="1"/>
          </p:nvPr>
        </p:nvSpPr>
        <p:spPr bwMode="auto">
          <a:xfrm>
            <a:off x="1143000" y="838200"/>
            <a:ext cx="7010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cSld>
  <p:clrMap bg1="lt1" tx1="dk1" bg2="lt2" tx2="dk2" accent1="accent1" accent2="accent2" accent3="accent3" accent4="accent4" accent5="accent5" accent6="accent6" hlink="hlink" folHlink="folHlink"/>
  <p:sldLayoutIdLst>
    <p:sldLayoutId id="2147483681"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Lst>
  <p:transition spd="slow">
    <p:fade/>
  </p:transition>
  <p:txStyles>
    <p:titleStyle>
      <a:lvl1pPr algn="l" rtl="0" eaLnBrk="0" fontAlgn="base" hangingPunct="0">
        <a:spcBef>
          <a:spcPct val="0"/>
        </a:spcBef>
        <a:spcAft>
          <a:spcPct val="0"/>
        </a:spcAft>
        <a:defRPr sz="2800" b="1" kern="1200">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2pPr>
      <a:lvl3pPr algn="l" rtl="0" eaLnBrk="0" fontAlgn="base" hangingPunct="0">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3pPr>
      <a:lvl4pPr algn="l" rtl="0" eaLnBrk="0" fontAlgn="base" hangingPunct="0">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4pPr>
      <a:lvl5pPr algn="l" rtl="0" eaLnBrk="0" fontAlgn="base" hangingPunct="0">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5pPr>
      <a:lvl6pPr marL="4572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6pPr>
      <a:lvl7pPr marL="9144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7pPr>
      <a:lvl8pPr marL="13716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8pPr>
      <a:lvl9pPr marL="1828800" algn="l" rtl="0" fontAlgn="base">
        <a:spcBef>
          <a:spcPct val="0"/>
        </a:spcBef>
        <a:spcAft>
          <a:spcPct val="0"/>
        </a:spcAft>
        <a:defRPr sz="2800" b="1">
          <a:solidFill>
            <a:schemeClr val="tx2"/>
          </a:solidFill>
          <a:latin typeface="Arial" panose="020B0604020202020204" pitchFamily="34" charset="0"/>
          <a:ea typeface="ＭＳ Ｐゴシック" panose="020B0600070205080204" pitchFamily="34" charset="-128"/>
        </a:defRPr>
      </a:lvl9pPr>
    </p:titleStyle>
    <p:bodyStyle>
      <a:lvl1pPr marL="342900" indent="-342900" algn="l" rtl="0" eaLnBrk="0" fontAlgn="base" hangingPunct="0">
        <a:lnSpc>
          <a:spcPct val="120000"/>
        </a:lnSpc>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Font typeface="Zapf Dingbats" pitchFamily="1" charset="2"/>
        <a:buChar char=""/>
        <a:defRPr sz="2000" kern="1200">
          <a:solidFill>
            <a:schemeClr val="tx1"/>
          </a:solidFill>
          <a:latin typeface="+mn-lt"/>
          <a:ea typeface="+mn-ea"/>
          <a:cs typeface="+mn-cs"/>
        </a:defRPr>
      </a:lvl2pPr>
      <a:lvl3pPr marL="1143000" indent="-228600" algn="l" rtl="0" eaLnBrk="0" fontAlgn="base" hangingPunct="0">
        <a:lnSpc>
          <a:spcPct val="120000"/>
        </a:lnSpc>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lnSpc>
          <a:spcPct val="120000"/>
        </a:lnSpc>
        <a:spcBef>
          <a:spcPct val="20000"/>
        </a:spcBef>
        <a:spcAft>
          <a:spcPct val="0"/>
        </a:spcAft>
        <a:defRPr sz="2000" kern="1200">
          <a:solidFill>
            <a:schemeClr val="tx1"/>
          </a:solidFill>
          <a:latin typeface="+mn-lt"/>
          <a:ea typeface="+mn-ea"/>
          <a:cs typeface="+mn-cs"/>
        </a:defRPr>
      </a:lvl4pPr>
      <a:lvl5pPr marL="2057400" indent="-228600" algn="l" rtl="0" eaLnBrk="0" fontAlgn="base" hangingPunct="0">
        <a:lnSpc>
          <a:spcPct val="120000"/>
        </a:lnSpc>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28.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0.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1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29.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11.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30.emf"/><Relationship Id="rId9" Type="http://schemas.openxmlformats.org/officeDocument/2006/relationships/image" Target="../media/image12.emf"/><Relationship Id="rId14" Type="http://schemas.openxmlformats.org/officeDocument/2006/relationships/image" Target="../media/image17.emf"/></Relationships>
</file>

<file path=ppt/slides/_rels/slide12.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1.emf"/><Relationship Id="rId7" Type="http://schemas.openxmlformats.org/officeDocument/2006/relationships/image" Target="../media/image10.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2.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5.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31.emf"/><Relationship Id="rId9" Type="http://schemas.openxmlformats.org/officeDocument/2006/relationships/image" Target="../media/image13.emf"/><Relationship Id="rId14" Type="http://schemas.openxmlformats.org/officeDocument/2006/relationships/image" Target="../media/image18.emf"/></Relationships>
</file>

<file path=ppt/slides/_rels/slide1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slideLayout" Target="../slideLayouts/slideLayout12.xml"/><Relationship Id="rId21" Type="http://schemas.openxmlformats.org/officeDocument/2006/relationships/image" Target="../media/image33.png"/><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audio" Target="turmfalke.mp3" TargetMode="External"/><Relationship Id="rId16" Type="http://schemas.openxmlformats.org/officeDocument/2006/relationships/image" Target="../media/image18.emf"/><Relationship Id="rId20" Type="http://schemas.openxmlformats.org/officeDocument/2006/relationships/image" Target="../media/image22.emf"/><Relationship Id="rId1" Type="http://schemas.microsoft.com/office/2007/relationships/media" Target="turmfalke.mp3" TargetMode="Externa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32.png"/><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emf"/><Relationship Id="rId4" Type="http://schemas.openxmlformats.org/officeDocument/2006/relationships/notesSlide" Target="../notesSlides/notesSlide13.xml"/><Relationship Id="rId9" Type="http://schemas.openxmlformats.org/officeDocument/2006/relationships/image" Target="../media/image11.emf"/><Relationship Id="rId14" Type="http://schemas.openxmlformats.org/officeDocument/2006/relationships/image" Target="../media/image16.emf"/></Relationships>
</file>

<file path=ppt/slides/_rels/slide1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emf"/><Relationship Id="rId7" Type="http://schemas.openxmlformats.org/officeDocument/2006/relationships/image" Target="../media/image10.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4.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5.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34.emf"/><Relationship Id="rId9" Type="http://schemas.openxmlformats.org/officeDocument/2006/relationships/image" Target="../media/image13.emf"/><Relationship Id="rId14" Type="http://schemas.openxmlformats.org/officeDocument/2006/relationships/image" Target="../media/image18.emf"/></Relationships>
</file>

<file path=ppt/slides/_rels/slide1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35.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5.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1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3.emf"/><Relationship Id="rId7" Type="http://schemas.openxmlformats.org/officeDocument/2006/relationships/image" Target="../media/image10.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6.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5.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36.emf"/><Relationship Id="rId9" Type="http://schemas.openxmlformats.org/officeDocument/2006/relationships/image" Target="../media/image12.emf"/><Relationship Id="rId14" Type="http://schemas.openxmlformats.org/officeDocument/2006/relationships/image" Target="../media/image18.emf"/></Relationships>
</file>

<file path=ppt/slides/_rels/slide1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37.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7.xml"/><Relationship Id="rId16" Type="http://schemas.openxmlformats.org/officeDocument/2006/relationships/image" Target="../media/image20.emf"/><Relationship Id="rId1" Type="http://schemas.openxmlformats.org/officeDocument/2006/relationships/slideLayout" Target="../slideLayouts/slideLayout14.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18.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38.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8.xml"/><Relationship Id="rId16" Type="http://schemas.openxmlformats.org/officeDocument/2006/relationships/image" Target="../media/image20.emf"/><Relationship Id="rId1" Type="http://schemas.openxmlformats.org/officeDocument/2006/relationships/slideLayout" Target="../slideLayouts/slideLayout14.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19.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4.emf"/><Relationship Id="rId7" Type="http://schemas.openxmlformats.org/officeDocument/2006/relationships/image" Target="../media/image10.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19.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5.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3.emf"/><Relationship Id="rId4" Type="http://schemas.openxmlformats.org/officeDocument/2006/relationships/image" Target="../media/image39.emf"/><Relationship Id="rId9" Type="http://schemas.openxmlformats.org/officeDocument/2006/relationships/image" Target="../media/image12.emf"/><Relationship Id="rId1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40.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20.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2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5.emf"/><Relationship Id="rId7" Type="http://schemas.openxmlformats.org/officeDocument/2006/relationships/image" Target="../media/image10.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21.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3.emf"/><Relationship Id="rId4" Type="http://schemas.openxmlformats.org/officeDocument/2006/relationships/image" Target="../media/image41.emf"/><Relationship Id="rId9" Type="http://schemas.openxmlformats.org/officeDocument/2006/relationships/image" Target="../media/image12.emf"/><Relationship Id="rId14" Type="http://schemas.openxmlformats.org/officeDocument/2006/relationships/image" Target="../media/image18.emf"/></Relationships>
</file>

<file path=ppt/slides/_rels/slide2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22.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9.emf"/><Relationship Id="rId18" Type="http://schemas.openxmlformats.org/officeDocument/2006/relationships/image" Target="../media/image14.emf"/><Relationship Id="rId26" Type="http://schemas.openxmlformats.org/officeDocument/2006/relationships/image" Target="../media/image22.emf"/><Relationship Id="rId3" Type="http://schemas.openxmlformats.org/officeDocument/2006/relationships/image" Target="../media/image42.png"/><Relationship Id="rId21" Type="http://schemas.openxmlformats.org/officeDocument/2006/relationships/image" Target="../media/image17.emf"/><Relationship Id="rId7" Type="http://schemas.openxmlformats.org/officeDocument/2006/relationships/image" Target="../media/image46.png"/><Relationship Id="rId12" Type="http://schemas.openxmlformats.org/officeDocument/2006/relationships/image" Target="../media/image8.emf"/><Relationship Id="rId17" Type="http://schemas.openxmlformats.org/officeDocument/2006/relationships/image" Target="../media/image13.emf"/><Relationship Id="rId25" Type="http://schemas.openxmlformats.org/officeDocument/2006/relationships/image" Target="../media/image21.emf"/><Relationship Id="rId2" Type="http://schemas.openxmlformats.org/officeDocument/2006/relationships/notesSlide" Target="../notesSlides/notesSlide23.xml"/><Relationship Id="rId16" Type="http://schemas.openxmlformats.org/officeDocument/2006/relationships/image" Target="../media/image12.emf"/><Relationship Id="rId20"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20.emf"/><Relationship Id="rId5" Type="http://schemas.openxmlformats.org/officeDocument/2006/relationships/image" Target="../media/image44.png"/><Relationship Id="rId15" Type="http://schemas.openxmlformats.org/officeDocument/2006/relationships/image" Target="../media/image11.emf"/><Relationship Id="rId23" Type="http://schemas.openxmlformats.org/officeDocument/2006/relationships/image" Target="../media/image19.emf"/><Relationship Id="rId10" Type="http://schemas.openxmlformats.org/officeDocument/2006/relationships/image" Target="../media/image49.png"/><Relationship Id="rId19" Type="http://schemas.openxmlformats.org/officeDocument/2006/relationships/image" Target="../media/image15.emf"/><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10.emf"/><Relationship Id="rId22" Type="http://schemas.openxmlformats.org/officeDocument/2006/relationships/image" Target="../media/image18.emf"/><Relationship Id="rId27"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24.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2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52.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25.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26.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image" Target="../media/image53.png"/><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notesSlide" Target="../notesSlides/notesSlide26.xml"/><Relationship Id="rId16" Type="http://schemas.openxmlformats.org/officeDocument/2006/relationships/image" Target="../media/image18.emf"/><Relationship Id="rId20"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55.png"/><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emf"/><Relationship Id="rId4" Type="http://schemas.openxmlformats.org/officeDocument/2006/relationships/image" Target="../media/image54.png"/><Relationship Id="rId9" Type="http://schemas.openxmlformats.org/officeDocument/2006/relationships/image" Target="../media/image11.emf"/><Relationship Id="rId14" Type="http://schemas.openxmlformats.org/officeDocument/2006/relationships/image" Target="../media/image16.emf"/></Relationships>
</file>

<file path=ppt/slides/_rels/slide27.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6.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1.emf"/><Relationship Id="rId2" Type="http://schemas.openxmlformats.org/officeDocument/2006/relationships/notesSlide" Target="../notesSlides/notesSlide27.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3.emf"/><Relationship Id="rId4" Type="http://schemas.openxmlformats.org/officeDocument/2006/relationships/image" Target="../media/image56.emf"/><Relationship Id="rId9" Type="http://schemas.openxmlformats.org/officeDocument/2006/relationships/image" Target="../media/image12.emf"/><Relationship Id="rId14" Type="http://schemas.openxmlformats.org/officeDocument/2006/relationships/image" Target="../media/image18.emf"/></Relationships>
</file>

<file path=ppt/slides/_rels/slide28.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image" Target="../media/image57.png"/><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notesSlide" Target="../notesSlides/notesSlide28.xml"/><Relationship Id="rId16" Type="http://schemas.openxmlformats.org/officeDocument/2006/relationships/image" Target="../media/image18.emf"/><Relationship Id="rId20"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59.png"/><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emf"/><Relationship Id="rId4" Type="http://schemas.openxmlformats.org/officeDocument/2006/relationships/image" Target="../media/image58.png"/><Relationship Id="rId9" Type="http://schemas.openxmlformats.org/officeDocument/2006/relationships/image" Target="../media/image11.emf"/><Relationship Id="rId14" Type="http://schemas.openxmlformats.org/officeDocument/2006/relationships/image" Target="../media/image16.emf"/></Relationships>
</file>

<file path=ppt/slides/_rels/slide2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18" Type="http://schemas.openxmlformats.org/officeDocument/2006/relationships/image" Target="../media/image60.png"/><Relationship Id="rId3" Type="http://schemas.openxmlformats.org/officeDocument/2006/relationships/image" Target="../media/image8.emf"/><Relationship Id="rId21" Type="http://schemas.openxmlformats.org/officeDocument/2006/relationships/image" Target="../media/image63.png"/><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29.xml"/><Relationship Id="rId16" Type="http://schemas.openxmlformats.org/officeDocument/2006/relationships/image" Target="../media/image21.emf"/><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19" Type="http://schemas.openxmlformats.org/officeDocument/2006/relationships/image" Target="../media/image61.png"/><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3.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30.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image" Target="../media/image64.png"/><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notesSlide" Target="../notesSlides/notesSlide30.xml"/><Relationship Id="rId16" Type="http://schemas.openxmlformats.org/officeDocument/2006/relationships/image" Target="../media/image18.emf"/><Relationship Id="rId20"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66.png"/><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emf"/><Relationship Id="rId4" Type="http://schemas.openxmlformats.org/officeDocument/2006/relationships/image" Target="../media/image65.png"/><Relationship Id="rId9" Type="http://schemas.openxmlformats.org/officeDocument/2006/relationships/image" Target="../media/image11.emf"/><Relationship Id="rId14" Type="http://schemas.openxmlformats.org/officeDocument/2006/relationships/image" Target="../media/image16.emf"/></Relationships>
</file>

<file path=ppt/slides/_rels/slide31.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image" Target="../media/image67.png"/><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notesSlide" Target="../notesSlides/notesSlide31.xml"/><Relationship Id="rId16" Type="http://schemas.openxmlformats.org/officeDocument/2006/relationships/image" Target="../media/image18.emf"/><Relationship Id="rId20" Type="http://schemas.openxmlformats.org/officeDocument/2006/relationships/image" Target="../media/image22.emf"/><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69.png"/><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emf"/><Relationship Id="rId4" Type="http://schemas.openxmlformats.org/officeDocument/2006/relationships/image" Target="../media/image68.png"/><Relationship Id="rId9" Type="http://schemas.openxmlformats.org/officeDocument/2006/relationships/image" Target="../media/image11.emf"/><Relationship Id="rId14" Type="http://schemas.openxmlformats.org/officeDocument/2006/relationships/image" Target="../media/image16.emf"/></Relationships>
</file>

<file path=ppt/slides/_rels/slide3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1.emf"/><Relationship Id="rId2" Type="http://schemas.openxmlformats.org/officeDocument/2006/relationships/notesSlide" Target="../notesSlides/notesSlide32.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3.emf"/><Relationship Id="rId4" Type="http://schemas.openxmlformats.org/officeDocument/2006/relationships/image" Target="../media/image70.emf"/><Relationship Id="rId9" Type="http://schemas.openxmlformats.org/officeDocument/2006/relationships/image" Target="../media/image12.emf"/><Relationship Id="rId14" Type="http://schemas.openxmlformats.org/officeDocument/2006/relationships/image" Target="../media/image18.emf"/></Relationships>
</file>

<file path=ppt/slides/_rels/slide3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71.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33.xml"/><Relationship Id="rId16" Type="http://schemas.openxmlformats.org/officeDocument/2006/relationships/image" Target="../media/image19.emf"/><Relationship Id="rId1" Type="http://schemas.openxmlformats.org/officeDocument/2006/relationships/slideLayout" Target="../slideLayouts/slideLayout15.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72.emf"/><Relationship Id="rId9" Type="http://schemas.openxmlformats.org/officeDocument/2006/relationships/image" Target="../media/image12.emf"/><Relationship Id="rId14" Type="http://schemas.openxmlformats.org/officeDocument/2006/relationships/image" Target="../media/image17.emf"/></Relationships>
</file>

<file path=ppt/slides/_rels/slide3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3.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34.xml"/><Relationship Id="rId16" Type="http://schemas.openxmlformats.org/officeDocument/2006/relationships/image" Target="../media/image20.emf"/><Relationship Id="rId1" Type="http://schemas.openxmlformats.org/officeDocument/2006/relationships/slideLayout" Target="../slideLayouts/slideLayout15.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3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4.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35.xml"/><Relationship Id="rId16" Type="http://schemas.openxmlformats.org/officeDocument/2006/relationships/image" Target="../media/image20.emf"/><Relationship Id="rId1" Type="http://schemas.openxmlformats.org/officeDocument/2006/relationships/slideLayout" Target="../slideLayouts/slideLayout15.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36.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5.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36.xml"/><Relationship Id="rId16" Type="http://schemas.openxmlformats.org/officeDocument/2006/relationships/image" Target="../media/image20.emf"/><Relationship Id="rId1" Type="http://schemas.openxmlformats.org/officeDocument/2006/relationships/slideLayout" Target="../slideLayouts/slideLayout15.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19" Type="http://schemas.openxmlformats.org/officeDocument/2006/relationships/image" Target="../media/image76.png"/><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3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77.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37.xml"/><Relationship Id="rId16" Type="http://schemas.openxmlformats.org/officeDocument/2006/relationships/image" Target="../media/image20.emf"/><Relationship Id="rId1" Type="http://schemas.openxmlformats.org/officeDocument/2006/relationships/slideLayout" Target="../slideLayouts/slideLayout15.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38.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2.emf"/><Relationship Id="rId3" Type="http://schemas.openxmlformats.org/officeDocument/2006/relationships/image" Target="../media/image18.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1.emf"/><Relationship Id="rId2" Type="http://schemas.openxmlformats.org/officeDocument/2006/relationships/notesSlide" Target="../notesSlides/notesSlide38.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3.emf"/><Relationship Id="rId4" Type="http://schemas.openxmlformats.org/officeDocument/2006/relationships/image" Target="../media/image78.emf"/><Relationship Id="rId9" Type="http://schemas.openxmlformats.org/officeDocument/2006/relationships/image" Target="../media/image12.emf"/><Relationship Id="rId14" Type="http://schemas.openxmlformats.org/officeDocument/2006/relationships/image" Target="../media/image17.emf"/></Relationships>
</file>

<file path=ppt/slides/_rels/slide39.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79.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39.xml"/><Relationship Id="rId16" Type="http://schemas.openxmlformats.org/officeDocument/2006/relationships/image" Target="../media/image19.emf"/><Relationship Id="rId1" Type="http://schemas.openxmlformats.org/officeDocument/2006/relationships/slideLayout" Target="../slideLayouts/slideLayout16.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80.emf"/><Relationship Id="rId9" Type="http://schemas.openxmlformats.org/officeDocument/2006/relationships/image" Target="../media/image12.emf"/><Relationship Id="rId14" Type="http://schemas.openxmlformats.org/officeDocument/2006/relationships/image" Target="../media/image17.emf"/></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4.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40.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81.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40.xml"/><Relationship Id="rId16" Type="http://schemas.openxmlformats.org/officeDocument/2006/relationships/image" Target="../media/image20.emf"/><Relationship Id="rId1" Type="http://schemas.openxmlformats.org/officeDocument/2006/relationships/slideLayout" Target="../slideLayouts/slideLayout1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4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2.emf"/><Relationship Id="rId3" Type="http://schemas.openxmlformats.org/officeDocument/2006/relationships/image" Target="../media/image19.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1.emf"/><Relationship Id="rId2" Type="http://schemas.openxmlformats.org/officeDocument/2006/relationships/notesSlide" Target="../notesSlides/notesSlide41.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82.emf"/><Relationship Id="rId9" Type="http://schemas.openxmlformats.org/officeDocument/2006/relationships/image" Target="../media/image12.emf"/><Relationship Id="rId14" Type="http://schemas.openxmlformats.org/officeDocument/2006/relationships/image" Target="../media/image17.emf"/></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emf"/><Relationship Id="rId18" Type="http://schemas.openxmlformats.org/officeDocument/2006/relationships/image" Target="../media/image14.emf"/><Relationship Id="rId26" Type="http://schemas.openxmlformats.org/officeDocument/2006/relationships/image" Target="../media/image22.emf"/><Relationship Id="rId3" Type="http://schemas.openxmlformats.org/officeDocument/2006/relationships/image" Target="../media/image83.png"/><Relationship Id="rId21" Type="http://schemas.openxmlformats.org/officeDocument/2006/relationships/image" Target="../media/image17.emf"/><Relationship Id="rId7" Type="http://schemas.openxmlformats.org/officeDocument/2006/relationships/image" Target="../media/image87.png"/><Relationship Id="rId12" Type="http://schemas.openxmlformats.org/officeDocument/2006/relationships/image" Target="../media/image8.emf"/><Relationship Id="rId17" Type="http://schemas.openxmlformats.org/officeDocument/2006/relationships/image" Target="../media/image13.emf"/><Relationship Id="rId25" Type="http://schemas.openxmlformats.org/officeDocument/2006/relationships/image" Target="../media/image21.emf"/><Relationship Id="rId2" Type="http://schemas.openxmlformats.org/officeDocument/2006/relationships/notesSlide" Target="../notesSlides/notesSlide42.xml"/><Relationship Id="rId16" Type="http://schemas.openxmlformats.org/officeDocument/2006/relationships/image" Target="../media/image12.emf"/><Relationship Id="rId20" Type="http://schemas.openxmlformats.org/officeDocument/2006/relationships/image" Target="../media/image16.emf"/><Relationship Id="rId1" Type="http://schemas.openxmlformats.org/officeDocument/2006/relationships/slideLayout" Target="../slideLayouts/slideLayout16.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20.emf"/><Relationship Id="rId5" Type="http://schemas.openxmlformats.org/officeDocument/2006/relationships/image" Target="../media/image85.png"/><Relationship Id="rId15" Type="http://schemas.openxmlformats.org/officeDocument/2006/relationships/image" Target="../media/image11.emf"/><Relationship Id="rId23" Type="http://schemas.openxmlformats.org/officeDocument/2006/relationships/image" Target="../media/image19.emf"/><Relationship Id="rId10" Type="http://schemas.openxmlformats.org/officeDocument/2006/relationships/image" Target="../media/image90.png"/><Relationship Id="rId19" Type="http://schemas.openxmlformats.org/officeDocument/2006/relationships/image" Target="../media/image15.emf"/><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10.emf"/><Relationship Id="rId22" Type="http://schemas.openxmlformats.org/officeDocument/2006/relationships/image" Target="../media/image18.emf"/></Relationships>
</file>

<file path=ppt/slides/_rels/slide43.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18" Type="http://schemas.openxmlformats.org/officeDocument/2006/relationships/image" Target="../media/image20.emf"/><Relationship Id="rId3" Type="http://schemas.openxmlformats.org/officeDocument/2006/relationships/slideLayout" Target="../slideLayouts/slideLayout16.xml"/><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9.emf"/><Relationship Id="rId2" Type="http://schemas.openxmlformats.org/officeDocument/2006/relationships/video" Target="turmfalke-r&#252;ttelfug.avi" TargetMode="External"/><Relationship Id="rId16" Type="http://schemas.openxmlformats.org/officeDocument/2006/relationships/image" Target="../media/image18.emf"/><Relationship Id="rId20" Type="http://schemas.openxmlformats.org/officeDocument/2006/relationships/image" Target="../media/image22.emf"/><Relationship Id="rId1" Type="http://schemas.microsoft.com/office/2007/relationships/media" Target="turmfalke-r&#252;ttelfug.avi" TargetMode="Externa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92.emf"/><Relationship Id="rId15" Type="http://schemas.openxmlformats.org/officeDocument/2006/relationships/image" Target="../media/image17.emf"/><Relationship Id="rId10" Type="http://schemas.openxmlformats.org/officeDocument/2006/relationships/image" Target="../media/image12.emf"/><Relationship Id="rId19" Type="http://schemas.openxmlformats.org/officeDocument/2006/relationships/image" Target="../media/image21.emf"/><Relationship Id="rId4" Type="http://schemas.openxmlformats.org/officeDocument/2006/relationships/notesSlide" Target="../notesSlides/notesSlide43.xml"/><Relationship Id="rId9" Type="http://schemas.openxmlformats.org/officeDocument/2006/relationships/image" Target="../media/image11.emf"/><Relationship Id="rId14" Type="http://schemas.openxmlformats.org/officeDocument/2006/relationships/image" Target="../media/image16.emf"/></Relationships>
</file>

<file path=ppt/slides/_rels/slide4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93.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44.xml"/><Relationship Id="rId16" Type="http://schemas.openxmlformats.org/officeDocument/2006/relationships/image" Target="../media/image20.emf"/><Relationship Id="rId1" Type="http://schemas.openxmlformats.org/officeDocument/2006/relationships/slideLayout" Target="../slideLayouts/slideLayout1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4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94.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45.xml"/><Relationship Id="rId16" Type="http://schemas.openxmlformats.org/officeDocument/2006/relationships/image" Target="../media/image20.emf"/><Relationship Id="rId1" Type="http://schemas.openxmlformats.org/officeDocument/2006/relationships/slideLayout" Target="../slideLayouts/slideLayout16.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4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46.xml"/><Relationship Id="rId16" Type="http://schemas.openxmlformats.org/officeDocument/2006/relationships/image" Target="../media/image21.emf"/><Relationship Id="rId1" Type="http://schemas.openxmlformats.org/officeDocument/2006/relationships/slideLayout" Target="../slideLayouts/slideLayout16.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47.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2.emf"/><Relationship Id="rId3" Type="http://schemas.openxmlformats.org/officeDocument/2006/relationships/image" Target="../media/image20.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1.emf"/><Relationship Id="rId2" Type="http://schemas.openxmlformats.org/officeDocument/2006/relationships/notesSlide" Target="../notesSlides/notesSlide47.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95.emf"/><Relationship Id="rId9" Type="http://schemas.openxmlformats.org/officeDocument/2006/relationships/image" Target="../media/image12.emf"/><Relationship Id="rId14" Type="http://schemas.openxmlformats.org/officeDocument/2006/relationships/image" Target="../media/image17.emf"/></Relationships>
</file>

<file path=ppt/slides/_rels/slide48.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96.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48.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97.png"/><Relationship Id="rId9" Type="http://schemas.openxmlformats.org/officeDocument/2006/relationships/image" Target="../media/image12.emf"/><Relationship Id="rId14" Type="http://schemas.openxmlformats.org/officeDocument/2006/relationships/image" Target="../media/image17.emf"/></Relationships>
</file>

<file path=ppt/slides/_rels/slide4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98.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49.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9.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23.emf"/><Relationship Id="rId9" Type="http://schemas.openxmlformats.org/officeDocument/2006/relationships/image" Target="../media/image13.emf"/><Relationship Id="rId14" Type="http://schemas.openxmlformats.org/officeDocument/2006/relationships/image" Target="../media/image18.emf"/></Relationships>
</file>

<file path=ppt/slides/_rels/slide50.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99.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0.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2.emf"/><Relationship Id="rId3" Type="http://schemas.openxmlformats.org/officeDocument/2006/relationships/image" Target="../media/image21.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51.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100.emf"/><Relationship Id="rId9" Type="http://schemas.openxmlformats.org/officeDocument/2006/relationships/image" Target="../media/image12.emf"/><Relationship Id="rId14" Type="http://schemas.openxmlformats.org/officeDocument/2006/relationships/image" Target="../media/image17.emf"/></Relationships>
</file>

<file path=ppt/slides/_rels/slide52.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01.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52.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02.emf"/><Relationship Id="rId9" Type="http://schemas.openxmlformats.org/officeDocument/2006/relationships/image" Target="../media/image12.emf"/><Relationship Id="rId14" Type="http://schemas.openxmlformats.org/officeDocument/2006/relationships/image" Target="../media/image17.emf"/></Relationships>
</file>

<file path=ppt/slides/_rels/slide53.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03.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53.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04.emf"/><Relationship Id="rId9" Type="http://schemas.openxmlformats.org/officeDocument/2006/relationships/image" Target="../media/image12.emf"/><Relationship Id="rId14" Type="http://schemas.openxmlformats.org/officeDocument/2006/relationships/image" Target="../media/image17.emf"/></Relationships>
</file>

<file path=ppt/slides/_rels/slide5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05.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4.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5.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06.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5.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6.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07.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6.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08.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7.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58.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09.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58.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10.png"/><Relationship Id="rId9" Type="http://schemas.openxmlformats.org/officeDocument/2006/relationships/image" Target="../media/image12.emf"/><Relationship Id="rId14" Type="http://schemas.openxmlformats.org/officeDocument/2006/relationships/image" Target="../media/image17.emf"/></Relationships>
</file>

<file path=ppt/slides/_rels/slide5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11.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59.xml"/><Relationship Id="rId16" Type="http://schemas.openxmlformats.org/officeDocument/2006/relationships/image" Target="../media/image20.emf"/><Relationship Id="rId1" Type="http://schemas.openxmlformats.org/officeDocument/2006/relationships/slideLayout" Target="../slideLayouts/slideLayout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24.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0.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12.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60.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13.png"/><Relationship Id="rId9" Type="http://schemas.openxmlformats.org/officeDocument/2006/relationships/image" Target="../media/image12.emf"/><Relationship Id="rId14" Type="http://schemas.openxmlformats.org/officeDocument/2006/relationships/image" Target="../media/image17.emf"/></Relationships>
</file>

<file path=ppt/slides/_rels/slide61.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14.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61.xml"/><Relationship Id="rId16"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15.png"/><Relationship Id="rId9" Type="http://schemas.openxmlformats.org/officeDocument/2006/relationships/image" Target="../media/image12.emf"/><Relationship Id="rId14" Type="http://schemas.openxmlformats.org/officeDocument/2006/relationships/image" Target="../media/image17.emf"/></Relationships>
</file>

<file path=ppt/slides/_rels/slide62.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16.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2.xml"/><Relationship Id="rId16" Type="http://schemas.openxmlformats.org/officeDocument/2006/relationships/image" Target="../media/image20.emf"/><Relationship Id="rId1" Type="http://schemas.openxmlformats.org/officeDocument/2006/relationships/slideLayout" Target="../slideLayouts/slideLayout14.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17.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3.xml"/><Relationship Id="rId16" Type="http://schemas.openxmlformats.org/officeDocument/2006/relationships/image" Target="../media/image20.emf"/><Relationship Id="rId1" Type="http://schemas.openxmlformats.org/officeDocument/2006/relationships/slideLayout" Target="../slideLayouts/slideLayout14.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4.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18.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64.xml"/><Relationship Id="rId16" Type="http://schemas.openxmlformats.org/officeDocument/2006/relationships/image" Target="../media/image19.emf"/><Relationship Id="rId20" Type="http://schemas.openxmlformats.org/officeDocument/2006/relationships/image" Target="../media/image120.png"/><Relationship Id="rId1" Type="http://schemas.openxmlformats.org/officeDocument/2006/relationships/slideLayout" Target="../slideLayouts/slideLayout14.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19.png"/><Relationship Id="rId9" Type="http://schemas.openxmlformats.org/officeDocument/2006/relationships/image" Target="../media/image12.emf"/><Relationship Id="rId14" Type="http://schemas.openxmlformats.org/officeDocument/2006/relationships/image" Target="../media/image17.emf"/></Relationships>
</file>

<file path=ppt/slides/_rels/slide6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22.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65.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121.emf"/><Relationship Id="rId9" Type="http://schemas.openxmlformats.org/officeDocument/2006/relationships/image" Target="../media/image12.emf"/><Relationship Id="rId14" Type="http://schemas.openxmlformats.org/officeDocument/2006/relationships/image" Target="../media/image17.emf"/></Relationships>
</file>

<file path=ppt/slides/_rels/slide66.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2.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6.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3.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7.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8.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4.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8.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6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5.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69.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7.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70.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6.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70.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71.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7.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71.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72.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17" Type="http://schemas.openxmlformats.org/officeDocument/2006/relationships/image" Target="../media/image22.emf"/><Relationship Id="rId2" Type="http://schemas.openxmlformats.org/officeDocument/2006/relationships/notesSlide" Target="../notesSlides/notesSlide72.xml"/><Relationship Id="rId16"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s/_rels/slide7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28.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73.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19" Type="http://schemas.openxmlformats.org/officeDocument/2006/relationships/image" Target="../media/image129.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7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30.png"/><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74.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5" Type="http://schemas.openxmlformats.org/officeDocument/2006/relationships/image" Target="../media/image19.emf"/><Relationship Id="rId10" Type="http://schemas.openxmlformats.org/officeDocument/2006/relationships/image" Target="../media/image14.emf"/><Relationship Id="rId19" Type="http://schemas.openxmlformats.org/officeDocument/2006/relationships/image" Target="../media/image131.png"/><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7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32.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75.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33.emf"/><Relationship Id="rId9" Type="http://schemas.openxmlformats.org/officeDocument/2006/relationships/image" Target="../media/image12.emf"/><Relationship Id="rId14" Type="http://schemas.openxmlformats.org/officeDocument/2006/relationships/image" Target="../media/image17.emf"/></Relationships>
</file>

<file path=ppt/slides/_rels/slide7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134.emf"/><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76.xml"/><Relationship Id="rId16" Type="http://schemas.openxmlformats.org/officeDocument/2006/relationships/image" Target="../media/image19.emf"/><Relationship Id="rId20"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135.jpeg"/><Relationship Id="rId9" Type="http://schemas.openxmlformats.org/officeDocument/2006/relationships/image" Target="../media/image12.emf"/><Relationship Id="rId14" Type="http://schemas.openxmlformats.org/officeDocument/2006/relationships/image" Target="../media/image17.emf"/></Relationships>
</file>

<file path=ppt/slides/_rels/slide7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36.emf"/></Relationships>
</file>

<file path=ppt/slides/_rels/slide8.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emf"/><Relationship Id="rId3" Type="http://schemas.openxmlformats.org/officeDocument/2006/relationships/image" Target="../media/image10.emf"/><Relationship Id="rId7" Type="http://schemas.openxmlformats.org/officeDocument/2006/relationships/image" Target="../media/image11.emf"/><Relationship Id="rId12" Type="http://schemas.openxmlformats.org/officeDocument/2006/relationships/image" Target="../media/image16.emf"/><Relationship Id="rId17" Type="http://schemas.openxmlformats.org/officeDocument/2006/relationships/image" Target="../media/image21.emf"/><Relationship Id="rId2" Type="http://schemas.openxmlformats.org/officeDocument/2006/relationships/notesSlide" Target="../notesSlides/notesSlide8.xml"/><Relationship Id="rId16" Type="http://schemas.openxmlformats.org/officeDocument/2006/relationships/image" Target="../media/image20.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5.emf"/><Relationship Id="rId5" Type="http://schemas.openxmlformats.org/officeDocument/2006/relationships/image" Target="../media/image8.emf"/><Relationship Id="rId15" Type="http://schemas.openxmlformats.org/officeDocument/2006/relationships/image" Target="../media/image19.emf"/><Relationship Id="rId10" Type="http://schemas.openxmlformats.org/officeDocument/2006/relationships/image" Target="../media/image14.emf"/><Relationship Id="rId4" Type="http://schemas.openxmlformats.org/officeDocument/2006/relationships/image" Target="../media/image25.emf"/><Relationship Id="rId9" Type="http://schemas.openxmlformats.org/officeDocument/2006/relationships/image" Target="../media/image13.emf"/><Relationship Id="rId14" Type="http://schemas.openxmlformats.org/officeDocument/2006/relationships/image" Target="../media/image18.emf"/></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18" Type="http://schemas.openxmlformats.org/officeDocument/2006/relationships/image" Target="../media/image21.emf"/><Relationship Id="rId3" Type="http://schemas.openxmlformats.org/officeDocument/2006/relationships/image" Target="../media/image26.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9.xml"/><Relationship Id="rId16"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19" Type="http://schemas.openxmlformats.org/officeDocument/2006/relationships/image" Target="../media/image22.emf"/><Relationship Id="rId4" Type="http://schemas.openxmlformats.org/officeDocument/2006/relationships/image" Target="../media/image27.png"/><Relationship Id="rId9" Type="http://schemas.openxmlformats.org/officeDocument/2006/relationships/image" Target="../media/image12.emf"/><Relationship Id="rId1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4" descr="TITEL">
            <a:extLst>
              <a:ext uri="{FF2B5EF4-FFF2-40B4-BE49-F238E27FC236}">
                <a16:creationId xmlns:a16="http://schemas.microsoft.com/office/drawing/2014/main" id="{58F0BCD9-4EB7-0345-823D-07667F25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5343525"/>
            <a:ext cx="2667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2" descr="Unbenannt-1">
            <a:extLst>
              <a:ext uri="{FF2B5EF4-FFF2-40B4-BE49-F238E27FC236}">
                <a16:creationId xmlns:a16="http://schemas.microsoft.com/office/drawing/2014/main" id="{3E6557C8-EFB9-C242-811D-FE766056A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14400"/>
            <a:ext cx="533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9">
            <a:extLst>
              <a:ext uri="{FF2B5EF4-FFF2-40B4-BE49-F238E27FC236}">
                <a16:creationId xmlns:a16="http://schemas.microsoft.com/office/drawing/2014/main" id="{D7A274B6-9939-5548-A826-83974DC44FC3}"/>
              </a:ext>
            </a:extLst>
          </p:cNvPr>
          <p:cNvSpPr>
            <a:spLocks noChangeArrowheads="1"/>
          </p:cNvSpPr>
          <p:nvPr/>
        </p:nvSpPr>
        <p:spPr bwMode="auto">
          <a:xfrm>
            <a:off x="762000" y="609600"/>
            <a:ext cx="8382000" cy="6248400"/>
          </a:xfrm>
          <a:prstGeom prst="rect">
            <a:avLst/>
          </a:prstGeom>
          <a:solidFill>
            <a:schemeClr val="bg1">
              <a:alpha val="7294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23555" name="Rectangle 2">
            <a:extLst>
              <a:ext uri="{FF2B5EF4-FFF2-40B4-BE49-F238E27FC236}">
                <a16:creationId xmlns:a16="http://schemas.microsoft.com/office/drawing/2014/main" id="{C82FAAAE-22FE-3C4F-A64C-C40411025968}"/>
              </a:ext>
            </a:extLst>
          </p:cNvPr>
          <p:cNvSpPr>
            <a:spLocks noGrp="1" noChangeArrowheads="1"/>
          </p:cNvSpPr>
          <p:nvPr>
            <p:ph type="body" idx="1"/>
          </p:nvPr>
        </p:nvSpPr>
        <p:spPr>
          <a:xfrm>
            <a:off x="914400" y="914400"/>
            <a:ext cx="7467600" cy="5867400"/>
          </a:xfrm>
        </p:spPr>
        <p:txBody>
          <a:bodyPr/>
          <a:lstStyle/>
          <a:p>
            <a:pPr eaLnBrk="1" hangingPunct="1">
              <a:lnSpc>
                <a:spcPct val="110000"/>
              </a:lnSpc>
            </a:pPr>
            <a:r>
              <a:rPr lang="de-DE" altLang="de-DE" sz="1800" b="1">
                <a:solidFill>
                  <a:srgbClr val="000000"/>
                </a:solidFill>
              </a:rPr>
              <a:t>Männchen:</a:t>
            </a:r>
            <a:r>
              <a:rPr lang="de-CH" altLang="de-DE" sz="1800">
                <a:solidFill>
                  <a:srgbClr val="000000"/>
                </a:solidFill>
              </a:rPr>
              <a:t> hellgrauer Kopf, rot- </a:t>
            </a:r>
          </a:p>
          <a:p>
            <a:pPr eaLnBrk="1" hangingPunct="1">
              <a:lnSpc>
                <a:spcPct val="110000"/>
              </a:lnSpc>
              <a:buFontTx/>
              <a:buNone/>
            </a:pPr>
            <a:r>
              <a:rPr lang="de-CH" altLang="de-DE" sz="1800">
                <a:solidFill>
                  <a:srgbClr val="000000"/>
                </a:solidFill>
              </a:rPr>
              <a:t>	brauner R</a:t>
            </a:r>
            <a:r>
              <a:rPr lang="de-DE" altLang="de-DE" sz="1800">
                <a:solidFill>
                  <a:srgbClr val="000000"/>
                </a:solidFill>
              </a:rPr>
              <a:t>ück</a:t>
            </a:r>
            <a:r>
              <a:rPr lang="de-CH" altLang="de-DE" sz="1800">
                <a:solidFill>
                  <a:srgbClr val="000000"/>
                </a:solidFill>
              </a:rPr>
              <a:t>en mit kleinen dunklen </a:t>
            </a:r>
          </a:p>
          <a:p>
            <a:pPr eaLnBrk="1" hangingPunct="1">
              <a:lnSpc>
                <a:spcPct val="110000"/>
              </a:lnSpc>
              <a:buFontTx/>
              <a:buNone/>
            </a:pPr>
            <a:r>
              <a:rPr lang="de-CH" altLang="de-DE" sz="1800">
                <a:solidFill>
                  <a:srgbClr val="000000"/>
                </a:solidFill>
              </a:rPr>
              <a:t>	Flecken, Schwanz hellgrau mit</a:t>
            </a:r>
          </a:p>
          <a:p>
            <a:pPr eaLnBrk="1" hangingPunct="1">
              <a:lnSpc>
                <a:spcPct val="110000"/>
              </a:lnSpc>
              <a:buFontTx/>
              <a:buNone/>
            </a:pPr>
            <a:r>
              <a:rPr lang="de-CH" altLang="de-DE" sz="1800">
                <a:solidFill>
                  <a:srgbClr val="000000"/>
                </a:solidFill>
              </a:rPr>
              <a:t>	schwarzer Endbinde. Unterseite</a:t>
            </a:r>
          </a:p>
          <a:p>
            <a:pPr eaLnBrk="1" hangingPunct="1">
              <a:lnSpc>
                <a:spcPct val="110000"/>
              </a:lnSpc>
              <a:buFontTx/>
              <a:buNone/>
            </a:pPr>
            <a:r>
              <a:rPr lang="de-CH" altLang="de-DE" sz="1800">
                <a:solidFill>
                  <a:srgbClr val="000000"/>
                </a:solidFill>
              </a:rPr>
              <a:t> 	des K</a:t>
            </a:r>
            <a:r>
              <a:rPr lang="de-DE" altLang="de-DE" sz="1800">
                <a:solidFill>
                  <a:srgbClr val="000000"/>
                </a:solidFill>
              </a:rPr>
              <a:t>örp</a:t>
            </a:r>
            <a:r>
              <a:rPr lang="de-CH" altLang="de-DE" sz="1800">
                <a:solidFill>
                  <a:srgbClr val="000000"/>
                </a:solidFill>
              </a:rPr>
              <a:t>ers cremefarben mit </a:t>
            </a:r>
          </a:p>
          <a:p>
            <a:pPr eaLnBrk="1" hangingPunct="1">
              <a:lnSpc>
                <a:spcPct val="110000"/>
              </a:lnSpc>
              <a:buFontTx/>
              <a:buNone/>
            </a:pPr>
            <a:r>
              <a:rPr lang="de-CH" altLang="de-DE" sz="1800">
                <a:solidFill>
                  <a:srgbClr val="000000"/>
                </a:solidFill>
              </a:rPr>
              <a:t>	L</a:t>
            </a:r>
            <a:r>
              <a:rPr lang="de-DE" altLang="de-DE" sz="1800">
                <a:solidFill>
                  <a:srgbClr val="000000"/>
                </a:solidFill>
              </a:rPr>
              <a:t>äng</a:t>
            </a:r>
            <a:r>
              <a:rPr lang="de-CH" altLang="de-DE" sz="1800">
                <a:solidFill>
                  <a:srgbClr val="000000"/>
                </a:solidFill>
              </a:rPr>
              <a:t>sstreifen und kleinen dunklen </a:t>
            </a:r>
          </a:p>
          <a:p>
            <a:pPr eaLnBrk="1" hangingPunct="1">
              <a:lnSpc>
                <a:spcPct val="110000"/>
              </a:lnSpc>
              <a:buFontTx/>
              <a:buNone/>
            </a:pPr>
            <a:r>
              <a:rPr lang="de-CH" altLang="de-DE" sz="1800">
                <a:solidFill>
                  <a:srgbClr val="000000"/>
                </a:solidFill>
              </a:rPr>
              <a:t>	Tropfenflecken.</a:t>
            </a:r>
          </a:p>
          <a:p>
            <a:pPr eaLnBrk="1" hangingPunct="1">
              <a:lnSpc>
                <a:spcPct val="60000"/>
              </a:lnSpc>
            </a:pPr>
            <a:endParaRPr lang="de-DE" altLang="de-DE" sz="1800" b="1">
              <a:solidFill>
                <a:srgbClr val="000000"/>
              </a:solidFill>
            </a:endParaRPr>
          </a:p>
          <a:p>
            <a:pPr eaLnBrk="1" hangingPunct="1">
              <a:lnSpc>
                <a:spcPct val="110000"/>
              </a:lnSpc>
            </a:pPr>
            <a:r>
              <a:rPr lang="de-DE" altLang="de-DE" sz="1800" b="1">
                <a:solidFill>
                  <a:srgbClr val="000000"/>
                </a:solidFill>
              </a:rPr>
              <a:t>Weibchen:</a:t>
            </a:r>
            <a:r>
              <a:rPr lang="de-CH" altLang="de-DE" sz="1800">
                <a:solidFill>
                  <a:srgbClr val="000000"/>
                </a:solidFill>
              </a:rPr>
              <a:t> Kopf, R</a:t>
            </a:r>
            <a:r>
              <a:rPr lang="de-DE" altLang="de-DE" sz="1800">
                <a:solidFill>
                  <a:srgbClr val="000000"/>
                </a:solidFill>
              </a:rPr>
              <a:t>ück</a:t>
            </a:r>
            <a:r>
              <a:rPr lang="de-CH" altLang="de-DE" sz="1800">
                <a:solidFill>
                  <a:srgbClr val="000000"/>
                </a:solidFill>
              </a:rPr>
              <a:t>en und </a:t>
            </a:r>
          </a:p>
          <a:p>
            <a:pPr eaLnBrk="1" hangingPunct="1">
              <a:lnSpc>
                <a:spcPct val="110000"/>
              </a:lnSpc>
              <a:buFontTx/>
              <a:buNone/>
            </a:pPr>
            <a:r>
              <a:rPr lang="de-CH" altLang="de-DE" sz="1800">
                <a:solidFill>
                  <a:srgbClr val="000000"/>
                </a:solidFill>
              </a:rPr>
              <a:t>	Schwanz rostbraun gef</a:t>
            </a:r>
            <a:r>
              <a:rPr lang="de-DE" altLang="de-DE" sz="1800">
                <a:solidFill>
                  <a:srgbClr val="000000"/>
                </a:solidFill>
              </a:rPr>
              <a:t>ärb</a:t>
            </a:r>
            <a:r>
              <a:rPr lang="de-CH" altLang="de-DE" sz="1800">
                <a:solidFill>
                  <a:srgbClr val="000000"/>
                </a:solidFill>
              </a:rPr>
              <a:t>t mit </a:t>
            </a:r>
          </a:p>
          <a:p>
            <a:pPr eaLnBrk="1" hangingPunct="1">
              <a:lnSpc>
                <a:spcPct val="110000"/>
              </a:lnSpc>
              <a:buFontTx/>
              <a:buNone/>
            </a:pPr>
            <a:r>
              <a:rPr lang="de-CH" altLang="de-DE" sz="1800">
                <a:solidFill>
                  <a:srgbClr val="000000"/>
                </a:solidFill>
              </a:rPr>
              <a:t>	dichter dunkler Fleckung und Quer-</a:t>
            </a:r>
          </a:p>
          <a:p>
            <a:pPr eaLnBrk="1" hangingPunct="1">
              <a:lnSpc>
                <a:spcPct val="110000"/>
              </a:lnSpc>
              <a:buFontTx/>
              <a:buNone/>
            </a:pPr>
            <a:r>
              <a:rPr lang="de-CH" altLang="de-DE" sz="1800">
                <a:solidFill>
                  <a:srgbClr val="000000"/>
                </a:solidFill>
              </a:rPr>
              <a:t>	b</a:t>
            </a:r>
            <a:r>
              <a:rPr lang="de-DE" altLang="de-DE" sz="1800">
                <a:solidFill>
                  <a:srgbClr val="000000"/>
                </a:solidFill>
              </a:rPr>
              <a:t>änd</a:t>
            </a:r>
            <a:r>
              <a:rPr lang="de-CH" altLang="de-DE" sz="1800">
                <a:solidFill>
                  <a:srgbClr val="000000"/>
                </a:solidFill>
              </a:rPr>
              <a:t>erung am Schwanz. K</a:t>
            </a:r>
            <a:r>
              <a:rPr lang="de-DE" altLang="de-DE" sz="1800">
                <a:solidFill>
                  <a:srgbClr val="000000"/>
                </a:solidFill>
              </a:rPr>
              <a:t>örp</a:t>
            </a:r>
            <a:r>
              <a:rPr lang="de-CH" altLang="de-DE" sz="1800">
                <a:solidFill>
                  <a:srgbClr val="000000"/>
                </a:solidFill>
              </a:rPr>
              <a:t>erunterseite</a:t>
            </a:r>
          </a:p>
          <a:p>
            <a:pPr eaLnBrk="1" hangingPunct="1">
              <a:lnSpc>
                <a:spcPct val="110000"/>
              </a:lnSpc>
              <a:buFontTx/>
              <a:buNone/>
            </a:pPr>
            <a:r>
              <a:rPr lang="de-CH" altLang="de-DE" sz="1800">
                <a:solidFill>
                  <a:srgbClr val="000000"/>
                </a:solidFill>
              </a:rPr>
              <a:t>	st</a:t>
            </a:r>
            <a:r>
              <a:rPr lang="de-DE" altLang="de-DE" sz="1800">
                <a:solidFill>
                  <a:srgbClr val="000000"/>
                </a:solidFill>
              </a:rPr>
              <a:t>ärk</a:t>
            </a:r>
            <a:r>
              <a:rPr lang="de-CH" altLang="de-DE" sz="1800">
                <a:solidFill>
                  <a:srgbClr val="000000"/>
                </a:solidFill>
              </a:rPr>
              <a:t>er gefleckt als beim M</a:t>
            </a:r>
            <a:r>
              <a:rPr lang="de-DE" altLang="de-DE" sz="1800">
                <a:solidFill>
                  <a:srgbClr val="000000"/>
                </a:solidFill>
              </a:rPr>
              <a:t>änn</a:t>
            </a:r>
            <a:r>
              <a:rPr lang="de-CH" altLang="de-DE" sz="1800">
                <a:solidFill>
                  <a:srgbClr val="000000"/>
                </a:solidFill>
              </a:rPr>
              <a:t>chen.</a:t>
            </a:r>
          </a:p>
          <a:p>
            <a:pPr eaLnBrk="1" hangingPunct="1">
              <a:lnSpc>
                <a:spcPct val="60000"/>
              </a:lnSpc>
              <a:buFontTx/>
              <a:buNone/>
            </a:pPr>
            <a:endParaRPr lang="de-CH" altLang="de-DE" sz="1800">
              <a:solidFill>
                <a:srgbClr val="000000"/>
              </a:solidFill>
            </a:endParaRPr>
          </a:p>
          <a:p>
            <a:pPr eaLnBrk="1" hangingPunct="1">
              <a:lnSpc>
                <a:spcPct val="110000"/>
              </a:lnSpc>
            </a:pPr>
            <a:r>
              <a:rPr lang="de-CH" altLang="de-DE" sz="1800" b="1">
                <a:solidFill>
                  <a:srgbClr val="000000"/>
                </a:solidFill>
              </a:rPr>
              <a:t>Jungvögel: </a:t>
            </a:r>
            <a:r>
              <a:rPr lang="de-CH" altLang="de-DE" sz="1800">
                <a:solidFill>
                  <a:srgbClr val="000000"/>
                </a:solidFill>
              </a:rPr>
              <a:t>Wie das adulte Weibchen gefärbt,</a:t>
            </a:r>
          </a:p>
          <a:p>
            <a:pPr eaLnBrk="1" hangingPunct="1">
              <a:lnSpc>
                <a:spcPct val="110000"/>
              </a:lnSpc>
              <a:buFontTx/>
              <a:buNone/>
            </a:pPr>
            <a:r>
              <a:rPr lang="de-CH" altLang="de-DE" sz="1800">
                <a:solidFill>
                  <a:srgbClr val="000000"/>
                </a:solidFill>
              </a:rPr>
              <a:t>	Unterseite mehr längs gestreift.</a:t>
            </a:r>
          </a:p>
        </p:txBody>
      </p:sp>
      <p:pic>
        <p:nvPicPr>
          <p:cNvPr id="23556" name="Picture 17" descr="Unbenannt-1">
            <a:extLst>
              <a:ext uri="{FF2B5EF4-FFF2-40B4-BE49-F238E27FC236}">
                <a16:creationId xmlns:a16="http://schemas.microsoft.com/office/drawing/2014/main" id="{B9FCA635-C6F6-9745-99EE-3CB60A267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19163"/>
            <a:ext cx="374967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7">
            <a:extLst>
              <a:ext uri="{FF2B5EF4-FFF2-40B4-BE49-F238E27FC236}">
                <a16:creationId xmlns:a16="http://schemas.microsoft.com/office/drawing/2014/main" id="{B304BD9C-2177-504A-8B78-B7DB14A80BFC}"/>
              </a:ext>
            </a:extLst>
          </p:cNvPr>
          <p:cNvSpPr txBox="1">
            <a:spLocks noChangeArrowheads="1"/>
          </p:cNvSpPr>
          <p:nvPr/>
        </p:nvSpPr>
        <p:spPr bwMode="auto">
          <a:xfrm>
            <a:off x="5638800" y="4343400"/>
            <a:ext cx="457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800">
                <a:solidFill>
                  <a:srgbClr val="000000"/>
                </a:solidFill>
              </a:rPr>
              <a:t>♀</a:t>
            </a:r>
            <a:endParaRPr lang="de-CH" altLang="de-DE" sz="2800">
              <a:solidFill>
                <a:srgbClr val="000000"/>
              </a:solidFill>
            </a:endParaRPr>
          </a:p>
        </p:txBody>
      </p:sp>
      <p:sp>
        <p:nvSpPr>
          <p:cNvPr id="23558" name="Text Box 8">
            <a:extLst>
              <a:ext uri="{FF2B5EF4-FFF2-40B4-BE49-F238E27FC236}">
                <a16:creationId xmlns:a16="http://schemas.microsoft.com/office/drawing/2014/main" id="{C9B6988E-EF8C-A64B-8CE2-AB15A451AF5D}"/>
              </a:ext>
            </a:extLst>
          </p:cNvPr>
          <p:cNvSpPr txBox="1">
            <a:spLocks noChangeArrowheads="1"/>
          </p:cNvSpPr>
          <p:nvPr/>
        </p:nvSpPr>
        <p:spPr bwMode="auto">
          <a:xfrm>
            <a:off x="8305800" y="3854450"/>
            <a:ext cx="457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800">
                <a:solidFill>
                  <a:srgbClr val="000000"/>
                </a:solidFill>
              </a:rPr>
              <a:t>♂</a:t>
            </a:r>
            <a:endParaRPr lang="de-CH" altLang="de-DE" sz="2800">
              <a:solidFill>
                <a:srgbClr val="000000"/>
              </a:solidFill>
            </a:endParaRPr>
          </a:p>
        </p:txBody>
      </p:sp>
      <p:sp>
        <p:nvSpPr>
          <p:cNvPr id="23559" name="Text Box 10">
            <a:extLst>
              <a:ext uri="{FF2B5EF4-FFF2-40B4-BE49-F238E27FC236}">
                <a16:creationId xmlns:a16="http://schemas.microsoft.com/office/drawing/2014/main" id="{65156911-340B-AF47-B295-003B2C55F6DB}"/>
              </a:ext>
            </a:extLst>
          </p:cNvPr>
          <p:cNvSpPr txBox="1">
            <a:spLocks noChangeArrowheads="1"/>
          </p:cNvSpPr>
          <p:nvPr/>
        </p:nvSpPr>
        <p:spPr bwMode="auto">
          <a:xfrm rot="-5400000">
            <a:off x="8008938" y="53260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Dan Zetterström</a:t>
            </a:r>
          </a:p>
        </p:txBody>
      </p:sp>
      <p:pic>
        <p:nvPicPr>
          <p:cNvPr id="23560" name="Picture 38" descr="Unbenannt-3">
            <a:extLst>
              <a:ext uri="{FF2B5EF4-FFF2-40B4-BE49-F238E27FC236}">
                <a16:creationId xmlns:a16="http://schemas.microsoft.com/office/drawing/2014/main" id="{8E8EC5DC-2E37-C04B-93E2-11D53B963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39" descr="namensherkunft">
            <a:extLst>
              <a:ext uri="{FF2B5EF4-FFF2-40B4-BE49-F238E27FC236}">
                <a16:creationId xmlns:a16="http://schemas.microsoft.com/office/drawing/2014/main" id="{5730B325-9ADD-2042-B63C-1C834C672C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40" descr="kennzeichen">
            <a:extLst>
              <a:ext uri="{FF2B5EF4-FFF2-40B4-BE49-F238E27FC236}">
                <a16:creationId xmlns:a16="http://schemas.microsoft.com/office/drawing/2014/main" id="{95C71D6B-DD01-164B-BFBE-828D6545A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41" descr="stimme">
            <a:extLst>
              <a:ext uri="{FF2B5EF4-FFF2-40B4-BE49-F238E27FC236}">
                <a16:creationId xmlns:a16="http://schemas.microsoft.com/office/drawing/2014/main" id="{CA46DCAA-803D-A444-A4D1-41403801B5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42" descr="verbreitung">
            <a:extLst>
              <a:ext uri="{FF2B5EF4-FFF2-40B4-BE49-F238E27FC236}">
                <a16:creationId xmlns:a16="http://schemas.microsoft.com/office/drawing/2014/main" id="{235B581A-9477-D840-AF98-32967FB7A4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3" descr="wanderung">
            <a:extLst>
              <a:ext uri="{FF2B5EF4-FFF2-40B4-BE49-F238E27FC236}">
                <a16:creationId xmlns:a16="http://schemas.microsoft.com/office/drawing/2014/main" id="{8383D242-E11B-364D-B01A-09D1372459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44" descr="bestand">
            <a:extLst>
              <a:ext uri="{FF2B5EF4-FFF2-40B4-BE49-F238E27FC236}">
                <a16:creationId xmlns:a16="http://schemas.microsoft.com/office/drawing/2014/main" id="{5F205E20-0F33-2D41-9A81-CDD45063B1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45" descr="systematik">
            <a:extLst>
              <a:ext uri="{FF2B5EF4-FFF2-40B4-BE49-F238E27FC236}">
                <a16:creationId xmlns:a16="http://schemas.microsoft.com/office/drawing/2014/main" id="{1FE7EB73-91F6-1745-ACD8-381006261D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46" descr="vergleich">
            <a:extLst>
              <a:ext uri="{FF2B5EF4-FFF2-40B4-BE49-F238E27FC236}">
                <a16:creationId xmlns:a16="http://schemas.microsoft.com/office/drawing/2014/main" id="{8FCB4A8D-1EE7-4A4A-B4C9-FAD4C5C6B5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47" descr="lebensraum">
            <a:extLst>
              <a:ext uri="{FF2B5EF4-FFF2-40B4-BE49-F238E27FC236}">
                <a16:creationId xmlns:a16="http://schemas.microsoft.com/office/drawing/2014/main" id="{D82015C2-4B8D-0E45-BC6B-E4608D1621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48" descr="nahrung">
            <a:extLst>
              <a:ext uri="{FF2B5EF4-FFF2-40B4-BE49-F238E27FC236}">
                <a16:creationId xmlns:a16="http://schemas.microsoft.com/office/drawing/2014/main" id="{26E388EE-8CA2-2A46-AFC4-46D3056FB5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49" descr="jagdtechnik">
            <a:extLst>
              <a:ext uri="{FF2B5EF4-FFF2-40B4-BE49-F238E27FC236}">
                <a16:creationId xmlns:a16="http://schemas.microsoft.com/office/drawing/2014/main" id="{DD69B441-B292-E240-99C5-A632F2114E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50" descr="fortpflanzung">
            <a:extLst>
              <a:ext uri="{FF2B5EF4-FFF2-40B4-BE49-F238E27FC236}">
                <a16:creationId xmlns:a16="http://schemas.microsoft.com/office/drawing/2014/main" id="{A1BC55EE-EDDF-8845-9CF0-090CE2AA5C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51" descr="gefährdung">
            <a:extLst>
              <a:ext uri="{FF2B5EF4-FFF2-40B4-BE49-F238E27FC236}">
                <a16:creationId xmlns:a16="http://schemas.microsoft.com/office/drawing/2014/main" id="{1BC080A9-5BD5-D148-8778-5AE3FDB9E2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4" name="Picture 52" descr="schutzmassnahmen">
            <a:extLst>
              <a:ext uri="{FF2B5EF4-FFF2-40B4-BE49-F238E27FC236}">
                <a16:creationId xmlns:a16="http://schemas.microsoft.com/office/drawing/2014/main" id="{21B430C2-2107-C045-84DA-CC05478996D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a:extLst>
              <a:ext uri="{FF2B5EF4-FFF2-40B4-BE49-F238E27FC236}">
                <a16:creationId xmlns:a16="http://schemas.microsoft.com/office/drawing/2014/main" id="{E8305D59-A300-9D44-813B-AF9BA97E7CBF}"/>
              </a:ext>
            </a:extLst>
          </p:cNvPr>
          <p:cNvSpPr>
            <a:spLocks noChangeArrowheads="1"/>
          </p:cNvSpPr>
          <p:nvPr/>
        </p:nvSpPr>
        <p:spPr bwMode="auto">
          <a:xfrm>
            <a:off x="762000" y="609600"/>
            <a:ext cx="8382000" cy="6248400"/>
          </a:xfrm>
          <a:prstGeom prst="rect">
            <a:avLst/>
          </a:prstGeom>
          <a:solidFill>
            <a:schemeClr val="bg1">
              <a:alpha val="7294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25603" name="Picture 1041">
            <a:extLst>
              <a:ext uri="{FF2B5EF4-FFF2-40B4-BE49-F238E27FC236}">
                <a16:creationId xmlns:a16="http://schemas.microsoft.com/office/drawing/2014/main" id="{296EAE13-C870-384B-BCB4-25AFAC4C9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5" y="2005013"/>
            <a:ext cx="4041775"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4" name="Picture 1040">
            <a:extLst>
              <a:ext uri="{FF2B5EF4-FFF2-40B4-BE49-F238E27FC236}">
                <a16:creationId xmlns:a16="http://schemas.microsoft.com/office/drawing/2014/main" id="{31943AF0-E568-7C4F-862C-45A41707E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03425"/>
            <a:ext cx="3959225"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5" name="Text Box 1030">
            <a:extLst>
              <a:ext uri="{FF2B5EF4-FFF2-40B4-BE49-F238E27FC236}">
                <a16:creationId xmlns:a16="http://schemas.microsoft.com/office/drawing/2014/main" id="{3AF4561A-7C9A-7E47-9982-D4070C966BE3}"/>
              </a:ext>
            </a:extLst>
          </p:cNvPr>
          <p:cNvSpPr txBox="1">
            <a:spLocks noChangeArrowheads="1"/>
          </p:cNvSpPr>
          <p:nvPr/>
        </p:nvSpPr>
        <p:spPr bwMode="auto">
          <a:xfrm>
            <a:off x="914400" y="1995488"/>
            <a:ext cx="45720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800">
                <a:solidFill>
                  <a:srgbClr val="000000"/>
                </a:solidFill>
              </a:rPr>
              <a:t>♀</a:t>
            </a:r>
            <a:endParaRPr lang="de-CH" altLang="de-DE" sz="2800">
              <a:solidFill>
                <a:srgbClr val="000000"/>
              </a:solidFill>
            </a:endParaRPr>
          </a:p>
        </p:txBody>
      </p:sp>
      <p:sp>
        <p:nvSpPr>
          <p:cNvPr id="25606" name="Text Box 1031">
            <a:extLst>
              <a:ext uri="{FF2B5EF4-FFF2-40B4-BE49-F238E27FC236}">
                <a16:creationId xmlns:a16="http://schemas.microsoft.com/office/drawing/2014/main" id="{259F646A-81A6-004A-8BA9-BA82CA79A7EB}"/>
              </a:ext>
            </a:extLst>
          </p:cNvPr>
          <p:cNvSpPr txBox="1">
            <a:spLocks noChangeArrowheads="1"/>
          </p:cNvSpPr>
          <p:nvPr/>
        </p:nvSpPr>
        <p:spPr bwMode="auto">
          <a:xfrm>
            <a:off x="5029200" y="1995488"/>
            <a:ext cx="45720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800">
                <a:solidFill>
                  <a:schemeClr val="bg1"/>
                </a:solidFill>
              </a:rPr>
              <a:t>♂</a:t>
            </a:r>
            <a:endParaRPr lang="de-CH" altLang="de-DE" sz="2800">
              <a:solidFill>
                <a:schemeClr val="bg1"/>
              </a:solidFill>
            </a:endParaRPr>
          </a:p>
        </p:txBody>
      </p:sp>
      <p:sp>
        <p:nvSpPr>
          <p:cNvPr id="25607" name="Text Box 1038">
            <a:extLst>
              <a:ext uri="{FF2B5EF4-FFF2-40B4-BE49-F238E27FC236}">
                <a16:creationId xmlns:a16="http://schemas.microsoft.com/office/drawing/2014/main" id="{7B5B9CFB-3189-F54A-8F9A-5E2C4350EA2E}"/>
              </a:ext>
            </a:extLst>
          </p:cNvPr>
          <p:cNvSpPr txBox="1">
            <a:spLocks noChangeArrowheads="1"/>
          </p:cNvSpPr>
          <p:nvPr/>
        </p:nvSpPr>
        <p:spPr bwMode="auto">
          <a:xfrm>
            <a:off x="8229600" y="4860925"/>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J. Limberger</a:t>
            </a:r>
          </a:p>
        </p:txBody>
      </p:sp>
      <p:sp>
        <p:nvSpPr>
          <p:cNvPr id="25608" name="Text Box 1039">
            <a:extLst>
              <a:ext uri="{FF2B5EF4-FFF2-40B4-BE49-F238E27FC236}">
                <a16:creationId xmlns:a16="http://schemas.microsoft.com/office/drawing/2014/main" id="{1CC6BC57-5DFB-834B-8E60-30A217C0EFE4}"/>
              </a:ext>
            </a:extLst>
          </p:cNvPr>
          <p:cNvSpPr txBox="1">
            <a:spLocks noChangeArrowheads="1"/>
          </p:cNvSpPr>
          <p:nvPr/>
        </p:nvSpPr>
        <p:spPr bwMode="auto">
          <a:xfrm>
            <a:off x="4267200" y="4860925"/>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G. Gast</a:t>
            </a:r>
          </a:p>
        </p:txBody>
      </p:sp>
      <p:pic>
        <p:nvPicPr>
          <p:cNvPr id="25609" name="Picture 1046" descr="Unbenannt-3">
            <a:extLst>
              <a:ext uri="{FF2B5EF4-FFF2-40B4-BE49-F238E27FC236}">
                <a16:creationId xmlns:a16="http://schemas.microsoft.com/office/drawing/2014/main" id="{761B0EDB-81F5-A244-8FFC-EA62704A8F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47" descr="namensherkunft">
            <a:extLst>
              <a:ext uri="{FF2B5EF4-FFF2-40B4-BE49-F238E27FC236}">
                <a16:creationId xmlns:a16="http://schemas.microsoft.com/office/drawing/2014/main" id="{279E688E-5D7E-D846-A864-2E3532FB7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048" descr="kennzeichen">
            <a:extLst>
              <a:ext uri="{FF2B5EF4-FFF2-40B4-BE49-F238E27FC236}">
                <a16:creationId xmlns:a16="http://schemas.microsoft.com/office/drawing/2014/main" id="{5A040B1D-229B-DB4F-9EE1-7B084DB5F1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049" descr="stimme">
            <a:extLst>
              <a:ext uri="{FF2B5EF4-FFF2-40B4-BE49-F238E27FC236}">
                <a16:creationId xmlns:a16="http://schemas.microsoft.com/office/drawing/2014/main" id="{24AE57E2-1B65-7541-A074-E71724B95F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050" descr="verbreitung">
            <a:extLst>
              <a:ext uri="{FF2B5EF4-FFF2-40B4-BE49-F238E27FC236}">
                <a16:creationId xmlns:a16="http://schemas.microsoft.com/office/drawing/2014/main" id="{F37E9C25-2BAB-BA46-BF13-62F03A56FD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051" descr="wanderung">
            <a:extLst>
              <a:ext uri="{FF2B5EF4-FFF2-40B4-BE49-F238E27FC236}">
                <a16:creationId xmlns:a16="http://schemas.microsoft.com/office/drawing/2014/main" id="{A42BE7B5-C318-C24D-851A-5E7264A467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052" descr="bestand">
            <a:extLst>
              <a:ext uri="{FF2B5EF4-FFF2-40B4-BE49-F238E27FC236}">
                <a16:creationId xmlns:a16="http://schemas.microsoft.com/office/drawing/2014/main" id="{FE6230C1-61EC-C840-B8C0-D29C01CDF1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053" descr="systematik">
            <a:extLst>
              <a:ext uri="{FF2B5EF4-FFF2-40B4-BE49-F238E27FC236}">
                <a16:creationId xmlns:a16="http://schemas.microsoft.com/office/drawing/2014/main" id="{4C7094AD-D781-AC47-A1FE-D32184EB03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054" descr="vergleich">
            <a:extLst>
              <a:ext uri="{FF2B5EF4-FFF2-40B4-BE49-F238E27FC236}">
                <a16:creationId xmlns:a16="http://schemas.microsoft.com/office/drawing/2014/main" id="{AB90C9B7-F152-1A4E-A742-702B35BE68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055" descr="lebensraum">
            <a:extLst>
              <a:ext uri="{FF2B5EF4-FFF2-40B4-BE49-F238E27FC236}">
                <a16:creationId xmlns:a16="http://schemas.microsoft.com/office/drawing/2014/main" id="{5C7D5EDA-57DC-AF49-89FD-AABB288A44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1056" descr="nahrung">
            <a:extLst>
              <a:ext uri="{FF2B5EF4-FFF2-40B4-BE49-F238E27FC236}">
                <a16:creationId xmlns:a16="http://schemas.microsoft.com/office/drawing/2014/main" id="{924E4BB6-A7A5-3A40-9833-05E7A6E8DD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1057" descr="jagdtechnik">
            <a:extLst>
              <a:ext uri="{FF2B5EF4-FFF2-40B4-BE49-F238E27FC236}">
                <a16:creationId xmlns:a16="http://schemas.microsoft.com/office/drawing/2014/main" id="{62FAAF80-4AE8-4841-91CB-2E6BE3FCC9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1058" descr="fortpflanzung">
            <a:extLst>
              <a:ext uri="{FF2B5EF4-FFF2-40B4-BE49-F238E27FC236}">
                <a16:creationId xmlns:a16="http://schemas.microsoft.com/office/drawing/2014/main" id="{C5A375D2-0F77-0A47-B257-CBB3B789E16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2" name="Picture 1059" descr="gefährdung">
            <a:extLst>
              <a:ext uri="{FF2B5EF4-FFF2-40B4-BE49-F238E27FC236}">
                <a16:creationId xmlns:a16="http://schemas.microsoft.com/office/drawing/2014/main" id="{6978F24E-F0C3-BA45-A880-A285DB7A494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3" name="Picture 1060" descr="schutzmassnahmen">
            <a:extLst>
              <a:ext uri="{FF2B5EF4-FFF2-40B4-BE49-F238E27FC236}">
                <a16:creationId xmlns:a16="http://schemas.microsoft.com/office/drawing/2014/main" id="{F1D73AFB-A41F-2442-AF9E-97B91469932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4">
            <a:extLst>
              <a:ext uri="{FF2B5EF4-FFF2-40B4-BE49-F238E27FC236}">
                <a16:creationId xmlns:a16="http://schemas.microsoft.com/office/drawing/2014/main" id="{B5629A14-B242-5947-892B-EE2F1C316A7C}"/>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27651" name="Picture 18" descr="stimme">
            <a:extLst>
              <a:ext uri="{FF2B5EF4-FFF2-40B4-BE49-F238E27FC236}">
                <a16:creationId xmlns:a16="http://schemas.microsoft.com/office/drawing/2014/main" id="{8651C540-4F55-B243-8241-FBC8CFF30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5775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3" descr="Unbenannt-1">
            <a:extLst>
              <a:ext uri="{FF2B5EF4-FFF2-40B4-BE49-F238E27FC236}">
                <a16:creationId xmlns:a16="http://schemas.microsoft.com/office/drawing/2014/main" id="{3EE430CF-157E-364C-838A-E3BCB0BD7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45200"/>
            <a:ext cx="2520950" cy="35560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7">
            <a:extLst>
              <a:ext uri="{FF2B5EF4-FFF2-40B4-BE49-F238E27FC236}">
                <a16:creationId xmlns:a16="http://schemas.microsoft.com/office/drawing/2014/main" id="{056BDB3C-E6DA-484E-BAE7-4110EB580A8F}"/>
              </a:ext>
            </a:extLst>
          </p:cNvPr>
          <p:cNvSpPr>
            <a:spLocks noChangeArrowheads="1"/>
          </p:cNvSpPr>
          <p:nvPr/>
        </p:nvSpPr>
        <p:spPr bwMode="auto">
          <a:xfrm>
            <a:off x="1371600" y="9906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4</a:t>
            </a:r>
            <a:endParaRPr lang="de-DE" altLang="de-DE" sz="7200">
              <a:latin typeface="Arial Black" panose="020B0604020202020204" pitchFamily="34" charset="0"/>
            </a:endParaRPr>
          </a:p>
        </p:txBody>
      </p:sp>
      <p:pic>
        <p:nvPicPr>
          <p:cNvPr id="27654" name="Picture 19" descr="Unbenannt-3">
            <a:extLst>
              <a:ext uri="{FF2B5EF4-FFF2-40B4-BE49-F238E27FC236}">
                <a16:creationId xmlns:a16="http://schemas.microsoft.com/office/drawing/2014/main" id="{7D8A748F-A2C4-1C40-8608-882FE34443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0" descr="namensherkunft">
            <a:extLst>
              <a:ext uri="{FF2B5EF4-FFF2-40B4-BE49-F238E27FC236}">
                <a16:creationId xmlns:a16="http://schemas.microsoft.com/office/drawing/2014/main" id="{C27FADD8-9D44-B746-87E6-F19FCD509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1" descr="kennzeichen">
            <a:extLst>
              <a:ext uri="{FF2B5EF4-FFF2-40B4-BE49-F238E27FC236}">
                <a16:creationId xmlns:a16="http://schemas.microsoft.com/office/drawing/2014/main" id="{3BDC6D40-FA7B-7B46-90F5-D5E7C7799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2" descr="stimme">
            <a:extLst>
              <a:ext uri="{FF2B5EF4-FFF2-40B4-BE49-F238E27FC236}">
                <a16:creationId xmlns:a16="http://schemas.microsoft.com/office/drawing/2014/main" id="{C8B3B06F-DDE1-064B-BD73-B0C9E7683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3" descr="verbreitung">
            <a:extLst>
              <a:ext uri="{FF2B5EF4-FFF2-40B4-BE49-F238E27FC236}">
                <a16:creationId xmlns:a16="http://schemas.microsoft.com/office/drawing/2014/main" id="{CDD5E1CD-991D-5747-B353-D6CAD3B417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24" descr="wanderung">
            <a:extLst>
              <a:ext uri="{FF2B5EF4-FFF2-40B4-BE49-F238E27FC236}">
                <a16:creationId xmlns:a16="http://schemas.microsoft.com/office/drawing/2014/main" id="{56CFA530-E5CE-674E-80CC-740D7CB780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5" descr="bestand">
            <a:extLst>
              <a:ext uri="{FF2B5EF4-FFF2-40B4-BE49-F238E27FC236}">
                <a16:creationId xmlns:a16="http://schemas.microsoft.com/office/drawing/2014/main" id="{8C8F0098-E1D4-ED4E-9CFA-1D4E8F44A0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6" descr="systematik">
            <a:extLst>
              <a:ext uri="{FF2B5EF4-FFF2-40B4-BE49-F238E27FC236}">
                <a16:creationId xmlns:a16="http://schemas.microsoft.com/office/drawing/2014/main" id="{63FE71D8-FB0E-4045-80CF-F413CB62BB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27" descr="vergleich">
            <a:extLst>
              <a:ext uri="{FF2B5EF4-FFF2-40B4-BE49-F238E27FC236}">
                <a16:creationId xmlns:a16="http://schemas.microsoft.com/office/drawing/2014/main" id="{3B5E7D02-2072-704C-8B7D-A22722C56F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8" descr="lebensraum">
            <a:extLst>
              <a:ext uri="{FF2B5EF4-FFF2-40B4-BE49-F238E27FC236}">
                <a16:creationId xmlns:a16="http://schemas.microsoft.com/office/drawing/2014/main" id="{29848B04-631B-A848-9412-0476F0CD3C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9" descr="nahrung">
            <a:extLst>
              <a:ext uri="{FF2B5EF4-FFF2-40B4-BE49-F238E27FC236}">
                <a16:creationId xmlns:a16="http://schemas.microsoft.com/office/drawing/2014/main" id="{CD3982FF-CD9C-5B41-B791-6937ECECD7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30" descr="jagdtechnik">
            <a:extLst>
              <a:ext uri="{FF2B5EF4-FFF2-40B4-BE49-F238E27FC236}">
                <a16:creationId xmlns:a16="http://schemas.microsoft.com/office/drawing/2014/main" id="{B6B8F7E0-1606-4F49-AA48-7B686899C4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31" descr="fortpflanzung">
            <a:extLst>
              <a:ext uri="{FF2B5EF4-FFF2-40B4-BE49-F238E27FC236}">
                <a16:creationId xmlns:a16="http://schemas.microsoft.com/office/drawing/2014/main" id="{DDADB69F-21AD-9045-A119-55109E3100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32" descr="gefährdung">
            <a:extLst>
              <a:ext uri="{FF2B5EF4-FFF2-40B4-BE49-F238E27FC236}">
                <a16:creationId xmlns:a16="http://schemas.microsoft.com/office/drawing/2014/main" id="{F829D556-8958-A74C-B61E-9BB44543604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33" descr="schutzmassnahmen">
            <a:extLst>
              <a:ext uri="{FF2B5EF4-FFF2-40B4-BE49-F238E27FC236}">
                <a16:creationId xmlns:a16="http://schemas.microsoft.com/office/drawing/2014/main" id="{F29FAA7C-77E9-B446-8D50-ED9F87E7748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9" descr="turmfalke-flug">
            <a:extLst>
              <a:ext uri="{FF2B5EF4-FFF2-40B4-BE49-F238E27FC236}">
                <a16:creationId xmlns:a16="http://schemas.microsoft.com/office/drawing/2014/main" id="{38C3E609-F948-2149-887F-3484CA8FA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38" y="654050"/>
            <a:ext cx="8386762"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BC9925E9-DB30-B64F-A262-03A39CE160C1}"/>
              </a:ext>
            </a:extLst>
          </p:cNvPr>
          <p:cNvSpPr>
            <a:spLocks noGrp="1" noChangeArrowheads="1"/>
          </p:cNvSpPr>
          <p:nvPr>
            <p:ph type="body" sz="half" idx="1"/>
          </p:nvPr>
        </p:nvSpPr>
        <p:spPr>
          <a:xfrm>
            <a:off x="1143000" y="1149350"/>
            <a:ext cx="6878638" cy="1735138"/>
          </a:xfrm>
          <a:noFill/>
        </p:spPr>
        <p:txBody>
          <a:bodyPr>
            <a:spAutoFit/>
          </a:bodyPr>
          <a:lstStyle/>
          <a:p>
            <a:pPr eaLnBrk="1" hangingPunct="1">
              <a:lnSpc>
                <a:spcPct val="150000"/>
              </a:lnSpc>
              <a:buFontTx/>
              <a:buNone/>
            </a:pPr>
            <a:r>
              <a:rPr lang="de-CH" altLang="de-DE"/>
              <a:t>	Man erkennt den Turmfalken an seinen hellen, lauten „K</a:t>
            </a:r>
            <a:r>
              <a:rPr lang="de-DE" altLang="de-DE"/>
              <a:t>i</a:t>
            </a:r>
            <a:r>
              <a:rPr lang="de-CH" altLang="de-DE"/>
              <a:t>kikikiki</a:t>
            </a:r>
            <a:r>
              <a:rPr lang="de-DE" altLang="de-DE"/>
              <a:t>”-</a:t>
            </a:r>
            <a:r>
              <a:rPr lang="de-CH" altLang="de-DE"/>
              <a:t>Rufreihen, die er vor allem im Flug ausst</a:t>
            </a:r>
            <a:r>
              <a:rPr lang="de-DE" altLang="de-DE"/>
              <a:t>össt</a:t>
            </a:r>
            <a:r>
              <a:rPr lang="de-CH" altLang="de-DE"/>
              <a:t>.</a:t>
            </a:r>
          </a:p>
        </p:txBody>
      </p:sp>
      <p:sp>
        <p:nvSpPr>
          <p:cNvPr id="29700" name="Text Box 20">
            <a:extLst>
              <a:ext uri="{FF2B5EF4-FFF2-40B4-BE49-F238E27FC236}">
                <a16:creationId xmlns:a16="http://schemas.microsoft.com/office/drawing/2014/main" id="{A005E4AB-B9E8-1F42-96B9-354853944341}"/>
              </a:ext>
            </a:extLst>
          </p:cNvPr>
          <p:cNvSpPr txBox="1">
            <a:spLocks noChangeArrowheads="1"/>
          </p:cNvSpPr>
          <p:nvPr/>
        </p:nvSpPr>
        <p:spPr bwMode="auto">
          <a:xfrm rot="-5400000">
            <a:off x="8321676" y="6035675"/>
            <a:ext cx="1522412"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NABU/A. Klein</a:t>
            </a:r>
          </a:p>
        </p:txBody>
      </p:sp>
      <p:pic>
        <p:nvPicPr>
          <p:cNvPr id="29701" name="Picture 27" descr="Unbenannt-3">
            <a:extLst>
              <a:ext uri="{FF2B5EF4-FFF2-40B4-BE49-F238E27FC236}">
                <a16:creationId xmlns:a16="http://schemas.microsoft.com/office/drawing/2014/main" id="{AF9ABA48-A336-3345-B823-CA9AE84816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8" descr="namensherkunft">
            <a:extLst>
              <a:ext uri="{FF2B5EF4-FFF2-40B4-BE49-F238E27FC236}">
                <a16:creationId xmlns:a16="http://schemas.microsoft.com/office/drawing/2014/main" id="{07D07C0F-74B6-FD45-8F72-041B8345C8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9" descr="kennzeichen">
            <a:extLst>
              <a:ext uri="{FF2B5EF4-FFF2-40B4-BE49-F238E27FC236}">
                <a16:creationId xmlns:a16="http://schemas.microsoft.com/office/drawing/2014/main" id="{2E845244-B406-974A-A0AE-91E8225346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30" descr="stimme">
            <a:extLst>
              <a:ext uri="{FF2B5EF4-FFF2-40B4-BE49-F238E27FC236}">
                <a16:creationId xmlns:a16="http://schemas.microsoft.com/office/drawing/2014/main" id="{C83B3E6E-C38F-294C-8F26-D170D8693D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31" descr="verbreitung">
            <a:extLst>
              <a:ext uri="{FF2B5EF4-FFF2-40B4-BE49-F238E27FC236}">
                <a16:creationId xmlns:a16="http://schemas.microsoft.com/office/drawing/2014/main" id="{D7ECF22C-35E6-CB40-8EDB-D3806D6199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2" descr="wanderung">
            <a:extLst>
              <a:ext uri="{FF2B5EF4-FFF2-40B4-BE49-F238E27FC236}">
                <a16:creationId xmlns:a16="http://schemas.microsoft.com/office/drawing/2014/main" id="{7F76C11A-196B-CC46-B927-A5A58CDB98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33" descr="bestand">
            <a:extLst>
              <a:ext uri="{FF2B5EF4-FFF2-40B4-BE49-F238E27FC236}">
                <a16:creationId xmlns:a16="http://schemas.microsoft.com/office/drawing/2014/main" id="{8F9197BB-E39B-E946-AA45-D13CE43AE3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34" descr="systematik">
            <a:extLst>
              <a:ext uri="{FF2B5EF4-FFF2-40B4-BE49-F238E27FC236}">
                <a16:creationId xmlns:a16="http://schemas.microsoft.com/office/drawing/2014/main" id="{8C53F155-F548-BB40-882F-A09A22FBDE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35" descr="vergleich">
            <a:extLst>
              <a:ext uri="{FF2B5EF4-FFF2-40B4-BE49-F238E27FC236}">
                <a16:creationId xmlns:a16="http://schemas.microsoft.com/office/drawing/2014/main" id="{2D43BF5C-D4E2-F647-99F4-C768C9D2EA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36" descr="lebensraum">
            <a:extLst>
              <a:ext uri="{FF2B5EF4-FFF2-40B4-BE49-F238E27FC236}">
                <a16:creationId xmlns:a16="http://schemas.microsoft.com/office/drawing/2014/main" id="{1AC1CCF3-F128-9F46-B1B5-34CDFA6C3F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37" descr="nahrung">
            <a:extLst>
              <a:ext uri="{FF2B5EF4-FFF2-40B4-BE49-F238E27FC236}">
                <a16:creationId xmlns:a16="http://schemas.microsoft.com/office/drawing/2014/main" id="{8B09F616-AAB0-DE43-8B44-CB8F2707D4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Picture 38" descr="jagdtechnik">
            <a:extLst>
              <a:ext uri="{FF2B5EF4-FFF2-40B4-BE49-F238E27FC236}">
                <a16:creationId xmlns:a16="http://schemas.microsoft.com/office/drawing/2014/main" id="{200D9D42-64E4-D14D-9D7C-14A07A4988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Picture 39" descr="fortpflanzung">
            <a:extLst>
              <a:ext uri="{FF2B5EF4-FFF2-40B4-BE49-F238E27FC236}">
                <a16:creationId xmlns:a16="http://schemas.microsoft.com/office/drawing/2014/main" id="{F8022B98-7E07-E844-834C-F79D9EDDEBD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40" descr="gefährdung">
            <a:extLst>
              <a:ext uri="{FF2B5EF4-FFF2-40B4-BE49-F238E27FC236}">
                <a16:creationId xmlns:a16="http://schemas.microsoft.com/office/drawing/2014/main" id="{B67B5CFA-6EF8-D94C-91D4-90D1527A180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Picture 41" descr="schutzmassnahmen">
            <a:extLst>
              <a:ext uri="{FF2B5EF4-FFF2-40B4-BE49-F238E27FC236}">
                <a16:creationId xmlns:a16="http://schemas.microsoft.com/office/drawing/2014/main" id="{90903906-0040-E14A-807B-ED85BB102E8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94" name="turmfalke.mp3">
            <a:hlinkClick r:id="" action="ppaction://media"/>
            <a:extLst>
              <a:ext uri="{FF2B5EF4-FFF2-40B4-BE49-F238E27FC236}">
                <a16:creationId xmlns:a16="http://schemas.microsoft.com/office/drawing/2014/main" id="{B44CDB78-A937-AE41-8EDA-61970B8E671F}"/>
              </a:ext>
            </a:extLst>
          </p:cNvPr>
          <p:cNvPicPr>
            <a:picLocks noChangeAspect="1" noChangeArrowheads="1"/>
          </p:cNvPicPr>
          <p:nvPr>
            <a:audioFile r:link="rId2"/>
            <p:extLst>
              <p:ext uri="{DAA4B4D4-6D71-4841-9C94-3DE7FCFB9230}">
                <p14:media xmlns:p14="http://schemas.microsoft.com/office/powerpoint/2010/main" r:link="rId1"/>
              </p:ext>
            </p:extLst>
          </p:nvPr>
        </p:nvPicPr>
        <p:blipFill>
          <a:blip r:embed="rId21">
            <a:extLst>
              <a:ext uri="{28A0092B-C50C-407E-A947-70E740481C1C}">
                <a14:useLocalDpi xmlns:a14="http://schemas.microsoft.com/office/drawing/2010/main" val="0"/>
              </a:ext>
            </a:extLst>
          </a:blip>
          <a:srcRect/>
          <a:stretch>
            <a:fillRect/>
          </a:stretch>
        </p:blipFill>
        <p:spPr bwMode="auto">
          <a:xfrm>
            <a:off x="4038600" y="25908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919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49194"/>
                                        </p:tgtEl>
                                      </p:cBhvr>
                                    </p:cmd>
                                  </p:childTnLst>
                                </p:cTn>
                              </p:par>
                            </p:childTnLst>
                          </p:cTn>
                        </p:par>
                      </p:childTnLst>
                    </p:cTn>
                  </p:par>
                </p:childTnLst>
              </p:cTn>
              <p:nextCondLst>
                <p:cond evt="onClick" delay="0">
                  <p:tgtEl>
                    <p:spTgt spid="49194"/>
                  </p:tgtEl>
                </p:cond>
              </p:nextCondLst>
            </p:seq>
            <p:audio>
              <p:cMediaNode vol="80000">
                <p:cTn id="7" fill="hold" display="0">
                  <p:stCondLst>
                    <p:cond delay="indefinite"/>
                  </p:stCondLst>
                  <p:endCondLst>
                    <p:cond evt="onStopAudio" delay="0">
                      <p:tgtEl>
                        <p:sldTgt/>
                      </p:tgtEl>
                    </p:cond>
                  </p:endCondLst>
                </p:cTn>
                <p:tgtEl>
                  <p:spTgt spid="4919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
            <a:extLst>
              <a:ext uri="{FF2B5EF4-FFF2-40B4-BE49-F238E27FC236}">
                <a16:creationId xmlns:a16="http://schemas.microsoft.com/office/drawing/2014/main" id="{B86222BC-81EC-3C43-B553-75CEEDA89AFE}"/>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31747" name="Picture 15" descr="verbreitung">
            <a:extLst>
              <a:ext uri="{FF2B5EF4-FFF2-40B4-BE49-F238E27FC236}">
                <a16:creationId xmlns:a16="http://schemas.microsoft.com/office/drawing/2014/main" id="{11E90B8A-0782-2F49-A240-7F0986595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descr="Unbenannt-1">
            <a:extLst>
              <a:ext uri="{FF2B5EF4-FFF2-40B4-BE49-F238E27FC236}">
                <a16:creationId xmlns:a16="http://schemas.microsoft.com/office/drawing/2014/main" id="{BD3863FD-2BB4-D84F-A716-41823546B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45200"/>
            <a:ext cx="4648200" cy="35560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13">
            <a:extLst>
              <a:ext uri="{FF2B5EF4-FFF2-40B4-BE49-F238E27FC236}">
                <a16:creationId xmlns:a16="http://schemas.microsoft.com/office/drawing/2014/main" id="{F8536C18-EFF6-E243-B73E-A666589C3614}"/>
              </a:ext>
            </a:extLst>
          </p:cNvPr>
          <p:cNvSpPr>
            <a:spLocks noChangeArrowheads="1"/>
          </p:cNvSpPr>
          <p:nvPr/>
        </p:nvSpPr>
        <p:spPr bwMode="auto">
          <a:xfrm>
            <a:off x="1295400" y="9144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5</a:t>
            </a:r>
            <a:endParaRPr lang="de-DE" altLang="de-DE" sz="7200">
              <a:latin typeface="Arial Black" panose="020B0604020202020204" pitchFamily="34" charset="0"/>
            </a:endParaRPr>
          </a:p>
        </p:txBody>
      </p:sp>
      <p:pic>
        <p:nvPicPr>
          <p:cNvPr id="31750" name="Picture 16" descr="Unbenannt-3">
            <a:extLst>
              <a:ext uri="{FF2B5EF4-FFF2-40B4-BE49-F238E27FC236}">
                <a16:creationId xmlns:a16="http://schemas.microsoft.com/office/drawing/2014/main" id="{297E93A6-1D14-D844-A94F-B22695B8E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7" descr="namensherkunft">
            <a:extLst>
              <a:ext uri="{FF2B5EF4-FFF2-40B4-BE49-F238E27FC236}">
                <a16:creationId xmlns:a16="http://schemas.microsoft.com/office/drawing/2014/main" id="{0C5CB5AF-F6EA-5349-B9FA-30A781234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8" descr="kennzeichen">
            <a:extLst>
              <a:ext uri="{FF2B5EF4-FFF2-40B4-BE49-F238E27FC236}">
                <a16:creationId xmlns:a16="http://schemas.microsoft.com/office/drawing/2014/main" id="{CE2A32CE-914E-B948-AC1E-969662B44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9" descr="stimme">
            <a:extLst>
              <a:ext uri="{FF2B5EF4-FFF2-40B4-BE49-F238E27FC236}">
                <a16:creationId xmlns:a16="http://schemas.microsoft.com/office/drawing/2014/main" id="{7DC1B867-A4ED-1048-8D70-4EA0E77FB8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20" descr="verbreitung">
            <a:extLst>
              <a:ext uri="{FF2B5EF4-FFF2-40B4-BE49-F238E27FC236}">
                <a16:creationId xmlns:a16="http://schemas.microsoft.com/office/drawing/2014/main" id="{D9AE15FD-A72D-164D-8B5C-A53D7FEEB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21" descr="wanderung">
            <a:extLst>
              <a:ext uri="{FF2B5EF4-FFF2-40B4-BE49-F238E27FC236}">
                <a16:creationId xmlns:a16="http://schemas.microsoft.com/office/drawing/2014/main" id="{F1C33FEB-11E0-F14F-855F-5602FF0AFA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22" descr="bestand">
            <a:extLst>
              <a:ext uri="{FF2B5EF4-FFF2-40B4-BE49-F238E27FC236}">
                <a16:creationId xmlns:a16="http://schemas.microsoft.com/office/drawing/2014/main" id="{7A323125-80D1-2647-ADCA-FFB88CE2B2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23" descr="systematik">
            <a:extLst>
              <a:ext uri="{FF2B5EF4-FFF2-40B4-BE49-F238E27FC236}">
                <a16:creationId xmlns:a16="http://schemas.microsoft.com/office/drawing/2014/main" id="{B87EB2AE-EAC5-D94A-8AEB-3129F96D23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24" descr="vergleich">
            <a:extLst>
              <a:ext uri="{FF2B5EF4-FFF2-40B4-BE49-F238E27FC236}">
                <a16:creationId xmlns:a16="http://schemas.microsoft.com/office/drawing/2014/main" id="{DB794015-A225-9F44-A0EE-8B4695CDB9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25" descr="lebensraum">
            <a:extLst>
              <a:ext uri="{FF2B5EF4-FFF2-40B4-BE49-F238E27FC236}">
                <a16:creationId xmlns:a16="http://schemas.microsoft.com/office/drawing/2014/main" id="{61EA88B8-954B-DD4A-B566-39180C034B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26" descr="nahrung">
            <a:extLst>
              <a:ext uri="{FF2B5EF4-FFF2-40B4-BE49-F238E27FC236}">
                <a16:creationId xmlns:a16="http://schemas.microsoft.com/office/drawing/2014/main" id="{6D2576E2-8E58-F34B-A870-B785D3DA1D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27" descr="jagdtechnik">
            <a:extLst>
              <a:ext uri="{FF2B5EF4-FFF2-40B4-BE49-F238E27FC236}">
                <a16:creationId xmlns:a16="http://schemas.microsoft.com/office/drawing/2014/main" id="{E0A227D5-DA0E-7646-A1F1-F26D5BDF2D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28" descr="fortpflanzung">
            <a:extLst>
              <a:ext uri="{FF2B5EF4-FFF2-40B4-BE49-F238E27FC236}">
                <a16:creationId xmlns:a16="http://schemas.microsoft.com/office/drawing/2014/main" id="{B9D686BF-A20E-A44D-9FFF-490CF18318A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29" descr="gefährdung">
            <a:extLst>
              <a:ext uri="{FF2B5EF4-FFF2-40B4-BE49-F238E27FC236}">
                <a16:creationId xmlns:a16="http://schemas.microsoft.com/office/drawing/2014/main" id="{2F19E8AD-CCDE-A148-861B-269A6A46D00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30" descr="schutzmassnahmen">
            <a:extLst>
              <a:ext uri="{FF2B5EF4-FFF2-40B4-BE49-F238E27FC236}">
                <a16:creationId xmlns:a16="http://schemas.microsoft.com/office/drawing/2014/main" id="{42BBE054-99BB-BA46-A7FD-6BFCBE29169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F01E701B-53EE-8542-AC48-C2C6FAEC4145}"/>
              </a:ext>
            </a:extLst>
          </p:cNvPr>
          <p:cNvSpPr>
            <a:spLocks noChangeArrowheads="1"/>
          </p:cNvSpPr>
          <p:nvPr/>
        </p:nvSpPr>
        <p:spPr bwMode="auto">
          <a:xfrm>
            <a:off x="769938"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33795" name="Picture 26">
            <a:extLst>
              <a:ext uri="{FF2B5EF4-FFF2-40B4-BE49-F238E27FC236}">
                <a16:creationId xmlns:a16="http://schemas.microsoft.com/office/drawing/2014/main" id="{7FAA5F2B-2E14-2C48-A695-B32794B2C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1674813"/>
            <a:ext cx="4462462"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Rectangle 3">
            <a:extLst>
              <a:ext uri="{FF2B5EF4-FFF2-40B4-BE49-F238E27FC236}">
                <a16:creationId xmlns:a16="http://schemas.microsoft.com/office/drawing/2014/main" id="{C9FA0FEA-7B0B-D047-9D75-B0D9C653EB6F}"/>
              </a:ext>
            </a:extLst>
          </p:cNvPr>
          <p:cNvSpPr>
            <a:spLocks noGrp="1" noChangeArrowheads="1"/>
          </p:cNvSpPr>
          <p:nvPr>
            <p:ph type="body" sz="half" idx="1"/>
          </p:nvPr>
        </p:nvSpPr>
        <p:spPr>
          <a:xfrm>
            <a:off x="838200" y="1295400"/>
            <a:ext cx="3657600" cy="4191000"/>
          </a:xfrm>
        </p:spPr>
        <p:txBody>
          <a:bodyPr/>
          <a:lstStyle/>
          <a:p>
            <a:pPr eaLnBrk="1" hangingPunct="1"/>
            <a:r>
              <a:rPr lang="de-DE" altLang="de-DE" sz="1600"/>
              <a:t>Gesamteuropa einschliesslich Nordafrika, mit Ausnahme von Island</a:t>
            </a:r>
          </a:p>
          <a:p>
            <a:pPr eaLnBrk="1" hangingPunct="1">
              <a:lnSpc>
                <a:spcPct val="50000"/>
              </a:lnSpc>
            </a:pPr>
            <a:endParaRPr lang="de-DE" altLang="de-DE" sz="1600"/>
          </a:p>
          <a:p>
            <a:pPr eaLnBrk="1" hangingPunct="1"/>
            <a:r>
              <a:rPr lang="de-DE" altLang="de-DE" sz="1600"/>
              <a:t>Nach Osten bis Ostasien</a:t>
            </a:r>
          </a:p>
          <a:p>
            <a:pPr eaLnBrk="1" hangingPunct="1">
              <a:lnSpc>
                <a:spcPct val="50000"/>
              </a:lnSpc>
            </a:pPr>
            <a:endParaRPr lang="de-DE" altLang="de-DE" sz="1600"/>
          </a:p>
          <a:p>
            <a:pPr eaLnBrk="1" hangingPunct="1"/>
            <a:r>
              <a:rPr lang="de-DE" altLang="de-DE" sz="1600"/>
              <a:t>Afrika südlich der Sahara</a:t>
            </a:r>
          </a:p>
          <a:p>
            <a:pPr eaLnBrk="1" hangingPunct="1">
              <a:lnSpc>
                <a:spcPct val="50000"/>
              </a:lnSpc>
            </a:pPr>
            <a:endParaRPr lang="de-DE" altLang="de-DE" sz="1600"/>
          </a:p>
          <a:p>
            <a:pPr eaLnBrk="1" hangingPunct="1"/>
            <a:r>
              <a:rPr lang="de-DE" altLang="de-DE" sz="1600"/>
              <a:t>Brutvogel in Europa mit Bestands-Schwerpunkten in England, Spanien, Frankreich, Deutschland und Russland</a:t>
            </a:r>
          </a:p>
          <a:p>
            <a:pPr eaLnBrk="1" hangingPunct="1">
              <a:lnSpc>
                <a:spcPct val="50000"/>
              </a:lnSpc>
            </a:pPr>
            <a:endParaRPr lang="de-DE" altLang="de-DE" sz="1600"/>
          </a:p>
          <a:p>
            <a:pPr eaLnBrk="1" hangingPunct="1"/>
            <a:r>
              <a:rPr lang="de-DE" altLang="de-DE" sz="1600"/>
              <a:t>In Mitteleuropa in allen Regionen vom Tiefland bis Hochalpen verbreitet, mit Lücken in stark bewaldeten Gebieten</a:t>
            </a:r>
          </a:p>
        </p:txBody>
      </p:sp>
      <p:pic>
        <p:nvPicPr>
          <p:cNvPr id="33797" name="Picture 45" descr="Unbenannt-3">
            <a:extLst>
              <a:ext uri="{FF2B5EF4-FFF2-40B4-BE49-F238E27FC236}">
                <a16:creationId xmlns:a16="http://schemas.microsoft.com/office/drawing/2014/main" id="{78C066C5-3B3B-4142-BD26-B229E66B81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6" descr="namensherkunft">
            <a:extLst>
              <a:ext uri="{FF2B5EF4-FFF2-40B4-BE49-F238E27FC236}">
                <a16:creationId xmlns:a16="http://schemas.microsoft.com/office/drawing/2014/main" id="{071938CB-7CE2-4D4E-A5EC-851F1B4BD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47" descr="kennzeichen">
            <a:extLst>
              <a:ext uri="{FF2B5EF4-FFF2-40B4-BE49-F238E27FC236}">
                <a16:creationId xmlns:a16="http://schemas.microsoft.com/office/drawing/2014/main" id="{75F55A55-8275-DC4F-8BA8-51B217114F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48" descr="stimme">
            <a:extLst>
              <a:ext uri="{FF2B5EF4-FFF2-40B4-BE49-F238E27FC236}">
                <a16:creationId xmlns:a16="http://schemas.microsoft.com/office/drawing/2014/main" id="{3D83CAD8-E6C4-6C42-80D6-B4F1B3116D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9" descr="verbreitung">
            <a:extLst>
              <a:ext uri="{FF2B5EF4-FFF2-40B4-BE49-F238E27FC236}">
                <a16:creationId xmlns:a16="http://schemas.microsoft.com/office/drawing/2014/main" id="{E4F2272F-74ED-7142-9578-793964889E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50" descr="wanderung">
            <a:extLst>
              <a:ext uri="{FF2B5EF4-FFF2-40B4-BE49-F238E27FC236}">
                <a16:creationId xmlns:a16="http://schemas.microsoft.com/office/drawing/2014/main" id="{26BDC7DB-B385-F148-95BB-B163087144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1" descr="bestand">
            <a:extLst>
              <a:ext uri="{FF2B5EF4-FFF2-40B4-BE49-F238E27FC236}">
                <a16:creationId xmlns:a16="http://schemas.microsoft.com/office/drawing/2014/main" id="{90FC1CA9-1D60-714C-8066-F4785D980D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52" descr="systematik">
            <a:extLst>
              <a:ext uri="{FF2B5EF4-FFF2-40B4-BE49-F238E27FC236}">
                <a16:creationId xmlns:a16="http://schemas.microsoft.com/office/drawing/2014/main" id="{B55FBE16-46E4-7241-8688-623CC6CC0A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53" descr="vergleich">
            <a:extLst>
              <a:ext uri="{FF2B5EF4-FFF2-40B4-BE49-F238E27FC236}">
                <a16:creationId xmlns:a16="http://schemas.microsoft.com/office/drawing/2014/main" id="{7608BEC4-7474-6046-AD87-F92488D0D8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54" descr="lebensraum">
            <a:extLst>
              <a:ext uri="{FF2B5EF4-FFF2-40B4-BE49-F238E27FC236}">
                <a16:creationId xmlns:a16="http://schemas.microsoft.com/office/drawing/2014/main" id="{5986D60C-45C6-444F-98B2-0B78C438262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55" descr="nahrung">
            <a:extLst>
              <a:ext uri="{FF2B5EF4-FFF2-40B4-BE49-F238E27FC236}">
                <a16:creationId xmlns:a16="http://schemas.microsoft.com/office/drawing/2014/main" id="{BA804BC7-5195-F94C-8885-688CC6B447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56" descr="jagdtechnik">
            <a:extLst>
              <a:ext uri="{FF2B5EF4-FFF2-40B4-BE49-F238E27FC236}">
                <a16:creationId xmlns:a16="http://schemas.microsoft.com/office/drawing/2014/main" id="{39B0AA0D-797C-064E-8414-CF44E3E69C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57" descr="fortpflanzung">
            <a:extLst>
              <a:ext uri="{FF2B5EF4-FFF2-40B4-BE49-F238E27FC236}">
                <a16:creationId xmlns:a16="http://schemas.microsoft.com/office/drawing/2014/main" id="{DBB8E7E6-A94C-9A47-9F55-4434DE1265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58" descr="gefährdung">
            <a:extLst>
              <a:ext uri="{FF2B5EF4-FFF2-40B4-BE49-F238E27FC236}">
                <a16:creationId xmlns:a16="http://schemas.microsoft.com/office/drawing/2014/main" id="{D2995FB5-8A67-B548-B1B4-C2A1A418231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59" descr="schutzmassnahmen">
            <a:extLst>
              <a:ext uri="{FF2B5EF4-FFF2-40B4-BE49-F238E27FC236}">
                <a16:creationId xmlns:a16="http://schemas.microsoft.com/office/drawing/2014/main" id="{B097E15C-D919-3F49-934A-435D5414DB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4">
            <a:extLst>
              <a:ext uri="{FF2B5EF4-FFF2-40B4-BE49-F238E27FC236}">
                <a16:creationId xmlns:a16="http://schemas.microsoft.com/office/drawing/2014/main" id="{8E674B3A-B8AC-DC4F-A8F0-CC5546BBFED9}"/>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35843" name="Picture 1040" descr="wanderung">
            <a:extLst>
              <a:ext uri="{FF2B5EF4-FFF2-40B4-BE49-F238E27FC236}">
                <a16:creationId xmlns:a16="http://schemas.microsoft.com/office/drawing/2014/main" id="{DD84696C-A12C-E149-9F8B-C5B0A2DE07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5775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033" descr="Unbenannt-1">
            <a:extLst>
              <a:ext uri="{FF2B5EF4-FFF2-40B4-BE49-F238E27FC236}">
                <a16:creationId xmlns:a16="http://schemas.microsoft.com/office/drawing/2014/main" id="{F1E2C6F1-12AC-0042-90E1-365F76531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62663"/>
            <a:ext cx="4057650" cy="338137"/>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1037">
            <a:extLst>
              <a:ext uri="{FF2B5EF4-FFF2-40B4-BE49-F238E27FC236}">
                <a16:creationId xmlns:a16="http://schemas.microsoft.com/office/drawing/2014/main" id="{555FEE29-2D5C-AA4F-881B-8C2AE55FF710}"/>
              </a:ext>
            </a:extLst>
          </p:cNvPr>
          <p:cNvSpPr>
            <a:spLocks noChangeArrowheads="1"/>
          </p:cNvSpPr>
          <p:nvPr/>
        </p:nvSpPr>
        <p:spPr bwMode="auto">
          <a:xfrm>
            <a:off x="1339850" y="868363"/>
            <a:ext cx="793750" cy="11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6</a:t>
            </a:r>
            <a:endParaRPr lang="de-DE" altLang="de-DE" sz="7200">
              <a:latin typeface="Arial Black" panose="020B0604020202020204" pitchFamily="34" charset="0"/>
            </a:endParaRPr>
          </a:p>
        </p:txBody>
      </p:sp>
      <p:pic>
        <p:nvPicPr>
          <p:cNvPr id="35846" name="Picture 1041" descr="Unbenannt-3">
            <a:extLst>
              <a:ext uri="{FF2B5EF4-FFF2-40B4-BE49-F238E27FC236}">
                <a16:creationId xmlns:a16="http://schemas.microsoft.com/office/drawing/2014/main" id="{3BB26FBC-EF56-2746-9F37-31FF91228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042" descr="namensherkunft">
            <a:extLst>
              <a:ext uri="{FF2B5EF4-FFF2-40B4-BE49-F238E27FC236}">
                <a16:creationId xmlns:a16="http://schemas.microsoft.com/office/drawing/2014/main" id="{91A78B5E-08BA-DF47-9981-6059325F56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043" descr="kennzeichen">
            <a:extLst>
              <a:ext uri="{FF2B5EF4-FFF2-40B4-BE49-F238E27FC236}">
                <a16:creationId xmlns:a16="http://schemas.microsoft.com/office/drawing/2014/main" id="{F1AD7311-F9C9-B34D-A10A-2BDFCD1C0F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044" descr="stimme">
            <a:extLst>
              <a:ext uri="{FF2B5EF4-FFF2-40B4-BE49-F238E27FC236}">
                <a16:creationId xmlns:a16="http://schemas.microsoft.com/office/drawing/2014/main" id="{B09CEDAA-126C-7E47-9305-29A77392EF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045" descr="verbreitung">
            <a:extLst>
              <a:ext uri="{FF2B5EF4-FFF2-40B4-BE49-F238E27FC236}">
                <a16:creationId xmlns:a16="http://schemas.microsoft.com/office/drawing/2014/main" id="{4CE3B760-200F-8F40-8FDB-BAA02D9B67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046" descr="wanderung">
            <a:extLst>
              <a:ext uri="{FF2B5EF4-FFF2-40B4-BE49-F238E27FC236}">
                <a16:creationId xmlns:a16="http://schemas.microsoft.com/office/drawing/2014/main" id="{9986E00D-AB78-9E41-A77A-77D8A5FCB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1047" descr="bestand">
            <a:extLst>
              <a:ext uri="{FF2B5EF4-FFF2-40B4-BE49-F238E27FC236}">
                <a16:creationId xmlns:a16="http://schemas.microsoft.com/office/drawing/2014/main" id="{FC8C7131-120F-1842-B8FC-F9480E6DA8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048" descr="systematik">
            <a:extLst>
              <a:ext uri="{FF2B5EF4-FFF2-40B4-BE49-F238E27FC236}">
                <a16:creationId xmlns:a16="http://schemas.microsoft.com/office/drawing/2014/main" id="{0896B8F9-E89A-584C-B26A-0D5743089C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1049" descr="vergleich">
            <a:extLst>
              <a:ext uri="{FF2B5EF4-FFF2-40B4-BE49-F238E27FC236}">
                <a16:creationId xmlns:a16="http://schemas.microsoft.com/office/drawing/2014/main" id="{501C060A-9CCA-1E4A-A5A1-CEAE98E586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1050" descr="lebensraum">
            <a:extLst>
              <a:ext uri="{FF2B5EF4-FFF2-40B4-BE49-F238E27FC236}">
                <a16:creationId xmlns:a16="http://schemas.microsoft.com/office/drawing/2014/main" id="{4956CCFF-0F60-F044-9F93-542BEC7F6A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051" descr="nahrung">
            <a:extLst>
              <a:ext uri="{FF2B5EF4-FFF2-40B4-BE49-F238E27FC236}">
                <a16:creationId xmlns:a16="http://schemas.microsoft.com/office/drawing/2014/main" id="{3112E5D0-41FF-EE47-9690-1EC1E7EA0C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052" descr="jagdtechnik">
            <a:extLst>
              <a:ext uri="{FF2B5EF4-FFF2-40B4-BE49-F238E27FC236}">
                <a16:creationId xmlns:a16="http://schemas.microsoft.com/office/drawing/2014/main" id="{6B8AEACC-18C9-284F-B149-FDCD882EBD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053" descr="fortpflanzung">
            <a:extLst>
              <a:ext uri="{FF2B5EF4-FFF2-40B4-BE49-F238E27FC236}">
                <a16:creationId xmlns:a16="http://schemas.microsoft.com/office/drawing/2014/main" id="{3DF8967F-3ED5-4540-85A9-BAA811AC80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1054" descr="gefährdung">
            <a:extLst>
              <a:ext uri="{FF2B5EF4-FFF2-40B4-BE49-F238E27FC236}">
                <a16:creationId xmlns:a16="http://schemas.microsoft.com/office/drawing/2014/main" id="{24EA6ED9-3C26-6244-85E3-D63D92246B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1055" descr="schutzmassnahmen">
            <a:extLst>
              <a:ext uri="{FF2B5EF4-FFF2-40B4-BE49-F238E27FC236}">
                <a16:creationId xmlns:a16="http://schemas.microsoft.com/office/drawing/2014/main" id="{0D6D0D8F-CE02-AA45-BDAC-AB4274BD9CA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DBF67046-5B6E-6C4A-A45A-68689FB922F3}"/>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37891" name="Rectangle 3">
            <a:extLst>
              <a:ext uri="{FF2B5EF4-FFF2-40B4-BE49-F238E27FC236}">
                <a16:creationId xmlns:a16="http://schemas.microsoft.com/office/drawing/2014/main" id="{0DFD66E3-F54D-2640-9AFE-5821DB1BFB4F}"/>
              </a:ext>
            </a:extLst>
          </p:cNvPr>
          <p:cNvSpPr>
            <a:spLocks noGrp="1" noChangeArrowheads="1"/>
          </p:cNvSpPr>
          <p:nvPr>
            <p:ph type="body" sz="half" idx="2"/>
          </p:nvPr>
        </p:nvSpPr>
        <p:spPr>
          <a:xfrm>
            <a:off x="5181600" y="1524000"/>
            <a:ext cx="3962400" cy="4876800"/>
          </a:xfrm>
        </p:spPr>
        <p:txBody>
          <a:bodyPr/>
          <a:lstStyle/>
          <a:p>
            <a:pPr eaLnBrk="1" hangingPunct="1">
              <a:lnSpc>
                <a:spcPct val="110000"/>
              </a:lnSpc>
            </a:pPr>
            <a:r>
              <a:rPr lang="de-DE" altLang="de-DE" sz="1600"/>
              <a:t>In Nordeuropa Langstreckenzieher</a:t>
            </a:r>
          </a:p>
          <a:p>
            <a:pPr eaLnBrk="1" hangingPunct="1">
              <a:lnSpc>
                <a:spcPct val="60000"/>
              </a:lnSpc>
            </a:pPr>
            <a:endParaRPr lang="de-DE" altLang="de-DE" sz="1600"/>
          </a:p>
          <a:p>
            <a:pPr eaLnBrk="1" hangingPunct="1">
              <a:lnSpc>
                <a:spcPct val="110000"/>
              </a:lnSpc>
            </a:pPr>
            <a:r>
              <a:rPr lang="de-DE" altLang="de-DE" sz="1600"/>
              <a:t>Nach Süden und Westen zunehmend Teilzieher und Standvögel</a:t>
            </a:r>
          </a:p>
          <a:p>
            <a:pPr eaLnBrk="1" hangingPunct="1">
              <a:lnSpc>
                <a:spcPct val="60000"/>
              </a:lnSpc>
            </a:pPr>
            <a:endParaRPr lang="de-DE" altLang="de-DE" sz="1600"/>
          </a:p>
          <a:p>
            <a:pPr eaLnBrk="1" hangingPunct="1">
              <a:lnSpc>
                <a:spcPct val="110000"/>
              </a:lnSpc>
            </a:pPr>
            <a:r>
              <a:rPr lang="de-DE" altLang="de-DE" sz="1600"/>
              <a:t>Hauptzugzeiten: September/Oktober</a:t>
            </a:r>
          </a:p>
          <a:p>
            <a:pPr eaLnBrk="1" hangingPunct="1">
              <a:lnSpc>
                <a:spcPct val="90000"/>
              </a:lnSpc>
              <a:buFontTx/>
              <a:buNone/>
            </a:pPr>
            <a:r>
              <a:rPr lang="de-DE" altLang="de-DE" sz="1600"/>
              <a:t>	und März/April</a:t>
            </a:r>
          </a:p>
          <a:p>
            <a:pPr eaLnBrk="1" hangingPunct="1">
              <a:lnSpc>
                <a:spcPct val="60000"/>
              </a:lnSpc>
            </a:pPr>
            <a:endParaRPr lang="de-DE" altLang="de-DE" sz="1600"/>
          </a:p>
          <a:p>
            <a:pPr eaLnBrk="1" hangingPunct="1">
              <a:lnSpc>
                <a:spcPct val="110000"/>
              </a:lnSpc>
            </a:pPr>
            <a:r>
              <a:rPr lang="de-DE" altLang="de-DE" sz="1600"/>
              <a:t>Breitfrontzieher, folgt keinen klassischen Zugrouten</a:t>
            </a:r>
          </a:p>
          <a:p>
            <a:pPr eaLnBrk="1" hangingPunct="1">
              <a:lnSpc>
                <a:spcPct val="60000"/>
              </a:lnSpc>
            </a:pPr>
            <a:endParaRPr lang="de-DE" altLang="de-DE" sz="1600"/>
          </a:p>
          <a:p>
            <a:pPr eaLnBrk="1" hangingPunct="1">
              <a:lnSpc>
                <a:spcPct val="110000"/>
              </a:lnSpc>
            </a:pPr>
            <a:r>
              <a:rPr lang="de-DE" altLang="de-DE" sz="1600"/>
              <a:t>Zieht überwiegend einzeln</a:t>
            </a:r>
          </a:p>
          <a:p>
            <a:pPr eaLnBrk="1" hangingPunct="1">
              <a:lnSpc>
                <a:spcPct val="60000"/>
              </a:lnSpc>
            </a:pPr>
            <a:endParaRPr lang="de-DE" altLang="de-DE" sz="1600"/>
          </a:p>
          <a:p>
            <a:pPr eaLnBrk="1" hangingPunct="1">
              <a:lnSpc>
                <a:spcPct val="110000"/>
              </a:lnSpc>
            </a:pPr>
            <a:r>
              <a:rPr lang="de-DE" altLang="de-DE" sz="1600"/>
              <a:t>Turmfalken Mitteleuropas überwintern nur zu einem kleinen Teil im Süden, die meisten bleiben im Brutgebiet. </a:t>
            </a:r>
            <a:r>
              <a:rPr lang="de-DE" altLang="de-DE" sz="1600" b="1"/>
              <a:t>Ausnahme:</a:t>
            </a:r>
            <a:r>
              <a:rPr lang="de-DE" altLang="de-DE" sz="1600"/>
              <a:t> Viele Turmfalken der Schweiz ziehen im Winter weg.</a:t>
            </a:r>
          </a:p>
        </p:txBody>
      </p:sp>
      <p:sp>
        <p:nvSpPr>
          <p:cNvPr id="37892" name="Rectangle 20">
            <a:extLst>
              <a:ext uri="{FF2B5EF4-FFF2-40B4-BE49-F238E27FC236}">
                <a16:creationId xmlns:a16="http://schemas.microsoft.com/office/drawing/2014/main" id="{B7D6F281-43AD-D944-902E-0A4805119326}"/>
              </a:ext>
            </a:extLst>
          </p:cNvPr>
          <p:cNvSpPr>
            <a:spLocks noChangeArrowheads="1"/>
          </p:cNvSpPr>
          <p:nvPr/>
        </p:nvSpPr>
        <p:spPr bwMode="auto">
          <a:xfrm>
            <a:off x="838200" y="1524000"/>
            <a:ext cx="4267200" cy="3983038"/>
          </a:xfrm>
          <a:prstGeom prst="rect">
            <a:avLst/>
          </a:prstGeom>
          <a:solidFill>
            <a:schemeClr val="bg1"/>
          </a:solidFill>
          <a:ln w="19050">
            <a:solidFill>
              <a:schemeClr val="bg2"/>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37893" name="Text Box 21">
            <a:extLst>
              <a:ext uri="{FF2B5EF4-FFF2-40B4-BE49-F238E27FC236}">
                <a16:creationId xmlns:a16="http://schemas.microsoft.com/office/drawing/2014/main" id="{CC0308B2-46A0-824C-A60E-762450CE79EB}"/>
              </a:ext>
            </a:extLst>
          </p:cNvPr>
          <p:cNvSpPr txBox="1">
            <a:spLocks noChangeArrowheads="1"/>
          </p:cNvSpPr>
          <p:nvPr/>
        </p:nvSpPr>
        <p:spPr bwMode="auto">
          <a:xfrm>
            <a:off x="981075" y="4652963"/>
            <a:ext cx="4052888" cy="85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pPr>
            <a:r>
              <a:rPr lang="de-CH" altLang="de-DE" sz="1600" b="1"/>
              <a:t>gelb: </a:t>
            </a:r>
            <a:r>
              <a:rPr lang="de-CH" altLang="de-DE" sz="1600"/>
              <a:t>Sommervogel</a:t>
            </a:r>
            <a:endParaRPr lang="de-CH" altLang="de-DE" sz="1600" b="1"/>
          </a:p>
          <a:p>
            <a:pPr eaLnBrk="1" hangingPunct="1">
              <a:lnSpc>
                <a:spcPct val="90000"/>
              </a:lnSpc>
              <a:spcBef>
                <a:spcPct val="20000"/>
              </a:spcBef>
            </a:pPr>
            <a:r>
              <a:rPr lang="de-CH" altLang="de-DE" sz="1600" b="1"/>
              <a:t>grün: </a:t>
            </a:r>
            <a:r>
              <a:rPr lang="de-CH" altLang="de-DE" sz="1600"/>
              <a:t>Jahresvogel</a:t>
            </a:r>
            <a:endParaRPr lang="de-CH" altLang="de-DE" sz="1600" b="1"/>
          </a:p>
          <a:p>
            <a:pPr eaLnBrk="1" hangingPunct="1">
              <a:lnSpc>
                <a:spcPct val="90000"/>
              </a:lnSpc>
              <a:spcBef>
                <a:spcPct val="20000"/>
              </a:spcBef>
            </a:pPr>
            <a:r>
              <a:rPr lang="de-CH" altLang="de-DE" sz="1600" b="1"/>
              <a:t>blau: </a:t>
            </a:r>
            <a:r>
              <a:rPr lang="de-CH" altLang="de-DE" sz="1600"/>
              <a:t>Winterverbreitungsgebiete</a:t>
            </a:r>
            <a:endParaRPr lang="de-CH" altLang="de-DE" sz="1200"/>
          </a:p>
        </p:txBody>
      </p:sp>
      <p:pic>
        <p:nvPicPr>
          <p:cNvPr id="37894" name="Picture 24">
            <a:extLst>
              <a:ext uri="{FF2B5EF4-FFF2-40B4-BE49-F238E27FC236}">
                <a16:creationId xmlns:a16="http://schemas.microsoft.com/office/drawing/2014/main" id="{3D57AE7A-CEE8-E642-9020-5238CA49F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595438"/>
            <a:ext cx="4095750"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28" descr="Unbenannt-3">
            <a:extLst>
              <a:ext uri="{FF2B5EF4-FFF2-40B4-BE49-F238E27FC236}">
                <a16:creationId xmlns:a16="http://schemas.microsoft.com/office/drawing/2014/main" id="{1AFE51E7-DA38-0542-B81B-42FAE47DF3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29" descr="namensherkunft">
            <a:extLst>
              <a:ext uri="{FF2B5EF4-FFF2-40B4-BE49-F238E27FC236}">
                <a16:creationId xmlns:a16="http://schemas.microsoft.com/office/drawing/2014/main" id="{C7C3EB80-9EB5-AD40-9403-FB4EF1409A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30" descr="kennzeichen">
            <a:extLst>
              <a:ext uri="{FF2B5EF4-FFF2-40B4-BE49-F238E27FC236}">
                <a16:creationId xmlns:a16="http://schemas.microsoft.com/office/drawing/2014/main" id="{6EB636E6-43D1-944E-9A31-CA7CADA17D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31" descr="stimme">
            <a:extLst>
              <a:ext uri="{FF2B5EF4-FFF2-40B4-BE49-F238E27FC236}">
                <a16:creationId xmlns:a16="http://schemas.microsoft.com/office/drawing/2014/main" id="{7BEB3B8A-E367-8E4A-8208-3A0B66B2B9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32" descr="verbreitung">
            <a:extLst>
              <a:ext uri="{FF2B5EF4-FFF2-40B4-BE49-F238E27FC236}">
                <a16:creationId xmlns:a16="http://schemas.microsoft.com/office/drawing/2014/main" id="{DDBD5BF8-04CD-8C4B-8446-964DB8065E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33" descr="wanderung">
            <a:extLst>
              <a:ext uri="{FF2B5EF4-FFF2-40B4-BE49-F238E27FC236}">
                <a16:creationId xmlns:a16="http://schemas.microsoft.com/office/drawing/2014/main" id="{3CA91A9A-2859-E44C-B108-DFE53D6D84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34" descr="bestand">
            <a:extLst>
              <a:ext uri="{FF2B5EF4-FFF2-40B4-BE49-F238E27FC236}">
                <a16:creationId xmlns:a16="http://schemas.microsoft.com/office/drawing/2014/main" id="{B1F7A320-4700-F349-ADCA-DCA48E148C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2" name="Picture 35" descr="systematik">
            <a:extLst>
              <a:ext uri="{FF2B5EF4-FFF2-40B4-BE49-F238E27FC236}">
                <a16:creationId xmlns:a16="http://schemas.microsoft.com/office/drawing/2014/main" id="{66BDE6E0-10BA-1E43-B5BD-E49490921B0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3" name="Picture 36" descr="vergleich">
            <a:extLst>
              <a:ext uri="{FF2B5EF4-FFF2-40B4-BE49-F238E27FC236}">
                <a16:creationId xmlns:a16="http://schemas.microsoft.com/office/drawing/2014/main" id="{8ECF45CF-C90F-344B-8859-2FF3E01E297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37" descr="lebensraum">
            <a:extLst>
              <a:ext uri="{FF2B5EF4-FFF2-40B4-BE49-F238E27FC236}">
                <a16:creationId xmlns:a16="http://schemas.microsoft.com/office/drawing/2014/main" id="{0720ED36-4C35-4A48-ADE6-9A39C58E26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Picture 38" descr="nahrung">
            <a:extLst>
              <a:ext uri="{FF2B5EF4-FFF2-40B4-BE49-F238E27FC236}">
                <a16:creationId xmlns:a16="http://schemas.microsoft.com/office/drawing/2014/main" id="{F3FC8125-C651-994C-A0E1-F0257948DF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6" name="Picture 39" descr="jagdtechnik">
            <a:extLst>
              <a:ext uri="{FF2B5EF4-FFF2-40B4-BE49-F238E27FC236}">
                <a16:creationId xmlns:a16="http://schemas.microsoft.com/office/drawing/2014/main" id="{1AC9A7F7-7012-EC42-8000-F33275EE8C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40" descr="fortpflanzung">
            <a:extLst>
              <a:ext uri="{FF2B5EF4-FFF2-40B4-BE49-F238E27FC236}">
                <a16:creationId xmlns:a16="http://schemas.microsoft.com/office/drawing/2014/main" id="{D757B236-F57D-2F4F-B76D-94AD03EB69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41" descr="gefährdung">
            <a:extLst>
              <a:ext uri="{FF2B5EF4-FFF2-40B4-BE49-F238E27FC236}">
                <a16:creationId xmlns:a16="http://schemas.microsoft.com/office/drawing/2014/main" id="{752098E8-43B6-A14D-B406-2EEA857D42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9" name="Picture 42" descr="schutzmassnahmen">
            <a:extLst>
              <a:ext uri="{FF2B5EF4-FFF2-40B4-BE49-F238E27FC236}">
                <a16:creationId xmlns:a16="http://schemas.microsoft.com/office/drawing/2014/main" id="{B588DFE5-2B1F-3645-803D-79D9E1E5C8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5" descr="montage-gross">
            <a:extLst>
              <a:ext uri="{FF2B5EF4-FFF2-40B4-BE49-F238E27FC236}">
                <a16:creationId xmlns:a16="http://schemas.microsoft.com/office/drawing/2014/main" id="{A52BE9B2-AD2F-BC40-B43F-F130650F8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51" b="1413"/>
          <a:stretch>
            <a:fillRect/>
          </a:stretch>
        </p:blipFill>
        <p:spPr bwMode="auto">
          <a:xfrm>
            <a:off x="769938" y="654050"/>
            <a:ext cx="8374062"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15">
            <a:extLst>
              <a:ext uri="{FF2B5EF4-FFF2-40B4-BE49-F238E27FC236}">
                <a16:creationId xmlns:a16="http://schemas.microsoft.com/office/drawing/2014/main" id="{0742BFE8-30F0-E640-A29E-B6EE20A7CCCC}"/>
              </a:ext>
            </a:extLst>
          </p:cNvPr>
          <p:cNvSpPr txBox="1">
            <a:spLocks noChangeArrowheads="1"/>
          </p:cNvSpPr>
          <p:nvPr/>
        </p:nvSpPr>
        <p:spPr bwMode="auto">
          <a:xfrm rot="-5400000">
            <a:off x="7308850" y="2190750"/>
            <a:ext cx="34258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solidFill>
                  <a:schemeClr val="bg1"/>
                </a:solidFill>
              </a:rPr>
              <a:t>Fotomontage. Turmfalke: H. Bäsemann, Alpen: Uni Bern</a:t>
            </a:r>
          </a:p>
        </p:txBody>
      </p:sp>
      <p:pic>
        <p:nvPicPr>
          <p:cNvPr id="39940" name="Picture 20" descr="Unbenannt-3">
            <a:extLst>
              <a:ext uri="{FF2B5EF4-FFF2-40B4-BE49-F238E27FC236}">
                <a16:creationId xmlns:a16="http://schemas.microsoft.com/office/drawing/2014/main" id="{2F74DEB1-3214-C643-88E4-98119B64C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1" descr="namensherkunft">
            <a:extLst>
              <a:ext uri="{FF2B5EF4-FFF2-40B4-BE49-F238E27FC236}">
                <a16:creationId xmlns:a16="http://schemas.microsoft.com/office/drawing/2014/main" id="{FEC2C0E8-720F-7545-8D8E-C5BFDA85D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2" descr="kennzeichen">
            <a:extLst>
              <a:ext uri="{FF2B5EF4-FFF2-40B4-BE49-F238E27FC236}">
                <a16:creationId xmlns:a16="http://schemas.microsoft.com/office/drawing/2014/main" id="{C2D14075-D6F9-E749-AC79-6305687DD1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23" descr="stimme">
            <a:extLst>
              <a:ext uri="{FF2B5EF4-FFF2-40B4-BE49-F238E27FC236}">
                <a16:creationId xmlns:a16="http://schemas.microsoft.com/office/drawing/2014/main" id="{2EAF7962-130D-014A-A218-B342C6CB63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24" descr="verbreitung">
            <a:extLst>
              <a:ext uri="{FF2B5EF4-FFF2-40B4-BE49-F238E27FC236}">
                <a16:creationId xmlns:a16="http://schemas.microsoft.com/office/drawing/2014/main" id="{5A2AFB4A-29F5-7B47-AF11-837A84D845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25" descr="wanderung">
            <a:extLst>
              <a:ext uri="{FF2B5EF4-FFF2-40B4-BE49-F238E27FC236}">
                <a16:creationId xmlns:a16="http://schemas.microsoft.com/office/drawing/2014/main" id="{B7DF1F27-DF7A-5F42-A576-72F34B50EB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26" descr="bestand">
            <a:extLst>
              <a:ext uri="{FF2B5EF4-FFF2-40B4-BE49-F238E27FC236}">
                <a16:creationId xmlns:a16="http://schemas.microsoft.com/office/drawing/2014/main" id="{8282217E-842B-DD40-9BF0-8EED5AD1DC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27" descr="systematik">
            <a:extLst>
              <a:ext uri="{FF2B5EF4-FFF2-40B4-BE49-F238E27FC236}">
                <a16:creationId xmlns:a16="http://schemas.microsoft.com/office/drawing/2014/main" id="{BED887AA-562B-4E4B-82B8-F13B39BC9E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28" descr="vergleich">
            <a:extLst>
              <a:ext uri="{FF2B5EF4-FFF2-40B4-BE49-F238E27FC236}">
                <a16:creationId xmlns:a16="http://schemas.microsoft.com/office/drawing/2014/main" id="{B800BFC6-4313-7644-BD37-75C03E01E3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29" descr="lebensraum">
            <a:extLst>
              <a:ext uri="{FF2B5EF4-FFF2-40B4-BE49-F238E27FC236}">
                <a16:creationId xmlns:a16="http://schemas.microsoft.com/office/drawing/2014/main" id="{13563EC6-52A8-D946-86AB-77CAC9EAD9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30" descr="nahrung">
            <a:extLst>
              <a:ext uri="{FF2B5EF4-FFF2-40B4-BE49-F238E27FC236}">
                <a16:creationId xmlns:a16="http://schemas.microsoft.com/office/drawing/2014/main" id="{FB1CC6C1-2082-C14F-8C8C-30C6C0EE3F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31" descr="jagdtechnik">
            <a:extLst>
              <a:ext uri="{FF2B5EF4-FFF2-40B4-BE49-F238E27FC236}">
                <a16:creationId xmlns:a16="http://schemas.microsoft.com/office/drawing/2014/main" id="{1F64D4F6-F1CA-E94E-9B70-A0F94C1CE9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32" descr="fortpflanzung">
            <a:extLst>
              <a:ext uri="{FF2B5EF4-FFF2-40B4-BE49-F238E27FC236}">
                <a16:creationId xmlns:a16="http://schemas.microsoft.com/office/drawing/2014/main" id="{6DF23CDA-5C5F-2347-96DD-F6AB2BC468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33" descr="gefährdung">
            <a:extLst>
              <a:ext uri="{FF2B5EF4-FFF2-40B4-BE49-F238E27FC236}">
                <a16:creationId xmlns:a16="http://schemas.microsoft.com/office/drawing/2014/main" id="{CBDFB923-195A-B640-8F9D-17D29B83E4D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34" descr="schutzmassnahmen">
            <a:extLst>
              <a:ext uri="{FF2B5EF4-FFF2-40B4-BE49-F238E27FC236}">
                <a16:creationId xmlns:a16="http://schemas.microsoft.com/office/drawing/2014/main" id="{DC85E83F-1E57-C848-AB38-93FEAC1CB80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5" name="Rectangle 37">
            <a:extLst>
              <a:ext uri="{FF2B5EF4-FFF2-40B4-BE49-F238E27FC236}">
                <a16:creationId xmlns:a16="http://schemas.microsoft.com/office/drawing/2014/main" id="{980F495A-8E2F-BA40-9D0F-1B98B8442E64}"/>
              </a:ext>
            </a:extLst>
          </p:cNvPr>
          <p:cNvSpPr>
            <a:spLocks noGrp="1" noChangeArrowheads="1"/>
          </p:cNvSpPr>
          <p:nvPr>
            <p:ph type="body" sz="half" idx="2"/>
          </p:nvPr>
        </p:nvSpPr>
        <p:spPr>
          <a:xfrm>
            <a:off x="990600" y="838200"/>
            <a:ext cx="7467600" cy="4114800"/>
          </a:xfrm>
          <a:noFill/>
        </p:spPr>
        <p:txBody>
          <a:bodyPr/>
          <a:lstStyle/>
          <a:p>
            <a:pPr eaLnBrk="1" hangingPunct="1">
              <a:lnSpc>
                <a:spcPct val="110000"/>
              </a:lnSpc>
            </a:pPr>
            <a:r>
              <a:rPr lang="de-DE" altLang="de-DE" sz="1800">
                <a:solidFill>
                  <a:schemeClr val="bg1"/>
                </a:solidFill>
              </a:rPr>
              <a:t>Fliegen während des Zugs relativ niedrig (Flughöhe meist 45-100 m)</a:t>
            </a:r>
          </a:p>
          <a:p>
            <a:pPr eaLnBrk="1" hangingPunct="1">
              <a:lnSpc>
                <a:spcPct val="110000"/>
              </a:lnSpc>
            </a:pPr>
            <a:endParaRPr lang="de-DE" altLang="de-DE" sz="1800">
              <a:solidFill>
                <a:schemeClr val="bg1"/>
              </a:solidFill>
            </a:endParaRPr>
          </a:p>
          <a:p>
            <a:pPr eaLnBrk="1" hangingPunct="1">
              <a:lnSpc>
                <a:spcPct val="110000"/>
              </a:lnSpc>
            </a:pPr>
            <a:r>
              <a:rPr lang="de-DE" altLang="de-DE" sz="1800">
                <a:solidFill>
                  <a:schemeClr val="bg1"/>
                </a:solidFill>
              </a:rPr>
              <a:t>Setzen Zug auch bei schlechtem Wetter fort und sind anders als viele andere Greifvögel nicht auf gute Thermik angewiesen</a:t>
            </a:r>
          </a:p>
          <a:p>
            <a:pPr eaLnBrk="1" hangingPunct="1">
              <a:lnSpc>
                <a:spcPct val="110000"/>
              </a:lnSpc>
            </a:pPr>
            <a:endParaRPr lang="de-DE" altLang="de-DE" sz="1800">
              <a:solidFill>
                <a:schemeClr val="bg1"/>
              </a:solidFill>
            </a:endParaRPr>
          </a:p>
          <a:p>
            <a:pPr eaLnBrk="1" hangingPunct="1">
              <a:lnSpc>
                <a:spcPct val="110000"/>
              </a:lnSpc>
            </a:pPr>
            <a:r>
              <a:rPr lang="de-DE" altLang="de-DE" sz="1800">
                <a:solidFill>
                  <a:schemeClr val="bg1"/>
                </a:solidFill>
              </a:rPr>
              <a:t>Überqueren daher auch Alpen, anders als z.B. Mäusebussarde</a:t>
            </a:r>
          </a:p>
          <a:p>
            <a:pPr eaLnBrk="1" hangingPunct="1">
              <a:lnSpc>
                <a:spcPct val="110000"/>
              </a:lnSpc>
            </a:pPr>
            <a:endParaRPr lang="de-DE" altLang="de-DE" sz="1800">
              <a:solidFill>
                <a:schemeClr val="bg1"/>
              </a:solidFill>
            </a:endParaRPr>
          </a:p>
          <a:p>
            <a:pPr eaLnBrk="1" hangingPunct="1">
              <a:lnSpc>
                <a:spcPct val="110000"/>
              </a:lnSpc>
            </a:pPr>
            <a:r>
              <a:rPr lang="de-DE" altLang="de-DE" sz="1800">
                <a:solidFill>
                  <a:schemeClr val="bg1"/>
                </a:solidFill>
              </a:rPr>
              <a:t>Nutzen bei Alpenüberquerung überwiegend Pässe, überfliegen aber auch Gipfel und Gletscher</a:t>
            </a: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2">
            <a:extLst>
              <a:ext uri="{FF2B5EF4-FFF2-40B4-BE49-F238E27FC236}">
                <a16:creationId xmlns:a16="http://schemas.microsoft.com/office/drawing/2014/main" id="{6B5BB63A-0518-B24F-832C-9A294AE57954}"/>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41987" name="Picture 18" descr="bestand">
            <a:extLst>
              <a:ext uri="{FF2B5EF4-FFF2-40B4-BE49-F238E27FC236}">
                <a16:creationId xmlns:a16="http://schemas.microsoft.com/office/drawing/2014/main" id="{6608E1D4-B706-C94E-9F00-0A4419887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15">
            <a:extLst>
              <a:ext uri="{FF2B5EF4-FFF2-40B4-BE49-F238E27FC236}">
                <a16:creationId xmlns:a16="http://schemas.microsoft.com/office/drawing/2014/main" id="{740897B6-B21F-3F48-8004-713B925E4609}"/>
              </a:ext>
            </a:extLst>
          </p:cNvPr>
          <p:cNvSpPr>
            <a:spLocks noChangeArrowheads="1"/>
          </p:cNvSpPr>
          <p:nvPr/>
        </p:nvSpPr>
        <p:spPr bwMode="auto">
          <a:xfrm>
            <a:off x="1416050" y="9144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7</a:t>
            </a:r>
            <a:endParaRPr lang="de-DE" altLang="de-DE" sz="7200">
              <a:latin typeface="Arial Black" panose="020B0604020202020204" pitchFamily="34" charset="0"/>
            </a:endParaRPr>
          </a:p>
        </p:txBody>
      </p:sp>
      <p:pic>
        <p:nvPicPr>
          <p:cNvPr id="41989" name="Picture 17" descr="Unbenannt-5">
            <a:extLst>
              <a:ext uri="{FF2B5EF4-FFF2-40B4-BE49-F238E27FC236}">
                <a16:creationId xmlns:a16="http://schemas.microsoft.com/office/drawing/2014/main" id="{447839F4-C831-AE40-9C77-1CCF6AE62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7163" y="6089650"/>
            <a:ext cx="5989637" cy="23495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9" descr="Unbenannt-3">
            <a:extLst>
              <a:ext uri="{FF2B5EF4-FFF2-40B4-BE49-F238E27FC236}">
                <a16:creationId xmlns:a16="http://schemas.microsoft.com/office/drawing/2014/main" id="{98643795-3F24-3245-95FC-88EDB1DF6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0" descr="namensherkunft">
            <a:extLst>
              <a:ext uri="{FF2B5EF4-FFF2-40B4-BE49-F238E27FC236}">
                <a16:creationId xmlns:a16="http://schemas.microsoft.com/office/drawing/2014/main" id="{A1E137DE-F1AF-9B44-B60C-9A28821E1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21" descr="kennzeichen">
            <a:extLst>
              <a:ext uri="{FF2B5EF4-FFF2-40B4-BE49-F238E27FC236}">
                <a16:creationId xmlns:a16="http://schemas.microsoft.com/office/drawing/2014/main" id="{4095B48A-0184-264B-BBAA-34B7C77766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22" descr="stimme">
            <a:extLst>
              <a:ext uri="{FF2B5EF4-FFF2-40B4-BE49-F238E27FC236}">
                <a16:creationId xmlns:a16="http://schemas.microsoft.com/office/drawing/2014/main" id="{0882B6F0-EE8B-6B46-88CF-7339E2A653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23" descr="verbreitung">
            <a:extLst>
              <a:ext uri="{FF2B5EF4-FFF2-40B4-BE49-F238E27FC236}">
                <a16:creationId xmlns:a16="http://schemas.microsoft.com/office/drawing/2014/main" id="{029087E4-19BA-7A4D-BB06-39C90E8D9D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24" descr="wanderung">
            <a:extLst>
              <a:ext uri="{FF2B5EF4-FFF2-40B4-BE49-F238E27FC236}">
                <a16:creationId xmlns:a16="http://schemas.microsoft.com/office/drawing/2014/main" id="{5A50866F-F883-B84D-9221-7D33D32E9C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25" descr="bestand">
            <a:extLst>
              <a:ext uri="{FF2B5EF4-FFF2-40B4-BE49-F238E27FC236}">
                <a16:creationId xmlns:a16="http://schemas.microsoft.com/office/drawing/2014/main" id="{8A06D457-FEA1-5842-BEC0-8AD2FC821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26" descr="systematik">
            <a:extLst>
              <a:ext uri="{FF2B5EF4-FFF2-40B4-BE49-F238E27FC236}">
                <a16:creationId xmlns:a16="http://schemas.microsoft.com/office/drawing/2014/main" id="{06C8A5AD-F77E-1A41-B90A-E4181CBF6B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7" descr="vergleich">
            <a:extLst>
              <a:ext uri="{FF2B5EF4-FFF2-40B4-BE49-F238E27FC236}">
                <a16:creationId xmlns:a16="http://schemas.microsoft.com/office/drawing/2014/main" id="{9C897030-FE69-7E4B-AB3A-DCAE04371A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8" descr="lebensraum">
            <a:extLst>
              <a:ext uri="{FF2B5EF4-FFF2-40B4-BE49-F238E27FC236}">
                <a16:creationId xmlns:a16="http://schemas.microsoft.com/office/drawing/2014/main" id="{85855F2D-93D0-084B-875A-6740CEF5B0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29" descr="nahrung">
            <a:extLst>
              <a:ext uri="{FF2B5EF4-FFF2-40B4-BE49-F238E27FC236}">
                <a16:creationId xmlns:a16="http://schemas.microsoft.com/office/drawing/2014/main" id="{D42F9853-664E-3549-83C4-491D1681EE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30" descr="jagdtechnik">
            <a:extLst>
              <a:ext uri="{FF2B5EF4-FFF2-40B4-BE49-F238E27FC236}">
                <a16:creationId xmlns:a16="http://schemas.microsoft.com/office/drawing/2014/main" id="{3D65CF3D-7FC9-4A43-906A-09555FBAF9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31" descr="fortpflanzung">
            <a:extLst>
              <a:ext uri="{FF2B5EF4-FFF2-40B4-BE49-F238E27FC236}">
                <a16:creationId xmlns:a16="http://schemas.microsoft.com/office/drawing/2014/main" id="{D34A5846-F11A-4147-A35F-9A289CBE07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32" descr="gefährdung">
            <a:extLst>
              <a:ext uri="{FF2B5EF4-FFF2-40B4-BE49-F238E27FC236}">
                <a16:creationId xmlns:a16="http://schemas.microsoft.com/office/drawing/2014/main" id="{7300DCDC-667C-A74E-B112-6F78DD7C3E1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33" descr="schutzmassnahmen">
            <a:extLst>
              <a:ext uri="{FF2B5EF4-FFF2-40B4-BE49-F238E27FC236}">
                <a16:creationId xmlns:a16="http://schemas.microsoft.com/office/drawing/2014/main" id="{173F750F-305F-F941-A53E-B23A146936F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8" descr="turmfalke-background-titel">
            <a:extLst>
              <a:ext uri="{FF2B5EF4-FFF2-40B4-BE49-F238E27FC236}">
                <a16:creationId xmlns:a16="http://schemas.microsoft.com/office/drawing/2014/main" id="{D4479850-53F8-694B-AEB2-7433F05D7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888"/>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9" descr="Unbenannt-1">
            <a:extLst>
              <a:ext uri="{FF2B5EF4-FFF2-40B4-BE49-F238E27FC236}">
                <a16:creationId xmlns:a16="http://schemas.microsoft.com/office/drawing/2014/main" id="{AB2C1794-B7D0-5141-AF53-5787B2A33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388938"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6" name="Rectangle 20">
            <a:extLst>
              <a:ext uri="{FF2B5EF4-FFF2-40B4-BE49-F238E27FC236}">
                <a16:creationId xmlns:a16="http://schemas.microsoft.com/office/drawing/2014/main" id="{9E3095F2-1A80-334B-A002-206D444B6A90}"/>
              </a:ext>
            </a:extLst>
          </p:cNvPr>
          <p:cNvSpPr>
            <a:spLocks noChangeArrowheads="1"/>
          </p:cNvSpPr>
          <p:nvPr/>
        </p:nvSpPr>
        <p:spPr bwMode="auto">
          <a:xfrm>
            <a:off x="5562600" y="838200"/>
            <a:ext cx="3352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r>
              <a:rPr lang="de-DE" altLang="de-DE" sz="1800"/>
              <a:t>15) Schutzmassnahmen</a:t>
            </a:r>
          </a:p>
        </p:txBody>
      </p:sp>
      <p:sp>
        <p:nvSpPr>
          <p:cNvPr id="7173" name="Rectangle 21">
            <a:extLst>
              <a:ext uri="{FF2B5EF4-FFF2-40B4-BE49-F238E27FC236}">
                <a16:creationId xmlns:a16="http://schemas.microsoft.com/office/drawing/2014/main" id="{331EE48F-5A46-C746-A21C-5ECF69A6E7C9}"/>
              </a:ext>
            </a:extLst>
          </p:cNvPr>
          <p:cNvSpPr>
            <a:spLocks noChangeArrowheads="1"/>
          </p:cNvSpPr>
          <p:nvPr/>
        </p:nvSpPr>
        <p:spPr bwMode="auto">
          <a:xfrm>
            <a:off x="2133600" y="114300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buFontTx/>
              <a:buNone/>
            </a:pPr>
            <a:r>
              <a:rPr lang="de-DE" altLang="de-DE" sz="1800"/>
              <a:t>1) Vogel des Jahres</a:t>
            </a:r>
          </a:p>
        </p:txBody>
      </p:sp>
      <p:sp>
        <p:nvSpPr>
          <p:cNvPr id="14358" name="Rectangle 22">
            <a:extLst>
              <a:ext uri="{FF2B5EF4-FFF2-40B4-BE49-F238E27FC236}">
                <a16:creationId xmlns:a16="http://schemas.microsoft.com/office/drawing/2014/main" id="{E3224C68-0740-CA41-A4CF-D0DB3771F413}"/>
              </a:ext>
            </a:extLst>
          </p:cNvPr>
          <p:cNvSpPr>
            <a:spLocks noChangeArrowheads="1"/>
          </p:cNvSpPr>
          <p:nvPr/>
        </p:nvSpPr>
        <p:spPr bwMode="auto">
          <a:xfrm>
            <a:off x="1447800" y="1914525"/>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buFontTx/>
              <a:buNone/>
            </a:pPr>
            <a:r>
              <a:rPr lang="de-DE" altLang="de-DE" sz="1800"/>
              <a:t>2) Namensherkunft</a:t>
            </a:r>
          </a:p>
        </p:txBody>
      </p:sp>
      <p:sp>
        <p:nvSpPr>
          <p:cNvPr id="14359" name="Rectangle 23">
            <a:extLst>
              <a:ext uri="{FF2B5EF4-FFF2-40B4-BE49-F238E27FC236}">
                <a16:creationId xmlns:a16="http://schemas.microsoft.com/office/drawing/2014/main" id="{56C3E54D-6A0B-204F-8133-64324ECC5D64}"/>
              </a:ext>
            </a:extLst>
          </p:cNvPr>
          <p:cNvSpPr>
            <a:spLocks noChangeArrowheads="1"/>
          </p:cNvSpPr>
          <p:nvPr/>
        </p:nvSpPr>
        <p:spPr bwMode="auto">
          <a:xfrm>
            <a:off x="762000" y="268605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buFontTx/>
              <a:buNone/>
            </a:pPr>
            <a:r>
              <a:rPr lang="de-DE" altLang="de-DE" sz="1800"/>
              <a:t>3) Kennzeichen</a:t>
            </a:r>
          </a:p>
        </p:txBody>
      </p:sp>
      <p:sp>
        <p:nvSpPr>
          <p:cNvPr id="14360" name="Rectangle 24">
            <a:extLst>
              <a:ext uri="{FF2B5EF4-FFF2-40B4-BE49-F238E27FC236}">
                <a16:creationId xmlns:a16="http://schemas.microsoft.com/office/drawing/2014/main" id="{D5DB70B2-FE99-F14B-8A83-34071A53D7C3}"/>
              </a:ext>
            </a:extLst>
          </p:cNvPr>
          <p:cNvSpPr>
            <a:spLocks noChangeArrowheads="1"/>
          </p:cNvSpPr>
          <p:nvPr/>
        </p:nvSpPr>
        <p:spPr bwMode="auto">
          <a:xfrm>
            <a:off x="1066800" y="350520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buFontTx/>
              <a:buNone/>
            </a:pPr>
            <a:r>
              <a:rPr lang="de-DE" altLang="de-DE" sz="1800"/>
              <a:t>4) Stimme</a:t>
            </a:r>
          </a:p>
        </p:txBody>
      </p:sp>
      <p:sp>
        <p:nvSpPr>
          <p:cNvPr id="14361" name="Rectangle 25">
            <a:extLst>
              <a:ext uri="{FF2B5EF4-FFF2-40B4-BE49-F238E27FC236}">
                <a16:creationId xmlns:a16="http://schemas.microsoft.com/office/drawing/2014/main" id="{0A80AC0C-F819-2541-BC80-CFCF7BD64D00}"/>
              </a:ext>
            </a:extLst>
          </p:cNvPr>
          <p:cNvSpPr>
            <a:spLocks noChangeArrowheads="1"/>
          </p:cNvSpPr>
          <p:nvPr/>
        </p:nvSpPr>
        <p:spPr bwMode="auto">
          <a:xfrm>
            <a:off x="1447800" y="4276725"/>
            <a:ext cx="2362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buFontTx/>
              <a:buNone/>
            </a:pPr>
            <a:r>
              <a:rPr lang="de-DE" altLang="de-DE" sz="1800"/>
              <a:t>5) Verbreitung</a:t>
            </a:r>
          </a:p>
        </p:txBody>
      </p:sp>
      <p:sp>
        <p:nvSpPr>
          <p:cNvPr id="14362" name="Rectangle 26">
            <a:extLst>
              <a:ext uri="{FF2B5EF4-FFF2-40B4-BE49-F238E27FC236}">
                <a16:creationId xmlns:a16="http://schemas.microsoft.com/office/drawing/2014/main" id="{4EE05000-58E1-1A48-AE0E-18DE3475EFEC}"/>
              </a:ext>
            </a:extLst>
          </p:cNvPr>
          <p:cNvSpPr>
            <a:spLocks noChangeArrowheads="1"/>
          </p:cNvSpPr>
          <p:nvPr/>
        </p:nvSpPr>
        <p:spPr bwMode="auto">
          <a:xfrm>
            <a:off x="1943100" y="5048250"/>
            <a:ext cx="3276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de-DE" altLang="de-DE"/>
              <a:t>6) Wanderung</a:t>
            </a:r>
          </a:p>
        </p:txBody>
      </p:sp>
      <p:sp>
        <p:nvSpPr>
          <p:cNvPr id="14363" name="Rectangle 27">
            <a:extLst>
              <a:ext uri="{FF2B5EF4-FFF2-40B4-BE49-F238E27FC236}">
                <a16:creationId xmlns:a16="http://schemas.microsoft.com/office/drawing/2014/main" id="{DB114973-6B97-5B42-B26A-DFDD108CDCCB}"/>
              </a:ext>
            </a:extLst>
          </p:cNvPr>
          <p:cNvSpPr>
            <a:spLocks noChangeArrowheads="1"/>
          </p:cNvSpPr>
          <p:nvPr/>
        </p:nvSpPr>
        <p:spPr bwMode="auto">
          <a:xfrm>
            <a:off x="2667000" y="586740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7) Bestand</a:t>
            </a:r>
          </a:p>
        </p:txBody>
      </p:sp>
      <p:sp>
        <p:nvSpPr>
          <p:cNvPr id="14364" name="Rectangle 28">
            <a:extLst>
              <a:ext uri="{FF2B5EF4-FFF2-40B4-BE49-F238E27FC236}">
                <a16:creationId xmlns:a16="http://schemas.microsoft.com/office/drawing/2014/main" id="{A3012BD9-EFC8-634B-A3DE-08F152CF52B2}"/>
              </a:ext>
            </a:extLst>
          </p:cNvPr>
          <p:cNvSpPr>
            <a:spLocks noChangeArrowheads="1"/>
          </p:cNvSpPr>
          <p:nvPr/>
        </p:nvSpPr>
        <p:spPr bwMode="auto">
          <a:xfrm>
            <a:off x="4191000" y="632460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8) Systematik</a:t>
            </a:r>
          </a:p>
        </p:txBody>
      </p:sp>
      <p:sp>
        <p:nvSpPr>
          <p:cNvPr id="14365" name="Rectangle 29">
            <a:extLst>
              <a:ext uri="{FF2B5EF4-FFF2-40B4-BE49-F238E27FC236}">
                <a16:creationId xmlns:a16="http://schemas.microsoft.com/office/drawing/2014/main" id="{4B2A41F1-0C00-604A-A6A4-4B8D9E32D8C4}"/>
              </a:ext>
            </a:extLst>
          </p:cNvPr>
          <p:cNvSpPr>
            <a:spLocks noChangeArrowheads="1"/>
          </p:cNvSpPr>
          <p:nvPr/>
        </p:nvSpPr>
        <p:spPr bwMode="auto">
          <a:xfrm>
            <a:off x="5486400" y="5638800"/>
            <a:ext cx="3124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9) Vergleich mit den anderen </a:t>
            </a:r>
          </a:p>
          <a:p>
            <a:r>
              <a:rPr lang="de-DE" altLang="de-DE"/>
              <a:t>     Falkenarten der Schweiz</a:t>
            </a:r>
          </a:p>
        </p:txBody>
      </p:sp>
      <p:sp>
        <p:nvSpPr>
          <p:cNvPr id="14366" name="Rectangle 30">
            <a:extLst>
              <a:ext uri="{FF2B5EF4-FFF2-40B4-BE49-F238E27FC236}">
                <a16:creationId xmlns:a16="http://schemas.microsoft.com/office/drawing/2014/main" id="{0472FBBD-7268-7944-90C6-DA68CC4EF8CC}"/>
              </a:ext>
            </a:extLst>
          </p:cNvPr>
          <p:cNvSpPr>
            <a:spLocks noChangeArrowheads="1"/>
          </p:cNvSpPr>
          <p:nvPr/>
        </p:nvSpPr>
        <p:spPr bwMode="auto">
          <a:xfrm>
            <a:off x="6381750" y="502920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10) Lebensraum</a:t>
            </a:r>
          </a:p>
        </p:txBody>
      </p:sp>
      <p:sp>
        <p:nvSpPr>
          <p:cNvPr id="14367" name="Rectangle 31">
            <a:extLst>
              <a:ext uri="{FF2B5EF4-FFF2-40B4-BE49-F238E27FC236}">
                <a16:creationId xmlns:a16="http://schemas.microsoft.com/office/drawing/2014/main" id="{628C3B99-7615-8D48-855A-7F01B9B85E10}"/>
              </a:ext>
            </a:extLst>
          </p:cNvPr>
          <p:cNvSpPr>
            <a:spLocks noChangeArrowheads="1"/>
          </p:cNvSpPr>
          <p:nvPr/>
        </p:nvSpPr>
        <p:spPr bwMode="auto">
          <a:xfrm>
            <a:off x="6781800" y="4295775"/>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11) Nahrung</a:t>
            </a:r>
          </a:p>
        </p:txBody>
      </p:sp>
      <p:sp>
        <p:nvSpPr>
          <p:cNvPr id="14368" name="Rectangle 32">
            <a:extLst>
              <a:ext uri="{FF2B5EF4-FFF2-40B4-BE49-F238E27FC236}">
                <a16:creationId xmlns:a16="http://schemas.microsoft.com/office/drawing/2014/main" id="{11CC6FEB-9B0A-2E43-8211-E74B740406CE}"/>
              </a:ext>
            </a:extLst>
          </p:cNvPr>
          <p:cNvSpPr>
            <a:spLocks noChangeArrowheads="1"/>
          </p:cNvSpPr>
          <p:nvPr/>
        </p:nvSpPr>
        <p:spPr bwMode="auto">
          <a:xfrm>
            <a:off x="7010400" y="3524250"/>
            <a:ext cx="25908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12) Jagdtechnik</a:t>
            </a:r>
          </a:p>
        </p:txBody>
      </p:sp>
      <p:sp>
        <p:nvSpPr>
          <p:cNvPr id="14369" name="Rectangle 33">
            <a:extLst>
              <a:ext uri="{FF2B5EF4-FFF2-40B4-BE49-F238E27FC236}">
                <a16:creationId xmlns:a16="http://schemas.microsoft.com/office/drawing/2014/main" id="{E9BA5C91-212A-9C42-A188-87C22F86085C}"/>
              </a:ext>
            </a:extLst>
          </p:cNvPr>
          <p:cNvSpPr>
            <a:spLocks noChangeArrowheads="1"/>
          </p:cNvSpPr>
          <p:nvPr/>
        </p:nvSpPr>
        <p:spPr bwMode="auto">
          <a:xfrm>
            <a:off x="7143750" y="2752725"/>
            <a:ext cx="20574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13) Fortpflanzung</a:t>
            </a:r>
          </a:p>
        </p:txBody>
      </p:sp>
      <p:sp>
        <p:nvSpPr>
          <p:cNvPr id="14370" name="Rectangle 34">
            <a:extLst>
              <a:ext uri="{FF2B5EF4-FFF2-40B4-BE49-F238E27FC236}">
                <a16:creationId xmlns:a16="http://schemas.microsoft.com/office/drawing/2014/main" id="{1AF183E3-F13D-8D41-9E5A-7122B9D99F08}"/>
              </a:ext>
            </a:extLst>
          </p:cNvPr>
          <p:cNvSpPr>
            <a:spLocks noChangeArrowheads="1"/>
          </p:cNvSpPr>
          <p:nvPr/>
        </p:nvSpPr>
        <p:spPr bwMode="auto">
          <a:xfrm>
            <a:off x="6324600" y="1381125"/>
            <a:ext cx="35052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a:t>14) Gefährdungsursachen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358"/>
                                        </p:tgtEl>
                                        <p:attrNameLst>
                                          <p:attrName>style.visibility</p:attrName>
                                        </p:attrNameLst>
                                      </p:cBhvr>
                                      <p:to>
                                        <p:strVal val="visible"/>
                                      </p:to>
                                    </p:set>
                                    <p:animEffect transition="in" filter="fade">
                                      <p:cBhvr>
                                        <p:cTn id="7" dur="1000"/>
                                        <p:tgtEl>
                                          <p:spTgt spid="1435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359"/>
                                        </p:tgtEl>
                                        <p:attrNameLst>
                                          <p:attrName>style.visibility</p:attrName>
                                        </p:attrNameLst>
                                      </p:cBhvr>
                                      <p:to>
                                        <p:strVal val="visible"/>
                                      </p:to>
                                    </p:set>
                                    <p:animEffect transition="in" filter="fade">
                                      <p:cBhvr>
                                        <p:cTn id="11" dur="1000"/>
                                        <p:tgtEl>
                                          <p:spTgt spid="14359"/>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360"/>
                                        </p:tgtEl>
                                        <p:attrNameLst>
                                          <p:attrName>style.visibility</p:attrName>
                                        </p:attrNameLst>
                                      </p:cBhvr>
                                      <p:to>
                                        <p:strVal val="visible"/>
                                      </p:to>
                                    </p:set>
                                    <p:animEffect transition="in" filter="fade">
                                      <p:cBhvr>
                                        <p:cTn id="15" dur="1000"/>
                                        <p:tgtEl>
                                          <p:spTgt spid="14360"/>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4361"/>
                                        </p:tgtEl>
                                        <p:attrNameLst>
                                          <p:attrName>style.visibility</p:attrName>
                                        </p:attrNameLst>
                                      </p:cBhvr>
                                      <p:to>
                                        <p:strVal val="visible"/>
                                      </p:to>
                                    </p:set>
                                    <p:animEffect transition="in" filter="fade">
                                      <p:cBhvr>
                                        <p:cTn id="19" dur="1000"/>
                                        <p:tgtEl>
                                          <p:spTgt spid="14361"/>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4362"/>
                                        </p:tgtEl>
                                        <p:attrNameLst>
                                          <p:attrName>style.visibility</p:attrName>
                                        </p:attrNameLst>
                                      </p:cBhvr>
                                      <p:to>
                                        <p:strVal val="visible"/>
                                      </p:to>
                                    </p:set>
                                    <p:animEffect transition="in" filter="fade">
                                      <p:cBhvr>
                                        <p:cTn id="23" dur="1000"/>
                                        <p:tgtEl>
                                          <p:spTgt spid="14362"/>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4363"/>
                                        </p:tgtEl>
                                        <p:attrNameLst>
                                          <p:attrName>style.visibility</p:attrName>
                                        </p:attrNameLst>
                                      </p:cBhvr>
                                      <p:to>
                                        <p:strVal val="visible"/>
                                      </p:to>
                                    </p:set>
                                    <p:animEffect transition="in" filter="fade">
                                      <p:cBhvr>
                                        <p:cTn id="27" dur="1000"/>
                                        <p:tgtEl>
                                          <p:spTgt spid="14363"/>
                                        </p:tgtEl>
                                      </p:cBhvr>
                                    </p:animEffec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4364"/>
                                        </p:tgtEl>
                                        <p:attrNameLst>
                                          <p:attrName>style.visibility</p:attrName>
                                        </p:attrNameLst>
                                      </p:cBhvr>
                                      <p:to>
                                        <p:strVal val="visible"/>
                                      </p:to>
                                    </p:set>
                                    <p:animEffect transition="in" filter="fade">
                                      <p:cBhvr>
                                        <p:cTn id="31" dur="1000"/>
                                        <p:tgtEl>
                                          <p:spTgt spid="14364"/>
                                        </p:tgtEl>
                                      </p:cBhvr>
                                    </p:animEffect>
                                  </p:childTnLst>
                                </p:cTn>
                              </p:par>
                            </p:childTnLst>
                          </p:cTn>
                        </p:par>
                        <p:par>
                          <p:cTn id="32" fill="hold" nodeType="afterGroup">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4365"/>
                                        </p:tgtEl>
                                        <p:attrNameLst>
                                          <p:attrName>style.visibility</p:attrName>
                                        </p:attrNameLst>
                                      </p:cBhvr>
                                      <p:to>
                                        <p:strVal val="visible"/>
                                      </p:to>
                                    </p:set>
                                    <p:animEffect transition="in" filter="fade">
                                      <p:cBhvr>
                                        <p:cTn id="35" dur="1000"/>
                                        <p:tgtEl>
                                          <p:spTgt spid="14365"/>
                                        </p:tgtEl>
                                      </p:cBhvr>
                                    </p:animEffect>
                                  </p:childTnLst>
                                </p:cTn>
                              </p:par>
                            </p:childTnLst>
                          </p:cTn>
                        </p:par>
                        <p:par>
                          <p:cTn id="36" fill="hold" nodeType="afterGroup">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14366"/>
                                        </p:tgtEl>
                                        <p:attrNameLst>
                                          <p:attrName>style.visibility</p:attrName>
                                        </p:attrNameLst>
                                      </p:cBhvr>
                                      <p:to>
                                        <p:strVal val="visible"/>
                                      </p:to>
                                    </p:set>
                                    <p:animEffect transition="in" filter="fade">
                                      <p:cBhvr>
                                        <p:cTn id="39" dur="1000"/>
                                        <p:tgtEl>
                                          <p:spTgt spid="14366"/>
                                        </p:tgtEl>
                                      </p:cBhvr>
                                    </p:animEffect>
                                  </p:childTnLst>
                                </p:cTn>
                              </p:par>
                            </p:childTnLst>
                          </p:cTn>
                        </p:par>
                        <p:par>
                          <p:cTn id="40" fill="hold" nodeType="afterGroup">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14367"/>
                                        </p:tgtEl>
                                        <p:attrNameLst>
                                          <p:attrName>style.visibility</p:attrName>
                                        </p:attrNameLst>
                                      </p:cBhvr>
                                      <p:to>
                                        <p:strVal val="visible"/>
                                      </p:to>
                                    </p:set>
                                    <p:animEffect transition="in" filter="fade">
                                      <p:cBhvr>
                                        <p:cTn id="43" dur="1000"/>
                                        <p:tgtEl>
                                          <p:spTgt spid="14367"/>
                                        </p:tgtEl>
                                      </p:cBhvr>
                                    </p:animEffect>
                                  </p:childTnLst>
                                </p:cTn>
                              </p:par>
                            </p:childTnLst>
                          </p:cTn>
                        </p:par>
                        <p:par>
                          <p:cTn id="44" fill="hold" nodeType="afterGroup">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14368"/>
                                        </p:tgtEl>
                                        <p:attrNameLst>
                                          <p:attrName>style.visibility</p:attrName>
                                        </p:attrNameLst>
                                      </p:cBhvr>
                                      <p:to>
                                        <p:strVal val="visible"/>
                                      </p:to>
                                    </p:set>
                                    <p:animEffect transition="in" filter="fade">
                                      <p:cBhvr>
                                        <p:cTn id="47" dur="1000"/>
                                        <p:tgtEl>
                                          <p:spTgt spid="14368"/>
                                        </p:tgtEl>
                                      </p:cBhvr>
                                    </p:animEffect>
                                  </p:childTnLst>
                                </p:cTn>
                              </p:par>
                            </p:childTnLst>
                          </p:cTn>
                        </p:par>
                        <p:par>
                          <p:cTn id="48" fill="hold" nodeType="afterGroup">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14369"/>
                                        </p:tgtEl>
                                        <p:attrNameLst>
                                          <p:attrName>style.visibility</p:attrName>
                                        </p:attrNameLst>
                                      </p:cBhvr>
                                      <p:to>
                                        <p:strVal val="visible"/>
                                      </p:to>
                                    </p:set>
                                    <p:animEffect transition="in" filter="fade">
                                      <p:cBhvr>
                                        <p:cTn id="51" dur="1000"/>
                                        <p:tgtEl>
                                          <p:spTgt spid="14369"/>
                                        </p:tgtEl>
                                      </p:cBhvr>
                                    </p:animEffect>
                                  </p:childTnLst>
                                </p:cTn>
                              </p:par>
                            </p:childTnLst>
                          </p:cTn>
                        </p:par>
                        <p:par>
                          <p:cTn id="52" fill="hold" nodeType="afterGroup">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14370"/>
                                        </p:tgtEl>
                                        <p:attrNameLst>
                                          <p:attrName>style.visibility</p:attrName>
                                        </p:attrNameLst>
                                      </p:cBhvr>
                                      <p:to>
                                        <p:strVal val="visible"/>
                                      </p:to>
                                    </p:set>
                                    <p:animEffect transition="in" filter="fade">
                                      <p:cBhvr>
                                        <p:cTn id="55" dur="1000"/>
                                        <p:tgtEl>
                                          <p:spTgt spid="14370"/>
                                        </p:tgtEl>
                                      </p:cBhvr>
                                    </p:animEffect>
                                  </p:childTnLst>
                                </p:cTn>
                              </p:par>
                            </p:childTnLst>
                          </p:cTn>
                        </p:par>
                        <p:par>
                          <p:cTn id="56" fill="hold" nodeType="afterGroup">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14356"/>
                                        </p:tgtEl>
                                        <p:attrNameLst>
                                          <p:attrName>style.visibility</p:attrName>
                                        </p:attrNameLst>
                                      </p:cBhvr>
                                      <p:to>
                                        <p:strVal val="visible"/>
                                      </p:to>
                                    </p:set>
                                    <p:animEffect transition="in" filter="fade">
                                      <p:cBhvr>
                                        <p:cTn id="59" dur="1000"/>
                                        <p:tgtEl>
                                          <p:spTgt spid="14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 grpId="0"/>
      <p:bldP spid="14358" grpId="0"/>
      <p:bldP spid="14359" grpId="0"/>
      <p:bldP spid="14360" grpId="0"/>
      <p:bldP spid="14361" grpId="0"/>
      <p:bldP spid="14362" grpId="0"/>
      <p:bldP spid="14363" grpId="0"/>
      <p:bldP spid="14364" grpId="0"/>
      <p:bldP spid="14365" grpId="0"/>
      <p:bldP spid="14366" grpId="0"/>
      <p:bldP spid="14367" grpId="0"/>
      <p:bldP spid="14368" grpId="0"/>
      <p:bldP spid="14369" grpId="0"/>
      <p:bldP spid="143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8">
            <a:extLst>
              <a:ext uri="{FF2B5EF4-FFF2-40B4-BE49-F238E27FC236}">
                <a16:creationId xmlns:a16="http://schemas.microsoft.com/office/drawing/2014/main" id="{CD1110D7-2D9F-BC4D-AA90-F42C7F41C2B2}"/>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44035" name="Picture 17">
            <a:extLst>
              <a:ext uri="{FF2B5EF4-FFF2-40B4-BE49-F238E27FC236}">
                <a16:creationId xmlns:a16="http://schemas.microsoft.com/office/drawing/2014/main" id="{D6F3CC02-9F14-6D49-A9B0-7907E69C9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50" y="3498850"/>
            <a:ext cx="4654550"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3">
            <a:extLst>
              <a:ext uri="{FF2B5EF4-FFF2-40B4-BE49-F238E27FC236}">
                <a16:creationId xmlns:a16="http://schemas.microsoft.com/office/drawing/2014/main" id="{0EC84F7C-98FB-D848-94FF-BF475BF9BBAC}"/>
              </a:ext>
            </a:extLst>
          </p:cNvPr>
          <p:cNvSpPr>
            <a:spLocks noGrp="1" noChangeArrowheads="1"/>
          </p:cNvSpPr>
          <p:nvPr>
            <p:ph type="body" sz="half" idx="1"/>
          </p:nvPr>
        </p:nvSpPr>
        <p:spPr>
          <a:xfrm>
            <a:off x="838200" y="1219200"/>
            <a:ext cx="8077200" cy="4114800"/>
          </a:xfrm>
        </p:spPr>
        <p:txBody>
          <a:bodyPr/>
          <a:lstStyle/>
          <a:p>
            <a:pPr eaLnBrk="1" hangingPunct="1">
              <a:lnSpc>
                <a:spcPct val="110000"/>
              </a:lnSpc>
            </a:pPr>
            <a:r>
              <a:rPr lang="de-DE" altLang="de-DE" sz="1800"/>
              <a:t>In der Schweiz weit verbreitet</a:t>
            </a:r>
          </a:p>
          <a:p>
            <a:pPr eaLnBrk="1" hangingPunct="1">
              <a:lnSpc>
                <a:spcPct val="70000"/>
              </a:lnSpc>
            </a:pPr>
            <a:endParaRPr lang="de-DE" altLang="de-DE" sz="1800"/>
          </a:p>
          <a:p>
            <a:pPr eaLnBrk="1" hangingPunct="1">
              <a:lnSpc>
                <a:spcPct val="110000"/>
              </a:lnSpc>
            </a:pPr>
            <a:r>
              <a:rPr lang="de-DE" altLang="de-DE" sz="1800"/>
              <a:t>Schwerpunkte in den offenen und teilweise offenen Landwirtschaftsgebieten der Niederungen und in der alpinen Stufe</a:t>
            </a:r>
          </a:p>
          <a:p>
            <a:pPr eaLnBrk="1" hangingPunct="1">
              <a:lnSpc>
                <a:spcPct val="70000"/>
              </a:lnSpc>
            </a:pPr>
            <a:endParaRPr lang="de-DE" altLang="de-DE" sz="1800"/>
          </a:p>
          <a:p>
            <a:pPr eaLnBrk="1" hangingPunct="1">
              <a:lnSpc>
                <a:spcPct val="110000"/>
              </a:lnSpc>
            </a:pPr>
            <a:r>
              <a:rPr lang="de-DE" altLang="de-DE" sz="1800"/>
              <a:t>Brütet noch weit über 2000 m, die höchsten Nester wurden oberhalb Grimentz VS auf 2850 m.ü.M. gefunden</a:t>
            </a:r>
          </a:p>
          <a:p>
            <a:pPr eaLnBrk="1" hangingPunct="1">
              <a:lnSpc>
                <a:spcPct val="70000"/>
              </a:lnSpc>
            </a:pPr>
            <a:endParaRPr lang="de-DE" altLang="de-DE" sz="1800"/>
          </a:p>
          <a:p>
            <a:pPr eaLnBrk="1" hangingPunct="1">
              <a:lnSpc>
                <a:spcPct val="110000"/>
              </a:lnSpc>
            </a:pPr>
            <a:r>
              <a:rPr lang="de-DE" altLang="de-DE" sz="1800"/>
              <a:t>Bestand 1993-1996: </a:t>
            </a:r>
          </a:p>
          <a:p>
            <a:pPr eaLnBrk="1" hangingPunct="1">
              <a:lnSpc>
                <a:spcPct val="110000"/>
              </a:lnSpc>
              <a:buFontTx/>
              <a:buNone/>
            </a:pPr>
            <a:r>
              <a:rPr lang="de-DE" altLang="de-DE" sz="1800"/>
              <a:t>	3000 bis 5000 Brutpaare</a:t>
            </a:r>
          </a:p>
          <a:p>
            <a:pPr eaLnBrk="1" hangingPunct="1">
              <a:lnSpc>
                <a:spcPct val="70000"/>
              </a:lnSpc>
            </a:pPr>
            <a:endParaRPr lang="de-DE" altLang="de-DE" sz="1800"/>
          </a:p>
          <a:p>
            <a:pPr eaLnBrk="1" hangingPunct="1">
              <a:lnSpc>
                <a:spcPct val="110000"/>
              </a:lnSpc>
            </a:pPr>
            <a:r>
              <a:rPr lang="de-DE" altLang="de-DE" sz="1800"/>
              <a:t>Rote Liste 2001: </a:t>
            </a:r>
          </a:p>
          <a:p>
            <a:pPr eaLnBrk="1" hangingPunct="1">
              <a:lnSpc>
                <a:spcPct val="110000"/>
              </a:lnSpc>
              <a:buFontTx/>
              <a:buNone/>
            </a:pPr>
            <a:r>
              <a:rPr lang="de-DE" altLang="de-DE" sz="1800"/>
              <a:t>	potenziell gefährdet</a:t>
            </a:r>
          </a:p>
        </p:txBody>
      </p:sp>
      <p:pic>
        <p:nvPicPr>
          <p:cNvPr id="44037" name="Picture 20" descr="Unbenannt-3">
            <a:extLst>
              <a:ext uri="{FF2B5EF4-FFF2-40B4-BE49-F238E27FC236}">
                <a16:creationId xmlns:a16="http://schemas.microsoft.com/office/drawing/2014/main" id="{92611850-0AAC-FB4E-B4F6-96B6A2466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1" descr="namensherkunft">
            <a:extLst>
              <a:ext uri="{FF2B5EF4-FFF2-40B4-BE49-F238E27FC236}">
                <a16:creationId xmlns:a16="http://schemas.microsoft.com/office/drawing/2014/main" id="{62AD078C-ABAA-6245-9735-5C5067CEB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2" descr="kennzeichen">
            <a:extLst>
              <a:ext uri="{FF2B5EF4-FFF2-40B4-BE49-F238E27FC236}">
                <a16:creationId xmlns:a16="http://schemas.microsoft.com/office/drawing/2014/main" id="{6DD36630-029D-514F-B2A0-41B73274F2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3" descr="stimme">
            <a:extLst>
              <a:ext uri="{FF2B5EF4-FFF2-40B4-BE49-F238E27FC236}">
                <a16:creationId xmlns:a16="http://schemas.microsoft.com/office/drawing/2014/main" id="{06BBEB30-69CD-D841-9EC9-82D3F13E68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24" descr="verbreitung">
            <a:extLst>
              <a:ext uri="{FF2B5EF4-FFF2-40B4-BE49-F238E27FC236}">
                <a16:creationId xmlns:a16="http://schemas.microsoft.com/office/drawing/2014/main" id="{9EE4042A-E703-3645-9A6A-327655C61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25" descr="wanderung">
            <a:extLst>
              <a:ext uri="{FF2B5EF4-FFF2-40B4-BE49-F238E27FC236}">
                <a16:creationId xmlns:a16="http://schemas.microsoft.com/office/drawing/2014/main" id="{ABD4AB50-D323-E04C-B295-FBE1D7F5EF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26" descr="bestand">
            <a:extLst>
              <a:ext uri="{FF2B5EF4-FFF2-40B4-BE49-F238E27FC236}">
                <a16:creationId xmlns:a16="http://schemas.microsoft.com/office/drawing/2014/main" id="{892E4757-67CE-C84F-AE7D-69752F12A1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27" descr="systematik">
            <a:extLst>
              <a:ext uri="{FF2B5EF4-FFF2-40B4-BE49-F238E27FC236}">
                <a16:creationId xmlns:a16="http://schemas.microsoft.com/office/drawing/2014/main" id="{E0D7E245-E303-5B4B-B68E-66014475A7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28" descr="vergleich">
            <a:extLst>
              <a:ext uri="{FF2B5EF4-FFF2-40B4-BE49-F238E27FC236}">
                <a16:creationId xmlns:a16="http://schemas.microsoft.com/office/drawing/2014/main" id="{8FD96BA8-C38B-E848-8436-2456A4B5CD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29" descr="lebensraum">
            <a:extLst>
              <a:ext uri="{FF2B5EF4-FFF2-40B4-BE49-F238E27FC236}">
                <a16:creationId xmlns:a16="http://schemas.microsoft.com/office/drawing/2014/main" id="{60AB508A-CA35-644A-BF4D-F858BE7204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30" descr="nahrung">
            <a:extLst>
              <a:ext uri="{FF2B5EF4-FFF2-40B4-BE49-F238E27FC236}">
                <a16:creationId xmlns:a16="http://schemas.microsoft.com/office/drawing/2014/main" id="{B433E845-CDDF-4D4F-B092-706A910C2F2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31" descr="jagdtechnik">
            <a:extLst>
              <a:ext uri="{FF2B5EF4-FFF2-40B4-BE49-F238E27FC236}">
                <a16:creationId xmlns:a16="http://schemas.microsoft.com/office/drawing/2014/main" id="{5FF715D8-B269-0A47-83FC-2557FDEF61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32" descr="fortpflanzung">
            <a:extLst>
              <a:ext uri="{FF2B5EF4-FFF2-40B4-BE49-F238E27FC236}">
                <a16:creationId xmlns:a16="http://schemas.microsoft.com/office/drawing/2014/main" id="{B7E7741A-D261-4947-8AB1-59479E18BF7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0" name="Picture 33" descr="gefährdung">
            <a:extLst>
              <a:ext uri="{FF2B5EF4-FFF2-40B4-BE49-F238E27FC236}">
                <a16:creationId xmlns:a16="http://schemas.microsoft.com/office/drawing/2014/main" id="{87FB2216-808C-7442-81BB-D4D1CDF40B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34" descr="schutzmassnahmen">
            <a:extLst>
              <a:ext uri="{FF2B5EF4-FFF2-40B4-BE49-F238E27FC236}">
                <a16:creationId xmlns:a16="http://schemas.microsoft.com/office/drawing/2014/main" id="{003260EB-5A6E-AB48-98D6-8979967B14F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8">
            <a:extLst>
              <a:ext uri="{FF2B5EF4-FFF2-40B4-BE49-F238E27FC236}">
                <a16:creationId xmlns:a16="http://schemas.microsoft.com/office/drawing/2014/main" id="{D3F2DB77-77D7-6D4E-A4A4-3C86B2B600BC}"/>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46083" name="Picture 83" descr="systematik">
            <a:extLst>
              <a:ext uri="{FF2B5EF4-FFF2-40B4-BE49-F238E27FC236}">
                <a16:creationId xmlns:a16="http://schemas.microsoft.com/office/drawing/2014/main" id="{CBAF341A-34F2-7F44-81CB-F90DDEAF4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5775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7" descr="Unbenannt-1">
            <a:extLst>
              <a:ext uri="{FF2B5EF4-FFF2-40B4-BE49-F238E27FC236}">
                <a16:creationId xmlns:a16="http://schemas.microsoft.com/office/drawing/2014/main" id="{35604295-7851-FE4B-A231-011BA1F46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62663"/>
            <a:ext cx="3962400" cy="338137"/>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Rectangle 81">
            <a:extLst>
              <a:ext uri="{FF2B5EF4-FFF2-40B4-BE49-F238E27FC236}">
                <a16:creationId xmlns:a16="http://schemas.microsoft.com/office/drawing/2014/main" id="{DAAFD301-DF2B-5F41-92D8-EBE30830D10B}"/>
              </a:ext>
            </a:extLst>
          </p:cNvPr>
          <p:cNvSpPr>
            <a:spLocks noChangeArrowheads="1"/>
          </p:cNvSpPr>
          <p:nvPr/>
        </p:nvSpPr>
        <p:spPr bwMode="auto">
          <a:xfrm>
            <a:off x="1371600" y="9906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8</a:t>
            </a:r>
            <a:endParaRPr lang="de-DE" altLang="de-DE" sz="7200">
              <a:latin typeface="Arial Black" panose="020B0604020202020204" pitchFamily="34" charset="0"/>
            </a:endParaRPr>
          </a:p>
        </p:txBody>
      </p:sp>
      <p:pic>
        <p:nvPicPr>
          <p:cNvPr id="46086" name="Picture 84" descr="Unbenannt-3">
            <a:extLst>
              <a:ext uri="{FF2B5EF4-FFF2-40B4-BE49-F238E27FC236}">
                <a16:creationId xmlns:a16="http://schemas.microsoft.com/office/drawing/2014/main" id="{BC57E0BE-07E2-A445-BA16-AB17AECAEE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85" descr="namensherkunft">
            <a:extLst>
              <a:ext uri="{FF2B5EF4-FFF2-40B4-BE49-F238E27FC236}">
                <a16:creationId xmlns:a16="http://schemas.microsoft.com/office/drawing/2014/main" id="{B39FA54D-C43A-6A42-AD6E-8CABE20A2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6" descr="kennzeichen">
            <a:extLst>
              <a:ext uri="{FF2B5EF4-FFF2-40B4-BE49-F238E27FC236}">
                <a16:creationId xmlns:a16="http://schemas.microsoft.com/office/drawing/2014/main" id="{5F454145-C746-1F49-BE86-AC2F69A531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7" descr="stimme">
            <a:extLst>
              <a:ext uri="{FF2B5EF4-FFF2-40B4-BE49-F238E27FC236}">
                <a16:creationId xmlns:a16="http://schemas.microsoft.com/office/drawing/2014/main" id="{891D6623-AB15-2A49-879F-D5AD52B32E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88" descr="verbreitung">
            <a:extLst>
              <a:ext uri="{FF2B5EF4-FFF2-40B4-BE49-F238E27FC236}">
                <a16:creationId xmlns:a16="http://schemas.microsoft.com/office/drawing/2014/main" id="{FA52A639-9787-8D4F-9BB4-480B70489F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89" descr="wanderung">
            <a:extLst>
              <a:ext uri="{FF2B5EF4-FFF2-40B4-BE49-F238E27FC236}">
                <a16:creationId xmlns:a16="http://schemas.microsoft.com/office/drawing/2014/main" id="{11E8405D-29F5-9B4D-BF51-FC3E7D36BA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90" descr="bestand">
            <a:extLst>
              <a:ext uri="{FF2B5EF4-FFF2-40B4-BE49-F238E27FC236}">
                <a16:creationId xmlns:a16="http://schemas.microsoft.com/office/drawing/2014/main" id="{28C108B5-DE58-6246-B088-2F9EF6A609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91" descr="systematik">
            <a:extLst>
              <a:ext uri="{FF2B5EF4-FFF2-40B4-BE49-F238E27FC236}">
                <a16:creationId xmlns:a16="http://schemas.microsoft.com/office/drawing/2014/main" id="{C487C5F6-5E7A-8E4C-A688-E7B1A454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92" descr="vergleich">
            <a:extLst>
              <a:ext uri="{FF2B5EF4-FFF2-40B4-BE49-F238E27FC236}">
                <a16:creationId xmlns:a16="http://schemas.microsoft.com/office/drawing/2014/main" id="{02C25E97-38E0-C64B-8E1F-F03D9F798E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93" descr="lebensraum">
            <a:extLst>
              <a:ext uri="{FF2B5EF4-FFF2-40B4-BE49-F238E27FC236}">
                <a16:creationId xmlns:a16="http://schemas.microsoft.com/office/drawing/2014/main" id="{99F016B5-C872-A84A-8EFB-1D00C413888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94" descr="nahrung">
            <a:extLst>
              <a:ext uri="{FF2B5EF4-FFF2-40B4-BE49-F238E27FC236}">
                <a16:creationId xmlns:a16="http://schemas.microsoft.com/office/drawing/2014/main" id="{EE8634EA-166A-314C-BB7D-6019EF986D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95" descr="jagdtechnik">
            <a:extLst>
              <a:ext uri="{FF2B5EF4-FFF2-40B4-BE49-F238E27FC236}">
                <a16:creationId xmlns:a16="http://schemas.microsoft.com/office/drawing/2014/main" id="{BA7A3389-8483-974B-805F-014A891B2A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96" descr="fortpflanzung">
            <a:extLst>
              <a:ext uri="{FF2B5EF4-FFF2-40B4-BE49-F238E27FC236}">
                <a16:creationId xmlns:a16="http://schemas.microsoft.com/office/drawing/2014/main" id="{75EB6779-99A5-0247-B07D-8E2A6F366D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Picture 97" descr="gefährdung">
            <a:extLst>
              <a:ext uri="{FF2B5EF4-FFF2-40B4-BE49-F238E27FC236}">
                <a16:creationId xmlns:a16="http://schemas.microsoft.com/office/drawing/2014/main" id="{EAB6700C-576A-5746-AE9D-C025C0344D7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98" descr="schutzmassnahmen">
            <a:extLst>
              <a:ext uri="{FF2B5EF4-FFF2-40B4-BE49-F238E27FC236}">
                <a16:creationId xmlns:a16="http://schemas.microsoft.com/office/drawing/2014/main" id="{1CFC4B37-0F05-B140-8B1C-EC4E490F944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9947971-E4FA-4244-8B6B-9D0E8011C42B}"/>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grpSp>
        <p:nvGrpSpPr>
          <p:cNvPr id="181338" name="Group 90">
            <a:extLst>
              <a:ext uri="{FF2B5EF4-FFF2-40B4-BE49-F238E27FC236}">
                <a16:creationId xmlns:a16="http://schemas.microsoft.com/office/drawing/2014/main" id="{0CA4E196-8128-724D-8415-7596609D9220}"/>
              </a:ext>
            </a:extLst>
          </p:cNvPr>
          <p:cNvGrpSpPr>
            <a:grpSpLocks/>
          </p:cNvGrpSpPr>
          <p:nvPr/>
        </p:nvGrpSpPr>
        <p:grpSpPr bwMode="auto">
          <a:xfrm>
            <a:off x="5029200" y="3048000"/>
            <a:ext cx="3810000" cy="990600"/>
            <a:chOff x="3168" y="1920"/>
            <a:chExt cx="2400" cy="624"/>
          </a:xfrm>
        </p:grpSpPr>
        <p:sp>
          <p:nvSpPr>
            <p:cNvPr id="48165" name="Line 7">
              <a:extLst>
                <a:ext uri="{FF2B5EF4-FFF2-40B4-BE49-F238E27FC236}">
                  <a16:creationId xmlns:a16="http://schemas.microsoft.com/office/drawing/2014/main" id="{57B2D349-0B17-F245-BD46-EDF0CC7C4EB3}"/>
                </a:ext>
              </a:extLst>
            </p:cNvPr>
            <p:cNvSpPr>
              <a:spLocks noChangeShapeType="1"/>
            </p:cNvSpPr>
            <p:nvPr/>
          </p:nvSpPr>
          <p:spPr bwMode="auto">
            <a:xfrm>
              <a:off x="3168" y="1920"/>
              <a:ext cx="19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48166" name="Group 82">
              <a:extLst>
                <a:ext uri="{FF2B5EF4-FFF2-40B4-BE49-F238E27FC236}">
                  <a16:creationId xmlns:a16="http://schemas.microsoft.com/office/drawing/2014/main" id="{EF61BE0D-0D90-114B-9541-83718ED94776}"/>
                </a:ext>
              </a:extLst>
            </p:cNvPr>
            <p:cNvGrpSpPr>
              <a:grpSpLocks/>
            </p:cNvGrpSpPr>
            <p:nvPr/>
          </p:nvGrpSpPr>
          <p:grpSpPr bwMode="auto">
            <a:xfrm>
              <a:off x="3312" y="1920"/>
              <a:ext cx="2256" cy="624"/>
              <a:chOff x="3312" y="1920"/>
              <a:chExt cx="2256" cy="624"/>
            </a:xfrm>
          </p:grpSpPr>
          <p:sp>
            <p:nvSpPr>
              <p:cNvPr id="48167" name="Line 4">
                <a:extLst>
                  <a:ext uri="{FF2B5EF4-FFF2-40B4-BE49-F238E27FC236}">
                    <a16:creationId xmlns:a16="http://schemas.microsoft.com/office/drawing/2014/main" id="{C1252742-919D-4A4A-B604-BAAECB206BA6}"/>
                  </a:ext>
                </a:extLst>
              </p:cNvPr>
              <p:cNvSpPr>
                <a:spLocks noChangeShapeType="1"/>
              </p:cNvSpPr>
              <p:nvPr/>
            </p:nvSpPr>
            <p:spPr bwMode="auto">
              <a:xfrm>
                <a:off x="5088"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8168" name="Line 5">
                <a:extLst>
                  <a:ext uri="{FF2B5EF4-FFF2-40B4-BE49-F238E27FC236}">
                    <a16:creationId xmlns:a16="http://schemas.microsoft.com/office/drawing/2014/main" id="{EB9AE3AD-DF1A-164A-9EDC-75097FB44697}"/>
                  </a:ext>
                </a:extLst>
              </p:cNvPr>
              <p:cNvSpPr>
                <a:spLocks noChangeShapeType="1"/>
              </p:cNvSpPr>
              <p:nvPr/>
            </p:nvSpPr>
            <p:spPr bwMode="auto">
              <a:xfrm>
                <a:off x="3840"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48169" name="Group 8">
                <a:extLst>
                  <a:ext uri="{FF2B5EF4-FFF2-40B4-BE49-F238E27FC236}">
                    <a16:creationId xmlns:a16="http://schemas.microsoft.com/office/drawing/2014/main" id="{310D4BEE-9C9C-3D4F-9109-1AF8995C5057}"/>
                  </a:ext>
                </a:extLst>
              </p:cNvPr>
              <p:cNvGrpSpPr>
                <a:grpSpLocks/>
              </p:cNvGrpSpPr>
              <p:nvPr/>
            </p:nvGrpSpPr>
            <p:grpSpPr bwMode="auto">
              <a:xfrm>
                <a:off x="4560" y="2042"/>
                <a:ext cx="1008" cy="502"/>
                <a:chOff x="4656" y="1968"/>
                <a:chExt cx="1008" cy="502"/>
              </a:xfrm>
            </p:grpSpPr>
            <p:sp>
              <p:nvSpPr>
                <p:cNvPr id="48173" name="AutoShape 9">
                  <a:extLst>
                    <a:ext uri="{FF2B5EF4-FFF2-40B4-BE49-F238E27FC236}">
                      <a16:creationId xmlns:a16="http://schemas.microsoft.com/office/drawing/2014/main" id="{2EBDD903-6477-6846-928D-CE11501A5012}"/>
                    </a:ext>
                  </a:extLst>
                </p:cNvPr>
                <p:cNvSpPr>
                  <a:spLocks noChangeArrowheads="1"/>
                </p:cNvSpPr>
                <p:nvPr/>
              </p:nvSpPr>
              <p:spPr bwMode="auto">
                <a:xfrm>
                  <a:off x="4656" y="1968"/>
                  <a:ext cx="1008"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48174" name="Rectangle 10">
                  <a:extLst>
                    <a:ext uri="{FF2B5EF4-FFF2-40B4-BE49-F238E27FC236}">
                      <a16:creationId xmlns:a16="http://schemas.microsoft.com/office/drawing/2014/main" id="{71C4B84C-C3E1-ED42-A846-5DD5C657B8A7}"/>
                    </a:ext>
                  </a:extLst>
                </p:cNvPr>
                <p:cNvSpPr>
                  <a:spLocks noChangeArrowheads="1"/>
                </p:cNvSpPr>
                <p:nvPr/>
              </p:nvSpPr>
              <p:spPr bwMode="auto">
                <a:xfrm>
                  <a:off x="4703" y="2017"/>
                  <a:ext cx="913"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Sekretäre</a:t>
                  </a:r>
                  <a:endParaRPr lang="de-DE" altLang="de-DE"/>
                </a:p>
                <a:p>
                  <a:pPr algn="ctr"/>
                  <a:r>
                    <a:rPr lang="de-DE" altLang="de-DE" sz="1600" i="1"/>
                    <a:t>(</a:t>
                  </a:r>
                  <a:r>
                    <a:rPr lang="de-CH" altLang="de-DE" sz="1600" i="1"/>
                    <a:t>Sagittariidae</a:t>
                  </a:r>
                  <a:r>
                    <a:rPr lang="de-DE" altLang="de-DE" sz="1600" i="1"/>
                    <a:t>)</a:t>
                  </a:r>
                </a:p>
              </p:txBody>
            </p:sp>
          </p:grpSp>
          <p:grpSp>
            <p:nvGrpSpPr>
              <p:cNvPr id="48170" name="Group 14">
                <a:extLst>
                  <a:ext uri="{FF2B5EF4-FFF2-40B4-BE49-F238E27FC236}">
                    <a16:creationId xmlns:a16="http://schemas.microsoft.com/office/drawing/2014/main" id="{CFDF59B8-F778-C747-8B57-D0C166549248}"/>
                  </a:ext>
                </a:extLst>
              </p:cNvPr>
              <p:cNvGrpSpPr>
                <a:grpSpLocks/>
              </p:cNvGrpSpPr>
              <p:nvPr/>
            </p:nvGrpSpPr>
            <p:grpSpPr bwMode="auto">
              <a:xfrm>
                <a:off x="3312" y="2042"/>
                <a:ext cx="1008" cy="502"/>
                <a:chOff x="3216" y="1968"/>
                <a:chExt cx="1008" cy="502"/>
              </a:xfrm>
            </p:grpSpPr>
            <p:sp>
              <p:nvSpPr>
                <p:cNvPr id="48171" name="AutoShape 15">
                  <a:extLst>
                    <a:ext uri="{FF2B5EF4-FFF2-40B4-BE49-F238E27FC236}">
                      <a16:creationId xmlns:a16="http://schemas.microsoft.com/office/drawing/2014/main" id="{D56A749C-102F-8E41-914C-2CFEC851BFAD}"/>
                    </a:ext>
                  </a:extLst>
                </p:cNvPr>
                <p:cNvSpPr>
                  <a:spLocks noChangeArrowheads="1"/>
                </p:cNvSpPr>
                <p:nvPr/>
              </p:nvSpPr>
              <p:spPr bwMode="auto">
                <a:xfrm>
                  <a:off x="3216" y="1968"/>
                  <a:ext cx="1008"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48172" name="Rectangle 16">
                  <a:extLst>
                    <a:ext uri="{FF2B5EF4-FFF2-40B4-BE49-F238E27FC236}">
                      <a16:creationId xmlns:a16="http://schemas.microsoft.com/office/drawing/2014/main" id="{E869EF44-D7BC-0F41-A9B7-7A4666485DD5}"/>
                    </a:ext>
                  </a:extLst>
                </p:cNvPr>
                <p:cNvSpPr>
                  <a:spLocks noChangeArrowheads="1"/>
                </p:cNvSpPr>
                <p:nvPr/>
              </p:nvSpPr>
              <p:spPr bwMode="auto">
                <a:xfrm>
                  <a:off x="3264" y="2017"/>
                  <a:ext cx="913"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Fischadler</a:t>
                  </a:r>
                  <a:endParaRPr lang="de-DE" altLang="de-DE"/>
                </a:p>
                <a:p>
                  <a:pPr algn="ctr"/>
                  <a:r>
                    <a:rPr lang="de-DE" altLang="de-DE" sz="1600" i="1"/>
                    <a:t>(</a:t>
                  </a:r>
                  <a:r>
                    <a:rPr lang="de-CH" altLang="de-DE" sz="1600" i="1"/>
                    <a:t>Pandionidae</a:t>
                  </a:r>
                  <a:r>
                    <a:rPr lang="de-DE" altLang="de-DE" sz="1600" i="1"/>
                    <a:t>)</a:t>
                  </a:r>
                </a:p>
              </p:txBody>
            </p:sp>
          </p:grpSp>
        </p:grpSp>
      </p:grpSp>
      <p:sp>
        <p:nvSpPr>
          <p:cNvPr id="181272" name="Rectangle 24">
            <a:extLst>
              <a:ext uri="{FF2B5EF4-FFF2-40B4-BE49-F238E27FC236}">
                <a16:creationId xmlns:a16="http://schemas.microsoft.com/office/drawing/2014/main" id="{1D9389BD-DB07-D14B-9BFF-3EA3C2973234}"/>
              </a:ext>
            </a:extLst>
          </p:cNvPr>
          <p:cNvSpPr>
            <a:spLocks noGrp="1" noChangeArrowheads="1"/>
          </p:cNvSpPr>
          <p:nvPr>
            <p:ph type="body" idx="1"/>
          </p:nvPr>
        </p:nvSpPr>
        <p:spPr>
          <a:xfrm>
            <a:off x="1143000" y="990600"/>
            <a:ext cx="4298950" cy="4114800"/>
          </a:xfrm>
        </p:spPr>
        <p:txBody>
          <a:bodyPr/>
          <a:lstStyle/>
          <a:p>
            <a:pPr eaLnBrk="1" hangingPunct="1"/>
            <a:r>
              <a:rPr lang="de-DE" altLang="de-DE" sz="1800" b="1"/>
              <a:t>Ordnung</a:t>
            </a:r>
            <a:r>
              <a:rPr lang="de-DE" altLang="de-DE" sz="1800"/>
              <a:t> Greifvögel</a:t>
            </a:r>
          </a:p>
          <a:p>
            <a:pPr eaLnBrk="1" hangingPunct="1"/>
            <a:r>
              <a:rPr lang="de-DE" altLang="de-DE" sz="1800" b="1"/>
              <a:t>Familie</a:t>
            </a:r>
            <a:r>
              <a:rPr lang="de-DE" altLang="de-DE" sz="1800"/>
              <a:t> Falkenartige</a:t>
            </a:r>
            <a:endParaRPr lang="de-DE" altLang="de-DE" sz="2000">
              <a:latin typeface="Verdana" panose="020B0604030504040204" pitchFamily="34" charset="0"/>
            </a:endParaRPr>
          </a:p>
        </p:txBody>
      </p:sp>
      <p:grpSp>
        <p:nvGrpSpPr>
          <p:cNvPr id="181339" name="Group 91">
            <a:extLst>
              <a:ext uri="{FF2B5EF4-FFF2-40B4-BE49-F238E27FC236}">
                <a16:creationId xmlns:a16="http://schemas.microsoft.com/office/drawing/2014/main" id="{45C5518A-8762-0B44-98A3-E69FBD36DAF1}"/>
              </a:ext>
            </a:extLst>
          </p:cNvPr>
          <p:cNvGrpSpPr>
            <a:grpSpLocks/>
          </p:cNvGrpSpPr>
          <p:nvPr/>
        </p:nvGrpSpPr>
        <p:grpSpPr bwMode="auto">
          <a:xfrm>
            <a:off x="992188" y="2895600"/>
            <a:ext cx="4037012" cy="1143000"/>
            <a:chOff x="625" y="1824"/>
            <a:chExt cx="2543" cy="720"/>
          </a:xfrm>
        </p:grpSpPr>
        <p:sp>
          <p:nvSpPr>
            <p:cNvPr id="48159" name="Line 92">
              <a:extLst>
                <a:ext uri="{FF2B5EF4-FFF2-40B4-BE49-F238E27FC236}">
                  <a16:creationId xmlns:a16="http://schemas.microsoft.com/office/drawing/2014/main" id="{62F5516B-B185-0B4C-9313-ED10C3667F04}"/>
                </a:ext>
              </a:extLst>
            </p:cNvPr>
            <p:cNvSpPr>
              <a:spLocks noChangeShapeType="1"/>
            </p:cNvSpPr>
            <p:nvPr/>
          </p:nvSpPr>
          <p:spPr bwMode="auto">
            <a:xfrm>
              <a:off x="1152"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8160" name="Line 93">
              <a:extLst>
                <a:ext uri="{FF2B5EF4-FFF2-40B4-BE49-F238E27FC236}">
                  <a16:creationId xmlns:a16="http://schemas.microsoft.com/office/drawing/2014/main" id="{E3C4608D-15BB-0540-A744-C831EC1FC294}"/>
                </a:ext>
              </a:extLst>
            </p:cNvPr>
            <p:cNvSpPr>
              <a:spLocks noChangeShapeType="1"/>
            </p:cNvSpPr>
            <p:nvPr/>
          </p:nvSpPr>
          <p:spPr bwMode="auto">
            <a:xfrm>
              <a:off x="1152" y="192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48161" name="Group 94">
              <a:extLst>
                <a:ext uri="{FF2B5EF4-FFF2-40B4-BE49-F238E27FC236}">
                  <a16:creationId xmlns:a16="http://schemas.microsoft.com/office/drawing/2014/main" id="{F95CD257-1F10-4D47-B77C-35732E3AADDA}"/>
                </a:ext>
              </a:extLst>
            </p:cNvPr>
            <p:cNvGrpSpPr>
              <a:grpSpLocks/>
            </p:cNvGrpSpPr>
            <p:nvPr/>
          </p:nvGrpSpPr>
          <p:grpSpPr bwMode="auto">
            <a:xfrm>
              <a:off x="625" y="2042"/>
              <a:ext cx="1104" cy="502"/>
              <a:chOff x="625" y="1872"/>
              <a:chExt cx="1104" cy="502"/>
            </a:xfrm>
          </p:grpSpPr>
          <p:sp>
            <p:nvSpPr>
              <p:cNvPr id="48163" name="AutoShape 95">
                <a:extLst>
                  <a:ext uri="{FF2B5EF4-FFF2-40B4-BE49-F238E27FC236}">
                    <a16:creationId xmlns:a16="http://schemas.microsoft.com/office/drawing/2014/main" id="{C4A2F588-8F0D-1745-A8DB-5ABA5E7990A0}"/>
                  </a:ext>
                </a:extLst>
              </p:cNvPr>
              <p:cNvSpPr>
                <a:spLocks noChangeArrowheads="1"/>
              </p:cNvSpPr>
              <p:nvPr/>
            </p:nvSpPr>
            <p:spPr bwMode="auto">
              <a:xfrm>
                <a:off x="625" y="1872"/>
                <a:ext cx="1104"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48164" name="Rectangle 96">
                <a:extLst>
                  <a:ext uri="{FF2B5EF4-FFF2-40B4-BE49-F238E27FC236}">
                    <a16:creationId xmlns:a16="http://schemas.microsoft.com/office/drawing/2014/main" id="{9CDA8B1E-C012-E54D-8D0C-610DE03E4EED}"/>
                  </a:ext>
                </a:extLst>
              </p:cNvPr>
              <p:cNvSpPr>
                <a:spLocks noChangeArrowheads="1"/>
              </p:cNvSpPr>
              <p:nvPr/>
            </p:nvSpPr>
            <p:spPr bwMode="auto">
              <a:xfrm>
                <a:off x="648" y="1921"/>
                <a:ext cx="1059"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Habichtartige</a:t>
                </a:r>
                <a:endParaRPr lang="de-DE" altLang="de-DE"/>
              </a:p>
              <a:p>
                <a:pPr algn="ctr"/>
                <a:r>
                  <a:rPr lang="de-DE" altLang="de-DE" sz="1600" i="1"/>
                  <a:t>(</a:t>
                </a:r>
                <a:r>
                  <a:rPr lang="de-CH" altLang="de-DE" sz="1600" i="1"/>
                  <a:t>Accipitridae</a:t>
                </a:r>
                <a:r>
                  <a:rPr lang="de-DE" altLang="de-DE" sz="1600" i="1"/>
                  <a:t>)</a:t>
                </a:r>
              </a:p>
            </p:txBody>
          </p:sp>
        </p:grpSp>
        <p:sp>
          <p:nvSpPr>
            <p:cNvPr id="48162" name="Line 97">
              <a:extLst>
                <a:ext uri="{FF2B5EF4-FFF2-40B4-BE49-F238E27FC236}">
                  <a16:creationId xmlns:a16="http://schemas.microsoft.com/office/drawing/2014/main" id="{95000F4A-B38D-6B43-BADC-C0E1D3F6F2D7}"/>
                </a:ext>
              </a:extLst>
            </p:cNvPr>
            <p:cNvSpPr>
              <a:spLocks noChangeShapeType="1"/>
            </p:cNvSpPr>
            <p:nvPr/>
          </p:nvSpPr>
          <p:spPr bwMode="auto">
            <a:xfrm>
              <a:off x="3168" y="182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81366" name="Group 118">
            <a:extLst>
              <a:ext uri="{FF2B5EF4-FFF2-40B4-BE49-F238E27FC236}">
                <a16:creationId xmlns:a16="http://schemas.microsoft.com/office/drawing/2014/main" id="{CDB462A1-7A48-8D4A-9A24-EC9ED0BF163F}"/>
              </a:ext>
            </a:extLst>
          </p:cNvPr>
          <p:cNvGrpSpPr>
            <a:grpSpLocks/>
          </p:cNvGrpSpPr>
          <p:nvPr/>
        </p:nvGrpSpPr>
        <p:grpSpPr bwMode="auto">
          <a:xfrm>
            <a:off x="3124200" y="2895600"/>
            <a:ext cx="1905000" cy="1143000"/>
            <a:chOff x="1968" y="1824"/>
            <a:chExt cx="1200" cy="720"/>
          </a:xfrm>
        </p:grpSpPr>
        <p:sp>
          <p:nvSpPr>
            <p:cNvPr id="48153" name="Line 18">
              <a:extLst>
                <a:ext uri="{FF2B5EF4-FFF2-40B4-BE49-F238E27FC236}">
                  <a16:creationId xmlns:a16="http://schemas.microsoft.com/office/drawing/2014/main" id="{982691AE-FE05-5C49-9544-E8184F5F040D}"/>
                </a:ext>
              </a:extLst>
            </p:cNvPr>
            <p:cNvSpPr>
              <a:spLocks noChangeShapeType="1"/>
            </p:cNvSpPr>
            <p:nvPr/>
          </p:nvSpPr>
          <p:spPr bwMode="auto">
            <a:xfrm>
              <a:off x="3168" y="182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48154" name="Line 19">
              <a:extLst>
                <a:ext uri="{FF2B5EF4-FFF2-40B4-BE49-F238E27FC236}">
                  <a16:creationId xmlns:a16="http://schemas.microsoft.com/office/drawing/2014/main" id="{EF44FD3A-A2A4-6D4B-9DA2-353C7FDF533F}"/>
                </a:ext>
              </a:extLst>
            </p:cNvPr>
            <p:cNvSpPr>
              <a:spLocks noChangeShapeType="1"/>
            </p:cNvSpPr>
            <p:nvPr/>
          </p:nvSpPr>
          <p:spPr bwMode="auto">
            <a:xfrm>
              <a:off x="2496" y="1920"/>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48155" name="Group 20">
              <a:extLst>
                <a:ext uri="{FF2B5EF4-FFF2-40B4-BE49-F238E27FC236}">
                  <a16:creationId xmlns:a16="http://schemas.microsoft.com/office/drawing/2014/main" id="{46A547D9-C028-9C49-8E77-068897EC9467}"/>
                </a:ext>
              </a:extLst>
            </p:cNvPr>
            <p:cNvGrpSpPr>
              <a:grpSpLocks/>
            </p:cNvGrpSpPr>
            <p:nvPr/>
          </p:nvGrpSpPr>
          <p:grpSpPr bwMode="auto">
            <a:xfrm>
              <a:off x="1968" y="2042"/>
              <a:ext cx="1104" cy="502"/>
              <a:chOff x="1920" y="1920"/>
              <a:chExt cx="1104" cy="502"/>
            </a:xfrm>
          </p:grpSpPr>
          <p:sp>
            <p:nvSpPr>
              <p:cNvPr id="48157" name="AutoShape 21">
                <a:extLst>
                  <a:ext uri="{FF2B5EF4-FFF2-40B4-BE49-F238E27FC236}">
                    <a16:creationId xmlns:a16="http://schemas.microsoft.com/office/drawing/2014/main" id="{601E8B96-E027-014B-9F7D-F1DBFC97EF9A}"/>
                  </a:ext>
                </a:extLst>
              </p:cNvPr>
              <p:cNvSpPr>
                <a:spLocks noChangeArrowheads="1"/>
              </p:cNvSpPr>
              <p:nvPr/>
            </p:nvSpPr>
            <p:spPr bwMode="auto">
              <a:xfrm>
                <a:off x="1920" y="1920"/>
                <a:ext cx="1104" cy="502"/>
              </a:xfrm>
              <a:prstGeom prst="roundRect">
                <a:avLst>
                  <a:gd name="adj" fmla="val 16667"/>
                </a:avLst>
              </a:prstGeom>
              <a:solidFill>
                <a:schemeClr val="bg1"/>
              </a:solidFill>
              <a:ln w="12700">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48158" name="Rectangle 22">
                <a:extLst>
                  <a:ext uri="{FF2B5EF4-FFF2-40B4-BE49-F238E27FC236}">
                    <a16:creationId xmlns:a16="http://schemas.microsoft.com/office/drawing/2014/main" id="{6ABF7836-E13A-D34E-AD3E-44FDA9783666}"/>
                  </a:ext>
                </a:extLst>
              </p:cNvPr>
              <p:cNvSpPr>
                <a:spLocks noChangeArrowheads="1"/>
              </p:cNvSpPr>
              <p:nvPr/>
            </p:nvSpPr>
            <p:spPr bwMode="auto">
              <a:xfrm>
                <a:off x="1974" y="1969"/>
                <a:ext cx="996"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solidFill>
                      <a:srgbClr val="FF0000"/>
                    </a:solidFill>
                  </a:rPr>
                  <a:t>Falkenartige</a:t>
                </a:r>
                <a:endParaRPr lang="de-DE" altLang="de-DE">
                  <a:solidFill>
                    <a:srgbClr val="FF0000"/>
                  </a:solidFill>
                </a:endParaRPr>
              </a:p>
              <a:p>
                <a:pPr algn="ctr"/>
                <a:r>
                  <a:rPr lang="de-DE" altLang="de-DE" sz="1600" i="1">
                    <a:solidFill>
                      <a:srgbClr val="FF0000"/>
                    </a:solidFill>
                  </a:rPr>
                  <a:t>(Falconidae)</a:t>
                </a:r>
                <a:endParaRPr lang="de-DE" altLang="de-DE" sz="1600">
                  <a:solidFill>
                    <a:srgbClr val="FF0000"/>
                  </a:solidFill>
                </a:endParaRPr>
              </a:p>
            </p:txBody>
          </p:sp>
        </p:grpSp>
        <p:sp>
          <p:nvSpPr>
            <p:cNvPr id="48156" name="Line 23">
              <a:extLst>
                <a:ext uri="{FF2B5EF4-FFF2-40B4-BE49-F238E27FC236}">
                  <a16:creationId xmlns:a16="http://schemas.microsoft.com/office/drawing/2014/main" id="{34DEE30C-A373-7A4E-9AE5-475956FD6904}"/>
                </a:ext>
              </a:extLst>
            </p:cNvPr>
            <p:cNvSpPr>
              <a:spLocks noChangeShapeType="1"/>
            </p:cNvSpPr>
            <p:nvPr/>
          </p:nvSpPr>
          <p:spPr bwMode="auto">
            <a:xfrm>
              <a:off x="2496" y="1920"/>
              <a:ext cx="67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81278" name="Group 30">
            <a:extLst>
              <a:ext uri="{FF2B5EF4-FFF2-40B4-BE49-F238E27FC236}">
                <a16:creationId xmlns:a16="http://schemas.microsoft.com/office/drawing/2014/main" id="{B39EF04E-88D8-B244-ACC1-CF72548AAFAD}"/>
              </a:ext>
            </a:extLst>
          </p:cNvPr>
          <p:cNvGrpSpPr>
            <a:grpSpLocks/>
          </p:cNvGrpSpPr>
          <p:nvPr/>
        </p:nvGrpSpPr>
        <p:grpSpPr bwMode="auto">
          <a:xfrm>
            <a:off x="4038600" y="2174875"/>
            <a:ext cx="1905000" cy="796925"/>
            <a:chOff x="2527" y="2140"/>
            <a:chExt cx="1200" cy="502"/>
          </a:xfrm>
        </p:grpSpPr>
        <p:sp>
          <p:nvSpPr>
            <p:cNvPr id="48151" name="AutoShape 31">
              <a:extLst>
                <a:ext uri="{FF2B5EF4-FFF2-40B4-BE49-F238E27FC236}">
                  <a16:creationId xmlns:a16="http://schemas.microsoft.com/office/drawing/2014/main" id="{A19D2747-6378-104A-A246-F36063ED5389}"/>
                </a:ext>
              </a:extLst>
            </p:cNvPr>
            <p:cNvSpPr>
              <a:spLocks noChangeArrowheads="1"/>
            </p:cNvSpPr>
            <p:nvPr/>
          </p:nvSpPr>
          <p:spPr bwMode="auto">
            <a:xfrm>
              <a:off x="2527" y="2140"/>
              <a:ext cx="1200" cy="502"/>
            </a:xfrm>
            <a:prstGeom prst="roundRect">
              <a:avLst>
                <a:gd name="adj" fmla="val 16667"/>
              </a:avLst>
            </a:prstGeom>
            <a:solidFill>
              <a:schemeClr val="bg1"/>
            </a:solidFill>
            <a:ln w="12700">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48152" name="Rectangle 32">
              <a:extLst>
                <a:ext uri="{FF2B5EF4-FFF2-40B4-BE49-F238E27FC236}">
                  <a16:creationId xmlns:a16="http://schemas.microsoft.com/office/drawing/2014/main" id="{D8725EA5-90C2-EF4C-A249-E741150C1546}"/>
                </a:ext>
              </a:extLst>
            </p:cNvPr>
            <p:cNvSpPr>
              <a:spLocks noChangeArrowheads="1"/>
            </p:cNvSpPr>
            <p:nvPr/>
          </p:nvSpPr>
          <p:spPr bwMode="auto">
            <a:xfrm>
              <a:off x="2570" y="2160"/>
              <a:ext cx="1116" cy="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400">
                  <a:solidFill>
                    <a:srgbClr val="FF0000"/>
                  </a:solidFill>
                </a:rPr>
                <a:t>Greifvögel</a:t>
              </a:r>
              <a:endParaRPr lang="de-DE" altLang="de-DE">
                <a:solidFill>
                  <a:srgbClr val="FF0000"/>
                </a:solidFill>
              </a:endParaRPr>
            </a:p>
            <a:p>
              <a:pPr algn="ctr"/>
              <a:r>
                <a:rPr lang="de-DE" altLang="de-DE" i="1">
                  <a:solidFill>
                    <a:srgbClr val="FF0000"/>
                  </a:solidFill>
                </a:rPr>
                <a:t>(Falconiformes)</a:t>
              </a:r>
              <a:endParaRPr lang="de-DE" altLang="de-DE">
                <a:solidFill>
                  <a:srgbClr val="FF0000"/>
                </a:solidFill>
              </a:endParaRPr>
            </a:p>
          </p:txBody>
        </p:sp>
      </p:grpSp>
      <p:pic>
        <p:nvPicPr>
          <p:cNvPr id="48136" name="Picture 103" descr="Unbenannt-3">
            <a:extLst>
              <a:ext uri="{FF2B5EF4-FFF2-40B4-BE49-F238E27FC236}">
                <a16:creationId xmlns:a16="http://schemas.microsoft.com/office/drawing/2014/main" id="{3A98B1D8-73DC-114C-BCF1-733E89626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04" descr="namensherkunft">
            <a:extLst>
              <a:ext uri="{FF2B5EF4-FFF2-40B4-BE49-F238E27FC236}">
                <a16:creationId xmlns:a16="http://schemas.microsoft.com/office/drawing/2014/main" id="{2838DD9E-112E-A943-8663-F839E5B30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05" descr="kennzeichen">
            <a:extLst>
              <a:ext uri="{FF2B5EF4-FFF2-40B4-BE49-F238E27FC236}">
                <a16:creationId xmlns:a16="http://schemas.microsoft.com/office/drawing/2014/main" id="{CEF23970-BD8F-D047-B79D-5A680B1BE1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106" descr="stimme">
            <a:extLst>
              <a:ext uri="{FF2B5EF4-FFF2-40B4-BE49-F238E27FC236}">
                <a16:creationId xmlns:a16="http://schemas.microsoft.com/office/drawing/2014/main" id="{E1B5E26D-4AC0-CA44-BC53-1C78D10C84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07" descr="verbreitung">
            <a:extLst>
              <a:ext uri="{FF2B5EF4-FFF2-40B4-BE49-F238E27FC236}">
                <a16:creationId xmlns:a16="http://schemas.microsoft.com/office/drawing/2014/main" id="{8077A3F8-2792-754E-8790-964B107BD4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08" descr="wanderung">
            <a:extLst>
              <a:ext uri="{FF2B5EF4-FFF2-40B4-BE49-F238E27FC236}">
                <a16:creationId xmlns:a16="http://schemas.microsoft.com/office/drawing/2014/main" id="{5B1CE979-6ED8-144A-A546-F1AF492E03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09" descr="bestand">
            <a:extLst>
              <a:ext uri="{FF2B5EF4-FFF2-40B4-BE49-F238E27FC236}">
                <a16:creationId xmlns:a16="http://schemas.microsoft.com/office/drawing/2014/main" id="{4C82EAA8-BF00-F34F-837B-718833F359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10" descr="systematik">
            <a:extLst>
              <a:ext uri="{FF2B5EF4-FFF2-40B4-BE49-F238E27FC236}">
                <a16:creationId xmlns:a16="http://schemas.microsoft.com/office/drawing/2014/main" id="{FC5C8487-8C87-364D-A494-F59888169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111" descr="vergleich">
            <a:extLst>
              <a:ext uri="{FF2B5EF4-FFF2-40B4-BE49-F238E27FC236}">
                <a16:creationId xmlns:a16="http://schemas.microsoft.com/office/drawing/2014/main" id="{DBC12CC5-FE3D-F849-A176-1A8B11FD80C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112" descr="lebensraum">
            <a:extLst>
              <a:ext uri="{FF2B5EF4-FFF2-40B4-BE49-F238E27FC236}">
                <a16:creationId xmlns:a16="http://schemas.microsoft.com/office/drawing/2014/main" id="{C5A1C7AF-C582-6C4A-88B7-0A01A65333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113" descr="nahrung">
            <a:extLst>
              <a:ext uri="{FF2B5EF4-FFF2-40B4-BE49-F238E27FC236}">
                <a16:creationId xmlns:a16="http://schemas.microsoft.com/office/drawing/2014/main" id="{4AAC6BB7-EE29-3D4E-80B1-B707D1A39F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Picture 114" descr="jagdtechnik">
            <a:extLst>
              <a:ext uri="{FF2B5EF4-FFF2-40B4-BE49-F238E27FC236}">
                <a16:creationId xmlns:a16="http://schemas.microsoft.com/office/drawing/2014/main" id="{8E9A2873-EAA9-A64C-8439-B1DB82E18A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115" descr="fortpflanzung">
            <a:extLst>
              <a:ext uri="{FF2B5EF4-FFF2-40B4-BE49-F238E27FC236}">
                <a16:creationId xmlns:a16="http://schemas.microsoft.com/office/drawing/2014/main" id="{0F57DE1A-FB24-034D-8321-90F3498B9F5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116" descr="gefährdung">
            <a:extLst>
              <a:ext uri="{FF2B5EF4-FFF2-40B4-BE49-F238E27FC236}">
                <a16:creationId xmlns:a16="http://schemas.microsoft.com/office/drawing/2014/main" id="{93C09643-0DD3-D64B-BC89-1D85B8550B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0" name="Picture 117" descr="schutzmassnahmen">
            <a:extLst>
              <a:ext uri="{FF2B5EF4-FFF2-40B4-BE49-F238E27FC236}">
                <a16:creationId xmlns:a16="http://schemas.microsoft.com/office/drawing/2014/main" id="{7E6B2398-D958-4346-9011-739F38D027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1278"/>
                                        </p:tgtEl>
                                        <p:attrNameLst>
                                          <p:attrName>style.visibility</p:attrName>
                                        </p:attrNameLst>
                                      </p:cBhvr>
                                      <p:to>
                                        <p:strVal val="visible"/>
                                      </p:to>
                                    </p:set>
                                    <p:anim calcmode="lin" valueType="num">
                                      <p:cBhvr additive="base">
                                        <p:cTn id="7" dur="1000" fill="hold"/>
                                        <p:tgtEl>
                                          <p:spTgt spid="181278"/>
                                        </p:tgtEl>
                                        <p:attrNameLst>
                                          <p:attrName>ppt_x</p:attrName>
                                        </p:attrNameLst>
                                      </p:cBhvr>
                                      <p:tavLst>
                                        <p:tav tm="0">
                                          <p:val>
                                            <p:strVal val="#ppt_x"/>
                                          </p:val>
                                        </p:tav>
                                        <p:tav tm="100000">
                                          <p:val>
                                            <p:strVal val="#ppt_x"/>
                                          </p:val>
                                        </p:tav>
                                      </p:tavLst>
                                    </p:anim>
                                    <p:anim calcmode="lin" valueType="num">
                                      <p:cBhvr additive="base">
                                        <p:cTn id="8" dur="1000" fill="hold"/>
                                        <p:tgtEl>
                                          <p:spTgt spid="1812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1272">
                                            <p:txEl>
                                              <p:pRg st="1" end="1"/>
                                            </p:txEl>
                                          </p:spTgt>
                                        </p:tgtEl>
                                        <p:attrNameLst>
                                          <p:attrName>style.visibility</p:attrName>
                                        </p:attrNameLst>
                                      </p:cBhvr>
                                      <p:to>
                                        <p:strVal val="visible"/>
                                      </p:to>
                                    </p:set>
                                    <p:animEffect transition="in" filter="fade">
                                      <p:cBhvr>
                                        <p:cTn id="13" dur="2000"/>
                                        <p:tgtEl>
                                          <p:spTgt spid="181272">
                                            <p:txEl>
                                              <p:pRg st="1" end="1"/>
                                            </p:txEl>
                                          </p:spTgt>
                                        </p:tgtEl>
                                      </p:cBhvr>
                                    </p:animEffect>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181338"/>
                                        </p:tgtEl>
                                        <p:attrNameLst>
                                          <p:attrName>style.visibility</p:attrName>
                                        </p:attrNameLst>
                                      </p:cBhvr>
                                      <p:to>
                                        <p:strVal val="visible"/>
                                      </p:to>
                                    </p:set>
                                    <p:anim calcmode="lin" valueType="num">
                                      <p:cBhvr additive="base">
                                        <p:cTn id="17" dur="1000" fill="hold"/>
                                        <p:tgtEl>
                                          <p:spTgt spid="181338"/>
                                        </p:tgtEl>
                                        <p:attrNameLst>
                                          <p:attrName>ppt_x</p:attrName>
                                        </p:attrNameLst>
                                      </p:cBhvr>
                                      <p:tavLst>
                                        <p:tav tm="0">
                                          <p:val>
                                            <p:strVal val="#ppt_x"/>
                                          </p:val>
                                        </p:tav>
                                        <p:tav tm="100000">
                                          <p:val>
                                            <p:strVal val="#ppt_x"/>
                                          </p:val>
                                        </p:tav>
                                      </p:tavLst>
                                    </p:anim>
                                    <p:anim calcmode="lin" valueType="num">
                                      <p:cBhvr additive="base">
                                        <p:cTn id="18" dur="1000" fill="hold"/>
                                        <p:tgtEl>
                                          <p:spTgt spid="1813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81366"/>
                                        </p:tgtEl>
                                        <p:attrNameLst>
                                          <p:attrName>style.visibility</p:attrName>
                                        </p:attrNameLst>
                                      </p:cBhvr>
                                      <p:to>
                                        <p:strVal val="visible"/>
                                      </p:to>
                                    </p:set>
                                    <p:anim calcmode="lin" valueType="num">
                                      <p:cBhvr additive="base">
                                        <p:cTn id="21" dur="1000" fill="hold"/>
                                        <p:tgtEl>
                                          <p:spTgt spid="181366"/>
                                        </p:tgtEl>
                                        <p:attrNameLst>
                                          <p:attrName>ppt_x</p:attrName>
                                        </p:attrNameLst>
                                      </p:cBhvr>
                                      <p:tavLst>
                                        <p:tav tm="0">
                                          <p:val>
                                            <p:strVal val="#ppt_x"/>
                                          </p:val>
                                        </p:tav>
                                        <p:tav tm="100000">
                                          <p:val>
                                            <p:strVal val="#ppt_x"/>
                                          </p:val>
                                        </p:tav>
                                      </p:tavLst>
                                    </p:anim>
                                    <p:anim calcmode="lin" valueType="num">
                                      <p:cBhvr additive="base">
                                        <p:cTn id="22" dur="1000" fill="hold"/>
                                        <p:tgtEl>
                                          <p:spTgt spid="18136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1339"/>
                                        </p:tgtEl>
                                        <p:attrNameLst>
                                          <p:attrName>style.visibility</p:attrName>
                                        </p:attrNameLst>
                                      </p:cBhvr>
                                      <p:to>
                                        <p:strVal val="visible"/>
                                      </p:to>
                                    </p:set>
                                    <p:anim calcmode="lin" valueType="num">
                                      <p:cBhvr additive="base">
                                        <p:cTn id="25" dur="1000" fill="hold"/>
                                        <p:tgtEl>
                                          <p:spTgt spid="181339"/>
                                        </p:tgtEl>
                                        <p:attrNameLst>
                                          <p:attrName>ppt_x</p:attrName>
                                        </p:attrNameLst>
                                      </p:cBhvr>
                                      <p:tavLst>
                                        <p:tav tm="0">
                                          <p:val>
                                            <p:strVal val="#ppt_x"/>
                                          </p:val>
                                        </p:tav>
                                        <p:tav tm="100000">
                                          <p:val>
                                            <p:strVal val="#ppt_x"/>
                                          </p:val>
                                        </p:tav>
                                      </p:tavLst>
                                    </p:anim>
                                    <p:anim calcmode="lin" valueType="num">
                                      <p:cBhvr additive="base">
                                        <p:cTn id="26" dur="1000" fill="hold"/>
                                        <p:tgtEl>
                                          <p:spTgt spid="181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7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34">
            <a:extLst>
              <a:ext uri="{FF2B5EF4-FFF2-40B4-BE49-F238E27FC236}">
                <a16:creationId xmlns:a16="http://schemas.microsoft.com/office/drawing/2014/main" id="{2A06015B-5D8A-8F4E-B9C3-DDCFB66630A7}"/>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0179" name="Line 60">
            <a:extLst>
              <a:ext uri="{FF2B5EF4-FFF2-40B4-BE49-F238E27FC236}">
                <a16:creationId xmlns:a16="http://schemas.microsoft.com/office/drawing/2014/main" id="{DCF1A28C-C890-E14B-BA70-9681E2559C13}"/>
              </a:ext>
            </a:extLst>
          </p:cNvPr>
          <p:cNvSpPr>
            <a:spLocks noChangeShapeType="1"/>
          </p:cNvSpPr>
          <p:nvPr/>
        </p:nvSpPr>
        <p:spPr bwMode="auto">
          <a:xfrm>
            <a:off x="1828800" y="3048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0180" name="Line 59">
            <a:extLst>
              <a:ext uri="{FF2B5EF4-FFF2-40B4-BE49-F238E27FC236}">
                <a16:creationId xmlns:a16="http://schemas.microsoft.com/office/drawing/2014/main" id="{91F48F96-CCAB-024A-89A5-6BBC527BB863}"/>
              </a:ext>
            </a:extLst>
          </p:cNvPr>
          <p:cNvSpPr>
            <a:spLocks noChangeShapeType="1"/>
          </p:cNvSpPr>
          <p:nvPr/>
        </p:nvSpPr>
        <p:spPr bwMode="auto">
          <a:xfrm>
            <a:off x="1828800" y="3048000"/>
            <a:ext cx="3200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0181" name="Group 139">
            <a:extLst>
              <a:ext uri="{FF2B5EF4-FFF2-40B4-BE49-F238E27FC236}">
                <a16:creationId xmlns:a16="http://schemas.microsoft.com/office/drawing/2014/main" id="{F23865FA-82EC-B648-B229-275B8D8FCC76}"/>
              </a:ext>
            </a:extLst>
          </p:cNvPr>
          <p:cNvGrpSpPr>
            <a:grpSpLocks/>
          </p:cNvGrpSpPr>
          <p:nvPr/>
        </p:nvGrpSpPr>
        <p:grpSpPr bwMode="auto">
          <a:xfrm>
            <a:off x="992188" y="3241675"/>
            <a:ext cx="1752600" cy="796925"/>
            <a:chOff x="625" y="1872"/>
            <a:chExt cx="1104" cy="502"/>
          </a:xfrm>
        </p:grpSpPr>
        <p:sp>
          <p:nvSpPr>
            <p:cNvPr id="50233" name="AutoShape 137">
              <a:extLst>
                <a:ext uri="{FF2B5EF4-FFF2-40B4-BE49-F238E27FC236}">
                  <a16:creationId xmlns:a16="http://schemas.microsoft.com/office/drawing/2014/main" id="{B5121B01-3A88-2B4C-90FA-00CCF0D09AB5}"/>
                </a:ext>
              </a:extLst>
            </p:cNvPr>
            <p:cNvSpPr>
              <a:spLocks noChangeArrowheads="1"/>
            </p:cNvSpPr>
            <p:nvPr/>
          </p:nvSpPr>
          <p:spPr bwMode="auto">
            <a:xfrm>
              <a:off x="625" y="1872"/>
              <a:ext cx="1104" cy="502"/>
            </a:xfrm>
            <a:prstGeom prst="roundRect">
              <a:avLst>
                <a:gd name="adj" fmla="val 16667"/>
              </a:avLst>
            </a:prstGeom>
            <a:solidFill>
              <a:schemeClr val="bg1"/>
            </a:solidFill>
            <a:ln w="12700">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0234" name="Rectangle 17">
              <a:extLst>
                <a:ext uri="{FF2B5EF4-FFF2-40B4-BE49-F238E27FC236}">
                  <a16:creationId xmlns:a16="http://schemas.microsoft.com/office/drawing/2014/main" id="{0933FF83-A7CD-D746-9BB8-EF7DC82FF7C3}"/>
                </a:ext>
              </a:extLst>
            </p:cNvPr>
            <p:cNvSpPr>
              <a:spLocks noChangeArrowheads="1"/>
            </p:cNvSpPr>
            <p:nvPr/>
          </p:nvSpPr>
          <p:spPr bwMode="auto">
            <a:xfrm>
              <a:off x="649" y="1921"/>
              <a:ext cx="1059"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Habichtartige</a:t>
              </a:r>
              <a:endParaRPr lang="de-DE" altLang="de-DE"/>
            </a:p>
            <a:p>
              <a:pPr algn="ctr"/>
              <a:r>
                <a:rPr lang="de-DE" altLang="de-DE" sz="1600" i="1"/>
                <a:t>(</a:t>
              </a:r>
              <a:r>
                <a:rPr lang="de-CH" altLang="de-DE" sz="1600" i="1"/>
                <a:t>Accipitridae</a:t>
              </a:r>
              <a:r>
                <a:rPr lang="de-DE" altLang="de-DE" sz="1600" i="1"/>
                <a:t>)</a:t>
              </a:r>
            </a:p>
          </p:txBody>
        </p:sp>
      </p:grpSp>
      <p:sp>
        <p:nvSpPr>
          <p:cNvPr id="50182" name="Line 77">
            <a:extLst>
              <a:ext uri="{FF2B5EF4-FFF2-40B4-BE49-F238E27FC236}">
                <a16:creationId xmlns:a16="http://schemas.microsoft.com/office/drawing/2014/main" id="{1C4829A0-06C5-DE43-9548-06CBC3E0F874}"/>
              </a:ext>
            </a:extLst>
          </p:cNvPr>
          <p:cNvSpPr>
            <a:spLocks noChangeShapeType="1"/>
          </p:cNvSpPr>
          <p:nvPr/>
        </p:nvSpPr>
        <p:spPr bwMode="auto">
          <a:xfrm>
            <a:off x="5029200" y="2895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0183" name="Rectangle 3">
            <a:extLst>
              <a:ext uri="{FF2B5EF4-FFF2-40B4-BE49-F238E27FC236}">
                <a16:creationId xmlns:a16="http://schemas.microsoft.com/office/drawing/2014/main" id="{D2D99ACD-CA6C-E44C-9F48-9344C3857905}"/>
              </a:ext>
            </a:extLst>
          </p:cNvPr>
          <p:cNvSpPr>
            <a:spLocks noGrp="1" noChangeArrowheads="1"/>
          </p:cNvSpPr>
          <p:nvPr>
            <p:ph type="body" idx="1"/>
          </p:nvPr>
        </p:nvSpPr>
        <p:spPr>
          <a:xfrm>
            <a:off x="1143000" y="990600"/>
            <a:ext cx="4298950" cy="4114800"/>
          </a:xfrm>
        </p:spPr>
        <p:txBody>
          <a:bodyPr/>
          <a:lstStyle/>
          <a:p>
            <a:pPr eaLnBrk="1" hangingPunct="1"/>
            <a:r>
              <a:rPr lang="de-DE" altLang="de-DE" sz="1800" b="1"/>
              <a:t>Ordnung</a:t>
            </a:r>
            <a:r>
              <a:rPr lang="de-DE" altLang="de-DE" sz="1800"/>
              <a:t> Greifvögel</a:t>
            </a:r>
          </a:p>
          <a:p>
            <a:pPr eaLnBrk="1" hangingPunct="1"/>
            <a:r>
              <a:rPr lang="de-DE" altLang="de-DE" sz="1800" b="1"/>
              <a:t>Familie </a:t>
            </a:r>
            <a:r>
              <a:rPr lang="de-DE" altLang="de-DE" sz="1800"/>
              <a:t>Falkenartige</a:t>
            </a:r>
            <a:endParaRPr lang="de-DE" altLang="de-DE" sz="2000"/>
          </a:p>
          <a:p>
            <a:pPr eaLnBrk="1" hangingPunct="1">
              <a:buFontTx/>
              <a:buNone/>
            </a:pPr>
            <a:endParaRPr lang="de-DE" altLang="de-DE" sz="2000">
              <a:latin typeface="Verdana" panose="020B0604030504040204" pitchFamily="34" charset="0"/>
            </a:endParaRPr>
          </a:p>
        </p:txBody>
      </p:sp>
      <p:grpSp>
        <p:nvGrpSpPr>
          <p:cNvPr id="50184" name="Group 44">
            <a:extLst>
              <a:ext uri="{FF2B5EF4-FFF2-40B4-BE49-F238E27FC236}">
                <a16:creationId xmlns:a16="http://schemas.microsoft.com/office/drawing/2014/main" id="{74E7C4F1-1CA3-6447-A5CD-1D5657B2A0BF}"/>
              </a:ext>
            </a:extLst>
          </p:cNvPr>
          <p:cNvGrpSpPr>
            <a:grpSpLocks/>
          </p:cNvGrpSpPr>
          <p:nvPr/>
        </p:nvGrpSpPr>
        <p:grpSpPr bwMode="auto">
          <a:xfrm>
            <a:off x="4038600" y="2174875"/>
            <a:ext cx="1905000" cy="796925"/>
            <a:chOff x="2527" y="2140"/>
            <a:chExt cx="1200" cy="502"/>
          </a:xfrm>
        </p:grpSpPr>
        <p:sp>
          <p:nvSpPr>
            <p:cNvPr id="50231" name="AutoShape 15">
              <a:extLst>
                <a:ext uri="{FF2B5EF4-FFF2-40B4-BE49-F238E27FC236}">
                  <a16:creationId xmlns:a16="http://schemas.microsoft.com/office/drawing/2014/main" id="{A4A4EF5D-4B99-F347-A22F-C40EC69EC083}"/>
                </a:ext>
              </a:extLst>
            </p:cNvPr>
            <p:cNvSpPr>
              <a:spLocks noChangeArrowheads="1"/>
            </p:cNvSpPr>
            <p:nvPr/>
          </p:nvSpPr>
          <p:spPr bwMode="auto">
            <a:xfrm>
              <a:off x="2527" y="2140"/>
              <a:ext cx="1200" cy="502"/>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0232" name="Rectangle 16">
              <a:extLst>
                <a:ext uri="{FF2B5EF4-FFF2-40B4-BE49-F238E27FC236}">
                  <a16:creationId xmlns:a16="http://schemas.microsoft.com/office/drawing/2014/main" id="{7F567474-92F7-DB4A-B5F0-6200CA3D5F72}"/>
                </a:ext>
              </a:extLst>
            </p:cNvPr>
            <p:cNvSpPr>
              <a:spLocks noChangeArrowheads="1"/>
            </p:cNvSpPr>
            <p:nvPr/>
          </p:nvSpPr>
          <p:spPr bwMode="auto">
            <a:xfrm>
              <a:off x="2570" y="2160"/>
              <a:ext cx="1116" cy="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400">
                  <a:solidFill>
                    <a:srgbClr val="FF0000"/>
                  </a:solidFill>
                </a:rPr>
                <a:t>Greifvögel</a:t>
              </a:r>
              <a:endParaRPr lang="de-DE" altLang="de-DE">
                <a:solidFill>
                  <a:srgbClr val="FF0000"/>
                </a:solidFill>
              </a:endParaRPr>
            </a:p>
            <a:p>
              <a:pPr algn="ctr"/>
              <a:r>
                <a:rPr lang="de-DE" altLang="de-DE" i="1">
                  <a:solidFill>
                    <a:srgbClr val="FF0000"/>
                  </a:solidFill>
                </a:rPr>
                <a:t>(Falconiformes)</a:t>
              </a:r>
              <a:endParaRPr lang="de-DE" altLang="de-DE">
                <a:solidFill>
                  <a:srgbClr val="FF0000"/>
                </a:solidFill>
              </a:endParaRPr>
            </a:p>
          </p:txBody>
        </p:sp>
      </p:grpSp>
      <p:grpSp>
        <p:nvGrpSpPr>
          <p:cNvPr id="16608" name="Group 224">
            <a:extLst>
              <a:ext uri="{FF2B5EF4-FFF2-40B4-BE49-F238E27FC236}">
                <a16:creationId xmlns:a16="http://schemas.microsoft.com/office/drawing/2014/main" id="{AA7C35E8-1060-D442-A409-35F764463EE8}"/>
              </a:ext>
            </a:extLst>
          </p:cNvPr>
          <p:cNvGrpSpPr>
            <a:grpSpLocks/>
          </p:cNvGrpSpPr>
          <p:nvPr/>
        </p:nvGrpSpPr>
        <p:grpSpPr bwMode="auto">
          <a:xfrm>
            <a:off x="2743200" y="3127375"/>
            <a:ext cx="1073150" cy="1717675"/>
            <a:chOff x="1728" y="1970"/>
            <a:chExt cx="676" cy="1082"/>
          </a:xfrm>
        </p:grpSpPr>
        <p:pic>
          <p:nvPicPr>
            <p:cNvPr id="50229" name="Picture 215">
              <a:extLst>
                <a:ext uri="{FF2B5EF4-FFF2-40B4-BE49-F238E27FC236}">
                  <a16:creationId xmlns:a16="http://schemas.microsoft.com/office/drawing/2014/main" id="{62A31610-BDB2-764B-9DC4-541C26E0D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970"/>
              <a:ext cx="628"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30" name="Text Box 195">
              <a:extLst>
                <a:ext uri="{FF2B5EF4-FFF2-40B4-BE49-F238E27FC236}">
                  <a16:creationId xmlns:a16="http://schemas.microsoft.com/office/drawing/2014/main" id="{9697FA86-42D4-0947-8C2F-0DBD56E14B62}"/>
                </a:ext>
              </a:extLst>
            </p:cNvPr>
            <p:cNvSpPr txBox="1">
              <a:spLocks noChangeArrowheads="1"/>
            </p:cNvSpPr>
            <p:nvPr/>
          </p:nvSpPr>
          <p:spPr bwMode="auto">
            <a:xfrm>
              <a:off x="1728" y="2879"/>
              <a:ext cx="52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Bartgeier</a:t>
              </a:r>
            </a:p>
          </p:txBody>
        </p:sp>
      </p:grpSp>
      <p:grpSp>
        <p:nvGrpSpPr>
          <p:cNvPr id="16609" name="Group 225">
            <a:extLst>
              <a:ext uri="{FF2B5EF4-FFF2-40B4-BE49-F238E27FC236}">
                <a16:creationId xmlns:a16="http://schemas.microsoft.com/office/drawing/2014/main" id="{E1140C06-A130-B74A-84DB-7B65E783FFBF}"/>
              </a:ext>
            </a:extLst>
          </p:cNvPr>
          <p:cNvGrpSpPr>
            <a:grpSpLocks/>
          </p:cNvGrpSpPr>
          <p:nvPr/>
        </p:nvGrpSpPr>
        <p:grpSpPr bwMode="auto">
          <a:xfrm>
            <a:off x="3897313" y="3127375"/>
            <a:ext cx="1817687" cy="1717675"/>
            <a:chOff x="2448" y="1970"/>
            <a:chExt cx="1145" cy="1082"/>
          </a:xfrm>
        </p:grpSpPr>
        <p:pic>
          <p:nvPicPr>
            <p:cNvPr id="50227" name="Picture 216">
              <a:extLst>
                <a:ext uri="{FF2B5EF4-FFF2-40B4-BE49-F238E27FC236}">
                  <a16:creationId xmlns:a16="http://schemas.microsoft.com/office/drawing/2014/main" id="{14AAEE09-2A20-4C43-B202-B05A83EAB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 y="1970"/>
              <a:ext cx="1089"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28" name="Text Box 196">
              <a:extLst>
                <a:ext uri="{FF2B5EF4-FFF2-40B4-BE49-F238E27FC236}">
                  <a16:creationId xmlns:a16="http://schemas.microsoft.com/office/drawing/2014/main" id="{75655700-C01C-4146-A51B-145268959BC4}"/>
                </a:ext>
              </a:extLst>
            </p:cNvPr>
            <p:cNvSpPr txBox="1">
              <a:spLocks noChangeArrowheads="1"/>
            </p:cNvSpPr>
            <p:nvPr/>
          </p:nvSpPr>
          <p:spPr bwMode="auto">
            <a:xfrm>
              <a:off x="2448" y="2879"/>
              <a:ext cx="52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Habicht</a:t>
              </a:r>
            </a:p>
          </p:txBody>
        </p:sp>
      </p:grpSp>
      <p:grpSp>
        <p:nvGrpSpPr>
          <p:cNvPr id="16610" name="Group 226">
            <a:extLst>
              <a:ext uri="{FF2B5EF4-FFF2-40B4-BE49-F238E27FC236}">
                <a16:creationId xmlns:a16="http://schemas.microsoft.com/office/drawing/2014/main" id="{22AC2ED8-34E4-394B-8D91-9AE651848F89}"/>
              </a:ext>
            </a:extLst>
          </p:cNvPr>
          <p:cNvGrpSpPr>
            <a:grpSpLocks/>
          </p:cNvGrpSpPr>
          <p:nvPr/>
        </p:nvGrpSpPr>
        <p:grpSpPr bwMode="auto">
          <a:xfrm>
            <a:off x="5867400" y="3127375"/>
            <a:ext cx="1371600" cy="1717675"/>
            <a:chOff x="3648" y="1970"/>
            <a:chExt cx="864" cy="1082"/>
          </a:xfrm>
        </p:grpSpPr>
        <p:pic>
          <p:nvPicPr>
            <p:cNvPr id="50225" name="Picture 217">
              <a:extLst>
                <a:ext uri="{FF2B5EF4-FFF2-40B4-BE49-F238E27FC236}">
                  <a16:creationId xmlns:a16="http://schemas.microsoft.com/office/drawing/2014/main" id="{9C609F11-38ED-C048-A570-411BE7E73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 y="1970"/>
              <a:ext cx="766" cy="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26" name="Text Box 197">
              <a:extLst>
                <a:ext uri="{FF2B5EF4-FFF2-40B4-BE49-F238E27FC236}">
                  <a16:creationId xmlns:a16="http://schemas.microsoft.com/office/drawing/2014/main" id="{F5D7CEAD-E09C-2C40-8520-2880A68FDF66}"/>
                </a:ext>
              </a:extLst>
            </p:cNvPr>
            <p:cNvSpPr txBox="1">
              <a:spLocks noChangeArrowheads="1"/>
            </p:cNvSpPr>
            <p:nvPr/>
          </p:nvSpPr>
          <p:spPr bwMode="auto">
            <a:xfrm>
              <a:off x="3648" y="2879"/>
              <a:ext cx="864"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Mäusebussard</a:t>
              </a:r>
            </a:p>
          </p:txBody>
        </p:sp>
      </p:grpSp>
      <p:grpSp>
        <p:nvGrpSpPr>
          <p:cNvPr id="16611" name="Group 227">
            <a:extLst>
              <a:ext uri="{FF2B5EF4-FFF2-40B4-BE49-F238E27FC236}">
                <a16:creationId xmlns:a16="http://schemas.microsoft.com/office/drawing/2014/main" id="{EC323DD6-2419-CA4B-A099-A86069C5D4FB}"/>
              </a:ext>
            </a:extLst>
          </p:cNvPr>
          <p:cNvGrpSpPr>
            <a:grpSpLocks/>
          </p:cNvGrpSpPr>
          <p:nvPr/>
        </p:nvGrpSpPr>
        <p:grpSpPr bwMode="auto">
          <a:xfrm>
            <a:off x="7315200" y="3127375"/>
            <a:ext cx="1600200" cy="1717675"/>
            <a:chOff x="4512" y="1970"/>
            <a:chExt cx="1008" cy="1082"/>
          </a:xfrm>
        </p:grpSpPr>
        <p:pic>
          <p:nvPicPr>
            <p:cNvPr id="50223" name="Picture 218">
              <a:extLst>
                <a:ext uri="{FF2B5EF4-FFF2-40B4-BE49-F238E27FC236}">
                  <a16:creationId xmlns:a16="http://schemas.microsoft.com/office/drawing/2014/main" id="{B34A83CD-D100-D946-8920-B426A52AEB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 y="1970"/>
              <a:ext cx="962" cy="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24" name="Text Box 198">
              <a:extLst>
                <a:ext uri="{FF2B5EF4-FFF2-40B4-BE49-F238E27FC236}">
                  <a16:creationId xmlns:a16="http://schemas.microsoft.com/office/drawing/2014/main" id="{4B16179A-C440-3E4C-97F2-25149CBF076E}"/>
                </a:ext>
              </a:extLst>
            </p:cNvPr>
            <p:cNvSpPr txBox="1">
              <a:spLocks noChangeArrowheads="1"/>
            </p:cNvSpPr>
            <p:nvPr/>
          </p:nvSpPr>
          <p:spPr bwMode="auto">
            <a:xfrm>
              <a:off x="4512" y="2879"/>
              <a:ext cx="76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Rohrweihe</a:t>
              </a:r>
            </a:p>
          </p:txBody>
        </p:sp>
      </p:grpSp>
      <p:grpSp>
        <p:nvGrpSpPr>
          <p:cNvPr id="16612" name="Group 228">
            <a:extLst>
              <a:ext uri="{FF2B5EF4-FFF2-40B4-BE49-F238E27FC236}">
                <a16:creationId xmlns:a16="http://schemas.microsoft.com/office/drawing/2014/main" id="{119A5F9A-C3E2-304B-A43D-C657F7A6A44E}"/>
              </a:ext>
            </a:extLst>
          </p:cNvPr>
          <p:cNvGrpSpPr>
            <a:grpSpLocks/>
          </p:cNvGrpSpPr>
          <p:nvPr/>
        </p:nvGrpSpPr>
        <p:grpSpPr bwMode="auto">
          <a:xfrm>
            <a:off x="914400" y="4956175"/>
            <a:ext cx="1127125" cy="1695450"/>
            <a:chOff x="576" y="3122"/>
            <a:chExt cx="710" cy="1068"/>
          </a:xfrm>
        </p:grpSpPr>
        <p:pic>
          <p:nvPicPr>
            <p:cNvPr id="50221" name="Picture 219">
              <a:extLst>
                <a:ext uri="{FF2B5EF4-FFF2-40B4-BE49-F238E27FC236}">
                  <a16:creationId xmlns:a16="http://schemas.microsoft.com/office/drawing/2014/main" id="{727463FD-DE93-7146-8640-36477E4AD6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 y="3122"/>
              <a:ext cx="662"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22" name="Text Box 199">
              <a:extLst>
                <a:ext uri="{FF2B5EF4-FFF2-40B4-BE49-F238E27FC236}">
                  <a16:creationId xmlns:a16="http://schemas.microsoft.com/office/drawing/2014/main" id="{B667C81A-7776-C646-9BC5-2A87DABA1264}"/>
                </a:ext>
              </a:extLst>
            </p:cNvPr>
            <p:cNvSpPr txBox="1">
              <a:spLocks noChangeArrowheads="1"/>
            </p:cNvSpPr>
            <p:nvPr/>
          </p:nvSpPr>
          <p:spPr bwMode="auto">
            <a:xfrm>
              <a:off x="576" y="4017"/>
              <a:ext cx="52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Rotmilan</a:t>
              </a:r>
            </a:p>
          </p:txBody>
        </p:sp>
      </p:grpSp>
      <p:grpSp>
        <p:nvGrpSpPr>
          <p:cNvPr id="16635" name="Group 251">
            <a:extLst>
              <a:ext uri="{FF2B5EF4-FFF2-40B4-BE49-F238E27FC236}">
                <a16:creationId xmlns:a16="http://schemas.microsoft.com/office/drawing/2014/main" id="{F22EA633-E59A-4743-92E0-B0E41F3F6E25}"/>
              </a:ext>
            </a:extLst>
          </p:cNvPr>
          <p:cNvGrpSpPr>
            <a:grpSpLocks/>
          </p:cNvGrpSpPr>
          <p:nvPr/>
        </p:nvGrpSpPr>
        <p:grpSpPr bwMode="auto">
          <a:xfrm>
            <a:off x="2192338" y="4956175"/>
            <a:ext cx="1770062" cy="1695450"/>
            <a:chOff x="1440" y="3122"/>
            <a:chExt cx="1115" cy="1068"/>
          </a:xfrm>
        </p:grpSpPr>
        <p:pic>
          <p:nvPicPr>
            <p:cNvPr id="50219" name="Picture 220">
              <a:extLst>
                <a:ext uri="{FF2B5EF4-FFF2-40B4-BE49-F238E27FC236}">
                  <a16:creationId xmlns:a16="http://schemas.microsoft.com/office/drawing/2014/main" id="{C38C88F8-080F-1F40-9482-D0369110F7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576"/>
            <a:stretch>
              <a:fillRect/>
            </a:stretch>
          </p:blipFill>
          <p:spPr bwMode="auto">
            <a:xfrm>
              <a:off x="1488" y="3122"/>
              <a:ext cx="1067"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20" name="Text Box 200">
              <a:extLst>
                <a:ext uri="{FF2B5EF4-FFF2-40B4-BE49-F238E27FC236}">
                  <a16:creationId xmlns:a16="http://schemas.microsoft.com/office/drawing/2014/main" id="{0F79A720-3ED4-3544-BEC8-0758AC08FAA6}"/>
                </a:ext>
              </a:extLst>
            </p:cNvPr>
            <p:cNvSpPr txBox="1">
              <a:spLocks noChangeArrowheads="1"/>
            </p:cNvSpPr>
            <p:nvPr/>
          </p:nvSpPr>
          <p:spPr bwMode="auto">
            <a:xfrm>
              <a:off x="1440" y="4017"/>
              <a:ext cx="9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Schwarzmilan</a:t>
              </a:r>
            </a:p>
          </p:txBody>
        </p:sp>
      </p:grpSp>
      <p:grpSp>
        <p:nvGrpSpPr>
          <p:cNvPr id="16636" name="Group 252">
            <a:extLst>
              <a:ext uri="{FF2B5EF4-FFF2-40B4-BE49-F238E27FC236}">
                <a16:creationId xmlns:a16="http://schemas.microsoft.com/office/drawing/2014/main" id="{430B3B78-2A5F-BA40-93A0-B10B58082774}"/>
              </a:ext>
            </a:extLst>
          </p:cNvPr>
          <p:cNvGrpSpPr>
            <a:grpSpLocks/>
          </p:cNvGrpSpPr>
          <p:nvPr/>
        </p:nvGrpSpPr>
        <p:grpSpPr bwMode="auto">
          <a:xfrm>
            <a:off x="4038600" y="4956175"/>
            <a:ext cx="1524000" cy="1695450"/>
            <a:chOff x="2976" y="3122"/>
            <a:chExt cx="960" cy="1068"/>
          </a:xfrm>
        </p:grpSpPr>
        <p:pic>
          <p:nvPicPr>
            <p:cNvPr id="50217" name="Picture 221">
              <a:extLst>
                <a:ext uri="{FF2B5EF4-FFF2-40B4-BE49-F238E27FC236}">
                  <a16:creationId xmlns:a16="http://schemas.microsoft.com/office/drawing/2014/main" id="{02F78186-7D48-A442-AB1C-FB0CACA13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2288"/>
            <a:stretch>
              <a:fillRect/>
            </a:stretch>
          </p:blipFill>
          <p:spPr bwMode="auto">
            <a:xfrm>
              <a:off x="3027" y="3122"/>
              <a:ext cx="621"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18" name="Text Box 201">
              <a:extLst>
                <a:ext uri="{FF2B5EF4-FFF2-40B4-BE49-F238E27FC236}">
                  <a16:creationId xmlns:a16="http://schemas.microsoft.com/office/drawing/2014/main" id="{37EEC4DA-3129-334E-9463-03E1D5BA478E}"/>
                </a:ext>
              </a:extLst>
            </p:cNvPr>
            <p:cNvSpPr txBox="1">
              <a:spLocks noChangeArrowheads="1"/>
            </p:cNvSpPr>
            <p:nvPr/>
          </p:nvSpPr>
          <p:spPr bwMode="auto">
            <a:xfrm>
              <a:off x="2976" y="4017"/>
              <a:ext cx="9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Sperber</a:t>
              </a:r>
            </a:p>
          </p:txBody>
        </p:sp>
      </p:grpSp>
      <p:grpSp>
        <p:nvGrpSpPr>
          <p:cNvPr id="16637" name="Group 253">
            <a:extLst>
              <a:ext uri="{FF2B5EF4-FFF2-40B4-BE49-F238E27FC236}">
                <a16:creationId xmlns:a16="http://schemas.microsoft.com/office/drawing/2014/main" id="{BD97AB34-0ED9-E047-826F-845E4B96598A}"/>
              </a:ext>
            </a:extLst>
          </p:cNvPr>
          <p:cNvGrpSpPr>
            <a:grpSpLocks/>
          </p:cNvGrpSpPr>
          <p:nvPr/>
        </p:nvGrpSpPr>
        <p:grpSpPr bwMode="auto">
          <a:xfrm>
            <a:off x="5257800" y="4956175"/>
            <a:ext cx="1524000" cy="1695450"/>
            <a:chOff x="3936" y="3122"/>
            <a:chExt cx="960" cy="1068"/>
          </a:xfrm>
        </p:grpSpPr>
        <p:pic>
          <p:nvPicPr>
            <p:cNvPr id="50215" name="Picture 222">
              <a:extLst>
                <a:ext uri="{FF2B5EF4-FFF2-40B4-BE49-F238E27FC236}">
                  <a16:creationId xmlns:a16="http://schemas.microsoft.com/office/drawing/2014/main" id="{2C299E91-ED47-1A41-AD00-8674D0D8E9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14702"/>
            <a:stretch>
              <a:fillRect/>
            </a:stretch>
          </p:blipFill>
          <p:spPr bwMode="auto">
            <a:xfrm>
              <a:off x="3964" y="3122"/>
              <a:ext cx="644"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16" name="Text Box 202">
              <a:extLst>
                <a:ext uri="{FF2B5EF4-FFF2-40B4-BE49-F238E27FC236}">
                  <a16:creationId xmlns:a16="http://schemas.microsoft.com/office/drawing/2014/main" id="{8419E08A-8F8A-774C-B46C-7A7960C8EFA7}"/>
                </a:ext>
              </a:extLst>
            </p:cNvPr>
            <p:cNvSpPr txBox="1">
              <a:spLocks noChangeArrowheads="1"/>
            </p:cNvSpPr>
            <p:nvPr/>
          </p:nvSpPr>
          <p:spPr bwMode="auto">
            <a:xfrm>
              <a:off x="3936" y="4017"/>
              <a:ext cx="9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Steinadler</a:t>
              </a:r>
            </a:p>
          </p:txBody>
        </p:sp>
      </p:grpSp>
      <p:grpSp>
        <p:nvGrpSpPr>
          <p:cNvPr id="16640" name="Group 256">
            <a:extLst>
              <a:ext uri="{FF2B5EF4-FFF2-40B4-BE49-F238E27FC236}">
                <a16:creationId xmlns:a16="http://schemas.microsoft.com/office/drawing/2014/main" id="{3164D83B-65B0-FC4A-A36E-0959AC654A12}"/>
              </a:ext>
            </a:extLst>
          </p:cNvPr>
          <p:cNvGrpSpPr>
            <a:grpSpLocks/>
          </p:cNvGrpSpPr>
          <p:nvPr/>
        </p:nvGrpSpPr>
        <p:grpSpPr bwMode="auto">
          <a:xfrm>
            <a:off x="6400800" y="4953000"/>
            <a:ext cx="1524000" cy="1698625"/>
            <a:chOff x="4176" y="3120"/>
            <a:chExt cx="960" cy="1070"/>
          </a:xfrm>
        </p:grpSpPr>
        <p:pic>
          <p:nvPicPr>
            <p:cNvPr id="50213" name="Picture 223">
              <a:extLst>
                <a:ext uri="{FF2B5EF4-FFF2-40B4-BE49-F238E27FC236}">
                  <a16:creationId xmlns:a16="http://schemas.microsoft.com/office/drawing/2014/main" id="{4B7BE368-794D-B148-B728-A6E826F26C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30" y="3120"/>
              <a:ext cx="570"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214" name="Text Box 203">
              <a:extLst>
                <a:ext uri="{FF2B5EF4-FFF2-40B4-BE49-F238E27FC236}">
                  <a16:creationId xmlns:a16="http://schemas.microsoft.com/office/drawing/2014/main" id="{A010AA18-8287-D749-93A2-03A4A97948FF}"/>
                </a:ext>
              </a:extLst>
            </p:cNvPr>
            <p:cNvSpPr txBox="1">
              <a:spLocks noChangeArrowheads="1"/>
            </p:cNvSpPr>
            <p:nvPr/>
          </p:nvSpPr>
          <p:spPr bwMode="auto">
            <a:xfrm>
              <a:off x="4176" y="4017"/>
              <a:ext cx="9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Wespenbussard</a:t>
              </a:r>
            </a:p>
          </p:txBody>
        </p:sp>
      </p:grpSp>
      <p:sp>
        <p:nvSpPr>
          <p:cNvPr id="16588" name="Text Box 204">
            <a:extLst>
              <a:ext uri="{FF2B5EF4-FFF2-40B4-BE49-F238E27FC236}">
                <a16:creationId xmlns:a16="http://schemas.microsoft.com/office/drawing/2014/main" id="{CF0B10BE-E85B-4844-B1A2-82B95A1C6F04}"/>
              </a:ext>
            </a:extLst>
          </p:cNvPr>
          <p:cNvSpPr txBox="1">
            <a:spLocks noChangeArrowheads="1"/>
          </p:cNvSpPr>
          <p:nvPr/>
        </p:nvSpPr>
        <p:spPr bwMode="auto">
          <a:xfrm>
            <a:off x="838200" y="4537075"/>
            <a:ext cx="2895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400" b="1"/>
              <a:t>Arten in der Schweiz:</a:t>
            </a:r>
          </a:p>
        </p:txBody>
      </p:sp>
      <p:pic>
        <p:nvPicPr>
          <p:cNvPr id="50195" name="Picture 236" descr="Unbenannt-3">
            <a:extLst>
              <a:ext uri="{FF2B5EF4-FFF2-40B4-BE49-F238E27FC236}">
                <a16:creationId xmlns:a16="http://schemas.microsoft.com/office/drawing/2014/main" id="{BA11D3ED-318D-AC4C-92AA-CE998E90AC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237" descr="namensherkunft">
            <a:extLst>
              <a:ext uri="{FF2B5EF4-FFF2-40B4-BE49-F238E27FC236}">
                <a16:creationId xmlns:a16="http://schemas.microsoft.com/office/drawing/2014/main" id="{F961FC1D-1EFB-B94F-B04B-E67A942F92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238" descr="kennzeichen">
            <a:extLst>
              <a:ext uri="{FF2B5EF4-FFF2-40B4-BE49-F238E27FC236}">
                <a16:creationId xmlns:a16="http://schemas.microsoft.com/office/drawing/2014/main" id="{E8EFFC11-B664-D04D-A606-88BA2046CE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Picture 239" descr="stimme">
            <a:extLst>
              <a:ext uri="{FF2B5EF4-FFF2-40B4-BE49-F238E27FC236}">
                <a16:creationId xmlns:a16="http://schemas.microsoft.com/office/drawing/2014/main" id="{B9348B9C-B931-7A45-9AB5-7BD0F5E16CD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9" name="Picture 240" descr="verbreitung">
            <a:extLst>
              <a:ext uri="{FF2B5EF4-FFF2-40B4-BE49-F238E27FC236}">
                <a16:creationId xmlns:a16="http://schemas.microsoft.com/office/drawing/2014/main" id="{F120ACB1-F92D-8F4C-A0F2-90415049F98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0" name="Picture 241" descr="wanderung">
            <a:extLst>
              <a:ext uri="{FF2B5EF4-FFF2-40B4-BE49-F238E27FC236}">
                <a16:creationId xmlns:a16="http://schemas.microsoft.com/office/drawing/2014/main" id="{E72010AC-0434-2346-AAD0-4F326B0043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1" name="Picture 242" descr="bestand">
            <a:extLst>
              <a:ext uri="{FF2B5EF4-FFF2-40B4-BE49-F238E27FC236}">
                <a16:creationId xmlns:a16="http://schemas.microsoft.com/office/drawing/2014/main" id="{903283E9-CE68-BB4C-9A54-772DD3C6470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2" name="Picture 243" descr="systematik">
            <a:extLst>
              <a:ext uri="{FF2B5EF4-FFF2-40B4-BE49-F238E27FC236}">
                <a16:creationId xmlns:a16="http://schemas.microsoft.com/office/drawing/2014/main" id="{9642E62E-2009-B446-B0BB-6CCFD59116B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3" name="Picture 244" descr="vergleich">
            <a:extLst>
              <a:ext uri="{FF2B5EF4-FFF2-40B4-BE49-F238E27FC236}">
                <a16:creationId xmlns:a16="http://schemas.microsoft.com/office/drawing/2014/main" id="{E6E1081D-81C1-A048-B44B-94387E0F63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4" name="Picture 245" descr="lebensraum">
            <a:extLst>
              <a:ext uri="{FF2B5EF4-FFF2-40B4-BE49-F238E27FC236}">
                <a16:creationId xmlns:a16="http://schemas.microsoft.com/office/drawing/2014/main" id="{A163522E-E468-374A-A3BD-E53111282BA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5" name="Picture 246" descr="nahrung">
            <a:extLst>
              <a:ext uri="{FF2B5EF4-FFF2-40B4-BE49-F238E27FC236}">
                <a16:creationId xmlns:a16="http://schemas.microsoft.com/office/drawing/2014/main" id="{A671F903-3770-5B44-A932-5F991961405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6" name="Picture 247" descr="jagdtechnik">
            <a:extLst>
              <a:ext uri="{FF2B5EF4-FFF2-40B4-BE49-F238E27FC236}">
                <a16:creationId xmlns:a16="http://schemas.microsoft.com/office/drawing/2014/main" id="{1EE6A1EB-A631-B046-8780-1CF2CBE1531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7" name="Picture 248" descr="fortpflanzung">
            <a:extLst>
              <a:ext uri="{FF2B5EF4-FFF2-40B4-BE49-F238E27FC236}">
                <a16:creationId xmlns:a16="http://schemas.microsoft.com/office/drawing/2014/main" id="{95278A3E-331A-ED43-AA56-6D37EF9E6C3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8" name="Picture 249" descr="gefährdung">
            <a:extLst>
              <a:ext uri="{FF2B5EF4-FFF2-40B4-BE49-F238E27FC236}">
                <a16:creationId xmlns:a16="http://schemas.microsoft.com/office/drawing/2014/main" id="{E78B7609-1EFC-E647-B44C-ACD7318601E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9" name="Picture 250" descr="schutzmassnahmen">
            <a:extLst>
              <a:ext uri="{FF2B5EF4-FFF2-40B4-BE49-F238E27FC236}">
                <a16:creationId xmlns:a16="http://schemas.microsoft.com/office/drawing/2014/main" id="{5A01E067-5382-FE44-A834-B9E2A99B5A8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44" name="Group 260">
            <a:extLst>
              <a:ext uri="{FF2B5EF4-FFF2-40B4-BE49-F238E27FC236}">
                <a16:creationId xmlns:a16="http://schemas.microsoft.com/office/drawing/2014/main" id="{A6A4C528-7510-3E4B-9977-3C094F29363C}"/>
              </a:ext>
            </a:extLst>
          </p:cNvPr>
          <p:cNvGrpSpPr>
            <a:grpSpLocks/>
          </p:cNvGrpSpPr>
          <p:nvPr/>
        </p:nvGrpSpPr>
        <p:grpSpPr bwMode="auto">
          <a:xfrm>
            <a:off x="7620000" y="4953000"/>
            <a:ext cx="1524000" cy="1698625"/>
            <a:chOff x="4800" y="3120"/>
            <a:chExt cx="960" cy="1070"/>
          </a:xfrm>
        </p:grpSpPr>
        <p:sp>
          <p:nvSpPr>
            <p:cNvPr id="50211" name="Text Box 255">
              <a:extLst>
                <a:ext uri="{FF2B5EF4-FFF2-40B4-BE49-F238E27FC236}">
                  <a16:creationId xmlns:a16="http://schemas.microsoft.com/office/drawing/2014/main" id="{1320E57D-2B75-754B-9C4C-D59D411D9511}"/>
                </a:ext>
              </a:extLst>
            </p:cNvPr>
            <p:cNvSpPr txBox="1">
              <a:spLocks noChangeArrowheads="1"/>
            </p:cNvSpPr>
            <p:nvPr/>
          </p:nvSpPr>
          <p:spPr bwMode="auto">
            <a:xfrm>
              <a:off x="4800" y="4017"/>
              <a:ext cx="9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Wiesenweihe</a:t>
              </a:r>
            </a:p>
          </p:txBody>
        </p:sp>
        <p:pic>
          <p:nvPicPr>
            <p:cNvPr id="50212" name="Picture 259">
              <a:extLst>
                <a:ext uri="{FF2B5EF4-FFF2-40B4-BE49-F238E27FC236}">
                  <a16:creationId xmlns:a16="http://schemas.microsoft.com/office/drawing/2014/main" id="{1179FE40-FBB4-D642-9C7C-9DC92781207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48" y="3120"/>
              <a:ext cx="766" cy="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588"/>
                                        </p:tgtEl>
                                        <p:attrNameLst>
                                          <p:attrName>style.visibility</p:attrName>
                                        </p:attrNameLst>
                                      </p:cBhvr>
                                      <p:to>
                                        <p:strVal val="visible"/>
                                      </p:to>
                                    </p:set>
                                    <p:animEffect transition="in" filter="fade">
                                      <p:cBhvr>
                                        <p:cTn id="7" dur="500"/>
                                        <p:tgtEl>
                                          <p:spTgt spid="1658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608"/>
                                        </p:tgtEl>
                                        <p:attrNameLst>
                                          <p:attrName>style.visibility</p:attrName>
                                        </p:attrNameLst>
                                      </p:cBhvr>
                                      <p:to>
                                        <p:strVal val="visible"/>
                                      </p:to>
                                    </p:set>
                                    <p:animEffect transition="in" filter="fade">
                                      <p:cBhvr>
                                        <p:cTn id="11" dur="1000"/>
                                        <p:tgtEl>
                                          <p:spTgt spid="16608"/>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16609"/>
                                        </p:tgtEl>
                                        <p:attrNameLst>
                                          <p:attrName>style.visibility</p:attrName>
                                        </p:attrNameLst>
                                      </p:cBhvr>
                                      <p:to>
                                        <p:strVal val="visible"/>
                                      </p:to>
                                    </p:set>
                                    <p:animEffect transition="in" filter="fade">
                                      <p:cBhvr>
                                        <p:cTn id="15" dur="1000"/>
                                        <p:tgtEl>
                                          <p:spTgt spid="16609"/>
                                        </p:tgtEl>
                                      </p:cBhvr>
                                    </p:animEffect>
                                  </p:childTnLst>
                                </p:cTn>
                              </p:par>
                            </p:childTnLst>
                          </p:cTn>
                        </p:par>
                        <p:par>
                          <p:cTn id="16" fill="hold" nodeType="afterGroup">
                            <p:stCondLst>
                              <p:cond delay="2500"/>
                            </p:stCondLst>
                            <p:childTnLst>
                              <p:par>
                                <p:cTn id="17" presetID="10" presetClass="entr" presetSubtype="0" fill="hold" nodeType="afterEffect">
                                  <p:stCondLst>
                                    <p:cond delay="0"/>
                                  </p:stCondLst>
                                  <p:childTnLst>
                                    <p:set>
                                      <p:cBhvr>
                                        <p:cTn id="18" dur="1" fill="hold">
                                          <p:stCondLst>
                                            <p:cond delay="0"/>
                                          </p:stCondLst>
                                        </p:cTn>
                                        <p:tgtEl>
                                          <p:spTgt spid="16610"/>
                                        </p:tgtEl>
                                        <p:attrNameLst>
                                          <p:attrName>style.visibility</p:attrName>
                                        </p:attrNameLst>
                                      </p:cBhvr>
                                      <p:to>
                                        <p:strVal val="visible"/>
                                      </p:to>
                                    </p:set>
                                    <p:animEffect transition="in" filter="fade">
                                      <p:cBhvr>
                                        <p:cTn id="19" dur="1000"/>
                                        <p:tgtEl>
                                          <p:spTgt spid="16610"/>
                                        </p:tgtEl>
                                      </p:cBhvr>
                                    </p:animEffect>
                                  </p:childTnLst>
                                </p:cTn>
                              </p:par>
                            </p:childTnLst>
                          </p:cTn>
                        </p:par>
                        <p:par>
                          <p:cTn id="20" fill="hold" nodeType="afterGroup">
                            <p:stCondLst>
                              <p:cond delay="3500"/>
                            </p:stCondLst>
                            <p:childTnLst>
                              <p:par>
                                <p:cTn id="21" presetID="10" presetClass="entr" presetSubtype="0" fill="hold" nodeType="afterEffect">
                                  <p:stCondLst>
                                    <p:cond delay="0"/>
                                  </p:stCondLst>
                                  <p:childTnLst>
                                    <p:set>
                                      <p:cBhvr>
                                        <p:cTn id="22" dur="1" fill="hold">
                                          <p:stCondLst>
                                            <p:cond delay="0"/>
                                          </p:stCondLst>
                                        </p:cTn>
                                        <p:tgtEl>
                                          <p:spTgt spid="16611"/>
                                        </p:tgtEl>
                                        <p:attrNameLst>
                                          <p:attrName>style.visibility</p:attrName>
                                        </p:attrNameLst>
                                      </p:cBhvr>
                                      <p:to>
                                        <p:strVal val="visible"/>
                                      </p:to>
                                    </p:set>
                                    <p:animEffect transition="in" filter="fade">
                                      <p:cBhvr>
                                        <p:cTn id="23" dur="1000"/>
                                        <p:tgtEl>
                                          <p:spTgt spid="16611"/>
                                        </p:tgtEl>
                                      </p:cBhvr>
                                    </p:animEffect>
                                  </p:childTnLst>
                                </p:cTn>
                              </p:par>
                            </p:childTnLst>
                          </p:cTn>
                        </p:par>
                        <p:par>
                          <p:cTn id="24" fill="hold" nodeType="afterGroup">
                            <p:stCondLst>
                              <p:cond delay="4500"/>
                            </p:stCondLst>
                            <p:childTnLst>
                              <p:par>
                                <p:cTn id="25" presetID="10" presetClass="entr" presetSubtype="0" fill="hold" nodeType="afterEffect">
                                  <p:stCondLst>
                                    <p:cond delay="0"/>
                                  </p:stCondLst>
                                  <p:childTnLst>
                                    <p:set>
                                      <p:cBhvr>
                                        <p:cTn id="26" dur="1" fill="hold">
                                          <p:stCondLst>
                                            <p:cond delay="0"/>
                                          </p:stCondLst>
                                        </p:cTn>
                                        <p:tgtEl>
                                          <p:spTgt spid="16612"/>
                                        </p:tgtEl>
                                        <p:attrNameLst>
                                          <p:attrName>style.visibility</p:attrName>
                                        </p:attrNameLst>
                                      </p:cBhvr>
                                      <p:to>
                                        <p:strVal val="visible"/>
                                      </p:to>
                                    </p:set>
                                    <p:animEffect transition="in" filter="fade">
                                      <p:cBhvr>
                                        <p:cTn id="27" dur="1000"/>
                                        <p:tgtEl>
                                          <p:spTgt spid="16612"/>
                                        </p:tgtEl>
                                      </p:cBhvr>
                                    </p:animEffect>
                                  </p:childTnLst>
                                </p:cTn>
                              </p:par>
                            </p:childTnLst>
                          </p:cTn>
                        </p:par>
                        <p:par>
                          <p:cTn id="28" fill="hold" nodeType="afterGroup">
                            <p:stCondLst>
                              <p:cond delay="5500"/>
                            </p:stCondLst>
                            <p:childTnLst>
                              <p:par>
                                <p:cTn id="29" presetID="10" presetClass="entr" presetSubtype="0" fill="hold" nodeType="afterEffect">
                                  <p:stCondLst>
                                    <p:cond delay="0"/>
                                  </p:stCondLst>
                                  <p:childTnLst>
                                    <p:set>
                                      <p:cBhvr>
                                        <p:cTn id="30" dur="1" fill="hold">
                                          <p:stCondLst>
                                            <p:cond delay="0"/>
                                          </p:stCondLst>
                                        </p:cTn>
                                        <p:tgtEl>
                                          <p:spTgt spid="16635"/>
                                        </p:tgtEl>
                                        <p:attrNameLst>
                                          <p:attrName>style.visibility</p:attrName>
                                        </p:attrNameLst>
                                      </p:cBhvr>
                                      <p:to>
                                        <p:strVal val="visible"/>
                                      </p:to>
                                    </p:set>
                                    <p:animEffect transition="in" filter="fade">
                                      <p:cBhvr>
                                        <p:cTn id="31" dur="1000"/>
                                        <p:tgtEl>
                                          <p:spTgt spid="16635"/>
                                        </p:tgtEl>
                                      </p:cBhvr>
                                    </p:animEffect>
                                  </p:childTnLst>
                                </p:cTn>
                              </p:par>
                            </p:childTnLst>
                          </p:cTn>
                        </p:par>
                        <p:par>
                          <p:cTn id="32" fill="hold" nodeType="afterGroup">
                            <p:stCondLst>
                              <p:cond delay="6500"/>
                            </p:stCondLst>
                            <p:childTnLst>
                              <p:par>
                                <p:cTn id="33" presetID="10" presetClass="entr" presetSubtype="0" fill="hold" nodeType="afterEffect">
                                  <p:stCondLst>
                                    <p:cond delay="0"/>
                                  </p:stCondLst>
                                  <p:childTnLst>
                                    <p:set>
                                      <p:cBhvr>
                                        <p:cTn id="34" dur="1" fill="hold">
                                          <p:stCondLst>
                                            <p:cond delay="0"/>
                                          </p:stCondLst>
                                        </p:cTn>
                                        <p:tgtEl>
                                          <p:spTgt spid="16636"/>
                                        </p:tgtEl>
                                        <p:attrNameLst>
                                          <p:attrName>style.visibility</p:attrName>
                                        </p:attrNameLst>
                                      </p:cBhvr>
                                      <p:to>
                                        <p:strVal val="visible"/>
                                      </p:to>
                                    </p:set>
                                    <p:animEffect transition="in" filter="fade">
                                      <p:cBhvr>
                                        <p:cTn id="35" dur="1000"/>
                                        <p:tgtEl>
                                          <p:spTgt spid="16636"/>
                                        </p:tgtEl>
                                      </p:cBhvr>
                                    </p:animEffect>
                                  </p:childTnLst>
                                </p:cTn>
                              </p:par>
                            </p:childTnLst>
                          </p:cTn>
                        </p:par>
                        <p:par>
                          <p:cTn id="36" fill="hold" nodeType="afterGroup">
                            <p:stCondLst>
                              <p:cond delay="7500"/>
                            </p:stCondLst>
                            <p:childTnLst>
                              <p:par>
                                <p:cTn id="37" presetID="10" presetClass="entr" presetSubtype="0" fill="hold" nodeType="afterEffect">
                                  <p:stCondLst>
                                    <p:cond delay="0"/>
                                  </p:stCondLst>
                                  <p:childTnLst>
                                    <p:set>
                                      <p:cBhvr>
                                        <p:cTn id="38" dur="1" fill="hold">
                                          <p:stCondLst>
                                            <p:cond delay="0"/>
                                          </p:stCondLst>
                                        </p:cTn>
                                        <p:tgtEl>
                                          <p:spTgt spid="16637"/>
                                        </p:tgtEl>
                                        <p:attrNameLst>
                                          <p:attrName>style.visibility</p:attrName>
                                        </p:attrNameLst>
                                      </p:cBhvr>
                                      <p:to>
                                        <p:strVal val="visible"/>
                                      </p:to>
                                    </p:set>
                                    <p:animEffect transition="in" filter="fade">
                                      <p:cBhvr>
                                        <p:cTn id="39" dur="1000"/>
                                        <p:tgtEl>
                                          <p:spTgt spid="16637"/>
                                        </p:tgtEl>
                                      </p:cBhvr>
                                    </p:animEffect>
                                  </p:childTnLst>
                                </p:cTn>
                              </p:par>
                            </p:childTnLst>
                          </p:cTn>
                        </p:par>
                        <p:par>
                          <p:cTn id="40" fill="hold" nodeType="afterGroup">
                            <p:stCondLst>
                              <p:cond delay="8500"/>
                            </p:stCondLst>
                            <p:childTnLst>
                              <p:par>
                                <p:cTn id="41" presetID="10" presetClass="entr" presetSubtype="0" fill="hold" nodeType="afterEffect">
                                  <p:stCondLst>
                                    <p:cond delay="0"/>
                                  </p:stCondLst>
                                  <p:childTnLst>
                                    <p:set>
                                      <p:cBhvr>
                                        <p:cTn id="42" dur="1" fill="hold">
                                          <p:stCondLst>
                                            <p:cond delay="0"/>
                                          </p:stCondLst>
                                        </p:cTn>
                                        <p:tgtEl>
                                          <p:spTgt spid="16640"/>
                                        </p:tgtEl>
                                        <p:attrNameLst>
                                          <p:attrName>style.visibility</p:attrName>
                                        </p:attrNameLst>
                                      </p:cBhvr>
                                      <p:to>
                                        <p:strVal val="visible"/>
                                      </p:to>
                                    </p:set>
                                    <p:animEffect transition="in" filter="fade">
                                      <p:cBhvr>
                                        <p:cTn id="43" dur="1000"/>
                                        <p:tgtEl>
                                          <p:spTgt spid="16640"/>
                                        </p:tgtEl>
                                      </p:cBhvr>
                                    </p:animEffect>
                                  </p:childTnLst>
                                </p:cTn>
                              </p:par>
                            </p:childTnLst>
                          </p:cTn>
                        </p:par>
                        <p:par>
                          <p:cTn id="44" fill="hold" nodeType="afterGroup">
                            <p:stCondLst>
                              <p:cond delay="9500"/>
                            </p:stCondLst>
                            <p:childTnLst>
                              <p:par>
                                <p:cTn id="45" presetID="10" presetClass="entr" presetSubtype="0" fill="hold" nodeType="afterEffect">
                                  <p:stCondLst>
                                    <p:cond delay="0"/>
                                  </p:stCondLst>
                                  <p:childTnLst>
                                    <p:set>
                                      <p:cBhvr>
                                        <p:cTn id="46" dur="1" fill="hold">
                                          <p:stCondLst>
                                            <p:cond delay="0"/>
                                          </p:stCondLst>
                                        </p:cTn>
                                        <p:tgtEl>
                                          <p:spTgt spid="16644"/>
                                        </p:tgtEl>
                                        <p:attrNameLst>
                                          <p:attrName>style.visibility</p:attrName>
                                        </p:attrNameLst>
                                      </p:cBhvr>
                                      <p:to>
                                        <p:strVal val="visible"/>
                                      </p:to>
                                    </p:set>
                                    <p:animEffect transition="in" filter="fade">
                                      <p:cBhvr>
                                        <p:cTn id="47" dur="1000"/>
                                        <p:tgtEl>
                                          <p:spTgt spid="1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1AF19DD-5CC6-EF4C-A90A-64974B600060}"/>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grpSp>
        <p:nvGrpSpPr>
          <p:cNvPr id="52227" name="Group 3">
            <a:extLst>
              <a:ext uri="{FF2B5EF4-FFF2-40B4-BE49-F238E27FC236}">
                <a16:creationId xmlns:a16="http://schemas.microsoft.com/office/drawing/2014/main" id="{3D56D6D3-FCBF-A34D-932F-D8BF5E398BE6}"/>
              </a:ext>
            </a:extLst>
          </p:cNvPr>
          <p:cNvGrpSpPr>
            <a:grpSpLocks/>
          </p:cNvGrpSpPr>
          <p:nvPr/>
        </p:nvGrpSpPr>
        <p:grpSpPr bwMode="auto">
          <a:xfrm>
            <a:off x="5029200" y="3540125"/>
            <a:ext cx="3810000" cy="990600"/>
            <a:chOff x="3168" y="1920"/>
            <a:chExt cx="2400" cy="624"/>
          </a:xfrm>
        </p:grpSpPr>
        <p:sp>
          <p:nvSpPr>
            <p:cNvPr id="52287" name="Line 4">
              <a:extLst>
                <a:ext uri="{FF2B5EF4-FFF2-40B4-BE49-F238E27FC236}">
                  <a16:creationId xmlns:a16="http://schemas.microsoft.com/office/drawing/2014/main" id="{AF129589-60CD-BD4B-9896-7CCCA7DEB21C}"/>
                </a:ext>
              </a:extLst>
            </p:cNvPr>
            <p:cNvSpPr>
              <a:spLocks noChangeShapeType="1"/>
            </p:cNvSpPr>
            <p:nvPr/>
          </p:nvSpPr>
          <p:spPr bwMode="auto">
            <a:xfrm>
              <a:off x="3168" y="1920"/>
              <a:ext cx="19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88" name="Group 5">
              <a:extLst>
                <a:ext uri="{FF2B5EF4-FFF2-40B4-BE49-F238E27FC236}">
                  <a16:creationId xmlns:a16="http://schemas.microsoft.com/office/drawing/2014/main" id="{0EC710D1-2A35-074D-9615-E58F445F5F94}"/>
                </a:ext>
              </a:extLst>
            </p:cNvPr>
            <p:cNvGrpSpPr>
              <a:grpSpLocks/>
            </p:cNvGrpSpPr>
            <p:nvPr/>
          </p:nvGrpSpPr>
          <p:grpSpPr bwMode="auto">
            <a:xfrm>
              <a:off x="3312" y="1920"/>
              <a:ext cx="2256" cy="624"/>
              <a:chOff x="3312" y="1920"/>
              <a:chExt cx="2256" cy="624"/>
            </a:xfrm>
          </p:grpSpPr>
          <p:sp>
            <p:nvSpPr>
              <p:cNvPr id="52289" name="Line 6">
                <a:extLst>
                  <a:ext uri="{FF2B5EF4-FFF2-40B4-BE49-F238E27FC236}">
                    <a16:creationId xmlns:a16="http://schemas.microsoft.com/office/drawing/2014/main" id="{B208F1B9-48FC-0042-ABE3-2A008D72DB7C}"/>
                  </a:ext>
                </a:extLst>
              </p:cNvPr>
              <p:cNvSpPr>
                <a:spLocks noChangeShapeType="1"/>
              </p:cNvSpPr>
              <p:nvPr/>
            </p:nvSpPr>
            <p:spPr bwMode="auto">
              <a:xfrm>
                <a:off x="5088"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2290" name="Line 7">
                <a:extLst>
                  <a:ext uri="{FF2B5EF4-FFF2-40B4-BE49-F238E27FC236}">
                    <a16:creationId xmlns:a16="http://schemas.microsoft.com/office/drawing/2014/main" id="{C3F8D4E4-58B5-284E-84E0-7B65704C1018}"/>
                  </a:ext>
                </a:extLst>
              </p:cNvPr>
              <p:cNvSpPr>
                <a:spLocks noChangeShapeType="1"/>
              </p:cNvSpPr>
              <p:nvPr/>
            </p:nvSpPr>
            <p:spPr bwMode="auto">
              <a:xfrm>
                <a:off x="3840"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91" name="Group 8">
                <a:extLst>
                  <a:ext uri="{FF2B5EF4-FFF2-40B4-BE49-F238E27FC236}">
                    <a16:creationId xmlns:a16="http://schemas.microsoft.com/office/drawing/2014/main" id="{254FC74D-0DFF-A644-85FD-72839043B1AE}"/>
                  </a:ext>
                </a:extLst>
              </p:cNvPr>
              <p:cNvGrpSpPr>
                <a:grpSpLocks/>
              </p:cNvGrpSpPr>
              <p:nvPr/>
            </p:nvGrpSpPr>
            <p:grpSpPr bwMode="auto">
              <a:xfrm>
                <a:off x="4560" y="2042"/>
                <a:ext cx="1008" cy="502"/>
                <a:chOff x="4656" y="1968"/>
                <a:chExt cx="1008" cy="502"/>
              </a:xfrm>
            </p:grpSpPr>
            <p:sp>
              <p:nvSpPr>
                <p:cNvPr id="52295" name="AutoShape 9">
                  <a:extLst>
                    <a:ext uri="{FF2B5EF4-FFF2-40B4-BE49-F238E27FC236}">
                      <a16:creationId xmlns:a16="http://schemas.microsoft.com/office/drawing/2014/main" id="{3CCDF853-72A5-9946-9E8C-391C317E3E8A}"/>
                    </a:ext>
                  </a:extLst>
                </p:cNvPr>
                <p:cNvSpPr>
                  <a:spLocks noChangeArrowheads="1"/>
                </p:cNvSpPr>
                <p:nvPr/>
              </p:nvSpPr>
              <p:spPr bwMode="auto">
                <a:xfrm>
                  <a:off x="4656" y="1968"/>
                  <a:ext cx="1008"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96" name="Rectangle 10">
                  <a:extLst>
                    <a:ext uri="{FF2B5EF4-FFF2-40B4-BE49-F238E27FC236}">
                      <a16:creationId xmlns:a16="http://schemas.microsoft.com/office/drawing/2014/main" id="{2655E967-E5A2-BA4E-BA6A-3F9E0A858A8A}"/>
                    </a:ext>
                  </a:extLst>
                </p:cNvPr>
                <p:cNvSpPr>
                  <a:spLocks noChangeArrowheads="1"/>
                </p:cNvSpPr>
                <p:nvPr/>
              </p:nvSpPr>
              <p:spPr bwMode="auto">
                <a:xfrm>
                  <a:off x="4703" y="2017"/>
                  <a:ext cx="913"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Sekretäre</a:t>
                  </a:r>
                  <a:endParaRPr lang="de-DE" altLang="de-DE"/>
                </a:p>
                <a:p>
                  <a:pPr algn="ctr"/>
                  <a:r>
                    <a:rPr lang="de-DE" altLang="de-DE" sz="1600" i="1"/>
                    <a:t>(</a:t>
                  </a:r>
                  <a:r>
                    <a:rPr lang="de-CH" altLang="de-DE" sz="1600" i="1"/>
                    <a:t>Sagittariidae</a:t>
                  </a:r>
                  <a:r>
                    <a:rPr lang="de-DE" altLang="de-DE" sz="1600" i="1"/>
                    <a:t>)</a:t>
                  </a:r>
                </a:p>
              </p:txBody>
            </p:sp>
          </p:grpSp>
          <p:grpSp>
            <p:nvGrpSpPr>
              <p:cNvPr id="52292" name="Group 11">
                <a:extLst>
                  <a:ext uri="{FF2B5EF4-FFF2-40B4-BE49-F238E27FC236}">
                    <a16:creationId xmlns:a16="http://schemas.microsoft.com/office/drawing/2014/main" id="{C3AC383B-B145-1542-9F59-989367581561}"/>
                  </a:ext>
                </a:extLst>
              </p:cNvPr>
              <p:cNvGrpSpPr>
                <a:grpSpLocks/>
              </p:cNvGrpSpPr>
              <p:nvPr/>
            </p:nvGrpSpPr>
            <p:grpSpPr bwMode="auto">
              <a:xfrm>
                <a:off x="3312" y="2042"/>
                <a:ext cx="1008" cy="502"/>
                <a:chOff x="3216" y="1968"/>
                <a:chExt cx="1008" cy="502"/>
              </a:xfrm>
            </p:grpSpPr>
            <p:sp>
              <p:nvSpPr>
                <p:cNvPr id="52293" name="AutoShape 12">
                  <a:extLst>
                    <a:ext uri="{FF2B5EF4-FFF2-40B4-BE49-F238E27FC236}">
                      <a16:creationId xmlns:a16="http://schemas.microsoft.com/office/drawing/2014/main" id="{0F2F1277-C8BE-B742-96C4-2F10890F30F9}"/>
                    </a:ext>
                  </a:extLst>
                </p:cNvPr>
                <p:cNvSpPr>
                  <a:spLocks noChangeArrowheads="1"/>
                </p:cNvSpPr>
                <p:nvPr/>
              </p:nvSpPr>
              <p:spPr bwMode="auto">
                <a:xfrm>
                  <a:off x="3216" y="1968"/>
                  <a:ext cx="1008"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94" name="Rectangle 13">
                  <a:extLst>
                    <a:ext uri="{FF2B5EF4-FFF2-40B4-BE49-F238E27FC236}">
                      <a16:creationId xmlns:a16="http://schemas.microsoft.com/office/drawing/2014/main" id="{47BE8805-C64E-9D4D-B893-510AED72AE03}"/>
                    </a:ext>
                  </a:extLst>
                </p:cNvPr>
                <p:cNvSpPr>
                  <a:spLocks noChangeArrowheads="1"/>
                </p:cNvSpPr>
                <p:nvPr/>
              </p:nvSpPr>
              <p:spPr bwMode="auto">
                <a:xfrm>
                  <a:off x="3264" y="2017"/>
                  <a:ext cx="913"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Fischadler</a:t>
                  </a:r>
                  <a:endParaRPr lang="de-DE" altLang="de-DE"/>
                </a:p>
                <a:p>
                  <a:pPr algn="ctr"/>
                  <a:r>
                    <a:rPr lang="de-DE" altLang="de-DE" sz="1600" i="1"/>
                    <a:t>(</a:t>
                  </a:r>
                  <a:r>
                    <a:rPr lang="de-CH" altLang="de-DE" sz="1600" i="1"/>
                    <a:t>Pandionidae</a:t>
                  </a:r>
                  <a:r>
                    <a:rPr lang="de-DE" altLang="de-DE" sz="1600" i="1"/>
                    <a:t>)</a:t>
                  </a:r>
                </a:p>
              </p:txBody>
            </p:sp>
          </p:grpSp>
        </p:grpSp>
      </p:grpSp>
      <p:sp>
        <p:nvSpPr>
          <p:cNvPr id="250894" name="Rectangle 14">
            <a:extLst>
              <a:ext uri="{FF2B5EF4-FFF2-40B4-BE49-F238E27FC236}">
                <a16:creationId xmlns:a16="http://schemas.microsoft.com/office/drawing/2014/main" id="{6D89855D-14B5-4E4B-935E-B55C3FC4942C}"/>
              </a:ext>
            </a:extLst>
          </p:cNvPr>
          <p:cNvSpPr>
            <a:spLocks noGrp="1" noChangeArrowheads="1"/>
          </p:cNvSpPr>
          <p:nvPr>
            <p:ph type="body" idx="1"/>
          </p:nvPr>
        </p:nvSpPr>
        <p:spPr>
          <a:xfrm>
            <a:off x="1143000" y="990600"/>
            <a:ext cx="4298950" cy="4114800"/>
          </a:xfrm>
        </p:spPr>
        <p:txBody>
          <a:bodyPr/>
          <a:lstStyle/>
          <a:p>
            <a:pPr eaLnBrk="1" hangingPunct="1"/>
            <a:r>
              <a:rPr lang="de-DE" altLang="de-DE" sz="1800" b="1"/>
              <a:t>Ordnung</a:t>
            </a:r>
            <a:r>
              <a:rPr lang="de-DE" altLang="de-DE" sz="1800"/>
              <a:t> Greifvögel</a:t>
            </a:r>
          </a:p>
          <a:p>
            <a:pPr eaLnBrk="1" hangingPunct="1"/>
            <a:r>
              <a:rPr lang="de-DE" altLang="de-DE" sz="1800" b="1"/>
              <a:t>Familie</a:t>
            </a:r>
            <a:r>
              <a:rPr lang="de-DE" altLang="de-DE" sz="1800"/>
              <a:t> Falkenartige</a:t>
            </a:r>
          </a:p>
          <a:p>
            <a:pPr eaLnBrk="1" hangingPunct="1"/>
            <a:r>
              <a:rPr lang="de-DE" altLang="de-DE" sz="1800" b="1"/>
              <a:t>Unterfamilie </a:t>
            </a:r>
            <a:r>
              <a:rPr lang="de-DE" altLang="de-DE" sz="1800"/>
              <a:t>Eigentliche Falken</a:t>
            </a:r>
          </a:p>
          <a:p>
            <a:pPr eaLnBrk="1" hangingPunct="1"/>
            <a:r>
              <a:rPr lang="de-DE" altLang="de-DE" sz="1800" b="1"/>
              <a:t>Gattung </a:t>
            </a:r>
            <a:r>
              <a:rPr lang="de-DE" altLang="de-DE" sz="1800"/>
              <a:t>Falken</a:t>
            </a:r>
            <a:endParaRPr lang="de-DE" altLang="de-DE" sz="2000"/>
          </a:p>
          <a:p>
            <a:pPr eaLnBrk="1" hangingPunct="1">
              <a:buFontTx/>
              <a:buNone/>
            </a:pPr>
            <a:endParaRPr lang="de-DE" altLang="de-DE" sz="2000">
              <a:latin typeface="Verdana" panose="020B0604030504040204" pitchFamily="34" charset="0"/>
            </a:endParaRPr>
          </a:p>
        </p:txBody>
      </p:sp>
      <p:grpSp>
        <p:nvGrpSpPr>
          <p:cNvPr id="250954" name="Group 74">
            <a:extLst>
              <a:ext uri="{FF2B5EF4-FFF2-40B4-BE49-F238E27FC236}">
                <a16:creationId xmlns:a16="http://schemas.microsoft.com/office/drawing/2014/main" id="{832C174A-0F2F-DB40-A773-AF045B719425}"/>
              </a:ext>
            </a:extLst>
          </p:cNvPr>
          <p:cNvGrpSpPr>
            <a:grpSpLocks/>
          </p:cNvGrpSpPr>
          <p:nvPr/>
        </p:nvGrpSpPr>
        <p:grpSpPr bwMode="auto">
          <a:xfrm>
            <a:off x="5715000" y="5445125"/>
            <a:ext cx="1295400" cy="762000"/>
            <a:chOff x="3600" y="3120"/>
            <a:chExt cx="816" cy="480"/>
          </a:xfrm>
        </p:grpSpPr>
        <p:grpSp>
          <p:nvGrpSpPr>
            <p:cNvPr id="52283" name="Group 16">
              <a:extLst>
                <a:ext uri="{FF2B5EF4-FFF2-40B4-BE49-F238E27FC236}">
                  <a16:creationId xmlns:a16="http://schemas.microsoft.com/office/drawing/2014/main" id="{99347BFC-6210-F144-8073-57DF54819E51}"/>
                </a:ext>
              </a:extLst>
            </p:cNvPr>
            <p:cNvGrpSpPr>
              <a:grpSpLocks/>
            </p:cNvGrpSpPr>
            <p:nvPr/>
          </p:nvGrpSpPr>
          <p:grpSpPr bwMode="auto">
            <a:xfrm>
              <a:off x="3600" y="3264"/>
              <a:ext cx="816" cy="336"/>
              <a:chOff x="3030" y="3840"/>
              <a:chExt cx="816" cy="336"/>
            </a:xfrm>
          </p:grpSpPr>
          <p:sp>
            <p:nvSpPr>
              <p:cNvPr id="52285" name="AutoShape 17">
                <a:extLst>
                  <a:ext uri="{FF2B5EF4-FFF2-40B4-BE49-F238E27FC236}">
                    <a16:creationId xmlns:a16="http://schemas.microsoft.com/office/drawing/2014/main" id="{6F56E602-7A31-844E-975F-126A1215D9AF}"/>
                  </a:ext>
                </a:extLst>
              </p:cNvPr>
              <p:cNvSpPr>
                <a:spLocks noChangeArrowheads="1"/>
              </p:cNvSpPr>
              <p:nvPr/>
            </p:nvSpPr>
            <p:spPr bwMode="auto">
              <a:xfrm>
                <a:off x="3030" y="3840"/>
                <a:ext cx="816" cy="336"/>
              </a:xfrm>
              <a:prstGeom prst="roundRect">
                <a:avLst>
                  <a:gd name="adj" fmla="val 16667"/>
                </a:avLst>
              </a:prstGeom>
              <a:solidFill>
                <a:schemeClr val="bg1"/>
              </a:solidFill>
              <a:ln w="19050">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86" name="Rectangle 18">
                <a:extLst>
                  <a:ext uri="{FF2B5EF4-FFF2-40B4-BE49-F238E27FC236}">
                    <a16:creationId xmlns:a16="http://schemas.microsoft.com/office/drawing/2014/main" id="{C7C7207B-01D1-2A45-906E-A3AAB5BEA999}"/>
                  </a:ext>
                </a:extLst>
              </p:cNvPr>
              <p:cNvSpPr>
                <a:spLocks noChangeArrowheads="1"/>
              </p:cNvSpPr>
              <p:nvPr/>
            </p:nvSpPr>
            <p:spPr bwMode="auto">
              <a:xfrm>
                <a:off x="3188" y="3844"/>
                <a:ext cx="500"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1600">
                    <a:solidFill>
                      <a:srgbClr val="FF0000"/>
                    </a:solidFill>
                  </a:rPr>
                  <a:t>Falken</a:t>
                </a:r>
                <a:endParaRPr lang="de-DE" altLang="de-DE">
                  <a:solidFill>
                    <a:srgbClr val="FF0000"/>
                  </a:solidFill>
                </a:endParaRPr>
              </a:p>
              <a:p>
                <a:pPr algn="ctr"/>
                <a:r>
                  <a:rPr lang="de-DE" altLang="de-DE" sz="1200" i="1">
                    <a:solidFill>
                      <a:srgbClr val="FF0000"/>
                    </a:solidFill>
                  </a:rPr>
                  <a:t>(Falco)</a:t>
                </a:r>
                <a:endParaRPr lang="de-DE" altLang="de-DE" sz="1200">
                  <a:solidFill>
                    <a:srgbClr val="FF0000"/>
                  </a:solidFill>
                </a:endParaRPr>
              </a:p>
            </p:txBody>
          </p:sp>
        </p:grpSp>
        <p:sp>
          <p:nvSpPr>
            <p:cNvPr id="52284" name="Line 19">
              <a:extLst>
                <a:ext uri="{FF2B5EF4-FFF2-40B4-BE49-F238E27FC236}">
                  <a16:creationId xmlns:a16="http://schemas.microsoft.com/office/drawing/2014/main" id="{DBD4BE4A-5C20-7A4E-BD20-0E72D4729BD8}"/>
                </a:ext>
              </a:extLst>
            </p:cNvPr>
            <p:cNvSpPr>
              <a:spLocks noChangeShapeType="1"/>
            </p:cNvSpPr>
            <p:nvPr/>
          </p:nvSpPr>
          <p:spPr bwMode="auto">
            <a:xfrm>
              <a:off x="4032" y="3120"/>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250901" name="Group 21">
            <a:extLst>
              <a:ext uri="{FF2B5EF4-FFF2-40B4-BE49-F238E27FC236}">
                <a16:creationId xmlns:a16="http://schemas.microsoft.com/office/drawing/2014/main" id="{7F839B28-371C-2C45-90B8-53D97A07E97F}"/>
              </a:ext>
            </a:extLst>
          </p:cNvPr>
          <p:cNvGrpSpPr>
            <a:grpSpLocks/>
          </p:cNvGrpSpPr>
          <p:nvPr/>
        </p:nvGrpSpPr>
        <p:grpSpPr bwMode="auto">
          <a:xfrm>
            <a:off x="804863" y="4683125"/>
            <a:ext cx="8167687" cy="762000"/>
            <a:chOff x="507" y="2640"/>
            <a:chExt cx="5145" cy="480"/>
          </a:xfrm>
        </p:grpSpPr>
        <p:sp>
          <p:nvSpPr>
            <p:cNvPr id="52270" name="Line 22">
              <a:extLst>
                <a:ext uri="{FF2B5EF4-FFF2-40B4-BE49-F238E27FC236}">
                  <a16:creationId xmlns:a16="http://schemas.microsoft.com/office/drawing/2014/main" id="{C79432D6-0735-C443-883B-472E4E19BF30}"/>
                </a:ext>
              </a:extLst>
            </p:cNvPr>
            <p:cNvSpPr>
              <a:spLocks noChangeShapeType="1"/>
            </p:cNvSpPr>
            <p:nvPr/>
          </p:nvSpPr>
          <p:spPr bwMode="auto">
            <a:xfrm>
              <a:off x="2832" y="26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71" name="Group 23">
              <a:extLst>
                <a:ext uri="{FF2B5EF4-FFF2-40B4-BE49-F238E27FC236}">
                  <a16:creationId xmlns:a16="http://schemas.microsoft.com/office/drawing/2014/main" id="{4E05E83D-D054-7641-BFB6-D709B560612C}"/>
                </a:ext>
              </a:extLst>
            </p:cNvPr>
            <p:cNvGrpSpPr>
              <a:grpSpLocks/>
            </p:cNvGrpSpPr>
            <p:nvPr/>
          </p:nvGrpSpPr>
          <p:grpSpPr bwMode="auto">
            <a:xfrm>
              <a:off x="4752" y="2736"/>
              <a:ext cx="900" cy="384"/>
              <a:chOff x="4866" y="2688"/>
              <a:chExt cx="900" cy="384"/>
            </a:xfrm>
          </p:grpSpPr>
          <p:sp>
            <p:nvSpPr>
              <p:cNvPr id="52281" name="AutoShape 24">
                <a:extLst>
                  <a:ext uri="{FF2B5EF4-FFF2-40B4-BE49-F238E27FC236}">
                    <a16:creationId xmlns:a16="http://schemas.microsoft.com/office/drawing/2014/main" id="{78EDD5C6-BF42-AE4C-981B-71A3A7A9B06A}"/>
                  </a:ext>
                </a:extLst>
              </p:cNvPr>
              <p:cNvSpPr>
                <a:spLocks noChangeArrowheads="1"/>
              </p:cNvSpPr>
              <p:nvPr/>
            </p:nvSpPr>
            <p:spPr bwMode="auto">
              <a:xfrm>
                <a:off x="4884" y="2688"/>
                <a:ext cx="864" cy="384"/>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82" name="Rectangle 25">
                <a:extLst>
                  <a:ext uri="{FF2B5EF4-FFF2-40B4-BE49-F238E27FC236}">
                    <a16:creationId xmlns:a16="http://schemas.microsoft.com/office/drawing/2014/main" id="{6C9E04E2-2299-9344-8AE7-36191C9665AD}"/>
                  </a:ext>
                </a:extLst>
              </p:cNvPr>
              <p:cNvSpPr>
                <a:spLocks noChangeArrowheads="1"/>
              </p:cNvSpPr>
              <p:nvPr/>
            </p:nvSpPr>
            <p:spPr bwMode="auto">
              <a:xfrm>
                <a:off x="4866" y="2697"/>
                <a:ext cx="900"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a:t>Zwergfalken</a:t>
                </a:r>
              </a:p>
              <a:p>
                <a:pPr algn="ctr"/>
                <a:r>
                  <a:rPr lang="de-DE" altLang="de-DE" sz="1400" i="1"/>
                  <a:t>(</a:t>
                </a:r>
                <a:r>
                  <a:rPr lang="de-CH" altLang="de-DE" sz="1400" i="1"/>
                  <a:t>Polihieracinae</a:t>
                </a:r>
                <a:r>
                  <a:rPr lang="de-DE" altLang="de-DE" sz="1400" i="1"/>
                  <a:t>)</a:t>
                </a:r>
              </a:p>
            </p:txBody>
          </p:sp>
        </p:grpSp>
        <p:sp>
          <p:nvSpPr>
            <p:cNvPr id="52272" name="Line 26">
              <a:extLst>
                <a:ext uri="{FF2B5EF4-FFF2-40B4-BE49-F238E27FC236}">
                  <a16:creationId xmlns:a16="http://schemas.microsoft.com/office/drawing/2014/main" id="{2000A3D6-5418-D948-8167-76445444918F}"/>
                </a:ext>
              </a:extLst>
            </p:cNvPr>
            <p:cNvSpPr>
              <a:spLocks noChangeShapeType="1"/>
            </p:cNvSpPr>
            <p:nvPr/>
          </p:nvSpPr>
          <p:spPr bwMode="auto">
            <a:xfrm>
              <a:off x="5184" y="26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73" name="Group 27">
              <a:extLst>
                <a:ext uri="{FF2B5EF4-FFF2-40B4-BE49-F238E27FC236}">
                  <a16:creationId xmlns:a16="http://schemas.microsoft.com/office/drawing/2014/main" id="{245B5E63-4B62-894D-B935-CAF72F184888}"/>
                </a:ext>
              </a:extLst>
            </p:cNvPr>
            <p:cNvGrpSpPr>
              <a:grpSpLocks/>
            </p:cNvGrpSpPr>
            <p:nvPr/>
          </p:nvGrpSpPr>
          <p:grpSpPr bwMode="auto">
            <a:xfrm>
              <a:off x="2417" y="2736"/>
              <a:ext cx="912" cy="384"/>
              <a:chOff x="2304" y="2688"/>
              <a:chExt cx="912" cy="384"/>
            </a:xfrm>
          </p:grpSpPr>
          <p:sp>
            <p:nvSpPr>
              <p:cNvPr id="52279" name="AutoShape 28">
                <a:extLst>
                  <a:ext uri="{FF2B5EF4-FFF2-40B4-BE49-F238E27FC236}">
                    <a16:creationId xmlns:a16="http://schemas.microsoft.com/office/drawing/2014/main" id="{51054D50-89CF-6847-9A6C-20CFCAE26432}"/>
                  </a:ext>
                </a:extLst>
              </p:cNvPr>
              <p:cNvSpPr>
                <a:spLocks noChangeArrowheads="1"/>
              </p:cNvSpPr>
              <p:nvPr/>
            </p:nvSpPr>
            <p:spPr bwMode="auto">
              <a:xfrm>
                <a:off x="2304" y="2688"/>
                <a:ext cx="912" cy="384"/>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80" name="Rectangle 29">
                <a:extLst>
                  <a:ext uri="{FF2B5EF4-FFF2-40B4-BE49-F238E27FC236}">
                    <a16:creationId xmlns:a16="http://schemas.microsoft.com/office/drawing/2014/main" id="{CB21812A-A518-B947-8271-71D02668D017}"/>
                  </a:ext>
                </a:extLst>
              </p:cNvPr>
              <p:cNvSpPr>
                <a:spLocks noChangeArrowheads="1"/>
              </p:cNvSpPr>
              <p:nvPr/>
            </p:nvSpPr>
            <p:spPr bwMode="auto">
              <a:xfrm>
                <a:off x="2334" y="2697"/>
                <a:ext cx="852"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a:t>Geierfalken</a:t>
                </a:r>
              </a:p>
              <a:p>
                <a:pPr algn="ctr"/>
                <a:r>
                  <a:rPr lang="de-DE" altLang="de-DE" sz="1400" i="1"/>
                  <a:t>(Polyborinae)</a:t>
                </a:r>
                <a:endParaRPr lang="de-DE" altLang="de-DE" sz="1400"/>
              </a:p>
            </p:txBody>
          </p:sp>
        </p:grpSp>
        <p:sp>
          <p:nvSpPr>
            <p:cNvPr id="52274" name="Line 30">
              <a:extLst>
                <a:ext uri="{FF2B5EF4-FFF2-40B4-BE49-F238E27FC236}">
                  <a16:creationId xmlns:a16="http://schemas.microsoft.com/office/drawing/2014/main" id="{84E482F4-A87D-6B4F-B70D-BA4D47579B84}"/>
                </a:ext>
              </a:extLst>
            </p:cNvPr>
            <p:cNvSpPr>
              <a:spLocks noChangeShapeType="1"/>
            </p:cNvSpPr>
            <p:nvPr/>
          </p:nvSpPr>
          <p:spPr bwMode="auto">
            <a:xfrm>
              <a:off x="1440" y="2640"/>
              <a:ext cx="37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2275" name="Line 31">
              <a:extLst>
                <a:ext uri="{FF2B5EF4-FFF2-40B4-BE49-F238E27FC236}">
                  <a16:creationId xmlns:a16="http://schemas.microsoft.com/office/drawing/2014/main" id="{1B08993C-3748-224E-AC04-CEA451BB29C0}"/>
                </a:ext>
              </a:extLst>
            </p:cNvPr>
            <p:cNvSpPr>
              <a:spLocks noChangeShapeType="1"/>
            </p:cNvSpPr>
            <p:nvPr/>
          </p:nvSpPr>
          <p:spPr bwMode="auto">
            <a:xfrm>
              <a:off x="1440" y="26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76" name="Group 32">
              <a:extLst>
                <a:ext uri="{FF2B5EF4-FFF2-40B4-BE49-F238E27FC236}">
                  <a16:creationId xmlns:a16="http://schemas.microsoft.com/office/drawing/2014/main" id="{F96BA46B-3F0D-464B-B99B-22CEEBC1B2CD}"/>
                </a:ext>
              </a:extLst>
            </p:cNvPr>
            <p:cNvGrpSpPr>
              <a:grpSpLocks/>
            </p:cNvGrpSpPr>
            <p:nvPr/>
          </p:nvGrpSpPr>
          <p:grpSpPr bwMode="auto">
            <a:xfrm>
              <a:off x="507" y="2736"/>
              <a:ext cx="1845" cy="384"/>
              <a:chOff x="7" y="2688"/>
              <a:chExt cx="1845" cy="384"/>
            </a:xfrm>
          </p:grpSpPr>
          <p:sp>
            <p:nvSpPr>
              <p:cNvPr id="52277" name="AutoShape 33">
                <a:extLst>
                  <a:ext uri="{FF2B5EF4-FFF2-40B4-BE49-F238E27FC236}">
                    <a16:creationId xmlns:a16="http://schemas.microsoft.com/office/drawing/2014/main" id="{7FDB2B3D-6E83-914A-BA90-15CEEBCB874E}"/>
                  </a:ext>
                </a:extLst>
              </p:cNvPr>
              <p:cNvSpPr>
                <a:spLocks noChangeArrowheads="1"/>
              </p:cNvSpPr>
              <p:nvPr/>
            </p:nvSpPr>
            <p:spPr bwMode="auto">
              <a:xfrm>
                <a:off x="17" y="2688"/>
                <a:ext cx="1824" cy="384"/>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78" name="Rectangle 34">
                <a:extLst>
                  <a:ext uri="{FF2B5EF4-FFF2-40B4-BE49-F238E27FC236}">
                    <a16:creationId xmlns:a16="http://schemas.microsoft.com/office/drawing/2014/main" id="{05997492-E682-D54D-B978-260DD739FF45}"/>
                  </a:ext>
                </a:extLst>
              </p:cNvPr>
              <p:cNvSpPr>
                <a:spLocks noChangeArrowheads="1"/>
              </p:cNvSpPr>
              <p:nvPr/>
            </p:nvSpPr>
            <p:spPr bwMode="auto">
              <a:xfrm>
                <a:off x="7" y="2697"/>
                <a:ext cx="1845"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a:t>Lachfalken und Waldfalken</a:t>
                </a:r>
              </a:p>
              <a:p>
                <a:pPr algn="ctr"/>
                <a:r>
                  <a:rPr lang="de-DE" altLang="de-DE" sz="1400" i="1"/>
                  <a:t>(</a:t>
                </a:r>
                <a:r>
                  <a:rPr lang="de-CH" altLang="de-DE" sz="1400" i="1"/>
                  <a:t>Herpetotherinae</a:t>
                </a:r>
                <a:r>
                  <a:rPr lang="de-DE" altLang="de-DE" sz="1400" i="1"/>
                  <a:t>)</a:t>
                </a:r>
              </a:p>
            </p:txBody>
          </p:sp>
        </p:grpSp>
      </p:grpSp>
      <p:grpSp>
        <p:nvGrpSpPr>
          <p:cNvPr id="250955" name="Group 75">
            <a:extLst>
              <a:ext uri="{FF2B5EF4-FFF2-40B4-BE49-F238E27FC236}">
                <a16:creationId xmlns:a16="http://schemas.microsoft.com/office/drawing/2014/main" id="{13E84104-0174-6B40-886E-B2201DF06051}"/>
              </a:ext>
            </a:extLst>
          </p:cNvPr>
          <p:cNvGrpSpPr>
            <a:grpSpLocks/>
          </p:cNvGrpSpPr>
          <p:nvPr/>
        </p:nvGrpSpPr>
        <p:grpSpPr bwMode="auto">
          <a:xfrm>
            <a:off x="3962400" y="4530725"/>
            <a:ext cx="3478213" cy="914400"/>
            <a:chOff x="2496" y="2544"/>
            <a:chExt cx="2191" cy="576"/>
          </a:xfrm>
        </p:grpSpPr>
        <p:sp>
          <p:nvSpPr>
            <p:cNvPr id="52264" name="Line 36">
              <a:extLst>
                <a:ext uri="{FF2B5EF4-FFF2-40B4-BE49-F238E27FC236}">
                  <a16:creationId xmlns:a16="http://schemas.microsoft.com/office/drawing/2014/main" id="{CF924378-AB65-F643-9456-A95FADA61A85}"/>
                </a:ext>
              </a:extLst>
            </p:cNvPr>
            <p:cNvSpPr>
              <a:spLocks noChangeShapeType="1"/>
            </p:cNvSpPr>
            <p:nvPr/>
          </p:nvSpPr>
          <p:spPr bwMode="auto">
            <a:xfrm>
              <a:off x="2496" y="254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2265" name="Line 37">
              <a:extLst>
                <a:ext uri="{FF2B5EF4-FFF2-40B4-BE49-F238E27FC236}">
                  <a16:creationId xmlns:a16="http://schemas.microsoft.com/office/drawing/2014/main" id="{63B6420F-0328-A542-B1DA-50B8E4917AE0}"/>
                </a:ext>
              </a:extLst>
            </p:cNvPr>
            <p:cNvSpPr>
              <a:spLocks noChangeShapeType="1"/>
            </p:cNvSpPr>
            <p:nvPr/>
          </p:nvSpPr>
          <p:spPr bwMode="auto">
            <a:xfrm>
              <a:off x="4032" y="26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66" name="Group 38">
              <a:extLst>
                <a:ext uri="{FF2B5EF4-FFF2-40B4-BE49-F238E27FC236}">
                  <a16:creationId xmlns:a16="http://schemas.microsoft.com/office/drawing/2014/main" id="{99E003E9-A5B0-F64C-8702-74A79A03B13C}"/>
                </a:ext>
              </a:extLst>
            </p:cNvPr>
            <p:cNvGrpSpPr>
              <a:grpSpLocks/>
            </p:cNvGrpSpPr>
            <p:nvPr/>
          </p:nvGrpSpPr>
          <p:grpSpPr bwMode="auto">
            <a:xfrm>
              <a:off x="3394" y="2736"/>
              <a:ext cx="1293" cy="384"/>
              <a:chOff x="3361" y="2688"/>
              <a:chExt cx="1293" cy="384"/>
            </a:xfrm>
          </p:grpSpPr>
          <p:sp>
            <p:nvSpPr>
              <p:cNvPr id="52268" name="AutoShape 39">
                <a:extLst>
                  <a:ext uri="{FF2B5EF4-FFF2-40B4-BE49-F238E27FC236}">
                    <a16:creationId xmlns:a16="http://schemas.microsoft.com/office/drawing/2014/main" id="{E3432ABF-333D-D449-B743-16CDC50288AA}"/>
                  </a:ext>
                </a:extLst>
              </p:cNvPr>
              <p:cNvSpPr>
                <a:spLocks noChangeArrowheads="1"/>
              </p:cNvSpPr>
              <p:nvPr/>
            </p:nvSpPr>
            <p:spPr bwMode="auto">
              <a:xfrm>
                <a:off x="3384" y="2688"/>
                <a:ext cx="1248" cy="384"/>
              </a:xfrm>
              <a:prstGeom prst="roundRect">
                <a:avLst>
                  <a:gd name="adj" fmla="val 16667"/>
                </a:avLst>
              </a:prstGeom>
              <a:solidFill>
                <a:schemeClr val="bg1"/>
              </a:solidFill>
              <a:ln w="19050">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69" name="Rectangle 40">
                <a:extLst>
                  <a:ext uri="{FF2B5EF4-FFF2-40B4-BE49-F238E27FC236}">
                    <a16:creationId xmlns:a16="http://schemas.microsoft.com/office/drawing/2014/main" id="{EED8770A-D793-DB46-A9EB-E68AB10E4E91}"/>
                  </a:ext>
                </a:extLst>
              </p:cNvPr>
              <p:cNvSpPr>
                <a:spLocks noChangeArrowheads="1"/>
              </p:cNvSpPr>
              <p:nvPr/>
            </p:nvSpPr>
            <p:spPr bwMode="auto">
              <a:xfrm>
                <a:off x="3361" y="2697"/>
                <a:ext cx="1293"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a:solidFill>
                      <a:srgbClr val="FF0000"/>
                    </a:solidFill>
                  </a:rPr>
                  <a:t>Eigentliche Falken</a:t>
                </a:r>
              </a:p>
              <a:p>
                <a:pPr algn="ctr"/>
                <a:r>
                  <a:rPr lang="de-DE" altLang="de-DE" sz="1400" i="1">
                    <a:solidFill>
                      <a:srgbClr val="FF0000"/>
                    </a:solidFill>
                  </a:rPr>
                  <a:t>(Falconinae)</a:t>
                </a:r>
                <a:endParaRPr lang="de-DE" altLang="de-DE" sz="1400"/>
              </a:p>
            </p:txBody>
          </p:sp>
        </p:grpSp>
        <p:sp>
          <p:nvSpPr>
            <p:cNvPr id="52267" name="Line 41">
              <a:extLst>
                <a:ext uri="{FF2B5EF4-FFF2-40B4-BE49-F238E27FC236}">
                  <a16:creationId xmlns:a16="http://schemas.microsoft.com/office/drawing/2014/main" id="{01771A53-92B8-F44A-BD03-9DCF7576AF9D}"/>
                </a:ext>
              </a:extLst>
            </p:cNvPr>
            <p:cNvSpPr>
              <a:spLocks noChangeShapeType="1"/>
            </p:cNvSpPr>
            <p:nvPr/>
          </p:nvSpPr>
          <p:spPr bwMode="auto">
            <a:xfrm>
              <a:off x="2496" y="2640"/>
              <a:ext cx="153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2232" name="Group 42">
            <a:extLst>
              <a:ext uri="{FF2B5EF4-FFF2-40B4-BE49-F238E27FC236}">
                <a16:creationId xmlns:a16="http://schemas.microsoft.com/office/drawing/2014/main" id="{0E69384F-7347-E94E-A248-EF7B1F746A7D}"/>
              </a:ext>
            </a:extLst>
          </p:cNvPr>
          <p:cNvGrpSpPr>
            <a:grpSpLocks/>
          </p:cNvGrpSpPr>
          <p:nvPr/>
        </p:nvGrpSpPr>
        <p:grpSpPr bwMode="auto">
          <a:xfrm>
            <a:off x="992188" y="3387725"/>
            <a:ext cx="4037012" cy="1143000"/>
            <a:chOff x="625" y="1824"/>
            <a:chExt cx="2543" cy="720"/>
          </a:xfrm>
        </p:grpSpPr>
        <p:sp>
          <p:nvSpPr>
            <p:cNvPr id="52258" name="Line 43">
              <a:extLst>
                <a:ext uri="{FF2B5EF4-FFF2-40B4-BE49-F238E27FC236}">
                  <a16:creationId xmlns:a16="http://schemas.microsoft.com/office/drawing/2014/main" id="{4ADBE4DA-E470-E047-9579-52E8421C1548}"/>
                </a:ext>
              </a:extLst>
            </p:cNvPr>
            <p:cNvSpPr>
              <a:spLocks noChangeShapeType="1"/>
            </p:cNvSpPr>
            <p:nvPr/>
          </p:nvSpPr>
          <p:spPr bwMode="auto">
            <a:xfrm>
              <a:off x="1152"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2259" name="Line 44">
              <a:extLst>
                <a:ext uri="{FF2B5EF4-FFF2-40B4-BE49-F238E27FC236}">
                  <a16:creationId xmlns:a16="http://schemas.microsoft.com/office/drawing/2014/main" id="{1EE7238C-8F3D-434D-8983-92F9F41D0B29}"/>
                </a:ext>
              </a:extLst>
            </p:cNvPr>
            <p:cNvSpPr>
              <a:spLocks noChangeShapeType="1"/>
            </p:cNvSpPr>
            <p:nvPr/>
          </p:nvSpPr>
          <p:spPr bwMode="auto">
            <a:xfrm>
              <a:off x="1152" y="1920"/>
              <a:ext cx="201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60" name="Group 45">
              <a:extLst>
                <a:ext uri="{FF2B5EF4-FFF2-40B4-BE49-F238E27FC236}">
                  <a16:creationId xmlns:a16="http://schemas.microsoft.com/office/drawing/2014/main" id="{DA16964E-00C6-984A-9851-89359E09DAAD}"/>
                </a:ext>
              </a:extLst>
            </p:cNvPr>
            <p:cNvGrpSpPr>
              <a:grpSpLocks/>
            </p:cNvGrpSpPr>
            <p:nvPr/>
          </p:nvGrpSpPr>
          <p:grpSpPr bwMode="auto">
            <a:xfrm>
              <a:off x="625" y="2042"/>
              <a:ext cx="1104" cy="502"/>
              <a:chOff x="625" y="1872"/>
              <a:chExt cx="1104" cy="502"/>
            </a:xfrm>
          </p:grpSpPr>
          <p:sp>
            <p:nvSpPr>
              <p:cNvPr id="52262" name="AutoShape 46">
                <a:extLst>
                  <a:ext uri="{FF2B5EF4-FFF2-40B4-BE49-F238E27FC236}">
                    <a16:creationId xmlns:a16="http://schemas.microsoft.com/office/drawing/2014/main" id="{C8F0263E-440A-1E49-A8A5-BD6BC3A1C214}"/>
                  </a:ext>
                </a:extLst>
              </p:cNvPr>
              <p:cNvSpPr>
                <a:spLocks noChangeArrowheads="1"/>
              </p:cNvSpPr>
              <p:nvPr/>
            </p:nvSpPr>
            <p:spPr bwMode="auto">
              <a:xfrm>
                <a:off x="625" y="1872"/>
                <a:ext cx="1104"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63" name="Rectangle 47">
                <a:extLst>
                  <a:ext uri="{FF2B5EF4-FFF2-40B4-BE49-F238E27FC236}">
                    <a16:creationId xmlns:a16="http://schemas.microsoft.com/office/drawing/2014/main" id="{6ACE0123-1F64-0F41-82DD-64A7447C538F}"/>
                  </a:ext>
                </a:extLst>
              </p:cNvPr>
              <p:cNvSpPr>
                <a:spLocks noChangeArrowheads="1"/>
              </p:cNvSpPr>
              <p:nvPr/>
            </p:nvSpPr>
            <p:spPr bwMode="auto">
              <a:xfrm>
                <a:off x="648" y="1921"/>
                <a:ext cx="1059"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Habichtartige</a:t>
                </a:r>
                <a:endParaRPr lang="de-DE" altLang="de-DE"/>
              </a:p>
              <a:p>
                <a:pPr algn="ctr"/>
                <a:r>
                  <a:rPr lang="de-DE" altLang="de-DE" sz="1600" i="1"/>
                  <a:t>(</a:t>
                </a:r>
                <a:r>
                  <a:rPr lang="de-CH" altLang="de-DE" sz="1600" i="1"/>
                  <a:t>Accipitridae</a:t>
                </a:r>
                <a:r>
                  <a:rPr lang="de-DE" altLang="de-DE" sz="1600" i="1"/>
                  <a:t>)</a:t>
                </a:r>
              </a:p>
            </p:txBody>
          </p:sp>
        </p:grpSp>
        <p:sp>
          <p:nvSpPr>
            <p:cNvPr id="52261" name="Line 48">
              <a:extLst>
                <a:ext uri="{FF2B5EF4-FFF2-40B4-BE49-F238E27FC236}">
                  <a16:creationId xmlns:a16="http://schemas.microsoft.com/office/drawing/2014/main" id="{0AF71604-A62B-C34A-A57E-235E45636860}"/>
                </a:ext>
              </a:extLst>
            </p:cNvPr>
            <p:cNvSpPr>
              <a:spLocks noChangeShapeType="1"/>
            </p:cNvSpPr>
            <p:nvPr/>
          </p:nvSpPr>
          <p:spPr bwMode="auto">
            <a:xfrm>
              <a:off x="3168" y="182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2233" name="Group 76">
            <a:extLst>
              <a:ext uri="{FF2B5EF4-FFF2-40B4-BE49-F238E27FC236}">
                <a16:creationId xmlns:a16="http://schemas.microsoft.com/office/drawing/2014/main" id="{D3C597CE-2278-6642-9EDC-144D17E15422}"/>
              </a:ext>
            </a:extLst>
          </p:cNvPr>
          <p:cNvGrpSpPr>
            <a:grpSpLocks/>
          </p:cNvGrpSpPr>
          <p:nvPr/>
        </p:nvGrpSpPr>
        <p:grpSpPr bwMode="auto">
          <a:xfrm>
            <a:off x="3124200" y="3387725"/>
            <a:ext cx="1905000" cy="1143000"/>
            <a:chOff x="1968" y="1824"/>
            <a:chExt cx="1200" cy="720"/>
          </a:xfrm>
        </p:grpSpPr>
        <p:sp>
          <p:nvSpPr>
            <p:cNvPr id="52252" name="Line 50">
              <a:extLst>
                <a:ext uri="{FF2B5EF4-FFF2-40B4-BE49-F238E27FC236}">
                  <a16:creationId xmlns:a16="http://schemas.microsoft.com/office/drawing/2014/main" id="{F0BC7DCD-8BE1-964B-A5DC-D1CD5FDD8809}"/>
                </a:ext>
              </a:extLst>
            </p:cNvPr>
            <p:cNvSpPr>
              <a:spLocks noChangeShapeType="1"/>
            </p:cNvSpPr>
            <p:nvPr/>
          </p:nvSpPr>
          <p:spPr bwMode="auto">
            <a:xfrm>
              <a:off x="3168" y="182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2253" name="Line 51">
              <a:extLst>
                <a:ext uri="{FF2B5EF4-FFF2-40B4-BE49-F238E27FC236}">
                  <a16:creationId xmlns:a16="http://schemas.microsoft.com/office/drawing/2014/main" id="{13185379-1D87-ED4E-9F13-1DA5D227C802}"/>
                </a:ext>
              </a:extLst>
            </p:cNvPr>
            <p:cNvSpPr>
              <a:spLocks noChangeShapeType="1"/>
            </p:cNvSpPr>
            <p:nvPr/>
          </p:nvSpPr>
          <p:spPr bwMode="auto">
            <a:xfrm>
              <a:off x="2496" y="1920"/>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2254" name="Group 52">
              <a:extLst>
                <a:ext uri="{FF2B5EF4-FFF2-40B4-BE49-F238E27FC236}">
                  <a16:creationId xmlns:a16="http://schemas.microsoft.com/office/drawing/2014/main" id="{8104439C-947C-714F-A5DF-8C29C2B106D9}"/>
                </a:ext>
              </a:extLst>
            </p:cNvPr>
            <p:cNvGrpSpPr>
              <a:grpSpLocks/>
            </p:cNvGrpSpPr>
            <p:nvPr/>
          </p:nvGrpSpPr>
          <p:grpSpPr bwMode="auto">
            <a:xfrm>
              <a:off x="1968" y="2042"/>
              <a:ext cx="1104" cy="502"/>
              <a:chOff x="1920" y="1920"/>
              <a:chExt cx="1104" cy="502"/>
            </a:xfrm>
          </p:grpSpPr>
          <p:sp>
            <p:nvSpPr>
              <p:cNvPr id="52256" name="AutoShape 53">
                <a:extLst>
                  <a:ext uri="{FF2B5EF4-FFF2-40B4-BE49-F238E27FC236}">
                    <a16:creationId xmlns:a16="http://schemas.microsoft.com/office/drawing/2014/main" id="{86AEE2F8-9B9C-7D44-B75E-9D75BC80CCFE}"/>
                  </a:ext>
                </a:extLst>
              </p:cNvPr>
              <p:cNvSpPr>
                <a:spLocks noChangeArrowheads="1"/>
              </p:cNvSpPr>
              <p:nvPr/>
            </p:nvSpPr>
            <p:spPr bwMode="auto">
              <a:xfrm>
                <a:off x="1920" y="1920"/>
                <a:ext cx="1104" cy="502"/>
              </a:xfrm>
              <a:prstGeom prst="roundRect">
                <a:avLst>
                  <a:gd name="adj" fmla="val 16667"/>
                </a:avLst>
              </a:prstGeom>
              <a:solidFill>
                <a:schemeClr val="bg1"/>
              </a:solidFill>
              <a:ln w="19050">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57" name="Rectangle 54">
                <a:extLst>
                  <a:ext uri="{FF2B5EF4-FFF2-40B4-BE49-F238E27FC236}">
                    <a16:creationId xmlns:a16="http://schemas.microsoft.com/office/drawing/2014/main" id="{8C2E80DC-C800-AF4E-BB38-6519A298834A}"/>
                  </a:ext>
                </a:extLst>
              </p:cNvPr>
              <p:cNvSpPr>
                <a:spLocks noChangeArrowheads="1"/>
              </p:cNvSpPr>
              <p:nvPr/>
            </p:nvSpPr>
            <p:spPr bwMode="auto">
              <a:xfrm>
                <a:off x="1974" y="1969"/>
                <a:ext cx="996"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solidFill>
                      <a:srgbClr val="FF0000"/>
                    </a:solidFill>
                  </a:rPr>
                  <a:t>Falkenartige</a:t>
                </a:r>
                <a:endParaRPr lang="de-DE" altLang="de-DE">
                  <a:solidFill>
                    <a:srgbClr val="FF0000"/>
                  </a:solidFill>
                </a:endParaRPr>
              </a:p>
              <a:p>
                <a:pPr algn="ctr"/>
                <a:r>
                  <a:rPr lang="de-DE" altLang="de-DE" sz="1600" i="1">
                    <a:solidFill>
                      <a:srgbClr val="FF0000"/>
                    </a:solidFill>
                  </a:rPr>
                  <a:t>(Falconidae)</a:t>
                </a:r>
                <a:endParaRPr lang="de-DE" altLang="de-DE" sz="1600">
                  <a:solidFill>
                    <a:srgbClr val="FF0000"/>
                  </a:solidFill>
                </a:endParaRPr>
              </a:p>
            </p:txBody>
          </p:sp>
        </p:grpSp>
        <p:sp>
          <p:nvSpPr>
            <p:cNvPr id="52255" name="Line 55">
              <a:extLst>
                <a:ext uri="{FF2B5EF4-FFF2-40B4-BE49-F238E27FC236}">
                  <a16:creationId xmlns:a16="http://schemas.microsoft.com/office/drawing/2014/main" id="{AE89972F-1D9D-D948-B385-8B1613C266AF}"/>
                </a:ext>
              </a:extLst>
            </p:cNvPr>
            <p:cNvSpPr>
              <a:spLocks noChangeShapeType="1"/>
            </p:cNvSpPr>
            <p:nvPr/>
          </p:nvSpPr>
          <p:spPr bwMode="auto">
            <a:xfrm>
              <a:off x="2496" y="1920"/>
              <a:ext cx="67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2234" name="Group 56">
            <a:extLst>
              <a:ext uri="{FF2B5EF4-FFF2-40B4-BE49-F238E27FC236}">
                <a16:creationId xmlns:a16="http://schemas.microsoft.com/office/drawing/2014/main" id="{2D2F709C-F126-1040-BC03-E5055AEFE2DC}"/>
              </a:ext>
            </a:extLst>
          </p:cNvPr>
          <p:cNvGrpSpPr>
            <a:grpSpLocks/>
          </p:cNvGrpSpPr>
          <p:nvPr/>
        </p:nvGrpSpPr>
        <p:grpSpPr bwMode="auto">
          <a:xfrm>
            <a:off x="4038600" y="2667000"/>
            <a:ext cx="1905000" cy="796925"/>
            <a:chOff x="2527" y="2140"/>
            <a:chExt cx="1200" cy="502"/>
          </a:xfrm>
        </p:grpSpPr>
        <p:sp>
          <p:nvSpPr>
            <p:cNvPr id="52250" name="AutoShape 57">
              <a:extLst>
                <a:ext uri="{FF2B5EF4-FFF2-40B4-BE49-F238E27FC236}">
                  <a16:creationId xmlns:a16="http://schemas.microsoft.com/office/drawing/2014/main" id="{6BFD03C6-4B96-AA42-A1FE-A59EC8092427}"/>
                </a:ext>
              </a:extLst>
            </p:cNvPr>
            <p:cNvSpPr>
              <a:spLocks noChangeArrowheads="1"/>
            </p:cNvSpPr>
            <p:nvPr/>
          </p:nvSpPr>
          <p:spPr bwMode="auto">
            <a:xfrm>
              <a:off x="2527" y="2140"/>
              <a:ext cx="1200" cy="502"/>
            </a:xfrm>
            <a:prstGeom prst="roundRect">
              <a:avLst>
                <a:gd name="adj" fmla="val 16667"/>
              </a:avLst>
            </a:prstGeom>
            <a:solidFill>
              <a:schemeClr val="bg1"/>
            </a:solidFill>
            <a:ln w="19050">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2251" name="Rectangle 58">
              <a:extLst>
                <a:ext uri="{FF2B5EF4-FFF2-40B4-BE49-F238E27FC236}">
                  <a16:creationId xmlns:a16="http://schemas.microsoft.com/office/drawing/2014/main" id="{7A470419-7559-7249-A36F-70D7D68FEAA3}"/>
                </a:ext>
              </a:extLst>
            </p:cNvPr>
            <p:cNvSpPr>
              <a:spLocks noChangeArrowheads="1"/>
            </p:cNvSpPr>
            <p:nvPr/>
          </p:nvSpPr>
          <p:spPr bwMode="auto">
            <a:xfrm>
              <a:off x="2570" y="2160"/>
              <a:ext cx="1116" cy="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400">
                  <a:solidFill>
                    <a:srgbClr val="FF0000"/>
                  </a:solidFill>
                </a:rPr>
                <a:t>Greifvögel</a:t>
              </a:r>
              <a:endParaRPr lang="de-DE" altLang="de-DE">
                <a:solidFill>
                  <a:srgbClr val="FF0000"/>
                </a:solidFill>
              </a:endParaRPr>
            </a:p>
            <a:p>
              <a:pPr algn="ctr"/>
              <a:r>
                <a:rPr lang="de-DE" altLang="de-DE" i="1">
                  <a:solidFill>
                    <a:srgbClr val="FF0000"/>
                  </a:solidFill>
                </a:rPr>
                <a:t>(Falconiformes)</a:t>
              </a:r>
              <a:endParaRPr lang="de-DE" altLang="de-DE">
                <a:solidFill>
                  <a:srgbClr val="FF0000"/>
                </a:solidFill>
              </a:endParaRPr>
            </a:p>
          </p:txBody>
        </p:sp>
      </p:grpSp>
      <p:pic>
        <p:nvPicPr>
          <p:cNvPr id="52235" name="Picture 59" descr="Unbenannt-3">
            <a:extLst>
              <a:ext uri="{FF2B5EF4-FFF2-40B4-BE49-F238E27FC236}">
                <a16:creationId xmlns:a16="http://schemas.microsoft.com/office/drawing/2014/main" id="{5E12EB37-441A-764E-8C27-B5CA458DA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60" descr="namensherkunft">
            <a:extLst>
              <a:ext uri="{FF2B5EF4-FFF2-40B4-BE49-F238E27FC236}">
                <a16:creationId xmlns:a16="http://schemas.microsoft.com/office/drawing/2014/main" id="{B913FB6E-2469-CC43-B5C7-D61ED447A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61" descr="kennzeichen">
            <a:extLst>
              <a:ext uri="{FF2B5EF4-FFF2-40B4-BE49-F238E27FC236}">
                <a16:creationId xmlns:a16="http://schemas.microsoft.com/office/drawing/2014/main" id="{6AA0D974-63DF-CB4B-A9BA-B634FCA08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62" descr="stimme">
            <a:extLst>
              <a:ext uri="{FF2B5EF4-FFF2-40B4-BE49-F238E27FC236}">
                <a16:creationId xmlns:a16="http://schemas.microsoft.com/office/drawing/2014/main" id="{0945610D-F429-4049-94ED-F5BB302AC1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63" descr="verbreitung">
            <a:extLst>
              <a:ext uri="{FF2B5EF4-FFF2-40B4-BE49-F238E27FC236}">
                <a16:creationId xmlns:a16="http://schemas.microsoft.com/office/drawing/2014/main" id="{A6876791-810C-E041-8A89-3B3C574E3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64" descr="wanderung">
            <a:extLst>
              <a:ext uri="{FF2B5EF4-FFF2-40B4-BE49-F238E27FC236}">
                <a16:creationId xmlns:a16="http://schemas.microsoft.com/office/drawing/2014/main" id="{160214D2-EC48-4940-9401-F20E1AED97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65" descr="bestand">
            <a:extLst>
              <a:ext uri="{FF2B5EF4-FFF2-40B4-BE49-F238E27FC236}">
                <a16:creationId xmlns:a16="http://schemas.microsoft.com/office/drawing/2014/main" id="{4C769DE4-677C-2B45-9A4A-1387126D61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66" descr="systematik">
            <a:extLst>
              <a:ext uri="{FF2B5EF4-FFF2-40B4-BE49-F238E27FC236}">
                <a16:creationId xmlns:a16="http://schemas.microsoft.com/office/drawing/2014/main" id="{26A9C36D-43DE-4540-97BF-936949EDFE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67" descr="vergleich">
            <a:extLst>
              <a:ext uri="{FF2B5EF4-FFF2-40B4-BE49-F238E27FC236}">
                <a16:creationId xmlns:a16="http://schemas.microsoft.com/office/drawing/2014/main" id="{A7094774-20FA-6741-A3F9-7E66B1CD44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Picture 68" descr="lebensraum">
            <a:extLst>
              <a:ext uri="{FF2B5EF4-FFF2-40B4-BE49-F238E27FC236}">
                <a16:creationId xmlns:a16="http://schemas.microsoft.com/office/drawing/2014/main" id="{E4E7000C-9BB8-FF40-B1E6-BCC771F44A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69" descr="nahrung">
            <a:extLst>
              <a:ext uri="{FF2B5EF4-FFF2-40B4-BE49-F238E27FC236}">
                <a16:creationId xmlns:a16="http://schemas.microsoft.com/office/drawing/2014/main" id="{DBF7420F-7298-0141-A5EC-8E675E10F7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6" name="Picture 70" descr="jagdtechnik">
            <a:extLst>
              <a:ext uri="{FF2B5EF4-FFF2-40B4-BE49-F238E27FC236}">
                <a16:creationId xmlns:a16="http://schemas.microsoft.com/office/drawing/2014/main" id="{4006D7A5-2B77-7946-AD61-26E1DA8129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71" descr="fortpflanzung">
            <a:extLst>
              <a:ext uri="{FF2B5EF4-FFF2-40B4-BE49-F238E27FC236}">
                <a16:creationId xmlns:a16="http://schemas.microsoft.com/office/drawing/2014/main" id="{77B1D41D-AFAB-814B-9C40-70F830F9332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8" name="Picture 72" descr="gefährdung">
            <a:extLst>
              <a:ext uri="{FF2B5EF4-FFF2-40B4-BE49-F238E27FC236}">
                <a16:creationId xmlns:a16="http://schemas.microsoft.com/office/drawing/2014/main" id="{CA860CBF-1DE1-9347-8FF2-068C49060B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9" name="Picture 73" descr="schutzmassnahmen">
            <a:extLst>
              <a:ext uri="{FF2B5EF4-FFF2-40B4-BE49-F238E27FC236}">
                <a16:creationId xmlns:a16="http://schemas.microsoft.com/office/drawing/2014/main" id="{E45158A0-1A01-0248-AD16-195CB3A254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0894">
                                            <p:txEl>
                                              <p:pRg st="2" end="2"/>
                                            </p:txEl>
                                          </p:spTgt>
                                        </p:tgtEl>
                                        <p:attrNameLst>
                                          <p:attrName>style.visibility</p:attrName>
                                        </p:attrNameLst>
                                      </p:cBhvr>
                                      <p:to>
                                        <p:strVal val="visible"/>
                                      </p:to>
                                    </p:set>
                                    <p:animEffect transition="in" filter="fade">
                                      <p:cBhvr>
                                        <p:cTn id="7" dur="2000"/>
                                        <p:tgtEl>
                                          <p:spTgt spid="25089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0894">
                                            <p:txEl>
                                              <p:pRg st="3" end="3"/>
                                            </p:txEl>
                                          </p:spTgt>
                                        </p:tgtEl>
                                        <p:attrNameLst>
                                          <p:attrName>style.visibility</p:attrName>
                                        </p:attrNameLst>
                                      </p:cBhvr>
                                      <p:to>
                                        <p:strVal val="visible"/>
                                      </p:to>
                                    </p:set>
                                    <p:animEffect transition="in" filter="fade">
                                      <p:cBhvr>
                                        <p:cTn id="12" dur="2000"/>
                                        <p:tgtEl>
                                          <p:spTgt spid="250894">
                                            <p:txEl>
                                              <p:pRg st="3" end="3"/>
                                            </p:txEl>
                                          </p:spTgt>
                                        </p:tgtEl>
                                      </p:cBhvr>
                                    </p:animEffect>
                                  </p:childTnLst>
                                </p:cTn>
                              </p:par>
                            </p:childTnLst>
                          </p:cTn>
                        </p:par>
                        <p:par>
                          <p:cTn id="13" fill="hold" nodeType="afterGroup">
                            <p:stCondLst>
                              <p:cond delay="2000"/>
                            </p:stCondLst>
                            <p:childTnLst>
                              <p:par>
                                <p:cTn id="14" presetID="2" presetClass="entr" presetSubtype="4" fill="hold" nodeType="afterEffect">
                                  <p:stCondLst>
                                    <p:cond delay="0"/>
                                  </p:stCondLst>
                                  <p:childTnLst>
                                    <p:set>
                                      <p:cBhvr>
                                        <p:cTn id="15" dur="1" fill="hold">
                                          <p:stCondLst>
                                            <p:cond delay="0"/>
                                          </p:stCondLst>
                                        </p:cTn>
                                        <p:tgtEl>
                                          <p:spTgt spid="250901"/>
                                        </p:tgtEl>
                                        <p:attrNameLst>
                                          <p:attrName>style.visibility</p:attrName>
                                        </p:attrNameLst>
                                      </p:cBhvr>
                                      <p:to>
                                        <p:strVal val="visible"/>
                                      </p:to>
                                    </p:set>
                                    <p:anim calcmode="lin" valueType="num">
                                      <p:cBhvr additive="base">
                                        <p:cTn id="16" dur="1000" fill="hold"/>
                                        <p:tgtEl>
                                          <p:spTgt spid="250901"/>
                                        </p:tgtEl>
                                        <p:attrNameLst>
                                          <p:attrName>ppt_x</p:attrName>
                                        </p:attrNameLst>
                                      </p:cBhvr>
                                      <p:tavLst>
                                        <p:tav tm="0">
                                          <p:val>
                                            <p:strVal val="#ppt_x"/>
                                          </p:val>
                                        </p:tav>
                                        <p:tav tm="100000">
                                          <p:val>
                                            <p:strVal val="#ppt_x"/>
                                          </p:val>
                                        </p:tav>
                                      </p:tavLst>
                                    </p:anim>
                                    <p:anim calcmode="lin" valueType="num">
                                      <p:cBhvr additive="base">
                                        <p:cTn id="17" dur="1000" fill="hold"/>
                                        <p:tgtEl>
                                          <p:spTgt spid="25090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50955"/>
                                        </p:tgtEl>
                                        <p:attrNameLst>
                                          <p:attrName>style.visibility</p:attrName>
                                        </p:attrNameLst>
                                      </p:cBhvr>
                                      <p:to>
                                        <p:strVal val="visible"/>
                                      </p:to>
                                    </p:set>
                                    <p:anim calcmode="lin" valueType="num">
                                      <p:cBhvr additive="base">
                                        <p:cTn id="20" dur="1000" fill="hold"/>
                                        <p:tgtEl>
                                          <p:spTgt spid="250955"/>
                                        </p:tgtEl>
                                        <p:attrNameLst>
                                          <p:attrName>ppt_x</p:attrName>
                                        </p:attrNameLst>
                                      </p:cBhvr>
                                      <p:tavLst>
                                        <p:tav tm="0">
                                          <p:val>
                                            <p:strVal val="#ppt_x"/>
                                          </p:val>
                                        </p:tav>
                                        <p:tav tm="100000">
                                          <p:val>
                                            <p:strVal val="#ppt_x"/>
                                          </p:val>
                                        </p:tav>
                                      </p:tavLst>
                                    </p:anim>
                                    <p:anim calcmode="lin" valueType="num">
                                      <p:cBhvr additive="base">
                                        <p:cTn id="21" dur="1000" fill="hold"/>
                                        <p:tgtEl>
                                          <p:spTgt spid="250955"/>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3000"/>
                            </p:stCondLst>
                            <p:childTnLst>
                              <p:par>
                                <p:cTn id="23" presetID="2" presetClass="entr" presetSubtype="4" fill="hold" nodeType="afterEffect">
                                  <p:stCondLst>
                                    <p:cond delay="0"/>
                                  </p:stCondLst>
                                  <p:childTnLst>
                                    <p:set>
                                      <p:cBhvr>
                                        <p:cTn id="24" dur="1" fill="hold">
                                          <p:stCondLst>
                                            <p:cond delay="0"/>
                                          </p:stCondLst>
                                        </p:cTn>
                                        <p:tgtEl>
                                          <p:spTgt spid="250954"/>
                                        </p:tgtEl>
                                        <p:attrNameLst>
                                          <p:attrName>style.visibility</p:attrName>
                                        </p:attrNameLst>
                                      </p:cBhvr>
                                      <p:to>
                                        <p:strVal val="visible"/>
                                      </p:to>
                                    </p:set>
                                    <p:anim calcmode="lin" valueType="num">
                                      <p:cBhvr additive="base">
                                        <p:cTn id="25" dur="1000" fill="hold"/>
                                        <p:tgtEl>
                                          <p:spTgt spid="250954"/>
                                        </p:tgtEl>
                                        <p:attrNameLst>
                                          <p:attrName>ppt_x</p:attrName>
                                        </p:attrNameLst>
                                      </p:cBhvr>
                                      <p:tavLst>
                                        <p:tav tm="0">
                                          <p:val>
                                            <p:strVal val="#ppt_x"/>
                                          </p:val>
                                        </p:tav>
                                        <p:tav tm="100000">
                                          <p:val>
                                            <p:strVal val="#ppt_x"/>
                                          </p:val>
                                        </p:tav>
                                      </p:tavLst>
                                    </p:anim>
                                    <p:anim calcmode="lin" valueType="num">
                                      <p:cBhvr additive="base">
                                        <p:cTn id="26" dur="1000" fill="hold"/>
                                        <p:tgtEl>
                                          <p:spTgt spid="250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9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BCED09E-B6DB-B249-9856-9BE3E4D44A9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54275" name="Picture 69">
            <a:extLst>
              <a:ext uri="{FF2B5EF4-FFF2-40B4-BE49-F238E27FC236}">
                <a16:creationId xmlns:a16="http://schemas.microsoft.com/office/drawing/2014/main" id="{40955A6F-0F84-DA48-85DD-C3D1F647C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850" y="993775"/>
            <a:ext cx="7397750" cy="524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6" name="Text Box 62">
            <a:extLst>
              <a:ext uri="{FF2B5EF4-FFF2-40B4-BE49-F238E27FC236}">
                <a16:creationId xmlns:a16="http://schemas.microsoft.com/office/drawing/2014/main" id="{657C1BB2-3D29-5244-8C30-97F9B4D1FAB0}"/>
              </a:ext>
            </a:extLst>
          </p:cNvPr>
          <p:cNvSpPr txBox="1">
            <a:spLocks noChangeArrowheads="1"/>
          </p:cNvSpPr>
          <p:nvPr/>
        </p:nvSpPr>
        <p:spPr bwMode="auto">
          <a:xfrm rot="-5400000">
            <a:off x="8161338" y="56308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J. Limberger</a:t>
            </a:r>
          </a:p>
        </p:txBody>
      </p:sp>
      <p:sp>
        <p:nvSpPr>
          <p:cNvPr id="54277" name="Line 66">
            <a:extLst>
              <a:ext uri="{FF2B5EF4-FFF2-40B4-BE49-F238E27FC236}">
                <a16:creationId xmlns:a16="http://schemas.microsoft.com/office/drawing/2014/main" id="{FC1323C8-186A-A34A-89A4-3E7B93D2ED88}"/>
              </a:ext>
            </a:extLst>
          </p:cNvPr>
          <p:cNvSpPr>
            <a:spLocks noChangeShapeType="1"/>
          </p:cNvSpPr>
          <p:nvPr/>
        </p:nvSpPr>
        <p:spPr bwMode="auto">
          <a:xfrm flipV="1">
            <a:off x="2133600" y="4830763"/>
            <a:ext cx="0" cy="172243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54278" name="Line 67">
            <a:extLst>
              <a:ext uri="{FF2B5EF4-FFF2-40B4-BE49-F238E27FC236}">
                <a16:creationId xmlns:a16="http://schemas.microsoft.com/office/drawing/2014/main" id="{A7831F86-3BB1-CC40-97D7-2CDD6C24D75A}"/>
              </a:ext>
            </a:extLst>
          </p:cNvPr>
          <p:cNvSpPr>
            <a:spLocks noChangeShapeType="1"/>
          </p:cNvSpPr>
          <p:nvPr/>
        </p:nvSpPr>
        <p:spPr bwMode="auto">
          <a:xfrm>
            <a:off x="2133600" y="6553200"/>
            <a:ext cx="3048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4279" name="Text Box 68">
            <a:extLst>
              <a:ext uri="{FF2B5EF4-FFF2-40B4-BE49-F238E27FC236}">
                <a16:creationId xmlns:a16="http://schemas.microsoft.com/office/drawing/2014/main" id="{375D30AA-AC4A-2F48-AA6B-41497DC2D030}"/>
              </a:ext>
            </a:extLst>
          </p:cNvPr>
          <p:cNvSpPr txBox="1">
            <a:spLocks noChangeArrowheads="1"/>
          </p:cNvSpPr>
          <p:nvPr/>
        </p:nvSpPr>
        <p:spPr bwMode="auto">
          <a:xfrm>
            <a:off x="2438400" y="6354763"/>
            <a:ext cx="2286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000">
                <a:solidFill>
                  <a:srgbClr val="FF0000"/>
                </a:solidFill>
              </a:rPr>
              <a:t>Falkenzahn</a:t>
            </a:r>
          </a:p>
        </p:txBody>
      </p:sp>
      <p:pic>
        <p:nvPicPr>
          <p:cNvPr id="54280" name="Picture 74" descr="Unbenannt-3">
            <a:extLst>
              <a:ext uri="{FF2B5EF4-FFF2-40B4-BE49-F238E27FC236}">
                <a16:creationId xmlns:a16="http://schemas.microsoft.com/office/drawing/2014/main" id="{7B9535FB-EFB6-964E-A848-0D64A88C3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75" descr="namensherkunft">
            <a:extLst>
              <a:ext uri="{FF2B5EF4-FFF2-40B4-BE49-F238E27FC236}">
                <a16:creationId xmlns:a16="http://schemas.microsoft.com/office/drawing/2014/main" id="{C90BA57C-6E4F-284F-BDF5-C0B26AE74C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76" descr="kennzeichen">
            <a:extLst>
              <a:ext uri="{FF2B5EF4-FFF2-40B4-BE49-F238E27FC236}">
                <a16:creationId xmlns:a16="http://schemas.microsoft.com/office/drawing/2014/main" id="{70EA09A3-25A6-BE4D-AE19-B7DE5291C2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77" descr="stimme">
            <a:extLst>
              <a:ext uri="{FF2B5EF4-FFF2-40B4-BE49-F238E27FC236}">
                <a16:creationId xmlns:a16="http://schemas.microsoft.com/office/drawing/2014/main" id="{C4C0E423-70E2-7C44-AAC8-56CB78F78C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78" descr="verbreitung">
            <a:extLst>
              <a:ext uri="{FF2B5EF4-FFF2-40B4-BE49-F238E27FC236}">
                <a16:creationId xmlns:a16="http://schemas.microsoft.com/office/drawing/2014/main" id="{C28A0268-86AA-274C-87B3-2562E7F541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79" descr="wanderung">
            <a:extLst>
              <a:ext uri="{FF2B5EF4-FFF2-40B4-BE49-F238E27FC236}">
                <a16:creationId xmlns:a16="http://schemas.microsoft.com/office/drawing/2014/main" id="{10B23744-CB39-2C43-A0C0-8B4B3321A7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80" descr="bestand">
            <a:extLst>
              <a:ext uri="{FF2B5EF4-FFF2-40B4-BE49-F238E27FC236}">
                <a16:creationId xmlns:a16="http://schemas.microsoft.com/office/drawing/2014/main" id="{33DD0788-054D-CC4D-A1E2-CDB1C1C7F8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81" descr="systematik">
            <a:extLst>
              <a:ext uri="{FF2B5EF4-FFF2-40B4-BE49-F238E27FC236}">
                <a16:creationId xmlns:a16="http://schemas.microsoft.com/office/drawing/2014/main" id="{58B791C8-EB4B-1D46-856E-ECBA1E528BC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82" descr="vergleich">
            <a:extLst>
              <a:ext uri="{FF2B5EF4-FFF2-40B4-BE49-F238E27FC236}">
                <a16:creationId xmlns:a16="http://schemas.microsoft.com/office/drawing/2014/main" id="{EB30EBD9-C15D-624F-B094-1C7400C88F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83" descr="lebensraum">
            <a:extLst>
              <a:ext uri="{FF2B5EF4-FFF2-40B4-BE49-F238E27FC236}">
                <a16:creationId xmlns:a16="http://schemas.microsoft.com/office/drawing/2014/main" id="{0BF7A939-D045-D84E-AE9C-7E4640ECF9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84" descr="nahrung">
            <a:extLst>
              <a:ext uri="{FF2B5EF4-FFF2-40B4-BE49-F238E27FC236}">
                <a16:creationId xmlns:a16="http://schemas.microsoft.com/office/drawing/2014/main" id="{B00C3A9A-639F-954C-9A23-6CA2FD75A0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85" descr="jagdtechnik">
            <a:extLst>
              <a:ext uri="{FF2B5EF4-FFF2-40B4-BE49-F238E27FC236}">
                <a16:creationId xmlns:a16="http://schemas.microsoft.com/office/drawing/2014/main" id="{45D941DE-D56C-7940-80B6-C5770205E8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86" descr="fortpflanzung">
            <a:extLst>
              <a:ext uri="{FF2B5EF4-FFF2-40B4-BE49-F238E27FC236}">
                <a16:creationId xmlns:a16="http://schemas.microsoft.com/office/drawing/2014/main" id="{66388667-6018-6F42-BE9D-987FE68F1B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87" descr="gefährdung">
            <a:extLst>
              <a:ext uri="{FF2B5EF4-FFF2-40B4-BE49-F238E27FC236}">
                <a16:creationId xmlns:a16="http://schemas.microsoft.com/office/drawing/2014/main" id="{8868679E-6448-BB44-8173-B9189EAC3C9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4" name="Picture 88" descr="schutzmassnahmen">
            <a:extLst>
              <a:ext uri="{FF2B5EF4-FFF2-40B4-BE49-F238E27FC236}">
                <a16:creationId xmlns:a16="http://schemas.microsoft.com/office/drawing/2014/main" id="{CF7E8087-F38C-D048-B550-7A9FB81C31F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D3F7924-D458-EC45-8CF4-9234E5B348C9}"/>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grpSp>
        <p:nvGrpSpPr>
          <p:cNvPr id="56323" name="Group 3">
            <a:extLst>
              <a:ext uri="{FF2B5EF4-FFF2-40B4-BE49-F238E27FC236}">
                <a16:creationId xmlns:a16="http://schemas.microsoft.com/office/drawing/2014/main" id="{469A17F2-F3DD-9C42-A373-95B7929090F3}"/>
              </a:ext>
            </a:extLst>
          </p:cNvPr>
          <p:cNvGrpSpPr>
            <a:grpSpLocks/>
          </p:cNvGrpSpPr>
          <p:nvPr/>
        </p:nvGrpSpPr>
        <p:grpSpPr bwMode="auto">
          <a:xfrm>
            <a:off x="992188" y="3159125"/>
            <a:ext cx="7847012" cy="990600"/>
            <a:chOff x="625" y="1920"/>
            <a:chExt cx="4943" cy="624"/>
          </a:xfrm>
        </p:grpSpPr>
        <p:sp>
          <p:nvSpPr>
            <p:cNvPr id="56388" name="Line 4">
              <a:extLst>
                <a:ext uri="{FF2B5EF4-FFF2-40B4-BE49-F238E27FC236}">
                  <a16:creationId xmlns:a16="http://schemas.microsoft.com/office/drawing/2014/main" id="{5DAF6EF3-F9A2-C042-B200-03DED2477C09}"/>
                </a:ext>
              </a:extLst>
            </p:cNvPr>
            <p:cNvSpPr>
              <a:spLocks noChangeShapeType="1"/>
            </p:cNvSpPr>
            <p:nvPr/>
          </p:nvSpPr>
          <p:spPr bwMode="auto">
            <a:xfrm>
              <a:off x="5088"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89" name="Line 5">
              <a:extLst>
                <a:ext uri="{FF2B5EF4-FFF2-40B4-BE49-F238E27FC236}">
                  <a16:creationId xmlns:a16="http://schemas.microsoft.com/office/drawing/2014/main" id="{445663AA-7718-954D-B06C-854E6DED2E57}"/>
                </a:ext>
              </a:extLst>
            </p:cNvPr>
            <p:cNvSpPr>
              <a:spLocks noChangeShapeType="1"/>
            </p:cNvSpPr>
            <p:nvPr/>
          </p:nvSpPr>
          <p:spPr bwMode="auto">
            <a:xfrm>
              <a:off x="3840"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90" name="Line 6">
              <a:extLst>
                <a:ext uri="{FF2B5EF4-FFF2-40B4-BE49-F238E27FC236}">
                  <a16:creationId xmlns:a16="http://schemas.microsoft.com/office/drawing/2014/main" id="{65D7F0A8-1537-0C47-BA28-CA35673E5057}"/>
                </a:ext>
              </a:extLst>
            </p:cNvPr>
            <p:cNvSpPr>
              <a:spLocks noChangeShapeType="1"/>
            </p:cNvSpPr>
            <p:nvPr/>
          </p:nvSpPr>
          <p:spPr bwMode="auto">
            <a:xfrm>
              <a:off x="1152" y="192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91" name="Line 7">
              <a:extLst>
                <a:ext uri="{FF2B5EF4-FFF2-40B4-BE49-F238E27FC236}">
                  <a16:creationId xmlns:a16="http://schemas.microsoft.com/office/drawing/2014/main" id="{642CF57E-7BB5-A14C-A220-86C1F20B7375}"/>
                </a:ext>
              </a:extLst>
            </p:cNvPr>
            <p:cNvSpPr>
              <a:spLocks noChangeShapeType="1"/>
            </p:cNvSpPr>
            <p:nvPr/>
          </p:nvSpPr>
          <p:spPr bwMode="auto">
            <a:xfrm>
              <a:off x="1152" y="1920"/>
              <a:ext cx="39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6392" name="Group 8">
              <a:extLst>
                <a:ext uri="{FF2B5EF4-FFF2-40B4-BE49-F238E27FC236}">
                  <a16:creationId xmlns:a16="http://schemas.microsoft.com/office/drawing/2014/main" id="{D6BAFD09-8621-714B-B0FC-47916BEDDD8D}"/>
                </a:ext>
              </a:extLst>
            </p:cNvPr>
            <p:cNvGrpSpPr>
              <a:grpSpLocks/>
            </p:cNvGrpSpPr>
            <p:nvPr/>
          </p:nvGrpSpPr>
          <p:grpSpPr bwMode="auto">
            <a:xfrm>
              <a:off x="4560" y="2042"/>
              <a:ext cx="1008" cy="502"/>
              <a:chOff x="4656" y="1968"/>
              <a:chExt cx="1008" cy="502"/>
            </a:xfrm>
          </p:grpSpPr>
          <p:sp>
            <p:nvSpPr>
              <p:cNvPr id="56399" name="AutoShape 9">
                <a:extLst>
                  <a:ext uri="{FF2B5EF4-FFF2-40B4-BE49-F238E27FC236}">
                    <a16:creationId xmlns:a16="http://schemas.microsoft.com/office/drawing/2014/main" id="{37D8E216-DD1A-2741-A2AF-F4656C8B22C7}"/>
                  </a:ext>
                </a:extLst>
              </p:cNvPr>
              <p:cNvSpPr>
                <a:spLocks noChangeArrowheads="1"/>
              </p:cNvSpPr>
              <p:nvPr/>
            </p:nvSpPr>
            <p:spPr bwMode="auto">
              <a:xfrm>
                <a:off x="4656" y="1968"/>
                <a:ext cx="1008"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400" name="Rectangle 10">
                <a:extLst>
                  <a:ext uri="{FF2B5EF4-FFF2-40B4-BE49-F238E27FC236}">
                    <a16:creationId xmlns:a16="http://schemas.microsoft.com/office/drawing/2014/main" id="{0A9A5582-9718-E549-B608-7E0BD1D4F17D}"/>
                  </a:ext>
                </a:extLst>
              </p:cNvPr>
              <p:cNvSpPr>
                <a:spLocks noChangeArrowheads="1"/>
              </p:cNvSpPr>
              <p:nvPr/>
            </p:nvSpPr>
            <p:spPr bwMode="auto">
              <a:xfrm>
                <a:off x="4703" y="2017"/>
                <a:ext cx="913"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Sekretäre</a:t>
                </a:r>
                <a:endParaRPr lang="de-DE" altLang="de-DE"/>
              </a:p>
              <a:p>
                <a:pPr algn="ctr"/>
                <a:r>
                  <a:rPr lang="de-DE" altLang="de-DE" sz="1600" i="1"/>
                  <a:t>(</a:t>
                </a:r>
                <a:r>
                  <a:rPr lang="de-CH" altLang="de-DE" sz="1600" i="1"/>
                  <a:t>Sagittariidae</a:t>
                </a:r>
                <a:r>
                  <a:rPr lang="de-DE" altLang="de-DE" sz="1600" i="1"/>
                  <a:t>)</a:t>
                </a:r>
              </a:p>
            </p:txBody>
          </p:sp>
        </p:grpSp>
        <p:grpSp>
          <p:nvGrpSpPr>
            <p:cNvPr id="56393" name="Group 11">
              <a:extLst>
                <a:ext uri="{FF2B5EF4-FFF2-40B4-BE49-F238E27FC236}">
                  <a16:creationId xmlns:a16="http://schemas.microsoft.com/office/drawing/2014/main" id="{75BC7914-440F-6540-B4AF-A59041DB4413}"/>
                </a:ext>
              </a:extLst>
            </p:cNvPr>
            <p:cNvGrpSpPr>
              <a:grpSpLocks/>
            </p:cNvGrpSpPr>
            <p:nvPr/>
          </p:nvGrpSpPr>
          <p:grpSpPr bwMode="auto">
            <a:xfrm>
              <a:off x="625" y="2042"/>
              <a:ext cx="1104" cy="502"/>
              <a:chOff x="625" y="1872"/>
              <a:chExt cx="1104" cy="502"/>
            </a:xfrm>
          </p:grpSpPr>
          <p:sp>
            <p:nvSpPr>
              <p:cNvPr id="56397" name="AutoShape 12">
                <a:extLst>
                  <a:ext uri="{FF2B5EF4-FFF2-40B4-BE49-F238E27FC236}">
                    <a16:creationId xmlns:a16="http://schemas.microsoft.com/office/drawing/2014/main" id="{7D34903E-1A04-E247-B54D-86C14D036908}"/>
                  </a:ext>
                </a:extLst>
              </p:cNvPr>
              <p:cNvSpPr>
                <a:spLocks noChangeArrowheads="1"/>
              </p:cNvSpPr>
              <p:nvPr/>
            </p:nvSpPr>
            <p:spPr bwMode="auto">
              <a:xfrm>
                <a:off x="625" y="1872"/>
                <a:ext cx="1104"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98" name="Rectangle 13">
                <a:extLst>
                  <a:ext uri="{FF2B5EF4-FFF2-40B4-BE49-F238E27FC236}">
                    <a16:creationId xmlns:a16="http://schemas.microsoft.com/office/drawing/2014/main" id="{A422C1CF-D20C-0D4C-9E93-D0F499C8155C}"/>
                  </a:ext>
                </a:extLst>
              </p:cNvPr>
              <p:cNvSpPr>
                <a:spLocks noChangeArrowheads="1"/>
              </p:cNvSpPr>
              <p:nvPr/>
            </p:nvSpPr>
            <p:spPr bwMode="auto">
              <a:xfrm>
                <a:off x="648" y="1921"/>
                <a:ext cx="1059"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Habichtartige</a:t>
                </a:r>
                <a:endParaRPr lang="de-DE" altLang="de-DE"/>
              </a:p>
              <a:p>
                <a:pPr algn="ctr"/>
                <a:r>
                  <a:rPr lang="de-DE" altLang="de-DE" sz="1600" i="1"/>
                  <a:t>(</a:t>
                </a:r>
                <a:r>
                  <a:rPr lang="de-CH" altLang="de-DE" sz="1600" i="1"/>
                  <a:t>Accipitridae</a:t>
                </a:r>
                <a:r>
                  <a:rPr lang="de-DE" altLang="de-DE" sz="1600" i="1"/>
                  <a:t>)</a:t>
                </a:r>
              </a:p>
            </p:txBody>
          </p:sp>
        </p:grpSp>
        <p:grpSp>
          <p:nvGrpSpPr>
            <p:cNvPr id="56394" name="Group 14">
              <a:extLst>
                <a:ext uri="{FF2B5EF4-FFF2-40B4-BE49-F238E27FC236}">
                  <a16:creationId xmlns:a16="http://schemas.microsoft.com/office/drawing/2014/main" id="{A31D0933-2AD5-874B-9A9F-FB2D16F07966}"/>
                </a:ext>
              </a:extLst>
            </p:cNvPr>
            <p:cNvGrpSpPr>
              <a:grpSpLocks/>
            </p:cNvGrpSpPr>
            <p:nvPr/>
          </p:nvGrpSpPr>
          <p:grpSpPr bwMode="auto">
            <a:xfrm>
              <a:off x="3312" y="2042"/>
              <a:ext cx="1008" cy="502"/>
              <a:chOff x="3216" y="1968"/>
              <a:chExt cx="1008" cy="502"/>
            </a:xfrm>
          </p:grpSpPr>
          <p:sp>
            <p:nvSpPr>
              <p:cNvPr id="56395" name="AutoShape 15">
                <a:extLst>
                  <a:ext uri="{FF2B5EF4-FFF2-40B4-BE49-F238E27FC236}">
                    <a16:creationId xmlns:a16="http://schemas.microsoft.com/office/drawing/2014/main" id="{26B5CAC3-41E6-1D4B-BFC2-D76166B2C08B}"/>
                  </a:ext>
                </a:extLst>
              </p:cNvPr>
              <p:cNvSpPr>
                <a:spLocks noChangeArrowheads="1"/>
              </p:cNvSpPr>
              <p:nvPr/>
            </p:nvSpPr>
            <p:spPr bwMode="auto">
              <a:xfrm>
                <a:off x="3216" y="1968"/>
                <a:ext cx="1008" cy="502"/>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96" name="Rectangle 16">
                <a:extLst>
                  <a:ext uri="{FF2B5EF4-FFF2-40B4-BE49-F238E27FC236}">
                    <a16:creationId xmlns:a16="http://schemas.microsoft.com/office/drawing/2014/main" id="{577CA0E7-0B2E-EA48-9569-0942216874D4}"/>
                  </a:ext>
                </a:extLst>
              </p:cNvPr>
              <p:cNvSpPr>
                <a:spLocks noChangeArrowheads="1"/>
              </p:cNvSpPr>
              <p:nvPr/>
            </p:nvSpPr>
            <p:spPr bwMode="auto">
              <a:xfrm>
                <a:off x="3264" y="2017"/>
                <a:ext cx="913"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t>Fischadler</a:t>
                </a:r>
                <a:endParaRPr lang="de-DE" altLang="de-DE"/>
              </a:p>
              <a:p>
                <a:pPr algn="ctr"/>
                <a:r>
                  <a:rPr lang="de-DE" altLang="de-DE" sz="1600" i="1"/>
                  <a:t>(</a:t>
                </a:r>
                <a:r>
                  <a:rPr lang="de-CH" altLang="de-DE" sz="1600" i="1"/>
                  <a:t>Pandionidae</a:t>
                </a:r>
                <a:r>
                  <a:rPr lang="de-DE" altLang="de-DE" sz="1600" i="1"/>
                  <a:t>)</a:t>
                </a:r>
              </a:p>
            </p:txBody>
          </p:sp>
        </p:grpSp>
      </p:grpSp>
      <p:grpSp>
        <p:nvGrpSpPr>
          <p:cNvPr id="56324" name="Group 17">
            <a:extLst>
              <a:ext uri="{FF2B5EF4-FFF2-40B4-BE49-F238E27FC236}">
                <a16:creationId xmlns:a16="http://schemas.microsoft.com/office/drawing/2014/main" id="{B47D7B53-C18A-BB41-B66A-9129F704672F}"/>
              </a:ext>
            </a:extLst>
          </p:cNvPr>
          <p:cNvGrpSpPr>
            <a:grpSpLocks/>
          </p:cNvGrpSpPr>
          <p:nvPr/>
        </p:nvGrpSpPr>
        <p:grpSpPr bwMode="auto">
          <a:xfrm>
            <a:off x="3124200" y="3006725"/>
            <a:ext cx="1905000" cy="1143000"/>
            <a:chOff x="1968" y="1824"/>
            <a:chExt cx="1200" cy="720"/>
          </a:xfrm>
        </p:grpSpPr>
        <p:sp>
          <p:nvSpPr>
            <p:cNvPr id="56382" name="Line 18">
              <a:extLst>
                <a:ext uri="{FF2B5EF4-FFF2-40B4-BE49-F238E27FC236}">
                  <a16:creationId xmlns:a16="http://schemas.microsoft.com/office/drawing/2014/main" id="{07619E35-3930-8F47-963C-669F86B7EC25}"/>
                </a:ext>
              </a:extLst>
            </p:cNvPr>
            <p:cNvSpPr>
              <a:spLocks noChangeShapeType="1"/>
            </p:cNvSpPr>
            <p:nvPr/>
          </p:nvSpPr>
          <p:spPr bwMode="auto">
            <a:xfrm>
              <a:off x="3168" y="182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83" name="Line 19">
              <a:extLst>
                <a:ext uri="{FF2B5EF4-FFF2-40B4-BE49-F238E27FC236}">
                  <a16:creationId xmlns:a16="http://schemas.microsoft.com/office/drawing/2014/main" id="{0CEC4F6A-41FC-CA41-8965-BD69D979A6BC}"/>
                </a:ext>
              </a:extLst>
            </p:cNvPr>
            <p:cNvSpPr>
              <a:spLocks noChangeShapeType="1"/>
            </p:cNvSpPr>
            <p:nvPr/>
          </p:nvSpPr>
          <p:spPr bwMode="auto">
            <a:xfrm>
              <a:off x="2496" y="1920"/>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6384" name="Group 20">
              <a:extLst>
                <a:ext uri="{FF2B5EF4-FFF2-40B4-BE49-F238E27FC236}">
                  <a16:creationId xmlns:a16="http://schemas.microsoft.com/office/drawing/2014/main" id="{8EAB9870-4776-C744-8647-DFCA1D7CCB2E}"/>
                </a:ext>
              </a:extLst>
            </p:cNvPr>
            <p:cNvGrpSpPr>
              <a:grpSpLocks/>
            </p:cNvGrpSpPr>
            <p:nvPr/>
          </p:nvGrpSpPr>
          <p:grpSpPr bwMode="auto">
            <a:xfrm>
              <a:off x="1968" y="2042"/>
              <a:ext cx="1104" cy="502"/>
              <a:chOff x="1920" y="1920"/>
              <a:chExt cx="1104" cy="502"/>
            </a:xfrm>
          </p:grpSpPr>
          <p:sp>
            <p:nvSpPr>
              <p:cNvPr id="56386" name="AutoShape 21">
                <a:extLst>
                  <a:ext uri="{FF2B5EF4-FFF2-40B4-BE49-F238E27FC236}">
                    <a16:creationId xmlns:a16="http://schemas.microsoft.com/office/drawing/2014/main" id="{FD508601-ED04-7E47-BFF2-6DAB66672E9C}"/>
                  </a:ext>
                </a:extLst>
              </p:cNvPr>
              <p:cNvSpPr>
                <a:spLocks noChangeArrowheads="1"/>
              </p:cNvSpPr>
              <p:nvPr/>
            </p:nvSpPr>
            <p:spPr bwMode="auto">
              <a:xfrm>
                <a:off x="1920" y="1920"/>
                <a:ext cx="1104" cy="502"/>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87" name="Rectangle 22">
                <a:extLst>
                  <a:ext uri="{FF2B5EF4-FFF2-40B4-BE49-F238E27FC236}">
                    <a16:creationId xmlns:a16="http://schemas.microsoft.com/office/drawing/2014/main" id="{40AA1D14-3F76-6344-A6E0-81B7CA5EDE80}"/>
                  </a:ext>
                </a:extLst>
              </p:cNvPr>
              <p:cNvSpPr>
                <a:spLocks noChangeArrowheads="1"/>
              </p:cNvSpPr>
              <p:nvPr/>
            </p:nvSpPr>
            <p:spPr bwMode="auto">
              <a:xfrm>
                <a:off x="1974" y="1969"/>
                <a:ext cx="996" cy="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000">
                    <a:solidFill>
                      <a:srgbClr val="FF0000"/>
                    </a:solidFill>
                  </a:rPr>
                  <a:t>Falkenartige</a:t>
                </a:r>
                <a:endParaRPr lang="de-DE" altLang="de-DE">
                  <a:solidFill>
                    <a:srgbClr val="FF0000"/>
                  </a:solidFill>
                </a:endParaRPr>
              </a:p>
              <a:p>
                <a:pPr algn="ctr"/>
                <a:r>
                  <a:rPr lang="de-DE" altLang="de-DE" sz="1600" i="1">
                    <a:solidFill>
                      <a:srgbClr val="FF0000"/>
                    </a:solidFill>
                  </a:rPr>
                  <a:t>(Falconidae)</a:t>
                </a:r>
                <a:endParaRPr lang="de-DE" altLang="de-DE" sz="1600">
                  <a:solidFill>
                    <a:srgbClr val="FF0000"/>
                  </a:solidFill>
                </a:endParaRPr>
              </a:p>
            </p:txBody>
          </p:sp>
        </p:grpSp>
        <p:sp>
          <p:nvSpPr>
            <p:cNvPr id="56385" name="Line 23">
              <a:extLst>
                <a:ext uri="{FF2B5EF4-FFF2-40B4-BE49-F238E27FC236}">
                  <a16:creationId xmlns:a16="http://schemas.microsoft.com/office/drawing/2014/main" id="{C6B24F19-8BC3-B446-B585-BFDAA81E56B6}"/>
                </a:ext>
              </a:extLst>
            </p:cNvPr>
            <p:cNvSpPr>
              <a:spLocks noChangeShapeType="1"/>
            </p:cNvSpPr>
            <p:nvPr/>
          </p:nvSpPr>
          <p:spPr bwMode="auto">
            <a:xfrm>
              <a:off x="2496" y="1920"/>
              <a:ext cx="67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sp>
        <p:nvSpPr>
          <p:cNvPr id="56325" name="Rectangle 24">
            <a:extLst>
              <a:ext uri="{FF2B5EF4-FFF2-40B4-BE49-F238E27FC236}">
                <a16:creationId xmlns:a16="http://schemas.microsoft.com/office/drawing/2014/main" id="{49CBE97E-A0C4-4545-B5E2-2CFB469C8195}"/>
              </a:ext>
            </a:extLst>
          </p:cNvPr>
          <p:cNvSpPr>
            <a:spLocks noGrp="1" noChangeArrowheads="1"/>
          </p:cNvSpPr>
          <p:nvPr>
            <p:ph type="body" idx="1"/>
          </p:nvPr>
        </p:nvSpPr>
        <p:spPr>
          <a:xfrm>
            <a:off x="1143000" y="762000"/>
            <a:ext cx="4298950" cy="4114800"/>
          </a:xfrm>
        </p:spPr>
        <p:txBody>
          <a:bodyPr/>
          <a:lstStyle/>
          <a:p>
            <a:pPr eaLnBrk="1" hangingPunct="1"/>
            <a:r>
              <a:rPr lang="de-DE" altLang="de-DE" sz="1800" b="1"/>
              <a:t>Ordnung</a:t>
            </a:r>
            <a:r>
              <a:rPr lang="de-DE" altLang="de-DE" sz="1800"/>
              <a:t> Greifvögel</a:t>
            </a:r>
          </a:p>
          <a:p>
            <a:pPr eaLnBrk="1" hangingPunct="1"/>
            <a:r>
              <a:rPr lang="de-DE" altLang="de-DE" sz="1800" b="1"/>
              <a:t>Familie</a:t>
            </a:r>
            <a:r>
              <a:rPr lang="de-DE" altLang="de-DE" sz="1800"/>
              <a:t> Falkenartige</a:t>
            </a:r>
          </a:p>
          <a:p>
            <a:pPr>
              <a:lnSpc>
                <a:spcPct val="130000"/>
              </a:lnSpc>
              <a:spcBef>
                <a:spcPct val="0"/>
              </a:spcBef>
            </a:pPr>
            <a:r>
              <a:rPr lang="de-DE" altLang="de-DE" sz="1800" b="1"/>
              <a:t>Unterfamilie </a:t>
            </a:r>
            <a:r>
              <a:rPr lang="de-DE" altLang="de-DE" sz="1800"/>
              <a:t>Eigentliche Falken</a:t>
            </a:r>
          </a:p>
          <a:p>
            <a:pPr eaLnBrk="1" hangingPunct="1"/>
            <a:r>
              <a:rPr lang="de-DE" altLang="de-DE" sz="1800" b="1"/>
              <a:t>Gattung </a:t>
            </a:r>
            <a:r>
              <a:rPr lang="de-DE" altLang="de-DE" sz="1800"/>
              <a:t>Falken</a:t>
            </a:r>
            <a:endParaRPr lang="de-DE" altLang="de-DE" sz="1800" b="1"/>
          </a:p>
          <a:p>
            <a:pPr eaLnBrk="1" hangingPunct="1"/>
            <a:r>
              <a:rPr lang="de-DE" altLang="de-DE" sz="1800" b="1"/>
              <a:t>Art </a:t>
            </a:r>
            <a:r>
              <a:rPr lang="de-DE" altLang="de-DE" sz="1800"/>
              <a:t>Turmfalke</a:t>
            </a:r>
            <a:br>
              <a:rPr lang="de-DE" altLang="de-DE" sz="1800"/>
            </a:br>
            <a:r>
              <a:rPr lang="de-DE" altLang="de-DE" sz="1800" i="1"/>
              <a:t>(Falco tinnunculus)</a:t>
            </a:r>
            <a:endParaRPr lang="de-DE" altLang="de-DE" sz="1800"/>
          </a:p>
          <a:p>
            <a:pPr>
              <a:lnSpc>
                <a:spcPct val="130000"/>
              </a:lnSpc>
              <a:spcBef>
                <a:spcPct val="0"/>
              </a:spcBef>
            </a:pPr>
            <a:endParaRPr lang="de-DE" altLang="de-DE" sz="2000"/>
          </a:p>
          <a:p>
            <a:pPr eaLnBrk="1" hangingPunct="1">
              <a:buFontTx/>
              <a:buNone/>
            </a:pPr>
            <a:endParaRPr lang="de-DE" altLang="de-DE" sz="2000">
              <a:latin typeface="Verdana" panose="020B0604030504040204" pitchFamily="34" charset="0"/>
            </a:endParaRPr>
          </a:p>
        </p:txBody>
      </p:sp>
      <p:grpSp>
        <p:nvGrpSpPr>
          <p:cNvPr id="56326" name="Group 25">
            <a:extLst>
              <a:ext uri="{FF2B5EF4-FFF2-40B4-BE49-F238E27FC236}">
                <a16:creationId xmlns:a16="http://schemas.microsoft.com/office/drawing/2014/main" id="{3DDCD086-6C88-4B4F-9DCB-BA008E4E1B60}"/>
              </a:ext>
            </a:extLst>
          </p:cNvPr>
          <p:cNvGrpSpPr>
            <a:grpSpLocks/>
          </p:cNvGrpSpPr>
          <p:nvPr/>
        </p:nvGrpSpPr>
        <p:grpSpPr bwMode="auto">
          <a:xfrm>
            <a:off x="5715000" y="5064125"/>
            <a:ext cx="1295400" cy="762000"/>
            <a:chOff x="3600" y="3120"/>
            <a:chExt cx="816" cy="480"/>
          </a:xfrm>
        </p:grpSpPr>
        <p:grpSp>
          <p:nvGrpSpPr>
            <p:cNvPr id="56378" name="Group 26">
              <a:extLst>
                <a:ext uri="{FF2B5EF4-FFF2-40B4-BE49-F238E27FC236}">
                  <a16:creationId xmlns:a16="http://schemas.microsoft.com/office/drawing/2014/main" id="{ABD5597D-F56C-C149-AE6A-555BB54E6FBC}"/>
                </a:ext>
              </a:extLst>
            </p:cNvPr>
            <p:cNvGrpSpPr>
              <a:grpSpLocks/>
            </p:cNvGrpSpPr>
            <p:nvPr/>
          </p:nvGrpSpPr>
          <p:grpSpPr bwMode="auto">
            <a:xfrm>
              <a:off x="3600" y="3264"/>
              <a:ext cx="816" cy="336"/>
              <a:chOff x="3030" y="3840"/>
              <a:chExt cx="816" cy="336"/>
            </a:xfrm>
          </p:grpSpPr>
          <p:sp>
            <p:nvSpPr>
              <p:cNvPr id="56380" name="AutoShape 27">
                <a:extLst>
                  <a:ext uri="{FF2B5EF4-FFF2-40B4-BE49-F238E27FC236}">
                    <a16:creationId xmlns:a16="http://schemas.microsoft.com/office/drawing/2014/main" id="{5C55642C-FED7-1342-B78E-8835CF2240FD}"/>
                  </a:ext>
                </a:extLst>
              </p:cNvPr>
              <p:cNvSpPr>
                <a:spLocks noChangeArrowheads="1"/>
              </p:cNvSpPr>
              <p:nvPr/>
            </p:nvSpPr>
            <p:spPr bwMode="auto">
              <a:xfrm>
                <a:off x="3030" y="3840"/>
                <a:ext cx="816" cy="336"/>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81" name="Rectangle 28">
                <a:extLst>
                  <a:ext uri="{FF2B5EF4-FFF2-40B4-BE49-F238E27FC236}">
                    <a16:creationId xmlns:a16="http://schemas.microsoft.com/office/drawing/2014/main" id="{D9EE31D4-ED61-E84B-9240-60EF538AA295}"/>
                  </a:ext>
                </a:extLst>
              </p:cNvPr>
              <p:cNvSpPr>
                <a:spLocks noChangeArrowheads="1"/>
              </p:cNvSpPr>
              <p:nvPr/>
            </p:nvSpPr>
            <p:spPr bwMode="auto">
              <a:xfrm>
                <a:off x="3188" y="3844"/>
                <a:ext cx="500" cy="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1600">
                    <a:solidFill>
                      <a:srgbClr val="FF0000"/>
                    </a:solidFill>
                  </a:rPr>
                  <a:t>Falken</a:t>
                </a:r>
                <a:endParaRPr lang="de-DE" altLang="de-DE">
                  <a:solidFill>
                    <a:srgbClr val="FF0000"/>
                  </a:solidFill>
                </a:endParaRPr>
              </a:p>
              <a:p>
                <a:pPr algn="ctr"/>
                <a:r>
                  <a:rPr lang="de-DE" altLang="de-DE" sz="1200" i="1">
                    <a:solidFill>
                      <a:srgbClr val="FF0000"/>
                    </a:solidFill>
                  </a:rPr>
                  <a:t>(Falco)</a:t>
                </a:r>
                <a:endParaRPr lang="de-DE" altLang="de-DE" sz="1200">
                  <a:solidFill>
                    <a:srgbClr val="FF0000"/>
                  </a:solidFill>
                </a:endParaRPr>
              </a:p>
            </p:txBody>
          </p:sp>
        </p:grpSp>
        <p:sp>
          <p:nvSpPr>
            <p:cNvPr id="56379" name="Line 29">
              <a:extLst>
                <a:ext uri="{FF2B5EF4-FFF2-40B4-BE49-F238E27FC236}">
                  <a16:creationId xmlns:a16="http://schemas.microsoft.com/office/drawing/2014/main" id="{87FA9D62-2521-274B-A73B-DE012207DA28}"/>
                </a:ext>
              </a:extLst>
            </p:cNvPr>
            <p:cNvSpPr>
              <a:spLocks noChangeShapeType="1"/>
            </p:cNvSpPr>
            <p:nvPr/>
          </p:nvSpPr>
          <p:spPr bwMode="auto">
            <a:xfrm>
              <a:off x="4032" y="3120"/>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6327" name="Group 30">
            <a:extLst>
              <a:ext uri="{FF2B5EF4-FFF2-40B4-BE49-F238E27FC236}">
                <a16:creationId xmlns:a16="http://schemas.microsoft.com/office/drawing/2014/main" id="{A68EE97D-3B67-7F41-9469-4D6E0E9571E5}"/>
              </a:ext>
            </a:extLst>
          </p:cNvPr>
          <p:cNvGrpSpPr>
            <a:grpSpLocks/>
          </p:cNvGrpSpPr>
          <p:nvPr/>
        </p:nvGrpSpPr>
        <p:grpSpPr bwMode="auto">
          <a:xfrm>
            <a:off x="4038600" y="2286000"/>
            <a:ext cx="1905000" cy="796925"/>
            <a:chOff x="2527" y="2140"/>
            <a:chExt cx="1200" cy="502"/>
          </a:xfrm>
        </p:grpSpPr>
        <p:sp>
          <p:nvSpPr>
            <p:cNvPr id="56376" name="AutoShape 31">
              <a:extLst>
                <a:ext uri="{FF2B5EF4-FFF2-40B4-BE49-F238E27FC236}">
                  <a16:creationId xmlns:a16="http://schemas.microsoft.com/office/drawing/2014/main" id="{975BB07B-70CB-BB40-8685-8900451BF207}"/>
                </a:ext>
              </a:extLst>
            </p:cNvPr>
            <p:cNvSpPr>
              <a:spLocks noChangeArrowheads="1"/>
            </p:cNvSpPr>
            <p:nvPr/>
          </p:nvSpPr>
          <p:spPr bwMode="auto">
            <a:xfrm>
              <a:off x="2527" y="2140"/>
              <a:ext cx="1200" cy="502"/>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77" name="Rectangle 32">
              <a:extLst>
                <a:ext uri="{FF2B5EF4-FFF2-40B4-BE49-F238E27FC236}">
                  <a16:creationId xmlns:a16="http://schemas.microsoft.com/office/drawing/2014/main" id="{B0791F5A-2DFB-8A45-BDCF-A866F93AD1CC}"/>
                </a:ext>
              </a:extLst>
            </p:cNvPr>
            <p:cNvSpPr>
              <a:spLocks noChangeArrowheads="1"/>
            </p:cNvSpPr>
            <p:nvPr/>
          </p:nvSpPr>
          <p:spPr bwMode="auto">
            <a:xfrm>
              <a:off x="2570" y="2160"/>
              <a:ext cx="1116" cy="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sz="2400">
                  <a:solidFill>
                    <a:srgbClr val="FF0000"/>
                  </a:solidFill>
                </a:rPr>
                <a:t>Greifvögel</a:t>
              </a:r>
              <a:endParaRPr lang="de-DE" altLang="de-DE">
                <a:solidFill>
                  <a:srgbClr val="FF0000"/>
                </a:solidFill>
              </a:endParaRPr>
            </a:p>
            <a:p>
              <a:pPr algn="ctr"/>
              <a:r>
                <a:rPr lang="de-DE" altLang="de-DE" i="1">
                  <a:solidFill>
                    <a:srgbClr val="FF0000"/>
                  </a:solidFill>
                </a:rPr>
                <a:t>(Falconiformes)</a:t>
              </a:r>
              <a:endParaRPr lang="de-DE" altLang="de-DE">
                <a:solidFill>
                  <a:srgbClr val="FF0000"/>
                </a:solidFill>
              </a:endParaRPr>
            </a:p>
          </p:txBody>
        </p:sp>
      </p:grpSp>
      <p:grpSp>
        <p:nvGrpSpPr>
          <p:cNvPr id="185432" name="Group 88">
            <a:extLst>
              <a:ext uri="{FF2B5EF4-FFF2-40B4-BE49-F238E27FC236}">
                <a16:creationId xmlns:a16="http://schemas.microsoft.com/office/drawing/2014/main" id="{2762B84C-3CCD-804F-9995-F1DCAF7E9A56}"/>
              </a:ext>
            </a:extLst>
          </p:cNvPr>
          <p:cNvGrpSpPr>
            <a:grpSpLocks/>
          </p:cNvGrpSpPr>
          <p:nvPr/>
        </p:nvGrpSpPr>
        <p:grpSpPr bwMode="auto">
          <a:xfrm>
            <a:off x="6400800" y="6054725"/>
            <a:ext cx="2133600" cy="609600"/>
            <a:chOff x="4032" y="3744"/>
            <a:chExt cx="1344" cy="384"/>
          </a:xfrm>
        </p:grpSpPr>
        <p:grpSp>
          <p:nvGrpSpPr>
            <p:cNvPr id="56371" name="Group 35">
              <a:extLst>
                <a:ext uri="{FF2B5EF4-FFF2-40B4-BE49-F238E27FC236}">
                  <a16:creationId xmlns:a16="http://schemas.microsoft.com/office/drawing/2014/main" id="{165A3C8C-FBE8-FD42-9700-667E43EC340A}"/>
                </a:ext>
              </a:extLst>
            </p:cNvPr>
            <p:cNvGrpSpPr>
              <a:grpSpLocks/>
            </p:cNvGrpSpPr>
            <p:nvPr/>
          </p:nvGrpSpPr>
          <p:grpSpPr bwMode="auto">
            <a:xfrm>
              <a:off x="4464" y="3840"/>
              <a:ext cx="912" cy="288"/>
              <a:chOff x="4464" y="3840"/>
              <a:chExt cx="912" cy="288"/>
            </a:xfrm>
          </p:grpSpPr>
          <p:sp>
            <p:nvSpPr>
              <p:cNvPr id="56374" name="AutoShape 36">
                <a:extLst>
                  <a:ext uri="{FF2B5EF4-FFF2-40B4-BE49-F238E27FC236}">
                    <a16:creationId xmlns:a16="http://schemas.microsoft.com/office/drawing/2014/main" id="{C6C9E5DD-C2F7-8C48-AD1B-DE929DAEA4C3}"/>
                  </a:ext>
                </a:extLst>
              </p:cNvPr>
              <p:cNvSpPr>
                <a:spLocks noChangeArrowheads="1"/>
              </p:cNvSpPr>
              <p:nvPr/>
            </p:nvSpPr>
            <p:spPr bwMode="auto">
              <a:xfrm>
                <a:off x="4464" y="3840"/>
                <a:ext cx="912" cy="288"/>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75" name="Text Box 37">
                <a:extLst>
                  <a:ext uri="{FF2B5EF4-FFF2-40B4-BE49-F238E27FC236}">
                    <a16:creationId xmlns:a16="http://schemas.microsoft.com/office/drawing/2014/main" id="{99F70EDF-A6BA-0149-AC87-0E671DA7AF2B}"/>
                  </a:ext>
                </a:extLst>
              </p:cNvPr>
              <p:cNvSpPr txBox="1">
                <a:spLocks noChangeArrowheads="1"/>
              </p:cNvSpPr>
              <p:nvPr/>
            </p:nvSpPr>
            <p:spPr bwMode="auto">
              <a:xfrm>
                <a:off x="4464" y="3888"/>
                <a:ext cx="912" cy="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50000"/>
                  </a:lnSpc>
                  <a:spcBef>
                    <a:spcPct val="50000"/>
                  </a:spcBef>
                </a:pPr>
                <a:r>
                  <a:rPr lang="de-DE" altLang="de-DE" sz="1200"/>
                  <a:t>35 weitere</a:t>
                </a:r>
              </a:p>
              <a:p>
                <a:pPr algn="ctr">
                  <a:lnSpc>
                    <a:spcPct val="50000"/>
                  </a:lnSpc>
                  <a:spcBef>
                    <a:spcPct val="50000"/>
                  </a:spcBef>
                </a:pPr>
                <a:r>
                  <a:rPr lang="de-DE" altLang="de-DE" sz="1200"/>
                  <a:t>Arten (weltweit)</a:t>
                </a:r>
              </a:p>
            </p:txBody>
          </p:sp>
        </p:grpSp>
        <p:sp>
          <p:nvSpPr>
            <p:cNvPr id="56372" name="Line 38">
              <a:extLst>
                <a:ext uri="{FF2B5EF4-FFF2-40B4-BE49-F238E27FC236}">
                  <a16:creationId xmlns:a16="http://schemas.microsoft.com/office/drawing/2014/main" id="{4F2DE803-B55D-0A4A-A3A3-49095E1E1099}"/>
                </a:ext>
              </a:extLst>
            </p:cNvPr>
            <p:cNvSpPr>
              <a:spLocks noChangeShapeType="1"/>
            </p:cNvSpPr>
            <p:nvPr/>
          </p:nvSpPr>
          <p:spPr bwMode="auto">
            <a:xfrm>
              <a:off x="4032" y="3744"/>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73" name="Line 39">
              <a:extLst>
                <a:ext uri="{FF2B5EF4-FFF2-40B4-BE49-F238E27FC236}">
                  <a16:creationId xmlns:a16="http://schemas.microsoft.com/office/drawing/2014/main" id="{B003BB7E-CE06-084F-AA18-AD5A6B95D84F}"/>
                </a:ext>
              </a:extLst>
            </p:cNvPr>
            <p:cNvSpPr>
              <a:spLocks noChangeShapeType="1"/>
            </p:cNvSpPr>
            <p:nvPr/>
          </p:nvSpPr>
          <p:spPr bwMode="auto">
            <a:xfrm>
              <a:off x="4896"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56329" name="Group 55">
            <a:extLst>
              <a:ext uri="{FF2B5EF4-FFF2-40B4-BE49-F238E27FC236}">
                <a16:creationId xmlns:a16="http://schemas.microsoft.com/office/drawing/2014/main" id="{F9EC978D-D0A7-874F-9CF8-477117B35CA6}"/>
              </a:ext>
            </a:extLst>
          </p:cNvPr>
          <p:cNvGrpSpPr>
            <a:grpSpLocks/>
          </p:cNvGrpSpPr>
          <p:nvPr/>
        </p:nvGrpSpPr>
        <p:grpSpPr bwMode="auto">
          <a:xfrm>
            <a:off x="3962400" y="4149725"/>
            <a:ext cx="3478213" cy="914400"/>
            <a:chOff x="2496" y="2544"/>
            <a:chExt cx="2191" cy="576"/>
          </a:xfrm>
        </p:grpSpPr>
        <p:sp>
          <p:nvSpPr>
            <p:cNvPr id="56365" name="Line 56">
              <a:extLst>
                <a:ext uri="{FF2B5EF4-FFF2-40B4-BE49-F238E27FC236}">
                  <a16:creationId xmlns:a16="http://schemas.microsoft.com/office/drawing/2014/main" id="{D841F303-E408-0A40-AA1A-297CB22F7634}"/>
                </a:ext>
              </a:extLst>
            </p:cNvPr>
            <p:cNvSpPr>
              <a:spLocks noChangeShapeType="1"/>
            </p:cNvSpPr>
            <p:nvPr/>
          </p:nvSpPr>
          <p:spPr bwMode="auto">
            <a:xfrm>
              <a:off x="2496" y="254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66" name="Line 57">
              <a:extLst>
                <a:ext uri="{FF2B5EF4-FFF2-40B4-BE49-F238E27FC236}">
                  <a16:creationId xmlns:a16="http://schemas.microsoft.com/office/drawing/2014/main" id="{A24020EA-A72E-1546-A7E3-34090E4A0F84}"/>
                </a:ext>
              </a:extLst>
            </p:cNvPr>
            <p:cNvSpPr>
              <a:spLocks noChangeShapeType="1"/>
            </p:cNvSpPr>
            <p:nvPr/>
          </p:nvSpPr>
          <p:spPr bwMode="auto">
            <a:xfrm>
              <a:off x="4032" y="26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6367" name="Group 58">
              <a:extLst>
                <a:ext uri="{FF2B5EF4-FFF2-40B4-BE49-F238E27FC236}">
                  <a16:creationId xmlns:a16="http://schemas.microsoft.com/office/drawing/2014/main" id="{88141BE9-2460-8C43-9157-C32B042D851C}"/>
                </a:ext>
              </a:extLst>
            </p:cNvPr>
            <p:cNvGrpSpPr>
              <a:grpSpLocks/>
            </p:cNvGrpSpPr>
            <p:nvPr/>
          </p:nvGrpSpPr>
          <p:grpSpPr bwMode="auto">
            <a:xfrm>
              <a:off x="3394" y="2736"/>
              <a:ext cx="1293" cy="384"/>
              <a:chOff x="3361" y="2688"/>
              <a:chExt cx="1293" cy="384"/>
            </a:xfrm>
          </p:grpSpPr>
          <p:sp>
            <p:nvSpPr>
              <p:cNvPr id="56369" name="AutoShape 59">
                <a:extLst>
                  <a:ext uri="{FF2B5EF4-FFF2-40B4-BE49-F238E27FC236}">
                    <a16:creationId xmlns:a16="http://schemas.microsoft.com/office/drawing/2014/main" id="{CFA35A1C-298E-3B47-973D-28E761DB97E5}"/>
                  </a:ext>
                </a:extLst>
              </p:cNvPr>
              <p:cNvSpPr>
                <a:spLocks noChangeArrowheads="1"/>
              </p:cNvSpPr>
              <p:nvPr/>
            </p:nvSpPr>
            <p:spPr bwMode="auto">
              <a:xfrm>
                <a:off x="3384" y="2688"/>
                <a:ext cx="1248" cy="384"/>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70" name="Rectangle 60">
                <a:extLst>
                  <a:ext uri="{FF2B5EF4-FFF2-40B4-BE49-F238E27FC236}">
                    <a16:creationId xmlns:a16="http://schemas.microsoft.com/office/drawing/2014/main" id="{2066AC18-3E8C-3947-AD62-2145883890BF}"/>
                  </a:ext>
                </a:extLst>
              </p:cNvPr>
              <p:cNvSpPr>
                <a:spLocks noChangeArrowheads="1"/>
              </p:cNvSpPr>
              <p:nvPr/>
            </p:nvSpPr>
            <p:spPr bwMode="auto">
              <a:xfrm>
                <a:off x="3361" y="2697"/>
                <a:ext cx="1293"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de-DE" altLang="de-DE">
                    <a:solidFill>
                      <a:srgbClr val="FF0000"/>
                    </a:solidFill>
                  </a:rPr>
                  <a:t>Eigentliche Falken</a:t>
                </a:r>
              </a:p>
              <a:p>
                <a:pPr algn="ctr"/>
                <a:r>
                  <a:rPr lang="de-DE" altLang="de-DE" sz="1400" i="1">
                    <a:solidFill>
                      <a:srgbClr val="FF0000"/>
                    </a:solidFill>
                  </a:rPr>
                  <a:t>(Falconinae)</a:t>
                </a:r>
                <a:endParaRPr lang="de-DE" altLang="de-DE" sz="1400"/>
              </a:p>
            </p:txBody>
          </p:sp>
        </p:grpSp>
        <p:sp>
          <p:nvSpPr>
            <p:cNvPr id="56368" name="Line 61">
              <a:extLst>
                <a:ext uri="{FF2B5EF4-FFF2-40B4-BE49-F238E27FC236}">
                  <a16:creationId xmlns:a16="http://schemas.microsoft.com/office/drawing/2014/main" id="{8EE104AF-10A4-7547-805D-804B145AE993}"/>
                </a:ext>
              </a:extLst>
            </p:cNvPr>
            <p:cNvSpPr>
              <a:spLocks noChangeShapeType="1"/>
            </p:cNvSpPr>
            <p:nvPr/>
          </p:nvSpPr>
          <p:spPr bwMode="auto">
            <a:xfrm>
              <a:off x="2496" y="2640"/>
              <a:ext cx="1536"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85429" name="Group 85">
            <a:extLst>
              <a:ext uri="{FF2B5EF4-FFF2-40B4-BE49-F238E27FC236}">
                <a16:creationId xmlns:a16="http://schemas.microsoft.com/office/drawing/2014/main" id="{A9BEF0DA-E680-1940-BA21-E8C51CD42B0A}"/>
              </a:ext>
            </a:extLst>
          </p:cNvPr>
          <p:cNvGrpSpPr>
            <a:grpSpLocks/>
          </p:cNvGrpSpPr>
          <p:nvPr/>
        </p:nvGrpSpPr>
        <p:grpSpPr bwMode="auto">
          <a:xfrm>
            <a:off x="1066800" y="4378325"/>
            <a:ext cx="5334000" cy="2286000"/>
            <a:chOff x="672" y="2688"/>
            <a:chExt cx="3360" cy="1440"/>
          </a:xfrm>
        </p:grpSpPr>
        <p:pic>
          <p:nvPicPr>
            <p:cNvPr id="56358" name="Picture 82">
              <a:extLst>
                <a:ext uri="{FF2B5EF4-FFF2-40B4-BE49-F238E27FC236}">
                  <a16:creationId xmlns:a16="http://schemas.microsoft.com/office/drawing/2014/main" id="{6E547010-178C-5044-A443-E570A6758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2688"/>
              <a:ext cx="680"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59" name="Line 63">
              <a:extLst>
                <a:ext uri="{FF2B5EF4-FFF2-40B4-BE49-F238E27FC236}">
                  <a16:creationId xmlns:a16="http://schemas.microsoft.com/office/drawing/2014/main" id="{AEE66A17-7B3A-A147-816F-89E7D7D8F581}"/>
                </a:ext>
              </a:extLst>
            </p:cNvPr>
            <p:cNvSpPr>
              <a:spLocks noChangeShapeType="1"/>
            </p:cNvSpPr>
            <p:nvPr/>
          </p:nvSpPr>
          <p:spPr bwMode="auto">
            <a:xfrm>
              <a:off x="4032" y="3600"/>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56360" name="Line 64">
              <a:extLst>
                <a:ext uri="{FF2B5EF4-FFF2-40B4-BE49-F238E27FC236}">
                  <a16:creationId xmlns:a16="http://schemas.microsoft.com/office/drawing/2014/main" id="{6B650D8C-8D74-C746-B0EB-880D2C39AA5E}"/>
                </a:ext>
              </a:extLst>
            </p:cNvPr>
            <p:cNvSpPr>
              <a:spLocks noChangeShapeType="1"/>
            </p:cNvSpPr>
            <p:nvPr/>
          </p:nvSpPr>
          <p:spPr bwMode="auto">
            <a:xfrm>
              <a:off x="1200" y="3744"/>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6361" name="Group 65">
              <a:extLst>
                <a:ext uri="{FF2B5EF4-FFF2-40B4-BE49-F238E27FC236}">
                  <a16:creationId xmlns:a16="http://schemas.microsoft.com/office/drawing/2014/main" id="{0176DCEC-37CF-114F-B156-5386E56075C1}"/>
                </a:ext>
              </a:extLst>
            </p:cNvPr>
            <p:cNvGrpSpPr>
              <a:grpSpLocks/>
            </p:cNvGrpSpPr>
            <p:nvPr/>
          </p:nvGrpSpPr>
          <p:grpSpPr bwMode="auto">
            <a:xfrm>
              <a:off x="672" y="3840"/>
              <a:ext cx="1056" cy="288"/>
              <a:chOff x="672" y="3840"/>
              <a:chExt cx="1056" cy="288"/>
            </a:xfrm>
          </p:grpSpPr>
          <p:sp>
            <p:nvSpPr>
              <p:cNvPr id="56363" name="AutoShape 66">
                <a:extLst>
                  <a:ext uri="{FF2B5EF4-FFF2-40B4-BE49-F238E27FC236}">
                    <a16:creationId xmlns:a16="http://schemas.microsoft.com/office/drawing/2014/main" id="{63518943-1EB5-564C-B045-F4D65288CFD2}"/>
                  </a:ext>
                </a:extLst>
              </p:cNvPr>
              <p:cNvSpPr>
                <a:spLocks noChangeArrowheads="1"/>
              </p:cNvSpPr>
              <p:nvPr/>
            </p:nvSpPr>
            <p:spPr bwMode="auto">
              <a:xfrm>
                <a:off x="744" y="3840"/>
                <a:ext cx="912" cy="288"/>
              </a:xfrm>
              <a:prstGeom prst="roundRect">
                <a:avLst>
                  <a:gd name="adj" fmla="val 16667"/>
                </a:avLst>
              </a:prstGeom>
              <a:solidFill>
                <a:schemeClr val="bg1"/>
              </a:solidFill>
              <a:ln w="9525">
                <a:solidFill>
                  <a:srgbClr val="FF0000"/>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64" name="Text Box 67">
                <a:extLst>
                  <a:ext uri="{FF2B5EF4-FFF2-40B4-BE49-F238E27FC236}">
                    <a16:creationId xmlns:a16="http://schemas.microsoft.com/office/drawing/2014/main" id="{C97773ED-0EB9-6A46-87C3-36B8926A0402}"/>
                  </a:ext>
                </a:extLst>
              </p:cNvPr>
              <p:cNvSpPr txBox="1">
                <a:spLocks noChangeArrowheads="1"/>
              </p:cNvSpPr>
              <p:nvPr/>
            </p:nvSpPr>
            <p:spPr bwMode="auto">
              <a:xfrm>
                <a:off x="672" y="3888"/>
                <a:ext cx="1056" cy="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50000"/>
                  </a:lnSpc>
                  <a:spcBef>
                    <a:spcPct val="50000"/>
                  </a:spcBef>
                </a:pPr>
                <a:r>
                  <a:rPr lang="de-DE" altLang="de-DE" sz="1200">
                    <a:solidFill>
                      <a:srgbClr val="FF0000"/>
                    </a:solidFill>
                  </a:rPr>
                  <a:t>Turmfalke</a:t>
                </a:r>
              </a:p>
              <a:p>
                <a:pPr algn="ctr">
                  <a:lnSpc>
                    <a:spcPct val="50000"/>
                  </a:lnSpc>
                  <a:spcBef>
                    <a:spcPct val="50000"/>
                  </a:spcBef>
                </a:pPr>
                <a:r>
                  <a:rPr lang="de-DE" altLang="de-DE" sz="1200" i="1">
                    <a:solidFill>
                      <a:srgbClr val="FF0000"/>
                    </a:solidFill>
                  </a:rPr>
                  <a:t>(Falco tinnunculus)</a:t>
                </a:r>
              </a:p>
            </p:txBody>
          </p:sp>
        </p:grpSp>
        <p:sp>
          <p:nvSpPr>
            <p:cNvPr id="56362" name="Line 68">
              <a:extLst>
                <a:ext uri="{FF2B5EF4-FFF2-40B4-BE49-F238E27FC236}">
                  <a16:creationId xmlns:a16="http://schemas.microsoft.com/office/drawing/2014/main" id="{3C925B7E-30B9-4447-9CED-9FBB78BA2E9C}"/>
                </a:ext>
              </a:extLst>
            </p:cNvPr>
            <p:cNvSpPr>
              <a:spLocks noChangeShapeType="1"/>
            </p:cNvSpPr>
            <p:nvPr/>
          </p:nvSpPr>
          <p:spPr bwMode="auto">
            <a:xfrm>
              <a:off x="1200" y="3744"/>
              <a:ext cx="283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85430" name="Group 86">
            <a:extLst>
              <a:ext uri="{FF2B5EF4-FFF2-40B4-BE49-F238E27FC236}">
                <a16:creationId xmlns:a16="http://schemas.microsoft.com/office/drawing/2014/main" id="{8CF2EDEF-9430-5D4E-BB0A-4B062D618A1A}"/>
              </a:ext>
            </a:extLst>
          </p:cNvPr>
          <p:cNvGrpSpPr>
            <a:grpSpLocks/>
          </p:cNvGrpSpPr>
          <p:nvPr/>
        </p:nvGrpSpPr>
        <p:grpSpPr bwMode="auto">
          <a:xfrm>
            <a:off x="2667000" y="4378325"/>
            <a:ext cx="1676400" cy="2286000"/>
            <a:chOff x="1680" y="2688"/>
            <a:chExt cx="1056" cy="1440"/>
          </a:xfrm>
        </p:grpSpPr>
        <p:pic>
          <p:nvPicPr>
            <p:cNvPr id="56353" name="Picture 83">
              <a:extLst>
                <a:ext uri="{FF2B5EF4-FFF2-40B4-BE49-F238E27FC236}">
                  <a16:creationId xmlns:a16="http://schemas.microsoft.com/office/drawing/2014/main" id="{AD566B1F-BBB3-DE48-B0B2-E4AA30624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88"/>
              <a:ext cx="680"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6354" name="Group 71">
              <a:extLst>
                <a:ext uri="{FF2B5EF4-FFF2-40B4-BE49-F238E27FC236}">
                  <a16:creationId xmlns:a16="http://schemas.microsoft.com/office/drawing/2014/main" id="{514EFA21-5364-254A-84DB-3137B22EF887}"/>
                </a:ext>
              </a:extLst>
            </p:cNvPr>
            <p:cNvGrpSpPr>
              <a:grpSpLocks/>
            </p:cNvGrpSpPr>
            <p:nvPr/>
          </p:nvGrpSpPr>
          <p:grpSpPr bwMode="auto">
            <a:xfrm>
              <a:off x="1680" y="3840"/>
              <a:ext cx="1056" cy="288"/>
              <a:chOff x="1680" y="3840"/>
              <a:chExt cx="1056" cy="288"/>
            </a:xfrm>
          </p:grpSpPr>
          <p:sp>
            <p:nvSpPr>
              <p:cNvPr id="56356" name="AutoShape 72">
                <a:extLst>
                  <a:ext uri="{FF2B5EF4-FFF2-40B4-BE49-F238E27FC236}">
                    <a16:creationId xmlns:a16="http://schemas.microsoft.com/office/drawing/2014/main" id="{A9C5DFEE-5FBE-7748-857A-A4E8312C62F6}"/>
                  </a:ext>
                </a:extLst>
              </p:cNvPr>
              <p:cNvSpPr>
                <a:spLocks noChangeArrowheads="1"/>
              </p:cNvSpPr>
              <p:nvPr/>
            </p:nvSpPr>
            <p:spPr bwMode="auto">
              <a:xfrm>
                <a:off x="1752" y="3840"/>
                <a:ext cx="912" cy="288"/>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57" name="Text Box 73">
                <a:extLst>
                  <a:ext uri="{FF2B5EF4-FFF2-40B4-BE49-F238E27FC236}">
                    <a16:creationId xmlns:a16="http://schemas.microsoft.com/office/drawing/2014/main" id="{DE22015D-BE5A-1845-95A2-D37C7B761403}"/>
                  </a:ext>
                </a:extLst>
              </p:cNvPr>
              <p:cNvSpPr txBox="1">
                <a:spLocks noChangeArrowheads="1"/>
              </p:cNvSpPr>
              <p:nvPr/>
            </p:nvSpPr>
            <p:spPr bwMode="auto">
              <a:xfrm>
                <a:off x="1680" y="3888"/>
                <a:ext cx="1056" cy="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50000"/>
                  </a:lnSpc>
                  <a:spcBef>
                    <a:spcPct val="50000"/>
                  </a:spcBef>
                </a:pPr>
                <a:r>
                  <a:rPr lang="de-DE" altLang="de-DE" sz="1200"/>
                  <a:t>Baumfalke</a:t>
                </a:r>
              </a:p>
              <a:p>
                <a:pPr algn="ctr">
                  <a:lnSpc>
                    <a:spcPct val="50000"/>
                  </a:lnSpc>
                  <a:spcBef>
                    <a:spcPct val="50000"/>
                  </a:spcBef>
                </a:pPr>
                <a:r>
                  <a:rPr lang="de-DE" altLang="de-DE" sz="1200" i="1"/>
                  <a:t>(Falco subbuteo)</a:t>
                </a:r>
              </a:p>
            </p:txBody>
          </p:sp>
        </p:grpSp>
        <p:sp>
          <p:nvSpPr>
            <p:cNvPr id="56355" name="Line 74">
              <a:extLst>
                <a:ext uri="{FF2B5EF4-FFF2-40B4-BE49-F238E27FC236}">
                  <a16:creationId xmlns:a16="http://schemas.microsoft.com/office/drawing/2014/main" id="{877240C3-010C-C547-8C21-EB8F394C4F9B}"/>
                </a:ext>
              </a:extLst>
            </p:cNvPr>
            <p:cNvSpPr>
              <a:spLocks noChangeShapeType="1"/>
            </p:cNvSpPr>
            <p:nvPr/>
          </p:nvSpPr>
          <p:spPr bwMode="auto">
            <a:xfrm>
              <a:off x="2208"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grpSp>
        <p:nvGrpSpPr>
          <p:cNvPr id="185431" name="Group 87">
            <a:extLst>
              <a:ext uri="{FF2B5EF4-FFF2-40B4-BE49-F238E27FC236}">
                <a16:creationId xmlns:a16="http://schemas.microsoft.com/office/drawing/2014/main" id="{824B5FD8-CFF5-F54D-8B03-AD195C07DF8D}"/>
              </a:ext>
            </a:extLst>
          </p:cNvPr>
          <p:cNvGrpSpPr>
            <a:grpSpLocks/>
          </p:cNvGrpSpPr>
          <p:nvPr/>
        </p:nvGrpSpPr>
        <p:grpSpPr bwMode="auto">
          <a:xfrm>
            <a:off x="4322763" y="4378325"/>
            <a:ext cx="1697037" cy="2286000"/>
            <a:chOff x="2723" y="2688"/>
            <a:chExt cx="1069" cy="1440"/>
          </a:xfrm>
        </p:grpSpPr>
        <p:pic>
          <p:nvPicPr>
            <p:cNvPr id="56348" name="Picture 84">
              <a:extLst>
                <a:ext uri="{FF2B5EF4-FFF2-40B4-BE49-F238E27FC236}">
                  <a16:creationId xmlns:a16="http://schemas.microsoft.com/office/drawing/2014/main" id="{A25FFB38-3E2D-A74D-A248-51B1F2B538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3" y="2688"/>
              <a:ext cx="680" cy="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49" name="Line 77">
              <a:extLst>
                <a:ext uri="{FF2B5EF4-FFF2-40B4-BE49-F238E27FC236}">
                  <a16:creationId xmlns:a16="http://schemas.microsoft.com/office/drawing/2014/main" id="{205B7BC1-F688-6C45-904B-E16EC09DD118}"/>
                </a:ext>
              </a:extLst>
            </p:cNvPr>
            <p:cNvSpPr>
              <a:spLocks noChangeShapeType="1"/>
            </p:cNvSpPr>
            <p:nvPr/>
          </p:nvSpPr>
          <p:spPr bwMode="auto">
            <a:xfrm>
              <a:off x="3264"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nvGrpSpPr>
            <p:cNvPr id="56350" name="Group 78">
              <a:extLst>
                <a:ext uri="{FF2B5EF4-FFF2-40B4-BE49-F238E27FC236}">
                  <a16:creationId xmlns:a16="http://schemas.microsoft.com/office/drawing/2014/main" id="{65DBBEF1-6361-9B4E-A9AE-06CA08F76CF9}"/>
                </a:ext>
              </a:extLst>
            </p:cNvPr>
            <p:cNvGrpSpPr>
              <a:grpSpLocks/>
            </p:cNvGrpSpPr>
            <p:nvPr/>
          </p:nvGrpSpPr>
          <p:grpSpPr bwMode="auto">
            <a:xfrm>
              <a:off x="2736" y="3840"/>
              <a:ext cx="1056" cy="288"/>
              <a:chOff x="2736" y="3840"/>
              <a:chExt cx="1056" cy="288"/>
            </a:xfrm>
          </p:grpSpPr>
          <p:sp>
            <p:nvSpPr>
              <p:cNvPr id="56351" name="AutoShape 79">
                <a:extLst>
                  <a:ext uri="{FF2B5EF4-FFF2-40B4-BE49-F238E27FC236}">
                    <a16:creationId xmlns:a16="http://schemas.microsoft.com/office/drawing/2014/main" id="{1EB2F2B3-B0B9-EB46-BCD2-CAE5E8B3B579}"/>
                  </a:ext>
                </a:extLst>
              </p:cNvPr>
              <p:cNvSpPr>
                <a:spLocks noChangeArrowheads="1"/>
              </p:cNvSpPr>
              <p:nvPr/>
            </p:nvSpPr>
            <p:spPr bwMode="auto">
              <a:xfrm>
                <a:off x="2808" y="3840"/>
                <a:ext cx="912" cy="288"/>
              </a:xfrm>
              <a:prstGeom prst="roundRect">
                <a:avLst>
                  <a:gd name="adj" fmla="val 16667"/>
                </a:avLst>
              </a:prstGeom>
              <a:solidFill>
                <a:schemeClr val="bg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56352" name="Text Box 80">
                <a:extLst>
                  <a:ext uri="{FF2B5EF4-FFF2-40B4-BE49-F238E27FC236}">
                    <a16:creationId xmlns:a16="http://schemas.microsoft.com/office/drawing/2014/main" id="{5E3BC63E-456E-F94C-BBC4-C3F94E4F0174}"/>
                  </a:ext>
                </a:extLst>
              </p:cNvPr>
              <p:cNvSpPr txBox="1">
                <a:spLocks noChangeArrowheads="1"/>
              </p:cNvSpPr>
              <p:nvPr/>
            </p:nvSpPr>
            <p:spPr bwMode="auto">
              <a:xfrm>
                <a:off x="2736" y="3888"/>
                <a:ext cx="1056" cy="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lnSpc>
                    <a:spcPct val="50000"/>
                  </a:lnSpc>
                  <a:spcBef>
                    <a:spcPct val="50000"/>
                  </a:spcBef>
                </a:pPr>
                <a:r>
                  <a:rPr lang="de-DE" altLang="de-DE" sz="1200"/>
                  <a:t>Wanderfalke</a:t>
                </a:r>
              </a:p>
              <a:p>
                <a:pPr algn="ctr">
                  <a:lnSpc>
                    <a:spcPct val="50000"/>
                  </a:lnSpc>
                  <a:spcBef>
                    <a:spcPct val="50000"/>
                  </a:spcBef>
                </a:pPr>
                <a:r>
                  <a:rPr lang="de-DE" altLang="de-DE" sz="1200" i="1"/>
                  <a:t>(Falco peregrinus)</a:t>
                </a:r>
              </a:p>
            </p:txBody>
          </p:sp>
        </p:grpSp>
      </p:grpSp>
      <p:pic>
        <p:nvPicPr>
          <p:cNvPr id="56333" name="Picture 93" descr="Unbenannt-3">
            <a:extLst>
              <a:ext uri="{FF2B5EF4-FFF2-40B4-BE49-F238E27FC236}">
                <a16:creationId xmlns:a16="http://schemas.microsoft.com/office/drawing/2014/main" id="{89ADDE20-54AB-1D47-9929-D8FA8BD36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94" descr="namensherkunft">
            <a:extLst>
              <a:ext uri="{FF2B5EF4-FFF2-40B4-BE49-F238E27FC236}">
                <a16:creationId xmlns:a16="http://schemas.microsoft.com/office/drawing/2014/main" id="{A65C380E-AF57-D343-AB13-316226A09E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95" descr="kennzeichen">
            <a:extLst>
              <a:ext uri="{FF2B5EF4-FFF2-40B4-BE49-F238E27FC236}">
                <a16:creationId xmlns:a16="http://schemas.microsoft.com/office/drawing/2014/main" id="{67B04C0A-F346-7940-A586-070382E8B8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96" descr="stimme">
            <a:extLst>
              <a:ext uri="{FF2B5EF4-FFF2-40B4-BE49-F238E27FC236}">
                <a16:creationId xmlns:a16="http://schemas.microsoft.com/office/drawing/2014/main" id="{3D35B19D-EF6B-8745-BDA9-0E566710AD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97" descr="verbreitung">
            <a:extLst>
              <a:ext uri="{FF2B5EF4-FFF2-40B4-BE49-F238E27FC236}">
                <a16:creationId xmlns:a16="http://schemas.microsoft.com/office/drawing/2014/main" id="{AA7526FC-1475-B844-A104-3029128CDA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98" descr="wanderung">
            <a:extLst>
              <a:ext uri="{FF2B5EF4-FFF2-40B4-BE49-F238E27FC236}">
                <a16:creationId xmlns:a16="http://schemas.microsoft.com/office/drawing/2014/main" id="{C5595BF0-EB82-0142-934A-8636C7A172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99" descr="bestand">
            <a:extLst>
              <a:ext uri="{FF2B5EF4-FFF2-40B4-BE49-F238E27FC236}">
                <a16:creationId xmlns:a16="http://schemas.microsoft.com/office/drawing/2014/main" id="{9C0891F7-7891-7C48-87A2-23EA29DC98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100" descr="systematik">
            <a:extLst>
              <a:ext uri="{FF2B5EF4-FFF2-40B4-BE49-F238E27FC236}">
                <a16:creationId xmlns:a16="http://schemas.microsoft.com/office/drawing/2014/main" id="{C675E1F7-FB50-264E-AB67-7B481A8C06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1" name="Picture 101" descr="vergleich">
            <a:extLst>
              <a:ext uri="{FF2B5EF4-FFF2-40B4-BE49-F238E27FC236}">
                <a16:creationId xmlns:a16="http://schemas.microsoft.com/office/drawing/2014/main" id="{66856607-90AA-2B42-9487-F2B9CA62D8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102" descr="lebensraum">
            <a:extLst>
              <a:ext uri="{FF2B5EF4-FFF2-40B4-BE49-F238E27FC236}">
                <a16:creationId xmlns:a16="http://schemas.microsoft.com/office/drawing/2014/main" id="{0386B9E0-F47F-514D-9245-3D8659E8555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103" descr="nahrung">
            <a:extLst>
              <a:ext uri="{FF2B5EF4-FFF2-40B4-BE49-F238E27FC236}">
                <a16:creationId xmlns:a16="http://schemas.microsoft.com/office/drawing/2014/main" id="{093E09DB-4CBD-EA4C-8E6A-25B0B66BD4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104" descr="jagdtechnik">
            <a:extLst>
              <a:ext uri="{FF2B5EF4-FFF2-40B4-BE49-F238E27FC236}">
                <a16:creationId xmlns:a16="http://schemas.microsoft.com/office/drawing/2014/main" id="{550D147A-EF1C-1048-8C99-B03B2BB5D7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105" descr="fortpflanzung">
            <a:extLst>
              <a:ext uri="{FF2B5EF4-FFF2-40B4-BE49-F238E27FC236}">
                <a16:creationId xmlns:a16="http://schemas.microsoft.com/office/drawing/2014/main" id="{12CAD227-AA03-B54B-A1C5-79622C48EE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6" name="Picture 106" descr="gefährdung">
            <a:extLst>
              <a:ext uri="{FF2B5EF4-FFF2-40B4-BE49-F238E27FC236}">
                <a16:creationId xmlns:a16="http://schemas.microsoft.com/office/drawing/2014/main" id="{A8C8B58F-ECA0-D94D-9DBF-9F7A7A076F7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7" name="Picture 107" descr="schutzmassnahmen">
            <a:extLst>
              <a:ext uri="{FF2B5EF4-FFF2-40B4-BE49-F238E27FC236}">
                <a16:creationId xmlns:a16="http://schemas.microsoft.com/office/drawing/2014/main" id="{E2AC2035-EC4F-2946-B876-EAA0AAE3305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85429"/>
                                        </p:tgtEl>
                                        <p:attrNameLst>
                                          <p:attrName>style.visibility</p:attrName>
                                        </p:attrNameLst>
                                      </p:cBhvr>
                                      <p:to>
                                        <p:strVal val="visible"/>
                                      </p:to>
                                    </p:set>
                                    <p:anim calcmode="lin" valueType="num">
                                      <p:cBhvr additive="base">
                                        <p:cTn id="7" dur="1000" fill="hold"/>
                                        <p:tgtEl>
                                          <p:spTgt spid="185429"/>
                                        </p:tgtEl>
                                        <p:attrNameLst>
                                          <p:attrName>ppt_x</p:attrName>
                                        </p:attrNameLst>
                                      </p:cBhvr>
                                      <p:tavLst>
                                        <p:tav tm="0">
                                          <p:val>
                                            <p:strVal val="#ppt_x"/>
                                          </p:val>
                                        </p:tav>
                                        <p:tav tm="100000">
                                          <p:val>
                                            <p:strVal val="#ppt_x"/>
                                          </p:val>
                                        </p:tav>
                                      </p:tavLst>
                                    </p:anim>
                                    <p:anim calcmode="lin" valueType="num">
                                      <p:cBhvr additive="base">
                                        <p:cTn id="8" dur="1000" fill="hold"/>
                                        <p:tgtEl>
                                          <p:spTgt spid="18542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185430"/>
                                        </p:tgtEl>
                                        <p:attrNameLst>
                                          <p:attrName>style.visibility</p:attrName>
                                        </p:attrNameLst>
                                      </p:cBhvr>
                                      <p:to>
                                        <p:strVal val="visible"/>
                                      </p:to>
                                    </p:set>
                                    <p:anim calcmode="lin" valueType="num">
                                      <p:cBhvr additive="base">
                                        <p:cTn id="12" dur="1000" fill="hold"/>
                                        <p:tgtEl>
                                          <p:spTgt spid="185430"/>
                                        </p:tgtEl>
                                        <p:attrNameLst>
                                          <p:attrName>ppt_x</p:attrName>
                                        </p:attrNameLst>
                                      </p:cBhvr>
                                      <p:tavLst>
                                        <p:tav tm="0">
                                          <p:val>
                                            <p:strVal val="#ppt_x"/>
                                          </p:val>
                                        </p:tav>
                                        <p:tav tm="100000">
                                          <p:val>
                                            <p:strVal val="#ppt_x"/>
                                          </p:val>
                                        </p:tav>
                                      </p:tavLst>
                                    </p:anim>
                                    <p:anim calcmode="lin" valueType="num">
                                      <p:cBhvr additive="base">
                                        <p:cTn id="13" dur="1000" fill="hold"/>
                                        <p:tgtEl>
                                          <p:spTgt spid="185430"/>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2000"/>
                            </p:stCondLst>
                            <p:childTnLst>
                              <p:par>
                                <p:cTn id="15" presetID="2" presetClass="entr" presetSubtype="4" fill="hold" nodeType="afterEffect">
                                  <p:stCondLst>
                                    <p:cond delay="0"/>
                                  </p:stCondLst>
                                  <p:childTnLst>
                                    <p:set>
                                      <p:cBhvr>
                                        <p:cTn id="16" dur="1" fill="hold">
                                          <p:stCondLst>
                                            <p:cond delay="0"/>
                                          </p:stCondLst>
                                        </p:cTn>
                                        <p:tgtEl>
                                          <p:spTgt spid="185431"/>
                                        </p:tgtEl>
                                        <p:attrNameLst>
                                          <p:attrName>style.visibility</p:attrName>
                                        </p:attrNameLst>
                                      </p:cBhvr>
                                      <p:to>
                                        <p:strVal val="visible"/>
                                      </p:to>
                                    </p:set>
                                    <p:anim calcmode="lin" valueType="num">
                                      <p:cBhvr additive="base">
                                        <p:cTn id="17" dur="1000" fill="hold"/>
                                        <p:tgtEl>
                                          <p:spTgt spid="185431"/>
                                        </p:tgtEl>
                                        <p:attrNameLst>
                                          <p:attrName>ppt_x</p:attrName>
                                        </p:attrNameLst>
                                      </p:cBhvr>
                                      <p:tavLst>
                                        <p:tav tm="0">
                                          <p:val>
                                            <p:strVal val="#ppt_x"/>
                                          </p:val>
                                        </p:tav>
                                        <p:tav tm="100000">
                                          <p:val>
                                            <p:strVal val="#ppt_x"/>
                                          </p:val>
                                        </p:tav>
                                      </p:tavLst>
                                    </p:anim>
                                    <p:anim calcmode="lin" valueType="num">
                                      <p:cBhvr additive="base">
                                        <p:cTn id="18" dur="1000" fill="hold"/>
                                        <p:tgtEl>
                                          <p:spTgt spid="18543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000"/>
                            </p:stCondLst>
                            <p:childTnLst>
                              <p:par>
                                <p:cTn id="20" presetID="2" presetClass="entr" presetSubtype="4" fill="hold" nodeType="afterEffect">
                                  <p:stCondLst>
                                    <p:cond delay="0"/>
                                  </p:stCondLst>
                                  <p:childTnLst>
                                    <p:set>
                                      <p:cBhvr>
                                        <p:cTn id="21" dur="1" fill="hold">
                                          <p:stCondLst>
                                            <p:cond delay="0"/>
                                          </p:stCondLst>
                                        </p:cTn>
                                        <p:tgtEl>
                                          <p:spTgt spid="185432"/>
                                        </p:tgtEl>
                                        <p:attrNameLst>
                                          <p:attrName>style.visibility</p:attrName>
                                        </p:attrNameLst>
                                      </p:cBhvr>
                                      <p:to>
                                        <p:strVal val="visible"/>
                                      </p:to>
                                    </p:set>
                                    <p:anim calcmode="lin" valueType="num">
                                      <p:cBhvr additive="base">
                                        <p:cTn id="22" dur="1000" fill="hold"/>
                                        <p:tgtEl>
                                          <p:spTgt spid="185432"/>
                                        </p:tgtEl>
                                        <p:attrNameLst>
                                          <p:attrName>ppt_x</p:attrName>
                                        </p:attrNameLst>
                                      </p:cBhvr>
                                      <p:tavLst>
                                        <p:tav tm="0">
                                          <p:val>
                                            <p:strVal val="#ppt_x"/>
                                          </p:val>
                                        </p:tav>
                                        <p:tav tm="100000">
                                          <p:val>
                                            <p:strVal val="#ppt_x"/>
                                          </p:val>
                                        </p:tav>
                                      </p:tavLst>
                                    </p:anim>
                                    <p:anim calcmode="lin" valueType="num">
                                      <p:cBhvr additive="base">
                                        <p:cTn id="23" dur="1000" fill="hold"/>
                                        <p:tgtEl>
                                          <p:spTgt spid="1854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2">
            <a:extLst>
              <a:ext uri="{FF2B5EF4-FFF2-40B4-BE49-F238E27FC236}">
                <a16:creationId xmlns:a16="http://schemas.microsoft.com/office/drawing/2014/main" id="{F7BDA432-6AEF-3147-BFB6-7AB751287E6B}"/>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58371" name="Picture 59" descr="vergleich">
            <a:extLst>
              <a:ext uri="{FF2B5EF4-FFF2-40B4-BE49-F238E27FC236}">
                <a16:creationId xmlns:a16="http://schemas.microsoft.com/office/drawing/2014/main" id="{18417020-5CF6-3F4B-8C9A-F4F6B0A52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Rectangle 55">
            <a:extLst>
              <a:ext uri="{FF2B5EF4-FFF2-40B4-BE49-F238E27FC236}">
                <a16:creationId xmlns:a16="http://schemas.microsoft.com/office/drawing/2014/main" id="{3F98A2EB-E9F9-884C-BA78-E7F351E4737D}"/>
              </a:ext>
            </a:extLst>
          </p:cNvPr>
          <p:cNvSpPr>
            <a:spLocks noChangeArrowheads="1"/>
          </p:cNvSpPr>
          <p:nvPr/>
        </p:nvSpPr>
        <p:spPr bwMode="auto">
          <a:xfrm>
            <a:off x="1371600" y="9906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9</a:t>
            </a:r>
          </a:p>
        </p:txBody>
      </p:sp>
      <p:pic>
        <p:nvPicPr>
          <p:cNvPr id="58373" name="Picture 58" descr="Unbenannt-5">
            <a:extLst>
              <a:ext uri="{FF2B5EF4-FFF2-40B4-BE49-F238E27FC236}">
                <a16:creationId xmlns:a16="http://schemas.microsoft.com/office/drawing/2014/main" id="{74CF8A37-8175-FA48-8590-9C11EA2A0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738" y="6089650"/>
            <a:ext cx="7586662" cy="23495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0" descr="Unbenannt-3">
            <a:extLst>
              <a:ext uri="{FF2B5EF4-FFF2-40B4-BE49-F238E27FC236}">
                <a16:creationId xmlns:a16="http://schemas.microsoft.com/office/drawing/2014/main" id="{4C7829C6-9817-894D-9177-2A76237ED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1" descr="namensherkunft">
            <a:extLst>
              <a:ext uri="{FF2B5EF4-FFF2-40B4-BE49-F238E27FC236}">
                <a16:creationId xmlns:a16="http://schemas.microsoft.com/office/drawing/2014/main" id="{DD266D85-96F2-F948-AC8A-F665F1BEC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62" descr="kennzeichen">
            <a:extLst>
              <a:ext uri="{FF2B5EF4-FFF2-40B4-BE49-F238E27FC236}">
                <a16:creationId xmlns:a16="http://schemas.microsoft.com/office/drawing/2014/main" id="{DB48F2D4-A7B7-9740-B47A-2EC956FCE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63" descr="stimme">
            <a:extLst>
              <a:ext uri="{FF2B5EF4-FFF2-40B4-BE49-F238E27FC236}">
                <a16:creationId xmlns:a16="http://schemas.microsoft.com/office/drawing/2014/main" id="{DFE1D0C7-FA85-1D43-8D5B-6BB78F9304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64" descr="verbreitung">
            <a:extLst>
              <a:ext uri="{FF2B5EF4-FFF2-40B4-BE49-F238E27FC236}">
                <a16:creationId xmlns:a16="http://schemas.microsoft.com/office/drawing/2014/main" id="{F2E02986-10FE-224D-8F53-4007EE09D6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65" descr="wanderung">
            <a:extLst>
              <a:ext uri="{FF2B5EF4-FFF2-40B4-BE49-F238E27FC236}">
                <a16:creationId xmlns:a16="http://schemas.microsoft.com/office/drawing/2014/main" id="{722892F5-965A-614F-9123-5859DDC74B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66" descr="bestand">
            <a:extLst>
              <a:ext uri="{FF2B5EF4-FFF2-40B4-BE49-F238E27FC236}">
                <a16:creationId xmlns:a16="http://schemas.microsoft.com/office/drawing/2014/main" id="{4C34C0DE-B242-E048-BE5D-57F737AC62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67" descr="systematik">
            <a:extLst>
              <a:ext uri="{FF2B5EF4-FFF2-40B4-BE49-F238E27FC236}">
                <a16:creationId xmlns:a16="http://schemas.microsoft.com/office/drawing/2014/main" id="{6443DACE-746A-1948-9D75-557F663015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2" name="Picture 68" descr="vergleich">
            <a:extLst>
              <a:ext uri="{FF2B5EF4-FFF2-40B4-BE49-F238E27FC236}">
                <a16:creationId xmlns:a16="http://schemas.microsoft.com/office/drawing/2014/main" id="{547B0D9B-E513-0D4A-9C1D-28C493E2C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69" descr="lebensraum">
            <a:extLst>
              <a:ext uri="{FF2B5EF4-FFF2-40B4-BE49-F238E27FC236}">
                <a16:creationId xmlns:a16="http://schemas.microsoft.com/office/drawing/2014/main" id="{D2F603C7-E5CA-5C41-8513-49CA6009E40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4" name="Picture 70" descr="nahrung">
            <a:extLst>
              <a:ext uri="{FF2B5EF4-FFF2-40B4-BE49-F238E27FC236}">
                <a16:creationId xmlns:a16="http://schemas.microsoft.com/office/drawing/2014/main" id="{28758B16-2A3B-1949-8938-7CEEC3EB78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5" name="Picture 71" descr="jagdtechnik">
            <a:extLst>
              <a:ext uri="{FF2B5EF4-FFF2-40B4-BE49-F238E27FC236}">
                <a16:creationId xmlns:a16="http://schemas.microsoft.com/office/drawing/2014/main" id="{E9BB9772-E1F1-FD46-99EA-FC2E7E5018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6" name="Picture 72" descr="fortpflanzung">
            <a:extLst>
              <a:ext uri="{FF2B5EF4-FFF2-40B4-BE49-F238E27FC236}">
                <a16:creationId xmlns:a16="http://schemas.microsoft.com/office/drawing/2014/main" id="{B88F1B75-4E5A-3A43-BAF0-53BA010D73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7" name="Picture 73" descr="gefährdung">
            <a:extLst>
              <a:ext uri="{FF2B5EF4-FFF2-40B4-BE49-F238E27FC236}">
                <a16:creationId xmlns:a16="http://schemas.microsoft.com/office/drawing/2014/main" id="{6DC0276F-6EC7-0640-B7F5-0F9A571E2E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8" name="Picture 74" descr="schutzmassnahmen">
            <a:extLst>
              <a:ext uri="{FF2B5EF4-FFF2-40B4-BE49-F238E27FC236}">
                <a16:creationId xmlns:a16="http://schemas.microsoft.com/office/drawing/2014/main" id="{23E7E606-F408-AE46-914F-5175287680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10525FF4-F351-4B40-A1FC-B3D165453669}"/>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de-CH" altLang="de-DE" sz="2000"/>
          </a:p>
        </p:txBody>
      </p:sp>
      <p:graphicFrame>
        <p:nvGraphicFramePr>
          <p:cNvPr id="128177" name="Group 177">
            <a:extLst>
              <a:ext uri="{FF2B5EF4-FFF2-40B4-BE49-F238E27FC236}">
                <a16:creationId xmlns:a16="http://schemas.microsoft.com/office/drawing/2014/main" id="{24ACC255-500A-D041-B900-5BA1FCD6A032}"/>
              </a:ext>
            </a:extLst>
          </p:cNvPr>
          <p:cNvGraphicFramePr>
            <a:graphicFrameLocks noGrp="1"/>
          </p:cNvGraphicFramePr>
          <p:nvPr/>
        </p:nvGraphicFramePr>
        <p:xfrm>
          <a:off x="1066800" y="1787525"/>
          <a:ext cx="7772400" cy="4724400"/>
        </p:xfrm>
        <a:graphic>
          <a:graphicData uri="http://schemas.openxmlformats.org/drawingml/2006/table">
            <a:tbl>
              <a:tblPr/>
              <a:tblGrid>
                <a:gridCol w="1447800">
                  <a:extLst>
                    <a:ext uri="{9D8B030D-6E8A-4147-A177-3AD203B41FA5}">
                      <a16:colId xmlns:a16="http://schemas.microsoft.com/office/drawing/2014/main" val="2804564076"/>
                    </a:ext>
                  </a:extLst>
                </a:gridCol>
                <a:gridCol w="2057400">
                  <a:extLst>
                    <a:ext uri="{9D8B030D-6E8A-4147-A177-3AD203B41FA5}">
                      <a16:colId xmlns:a16="http://schemas.microsoft.com/office/drawing/2014/main" val="882450217"/>
                    </a:ext>
                  </a:extLst>
                </a:gridCol>
                <a:gridCol w="2133600">
                  <a:extLst>
                    <a:ext uri="{9D8B030D-6E8A-4147-A177-3AD203B41FA5}">
                      <a16:colId xmlns:a16="http://schemas.microsoft.com/office/drawing/2014/main" val="367464193"/>
                    </a:ext>
                  </a:extLst>
                </a:gridCol>
                <a:gridCol w="2133600">
                  <a:extLst>
                    <a:ext uri="{9D8B030D-6E8A-4147-A177-3AD203B41FA5}">
                      <a16:colId xmlns:a16="http://schemas.microsoft.com/office/drawing/2014/main" val="2391232673"/>
                    </a:ext>
                  </a:extLst>
                </a:gridCol>
              </a:tblGrid>
              <a:tr h="664375">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Turmfalke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tinnunculus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Baumfalke</a:t>
                      </a: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subbuteo</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Wanderfalke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peregrinus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26234240"/>
                  </a:ext>
                </a:extLst>
              </a:tr>
              <a:tr h="2077758">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Aussehen</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11072666"/>
                  </a:ext>
                </a:extLst>
              </a:tr>
              <a:tr h="1529890">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Kennzeichen</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Rotbrauner Rücken, undeutlicher Bartstreif</a:t>
                      </a:r>
                      <a:endParaRPr kumimoji="0" lang="de-CH"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Unterseite mit dunk-len Längsflecken, schwarzer Bartstreif, rote „Hosen“</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de-CH"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und </a:t>
                      </a:r>
                      <a:r>
                        <a:rPr kumimoji="0" lang="de-DE"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 gleich</a:t>
                      </a:r>
                      <a:endParaRPr kumimoji="0" lang="de-CH"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Graubrauner Rücken, dunkler Bartstreif</a:t>
                      </a:r>
                    </a:p>
                    <a:p>
                      <a:pPr marL="0" marR="0" lvl="0" indent="0" algn="l" defTabSz="914400" rtl="0" eaLnBrk="1" fontAlgn="base" latinLnBrk="0" hangingPunct="1">
                        <a:lnSpc>
                          <a:spcPct val="90000"/>
                        </a:lnSpc>
                        <a:spcBef>
                          <a:spcPct val="20000"/>
                        </a:spcBef>
                        <a:spcAft>
                          <a:spcPct val="0"/>
                        </a:spcAft>
                        <a:buClrTx/>
                        <a:buSzTx/>
                        <a:buFontTx/>
                        <a:buNone/>
                        <a:tabLst/>
                      </a:pPr>
                      <a:r>
                        <a:rPr kumimoji="0" lang="de-DE"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de-CH"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und </a:t>
                      </a:r>
                      <a:r>
                        <a:rPr kumimoji="0" lang="de-DE"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 gleich</a:t>
                      </a:r>
                      <a:endParaRPr kumimoji="0" lang="de-CH" altLang="de-DE" sz="16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5042410"/>
                  </a:ext>
                </a:extLst>
              </a:tr>
              <a:tr h="452377">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Spannweite</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65-75 cm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74-84 cm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90-110 cm</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9502076"/>
                  </a:ext>
                </a:extLst>
              </a:tr>
            </a:tbl>
          </a:graphicData>
        </a:graphic>
      </p:graphicFrame>
      <p:sp>
        <p:nvSpPr>
          <p:cNvPr id="60446" name="Text Box 140">
            <a:extLst>
              <a:ext uri="{FF2B5EF4-FFF2-40B4-BE49-F238E27FC236}">
                <a16:creationId xmlns:a16="http://schemas.microsoft.com/office/drawing/2014/main" id="{125F97F0-2AF7-7C49-8655-761E05AC46F7}"/>
              </a:ext>
            </a:extLst>
          </p:cNvPr>
          <p:cNvSpPr txBox="1">
            <a:spLocks noChangeArrowheads="1"/>
          </p:cNvSpPr>
          <p:nvPr/>
        </p:nvSpPr>
        <p:spPr bwMode="auto">
          <a:xfrm>
            <a:off x="1066800" y="898525"/>
            <a:ext cx="78486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2000"/>
              <a:t>Ein Vergleich mit den anderen beiden in der Schweiz brütenden Falkenarten: Baumfalke und Wanderfalke</a:t>
            </a:r>
          </a:p>
        </p:txBody>
      </p:sp>
      <p:sp>
        <p:nvSpPr>
          <p:cNvPr id="60447" name="Text Box 141">
            <a:extLst>
              <a:ext uri="{FF2B5EF4-FFF2-40B4-BE49-F238E27FC236}">
                <a16:creationId xmlns:a16="http://schemas.microsoft.com/office/drawing/2014/main" id="{D46ED006-B80A-124A-92F7-E00B865313FC}"/>
              </a:ext>
            </a:extLst>
          </p:cNvPr>
          <p:cNvSpPr txBox="1">
            <a:spLocks noChangeArrowheads="1"/>
          </p:cNvSpPr>
          <p:nvPr/>
        </p:nvSpPr>
        <p:spPr bwMode="auto">
          <a:xfrm rot="-5400000">
            <a:off x="8374063" y="38782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Dan Zetterström</a:t>
            </a:r>
          </a:p>
        </p:txBody>
      </p:sp>
      <p:pic>
        <p:nvPicPr>
          <p:cNvPr id="60448" name="Picture 142">
            <a:extLst>
              <a:ext uri="{FF2B5EF4-FFF2-40B4-BE49-F238E27FC236}">
                <a16:creationId xmlns:a16="http://schemas.microsoft.com/office/drawing/2014/main" id="{517B1E5B-21C7-8246-B828-36D77D6E1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388" y="2544763"/>
            <a:ext cx="1344612"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49" name="Picture 143">
            <a:extLst>
              <a:ext uri="{FF2B5EF4-FFF2-40B4-BE49-F238E27FC236}">
                <a16:creationId xmlns:a16="http://schemas.microsoft.com/office/drawing/2014/main" id="{B14F6012-BA52-C84D-907A-1940F3394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25" y="2544763"/>
            <a:ext cx="1590675" cy="187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50" name="Picture 144">
            <a:extLst>
              <a:ext uri="{FF2B5EF4-FFF2-40B4-BE49-F238E27FC236}">
                <a16:creationId xmlns:a16="http://schemas.microsoft.com/office/drawing/2014/main" id="{C70D08FF-402A-C741-8570-4C38EBA5A8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25" y="2546350"/>
            <a:ext cx="19843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51" name="Picture 157" descr="Unbenannt-3">
            <a:extLst>
              <a:ext uri="{FF2B5EF4-FFF2-40B4-BE49-F238E27FC236}">
                <a16:creationId xmlns:a16="http://schemas.microsoft.com/office/drawing/2014/main" id="{B737ABCB-C70C-5344-B463-DFA139EBF2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Picture 158" descr="namensherkunft">
            <a:extLst>
              <a:ext uri="{FF2B5EF4-FFF2-40B4-BE49-F238E27FC236}">
                <a16:creationId xmlns:a16="http://schemas.microsoft.com/office/drawing/2014/main" id="{DFE55C06-E8F9-BA4F-87FF-4EF73AE454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Picture 159" descr="kennzeichen">
            <a:extLst>
              <a:ext uri="{FF2B5EF4-FFF2-40B4-BE49-F238E27FC236}">
                <a16:creationId xmlns:a16="http://schemas.microsoft.com/office/drawing/2014/main" id="{798B6A1D-0C2F-0142-B0B2-DA6C7FA05E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4" name="Picture 160" descr="stimme">
            <a:extLst>
              <a:ext uri="{FF2B5EF4-FFF2-40B4-BE49-F238E27FC236}">
                <a16:creationId xmlns:a16="http://schemas.microsoft.com/office/drawing/2014/main" id="{ACE3E0E4-0615-3E49-B8A5-3377EAB7A0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5" name="Picture 161" descr="verbreitung">
            <a:extLst>
              <a:ext uri="{FF2B5EF4-FFF2-40B4-BE49-F238E27FC236}">
                <a16:creationId xmlns:a16="http://schemas.microsoft.com/office/drawing/2014/main" id="{2CF72651-511F-CD4E-AA3A-829F66DDEB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6" name="Picture 162" descr="wanderung">
            <a:extLst>
              <a:ext uri="{FF2B5EF4-FFF2-40B4-BE49-F238E27FC236}">
                <a16:creationId xmlns:a16="http://schemas.microsoft.com/office/drawing/2014/main" id="{37C3B96D-FD1B-AA49-A06F-D7947994C6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7" name="Picture 163" descr="bestand">
            <a:extLst>
              <a:ext uri="{FF2B5EF4-FFF2-40B4-BE49-F238E27FC236}">
                <a16:creationId xmlns:a16="http://schemas.microsoft.com/office/drawing/2014/main" id="{B4A697C6-BB5F-4844-83BB-1DAF52DE654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8" name="Picture 164" descr="systematik">
            <a:extLst>
              <a:ext uri="{FF2B5EF4-FFF2-40B4-BE49-F238E27FC236}">
                <a16:creationId xmlns:a16="http://schemas.microsoft.com/office/drawing/2014/main" id="{5A64AC9E-46A8-D542-92E2-35ED4E1488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9" name="Picture 165" descr="vergleich">
            <a:extLst>
              <a:ext uri="{FF2B5EF4-FFF2-40B4-BE49-F238E27FC236}">
                <a16:creationId xmlns:a16="http://schemas.microsoft.com/office/drawing/2014/main" id="{C701CCC9-60E7-A342-B3DB-9E02FF6BA3E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0" name="Picture 166" descr="lebensraum">
            <a:extLst>
              <a:ext uri="{FF2B5EF4-FFF2-40B4-BE49-F238E27FC236}">
                <a16:creationId xmlns:a16="http://schemas.microsoft.com/office/drawing/2014/main" id="{C06EA389-04E7-AF4B-B445-95A0EAD451E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1" name="Picture 167" descr="nahrung">
            <a:extLst>
              <a:ext uri="{FF2B5EF4-FFF2-40B4-BE49-F238E27FC236}">
                <a16:creationId xmlns:a16="http://schemas.microsoft.com/office/drawing/2014/main" id="{1134A656-AF7C-7D40-A239-639A29636F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2" name="Picture 168" descr="jagdtechnik">
            <a:extLst>
              <a:ext uri="{FF2B5EF4-FFF2-40B4-BE49-F238E27FC236}">
                <a16:creationId xmlns:a16="http://schemas.microsoft.com/office/drawing/2014/main" id="{BDB17E36-7F8A-DD41-A317-51A30F32698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3" name="Picture 169" descr="fortpflanzung">
            <a:extLst>
              <a:ext uri="{FF2B5EF4-FFF2-40B4-BE49-F238E27FC236}">
                <a16:creationId xmlns:a16="http://schemas.microsoft.com/office/drawing/2014/main" id="{27691036-794C-254E-AFD8-AB1CA1124A8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4" name="Picture 170" descr="gefährdung">
            <a:extLst>
              <a:ext uri="{FF2B5EF4-FFF2-40B4-BE49-F238E27FC236}">
                <a16:creationId xmlns:a16="http://schemas.microsoft.com/office/drawing/2014/main" id="{B4A6FDA6-4A52-6949-9A73-ADF83E3C5DE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65" name="Picture 171" descr="schutzmassnahmen">
            <a:extLst>
              <a:ext uri="{FF2B5EF4-FFF2-40B4-BE49-F238E27FC236}">
                <a16:creationId xmlns:a16="http://schemas.microsoft.com/office/drawing/2014/main" id="{1DA04D03-155F-3341-A7C8-4184A171F6A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15BDE6-A6D5-E345-A6E4-281F2EAFCE4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de-CH" altLang="de-DE" sz="2000"/>
          </a:p>
        </p:txBody>
      </p:sp>
      <p:graphicFrame>
        <p:nvGraphicFramePr>
          <p:cNvPr id="150637" name="Group 109">
            <a:extLst>
              <a:ext uri="{FF2B5EF4-FFF2-40B4-BE49-F238E27FC236}">
                <a16:creationId xmlns:a16="http://schemas.microsoft.com/office/drawing/2014/main" id="{A147C427-DDFC-BF4E-B2CD-0D91AA553B5C}"/>
              </a:ext>
            </a:extLst>
          </p:cNvPr>
          <p:cNvGraphicFramePr>
            <a:graphicFrameLocks noGrp="1"/>
          </p:cNvGraphicFramePr>
          <p:nvPr/>
        </p:nvGraphicFramePr>
        <p:xfrm>
          <a:off x="1066800" y="990600"/>
          <a:ext cx="7772400" cy="5788025"/>
        </p:xfrm>
        <a:graphic>
          <a:graphicData uri="http://schemas.openxmlformats.org/drawingml/2006/table">
            <a:tbl>
              <a:tblPr/>
              <a:tblGrid>
                <a:gridCol w="1447800">
                  <a:extLst>
                    <a:ext uri="{9D8B030D-6E8A-4147-A177-3AD203B41FA5}">
                      <a16:colId xmlns:a16="http://schemas.microsoft.com/office/drawing/2014/main" val="1446284773"/>
                    </a:ext>
                  </a:extLst>
                </a:gridCol>
                <a:gridCol w="2057400">
                  <a:extLst>
                    <a:ext uri="{9D8B030D-6E8A-4147-A177-3AD203B41FA5}">
                      <a16:colId xmlns:a16="http://schemas.microsoft.com/office/drawing/2014/main" val="1740574829"/>
                    </a:ext>
                  </a:extLst>
                </a:gridCol>
                <a:gridCol w="2133600">
                  <a:extLst>
                    <a:ext uri="{9D8B030D-6E8A-4147-A177-3AD203B41FA5}">
                      <a16:colId xmlns:a16="http://schemas.microsoft.com/office/drawing/2014/main" val="2639091440"/>
                    </a:ext>
                  </a:extLst>
                </a:gridCol>
                <a:gridCol w="2133600">
                  <a:extLst>
                    <a:ext uri="{9D8B030D-6E8A-4147-A177-3AD203B41FA5}">
                      <a16:colId xmlns:a16="http://schemas.microsoft.com/office/drawing/2014/main" val="4100928590"/>
                    </a:ext>
                  </a:extLst>
                </a:gridCol>
              </a:tblGrid>
              <a:tr h="667547">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Turmfalke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tinnunculus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Baumfalke</a:t>
                      </a: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subbuteo</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Wanderfalke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peregrinus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7328611"/>
                  </a:ext>
                </a:extLst>
              </a:tr>
              <a:tr h="2087680">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Flugbild</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36735629"/>
                  </a:ext>
                </a:extLst>
              </a:tr>
              <a:tr h="454537">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Nahrung</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Mäuse, Insekten</a:t>
                      </a: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Kleinvögel, Insekten</a:t>
                      </a: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Tauben, Möwen</a:t>
                      </a:r>
                    </a:p>
                  </a:txBody>
                  <a:tcPr marT="45932" marB="45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2023226"/>
                  </a:ext>
                </a:extLst>
              </a:tr>
              <a:tr h="946712">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Jagdtechnik</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Greift Beute am Boden (Rüttelflug, Steilstoss)</a:t>
                      </a: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Greift Beute in der Luft (Schräg- oder Steilstoss)</a:t>
                      </a: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Greift Beute in der Luft (Sturzattacke mit über 200 km/h)</a:t>
                      </a:r>
                    </a:p>
                  </a:txBody>
                  <a:tcPr marT="45932" marB="45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07276722"/>
                  </a:ext>
                </a:extLst>
              </a:tr>
              <a:tr h="1271109">
                <a:tc rowSpan="2">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Brutplatz</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32" marB="459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Nistkästen, Gebäudenischen, verlassene Krähennester</a:t>
                      </a: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Verlassene Nester von Rabenvögeln</a:t>
                      </a:r>
                    </a:p>
                  </a:txBody>
                  <a:tcPr marT="45932" marB="459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Felsnischen, selten Nistkästen oder an Gebäuden</a:t>
                      </a:r>
                    </a:p>
                  </a:txBody>
                  <a:tcPr marT="45932" marB="45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9862979"/>
                  </a:ext>
                </a:extLst>
              </a:tr>
              <a:tr h="360440">
                <a:tc vMerge="1">
                  <a:txBody>
                    <a:bodyPr/>
                    <a:lstStyle/>
                    <a:p>
                      <a:endParaRPr lang="de-CH"/>
                    </a:p>
                  </a:txBody>
                  <a:tcPr/>
                </a:tc>
                <a:tc gridSpan="3">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Falken bauen selber keine Nester</a:t>
                      </a:r>
                    </a:p>
                  </a:txBody>
                  <a:tcPr marT="45932" marB="459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172593567"/>
                  </a:ext>
                </a:extLst>
              </a:tr>
            </a:tbl>
          </a:graphicData>
        </a:graphic>
      </p:graphicFrame>
      <p:sp>
        <p:nvSpPr>
          <p:cNvPr id="62501" name="Text Box 71">
            <a:extLst>
              <a:ext uri="{FF2B5EF4-FFF2-40B4-BE49-F238E27FC236}">
                <a16:creationId xmlns:a16="http://schemas.microsoft.com/office/drawing/2014/main" id="{A18B3E66-EF2E-E84E-A96C-1BC521828B2B}"/>
              </a:ext>
            </a:extLst>
          </p:cNvPr>
          <p:cNvSpPr txBox="1">
            <a:spLocks noChangeArrowheads="1"/>
          </p:cNvSpPr>
          <p:nvPr/>
        </p:nvSpPr>
        <p:spPr bwMode="auto">
          <a:xfrm rot="-5400000">
            <a:off x="8389938" y="31162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Dan Zetterström</a:t>
            </a:r>
          </a:p>
        </p:txBody>
      </p:sp>
      <p:pic>
        <p:nvPicPr>
          <p:cNvPr id="62502" name="Picture 115" descr="Unbenannt-3">
            <a:extLst>
              <a:ext uri="{FF2B5EF4-FFF2-40B4-BE49-F238E27FC236}">
                <a16:creationId xmlns:a16="http://schemas.microsoft.com/office/drawing/2014/main" id="{5EF1CEE6-195F-A14A-8F04-7AFCAC075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3" name="Picture 116" descr="namensherkunft">
            <a:extLst>
              <a:ext uri="{FF2B5EF4-FFF2-40B4-BE49-F238E27FC236}">
                <a16:creationId xmlns:a16="http://schemas.microsoft.com/office/drawing/2014/main" id="{E3E3E574-398E-0D42-85D1-9B288B009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4" name="Picture 117" descr="kennzeichen">
            <a:extLst>
              <a:ext uri="{FF2B5EF4-FFF2-40B4-BE49-F238E27FC236}">
                <a16:creationId xmlns:a16="http://schemas.microsoft.com/office/drawing/2014/main" id="{35F24A9D-CC00-234E-A5F4-595CA1803E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5" name="Picture 118" descr="stimme">
            <a:extLst>
              <a:ext uri="{FF2B5EF4-FFF2-40B4-BE49-F238E27FC236}">
                <a16:creationId xmlns:a16="http://schemas.microsoft.com/office/drawing/2014/main" id="{A97580A7-7934-A34D-8C01-DC85E19C08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6" name="Picture 119" descr="verbreitung">
            <a:extLst>
              <a:ext uri="{FF2B5EF4-FFF2-40B4-BE49-F238E27FC236}">
                <a16:creationId xmlns:a16="http://schemas.microsoft.com/office/drawing/2014/main" id="{817C06DC-81CB-BF46-8644-8B2B258681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7" name="Picture 120" descr="wanderung">
            <a:extLst>
              <a:ext uri="{FF2B5EF4-FFF2-40B4-BE49-F238E27FC236}">
                <a16:creationId xmlns:a16="http://schemas.microsoft.com/office/drawing/2014/main" id="{9904B8EA-AD89-D543-9FF8-23BBE54BB4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8" name="Picture 121" descr="bestand">
            <a:extLst>
              <a:ext uri="{FF2B5EF4-FFF2-40B4-BE49-F238E27FC236}">
                <a16:creationId xmlns:a16="http://schemas.microsoft.com/office/drawing/2014/main" id="{B6572F89-2A6D-A046-B961-B5D5CBDE46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09" name="Picture 122" descr="systematik">
            <a:extLst>
              <a:ext uri="{FF2B5EF4-FFF2-40B4-BE49-F238E27FC236}">
                <a16:creationId xmlns:a16="http://schemas.microsoft.com/office/drawing/2014/main" id="{B5433B84-1A7C-4249-A4C4-3043F471AB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0" name="Picture 123" descr="vergleich">
            <a:extLst>
              <a:ext uri="{FF2B5EF4-FFF2-40B4-BE49-F238E27FC236}">
                <a16:creationId xmlns:a16="http://schemas.microsoft.com/office/drawing/2014/main" id="{5C5A0F8B-93BA-9045-955F-5B057A0071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1" name="Picture 124" descr="lebensraum">
            <a:extLst>
              <a:ext uri="{FF2B5EF4-FFF2-40B4-BE49-F238E27FC236}">
                <a16:creationId xmlns:a16="http://schemas.microsoft.com/office/drawing/2014/main" id="{46AD1F56-6D6B-E340-9ABE-2E6A1849FF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2" name="Picture 125" descr="nahrung">
            <a:extLst>
              <a:ext uri="{FF2B5EF4-FFF2-40B4-BE49-F238E27FC236}">
                <a16:creationId xmlns:a16="http://schemas.microsoft.com/office/drawing/2014/main" id="{9B88BF09-B732-5246-8C86-2047C312C1E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3" name="Picture 126" descr="jagdtechnik">
            <a:extLst>
              <a:ext uri="{FF2B5EF4-FFF2-40B4-BE49-F238E27FC236}">
                <a16:creationId xmlns:a16="http://schemas.microsoft.com/office/drawing/2014/main" id="{F9C5BC43-D333-9246-8E40-B204F673233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4" name="Picture 127" descr="fortpflanzung">
            <a:extLst>
              <a:ext uri="{FF2B5EF4-FFF2-40B4-BE49-F238E27FC236}">
                <a16:creationId xmlns:a16="http://schemas.microsoft.com/office/drawing/2014/main" id="{8B76C4CE-04F6-0C42-A035-207973DDD7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5" name="Picture 128" descr="gefährdung">
            <a:extLst>
              <a:ext uri="{FF2B5EF4-FFF2-40B4-BE49-F238E27FC236}">
                <a16:creationId xmlns:a16="http://schemas.microsoft.com/office/drawing/2014/main" id="{45B80051-135F-BD48-A21D-E52538F485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6" name="Picture 129" descr="schutzmassnahmen">
            <a:extLst>
              <a:ext uri="{FF2B5EF4-FFF2-40B4-BE49-F238E27FC236}">
                <a16:creationId xmlns:a16="http://schemas.microsoft.com/office/drawing/2014/main" id="{DE8B5081-8EB7-234B-9F01-961D44098D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17" name="Picture 131">
            <a:extLst>
              <a:ext uri="{FF2B5EF4-FFF2-40B4-BE49-F238E27FC236}">
                <a16:creationId xmlns:a16="http://schemas.microsoft.com/office/drawing/2014/main" id="{356556A7-41E2-6B4E-92FE-713CF416DF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00400" y="1676400"/>
            <a:ext cx="12414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518" name="Picture 132">
            <a:extLst>
              <a:ext uri="{FF2B5EF4-FFF2-40B4-BE49-F238E27FC236}">
                <a16:creationId xmlns:a16="http://schemas.microsoft.com/office/drawing/2014/main" id="{E9AE14B3-D1DB-F246-8798-E2B36D0164F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22538" y="2100263"/>
            <a:ext cx="1828800"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519" name="Picture 134">
            <a:extLst>
              <a:ext uri="{FF2B5EF4-FFF2-40B4-BE49-F238E27FC236}">
                <a16:creationId xmlns:a16="http://schemas.microsoft.com/office/drawing/2014/main" id="{2CD7FEFB-88D0-1C42-9A0B-986167CF1D0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0" y="1835150"/>
            <a:ext cx="2076450"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520" name="Picture 135">
            <a:extLst>
              <a:ext uri="{FF2B5EF4-FFF2-40B4-BE49-F238E27FC236}">
                <a16:creationId xmlns:a16="http://schemas.microsoft.com/office/drawing/2014/main" id="{D09D96B5-5755-A844-8B7A-1D81E4909B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64338" y="1665288"/>
            <a:ext cx="20510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61">
            <a:extLst>
              <a:ext uri="{FF2B5EF4-FFF2-40B4-BE49-F238E27FC236}">
                <a16:creationId xmlns:a16="http://schemas.microsoft.com/office/drawing/2014/main" id="{8FC7F408-CDA7-3947-8FBE-BECE16602180}"/>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9219" name="Picture 1055" descr="Unbenannt-1">
            <a:extLst>
              <a:ext uri="{FF2B5EF4-FFF2-40B4-BE49-F238E27FC236}">
                <a16:creationId xmlns:a16="http://schemas.microsoft.com/office/drawing/2014/main" id="{14D6CDFE-E25A-5B4D-9E19-08B0C9998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6064250"/>
            <a:ext cx="4953000" cy="26035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062" descr="Unbenannt-3">
            <a:extLst>
              <a:ext uri="{FF2B5EF4-FFF2-40B4-BE49-F238E27FC236}">
                <a16:creationId xmlns:a16="http://schemas.microsoft.com/office/drawing/2014/main" id="{D7A2A4DC-8FE7-804F-A2A3-29BA0A9EB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064">
            <a:extLst>
              <a:ext uri="{FF2B5EF4-FFF2-40B4-BE49-F238E27FC236}">
                <a16:creationId xmlns:a16="http://schemas.microsoft.com/office/drawing/2014/main" id="{E0DAA4A3-833E-B246-BDDF-A02B0C33E69E}"/>
              </a:ext>
            </a:extLst>
          </p:cNvPr>
          <p:cNvSpPr>
            <a:spLocks noChangeArrowheads="1"/>
          </p:cNvSpPr>
          <p:nvPr/>
        </p:nvSpPr>
        <p:spPr bwMode="auto">
          <a:xfrm>
            <a:off x="1371600" y="9906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a:t>
            </a:r>
            <a:endParaRPr lang="de-DE" altLang="de-DE" sz="7200">
              <a:latin typeface="Arial Black" panose="020B0604020202020204" pitchFamily="34" charset="0"/>
            </a:endParaRPr>
          </a:p>
        </p:txBody>
      </p:sp>
      <p:pic>
        <p:nvPicPr>
          <p:cNvPr id="9222" name="Picture 1065" descr="Unbenannt-3">
            <a:extLst>
              <a:ext uri="{FF2B5EF4-FFF2-40B4-BE49-F238E27FC236}">
                <a16:creationId xmlns:a16="http://schemas.microsoft.com/office/drawing/2014/main" id="{A229A1D6-4814-C542-B19B-F77868ACC0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66" descr="namensherkunft">
            <a:extLst>
              <a:ext uri="{FF2B5EF4-FFF2-40B4-BE49-F238E27FC236}">
                <a16:creationId xmlns:a16="http://schemas.microsoft.com/office/drawing/2014/main" id="{361A6DF2-934E-804A-95AA-7DBFB6B4C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67" descr="kennzeichen">
            <a:extLst>
              <a:ext uri="{FF2B5EF4-FFF2-40B4-BE49-F238E27FC236}">
                <a16:creationId xmlns:a16="http://schemas.microsoft.com/office/drawing/2014/main" id="{20059E0A-CB1E-DD42-9AA8-FD5F95B8B6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068" descr="stimme">
            <a:extLst>
              <a:ext uri="{FF2B5EF4-FFF2-40B4-BE49-F238E27FC236}">
                <a16:creationId xmlns:a16="http://schemas.microsoft.com/office/drawing/2014/main" id="{A4E4DEAF-09BE-6E4B-84F3-070D9394A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69" descr="verbreitung">
            <a:extLst>
              <a:ext uri="{FF2B5EF4-FFF2-40B4-BE49-F238E27FC236}">
                <a16:creationId xmlns:a16="http://schemas.microsoft.com/office/drawing/2014/main" id="{05133BF0-42A8-5949-9979-9BBC16A6EF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070" descr="wanderung">
            <a:extLst>
              <a:ext uri="{FF2B5EF4-FFF2-40B4-BE49-F238E27FC236}">
                <a16:creationId xmlns:a16="http://schemas.microsoft.com/office/drawing/2014/main" id="{CFD4FD74-5832-354A-B06C-D439051927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071" descr="bestand">
            <a:extLst>
              <a:ext uri="{FF2B5EF4-FFF2-40B4-BE49-F238E27FC236}">
                <a16:creationId xmlns:a16="http://schemas.microsoft.com/office/drawing/2014/main" id="{040597AD-0696-0B41-8AC0-5A430DD7CE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072" descr="systematik">
            <a:extLst>
              <a:ext uri="{FF2B5EF4-FFF2-40B4-BE49-F238E27FC236}">
                <a16:creationId xmlns:a16="http://schemas.microsoft.com/office/drawing/2014/main" id="{CE8BA6E1-36DE-6F4B-8F72-12E6F1DB8C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073" descr="vergleich">
            <a:extLst>
              <a:ext uri="{FF2B5EF4-FFF2-40B4-BE49-F238E27FC236}">
                <a16:creationId xmlns:a16="http://schemas.microsoft.com/office/drawing/2014/main" id="{654566F8-AF14-B446-A9FD-046F995F58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074" descr="lebensraum">
            <a:extLst>
              <a:ext uri="{FF2B5EF4-FFF2-40B4-BE49-F238E27FC236}">
                <a16:creationId xmlns:a16="http://schemas.microsoft.com/office/drawing/2014/main" id="{2A4F75F5-3A0D-9F42-9858-058E63BD7E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075" descr="nahrung">
            <a:extLst>
              <a:ext uri="{FF2B5EF4-FFF2-40B4-BE49-F238E27FC236}">
                <a16:creationId xmlns:a16="http://schemas.microsoft.com/office/drawing/2014/main" id="{EF749B7B-4D95-C34C-8F4F-86BC4161B45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076" descr="jagdtechnik">
            <a:extLst>
              <a:ext uri="{FF2B5EF4-FFF2-40B4-BE49-F238E27FC236}">
                <a16:creationId xmlns:a16="http://schemas.microsoft.com/office/drawing/2014/main" id="{A1A5D2B0-F9FC-3647-A0E2-7DAD99FC32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1077" descr="fortpflanzung">
            <a:extLst>
              <a:ext uri="{FF2B5EF4-FFF2-40B4-BE49-F238E27FC236}">
                <a16:creationId xmlns:a16="http://schemas.microsoft.com/office/drawing/2014/main" id="{2E733D2A-82EB-7943-99BC-0BB0C0F97F5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1078" descr="gefährdung">
            <a:extLst>
              <a:ext uri="{FF2B5EF4-FFF2-40B4-BE49-F238E27FC236}">
                <a16:creationId xmlns:a16="http://schemas.microsoft.com/office/drawing/2014/main" id="{9C37FA46-A2BC-4A46-BFC2-4FF41A4DB9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1079" descr="schutzmassnahmen">
            <a:extLst>
              <a:ext uri="{FF2B5EF4-FFF2-40B4-BE49-F238E27FC236}">
                <a16:creationId xmlns:a16="http://schemas.microsoft.com/office/drawing/2014/main" id="{7E0EC6E2-7686-7F44-9971-292DB442515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FD6DED8-46BB-274F-93D2-CD020E742D38}"/>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de-CH" altLang="de-DE" sz="2000"/>
          </a:p>
        </p:txBody>
      </p:sp>
      <p:graphicFrame>
        <p:nvGraphicFramePr>
          <p:cNvPr id="152690" name="Group 114">
            <a:extLst>
              <a:ext uri="{FF2B5EF4-FFF2-40B4-BE49-F238E27FC236}">
                <a16:creationId xmlns:a16="http://schemas.microsoft.com/office/drawing/2014/main" id="{BB8091EC-B9BD-8046-8286-4FBB44BF3F20}"/>
              </a:ext>
            </a:extLst>
          </p:cNvPr>
          <p:cNvGraphicFramePr>
            <a:graphicFrameLocks noGrp="1"/>
          </p:cNvGraphicFramePr>
          <p:nvPr/>
        </p:nvGraphicFramePr>
        <p:xfrm>
          <a:off x="1066800" y="990600"/>
          <a:ext cx="7772400" cy="4929188"/>
        </p:xfrm>
        <a:graphic>
          <a:graphicData uri="http://schemas.openxmlformats.org/drawingml/2006/table">
            <a:tbl>
              <a:tblPr/>
              <a:tblGrid>
                <a:gridCol w="1447800">
                  <a:extLst>
                    <a:ext uri="{9D8B030D-6E8A-4147-A177-3AD203B41FA5}">
                      <a16:colId xmlns:a16="http://schemas.microsoft.com/office/drawing/2014/main" val="2844283501"/>
                    </a:ext>
                  </a:extLst>
                </a:gridCol>
                <a:gridCol w="2057400">
                  <a:extLst>
                    <a:ext uri="{9D8B030D-6E8A-4147-A177-3AD203B41FA5}">
                      <a16:colId xmlns:a16="http://schemas.microsoft.com/office/drawing/2014/main" val="4213968640"/>
                    </a:ext>
                  </a:extLst>
                </a:gridCol>
                <a:gridCol w="2133600">
                  <a:extLst>
                    <a:ext uri="{9D8B030D-6E8A-4147-A177-3AD203B41FA5}">
                      <a16:colId xmlns:a16="http://schemas.microsoft.com/office/drawing/2014/main" val="752923718"/>
                    </a:ext>
                  </a:extLst>
                </a:gridCol>
                <a:gridCol w="2133600">
                  <a:extLst>
                    <a:ext uri="{9D8B030D-6E8A-4147-A177-3AD203B41FA5}">
                      <a16:colId xmlns:a16="http://schemas.microsoft.com/office/drawing/2014/main" val="4072457999"/>
                    </a:ext>
                  </a:extLst>
                </a:gridCol>
              </a:tblGrid>
              <a:tr h="669892">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Turmfalke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tinnunculus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Baumfalke</a:t>
                      </a: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subbuteo</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Wanderfalke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peregrinus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09975932"/>
                  </a:ext>
                </a:extLst>
              </a:tr>
              <a:tr h="454533">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Streifgebiet</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1-10 km</a:t>
                      </a:r>
                      <a:r>
                        <a:rPr kumimoji="0" lang="de-CH" altLang="de-DE" sz="1600" b="0"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2</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3-4 km</a:t>
                      </a:r>
                      <a:r>
                        <a:rPr kumimoji="0" lang="de-CH" altLang="de-DE" sz="1600" b="0"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2</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10-30 km</a:t>
                      </a:r>
                      <a:r>
                        <a:rPr kumimoji="0" lang="de-CH" altLang="de-DE" sz="1600" b="0" i="0" u="none" strike="noStrike" cap="none" normalizeH="0" baseline="30000">
                          <a:ln>
                            <a:noFill/>
                          </a:ln>
                          <a:solidFill>
                            <a:schemeClr val="tx1"/>
                          </a:solidFill>
                          <a:effectLst/>
                          <a:latin typeface="Arial" panose="020B0604020202020204" pitchFamily="34" charset="0"/>
                          <a:ea typeface="ＭＳ Ｐゴシック" panose="020B0600070205080204" pitchFamily="34" charset="-128"/>
                        </a:rPr>
                        <a:t>2</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9686228"/>
                  </a:ext>
                </a:extLst>
              </a:tr>
              <a:tr h="655040">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Brutpaare CH (1993-96)</a:t>
                      </a:r>
                    </a:p>
                  </a:txBody>
                  <a:tcPr marT="46094" marB="460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3‘000-5‘000</a:t>
                      </a: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400-600</a:t>
                      </a: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&gt;200</a:t>
                      </a:r>
                    </a:p>
                  </a:txBody>
                  <a:tcPr marT="46094" marB="460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1442800"/>
                  </a:ext>
                </a:extLst>
              </a:tr>
              <a:tr h="1418015">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Verbreitung CH </a:t>
                      </a:r>
                    </a:p>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(Stand 1996)</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39799400"/>
                  </a:ext>
                </a:extLst>
              </a:tr>
              <a:tr h="768225">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Rote Liste CH </a:t>
                      </a: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2001</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6094" marB="460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potenziell gefährdet</a:t>
                      </a: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potenziell gefährdet</a:t>
                      </a: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verletzlich</a:t>
                      </a:r>
                    </a:p>
                  </a:txBody>
                  <a:tcPr marT="46094" marB="460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7674017"/>
                  </a:ext>
                </a:extLst>
              </a:tr>
              <a:tr h="963482">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Bestands-entwicklung seit 1990</a:t>
                      </a:r>
                    </a:p>
                  </a:txBody>
                  <a:tcPr marT="46094" marB="460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stabil</a:t>
                      </a: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zunehmend</a:t>
                      </a:r>
                    </a:p>
                  </a:txBody>
                  <a:tcPr marT="46094" marB="460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stabil</a:t>
                      </a:r>
                    </a:p>
                  </a:txBody>
                  <a:tcPr marT="46094" marB="460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495891"/>
                  </a:ext>
                </a:extLst>
              </a:tr>
            </a:tbl>
          </a:graphicData>
        </a:graphic>
      </p:graphicFrame>
      <p:sp>
        <p:nvSpPr>
          <p:cNvPr id="64552" name="Text Box 78">
            <a:extLst>
              <a:ext uri="{FF2B5EF4-FFF2-40B4-BE49-F238E27FC236}">
                <a16:creationId xmlns:a16="http://schemas.microsoft.com/office/drawing/2014/main" id="{84B140F3-7BB4-7F43-BF38-A7129E71C2E1}"/>
              </a:ext>
            </a:extLst>
          </p:cNvPr>
          <p:cNvSpPr txBox="1">
            <a:spLocks noChangeArrowheads="1"/>
          </p:cNvSpPr>
          <p:nvPr/>
        </p:nvSpPr>
        <p:spPr bwMode="auto">
          <a:xfrm rot="-5400000">
            <a:off x="8162132" y="3345656"/>
            <a:ext cx="15986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Vogelwarte Sempach</a:t>
            </a:r>
          </a:p>
        </p:txBody>
      </p:sp>
      <p:pic>
        <p:nvPicPr>
          <p:cNvPr id="64553" name="Picture 81">
            <a:extLst>
              <a:ext uri="{FF2B5EF4-FFF2-40B4-BE49-F238E27FC236}">
                <a16:creationId xmlns:a16="http://schemas.microsoft.com/office/drawing/2014/main" id="{004F51F5-2676-064D-9E44-A8AE0DFAF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650" y="2820988"/>
            <a:ext cx="1911350"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54" name="Picture 80">
            <a:extLst>
              <a:ext uri="{FF2B5EF4-FFF2-40B4-BE49-F238E27FC236}">
                <a16:creationId xmlns:a16="http://schemas.microsoft.com/office/drawing/2014/main" id="{52A82E75-B019-C94F-8546-56B54A5B3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2820988"/>
            <a:ext cx="1911350"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55" name="Picture 79">
            <a:extLst>
              <a:ext uri="{FF2B5EF4-FFF2-40B4-BE49-F238E27FC236}">
                <a16:creationId xmlns:a16="http://schemas.microsoft.com/office/drawing/2014/main" id="{F43E40C6-495F-9D43-86C2-D06E492FA2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625" y="2820988"/>
            <a:ext cx="1911350"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56" name="Picture 98" descr="Unbenannt-3">
            <a:extLst>
              <a:ext uri="{FF2B5EF4-FFF2-40B4-BE49-F238E27FC236}">
                <a16:creationId xmlns:a16="http://schemas.microsoft.com/office/drawing/2014/main" id="{97E36D8B-7CC5-7D41-8B8E-189F4D4E3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7" name="Picture 99" descr="namensherkunft">
            <a:extLst>
              <a:ext uri="{FF2B5EF4-FFF2-40B4-BE49-F238E27FC236}">
                <a16:creationId xmlns:a16="http://schemas.microsoft.com/office/drawing/2014/main" id="{C56FD827-7F77-964E-AFDF-6E38B333A9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8" name="Picture 100" descr="kennzeichen">
            <a:extLst>
              <a:ext uri="{FF2B5EF4-FFF2-40B4-BE49-F238E27FC236}">
                <a16:creationId xmlns:a16="http://schemas.microsoft.com/office/drawing/2014/main" id="{10938045-ADA7-304E-8392-CAFBB3B83B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59" name="Picture 101" descr="stimme">
            <a:extLst>
              <a:ext uri="{FF2B5EF4-FFF2-40B4-BE49-F238E27FC236}">
                <a16:creationId xmlns:a16="http://schemas.microsoft.com/office/drawing/2014/main" id="{7233101D-5C40-3340-81C2-4E9AE3C14F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0" name="Picture 102" descr="verbreitung">
            <a:extLst>
              <a:ext uri="{FF2B5EF4-FFF2-40B4-BE49-F238E27FC236}">
                <a16:creationId xmlns:a16="http://schemas.microsoft.com/office/drawing/2014/main" id="{C44FF0C7-3461-1649-8D63-6AC7C8C9C1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1" name="Picture 103" descr="wanderung">
            <a:extLst>
              <a:ext uri="{FF2B5EF4-FFF2-40B4-BE49-F238E27FC236}">
                <a16:creationId xmlns:a16="http://schemas.microsoft.com/office/drawing/2014/main" id="{2DE8714B-F8E0-1041-8B19-6383A9258F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2" name="Picture 104" descr="bestand">
            <a:extLst>
              <a:ext uri="{FF2B5EF4-FFF2-40B4-BE49-F238E27FC236}">
                <a16:creationId xmlns:a16="http://schemas.microsoft.com/office/drawing/2014/main" id="{D8DDD545-F48E-2C4F-BF3D-9EEC927CA9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3" name="Picture 105" descr="systematik">
            <a:extLst>
              <a:ext uri="{FF2B5EF4-FFF2-40B4-BE49-F238E27FC236}">
                <a16:creationId xmlns:a16="http://schemas.microsoft.com/office/drawing/2014/main" id="{3E1BF6F3-D6BB-AB40-9189-567C5DF90F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4" name="Picture 106" descr="vergleich">
            <a:extLst>
              <a:ext uri="{FF2B5EF4-FFF2-40B4-BE49-F238E27FC236}">
                <a16:creationId xmlns:a16="http://schemas.microsoft.com/office/drawing/2014/main" id="{C789EBE3-EC7E-824F-9780-DC83908997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5" name="Picture 107" descr="lebensraum">
            <a:extLst>
              <a:ext uri="{FF2B5EF4-FFF2-40B4-BE49-F238E27FC236}">
                <a16:creationId xmlns:a16="http://schemas.microsoft.com/office/drawing/2014/main" id="{7D24059C-82BA-2C44-9D94-52995917BBA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6" name="Picture 108" descr="nahrung">
            <a:extLst>
              <a:ext uri="{FF2B5EF4-FFF2-40B4-BE49-F238E27FC236}">
                <a16:creationId xmlns:a16="http://schemas.microsoft.com/office/drawing/2014/main" id="{0374DC85-BDC2-E246-830B-200C83B11A8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7" name="Picture 109" descr="jagdtechnik">
            <a:extLst>
              <a:ext uri="{FF2B5EF4-FFF2-40B4-BE49-F238E27FC236}">
                <a16:creationId xmlns:a16="http://schemas.microsoft.com/office/drawing/2014/main" id="{A93E8B9E-B2B1-DD41-B041-EF50A1E365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8" name="Picture 110" descr="fortpflanzung">
            <a:extLst>
              <a:ext uri="{FF2B5EF4-FFF2-40B4-BE49-F238E27FC236}">
                <a16:creationId xmlns:a16="http://schemas.microsoft.com/office/drawing/2014/main" id="{2EAA4490-2EA1-124D-87EB-AB23D27AD7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69" name="Picture 111" descr="gefährdung">
            <a:extLst>
              <a:ext uri="{FF2B5EF4-FFF2-40B4-BE49-F238E27FC236}">
                <a16:creationId xmlns:a16="http://schemas.microsoft.com/office/drawing/2014/main" id="{EA73AE80-6AD2-3D4A-BEB5-40018E602E0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70" name="Picture 112" descr="schutzmassnahmen">
            <a:extLst>
              <a:ext uri="{FF2B5EF4-FFF2-40B4-BE49-F238E27FC236}">
                <a16:creationId xmlns:a16="http://schemas.microsoft.com/office/drawing/2014/main" id="{8F40DF39-D304-9A4B-90F6-1B85AB6F03D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B9D90F2-E2BC-7640-8AEF-6C3DD8CCBF8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de-CH" altLang="de-DE" sz="2000"/>
          </a:p>
        </p:txBody>
      </p:sp>
      <p:graphicFrame>
        <p:nvGraphicFramePr>
          <p:cNvPr id="154711" name="Group 87">
            <a:extLst>
              <a:ext uri="{FF2B5EF4-FFF2-40B4-BE49-F238E27FC236}">
                <a16:creationId xmlns:a16="http://schemas.microsoft.com/office/drawing/2014/main" id="{01DB73F5-E6F4-4645-8F6E-D67D2109C708}"/>
              </a:ext>
            </a:extLst>
          </p:cNvPr>
          <p:cNvGraphicFramePr>
            <a:graphicFrameLocks noGrp="1"/>
          </p:cNvGraphicFramePr>
          <p:nvPr/>
        </p:nvGraphicFramePr>
        <p:xfrm>
          <a:off x="1066800" y="990600"/>
          <a:ext cx="7772400" cy="4038600"/>
        </p:xfrm>
        <a:graphic>
          <a:graphicData uri="http://schemas.openxmlformats.org/drawingml/2006/table">
            <a:tbl>
              <a:tblPr/>
              <a:tblGrid>
                <a:gridCol w="1447800">
                  <a:extLst>
                    <a:ext uri="{9D8B030D-6E8A-4147-A177-3AD203B41FA5}">
                      <a16:colId xmlns:a16="http://schemas.microsoft.com/office/drawing/2014/main" val="1583469424"/>
                    </a:ext>
                  </a:extLst>
                </a:gridCol>
                <a:gridCol w="2057400">
                  <a:extLst>
                    <a:ext uri="{9D8B030D-6E8A-4147-A177-3AD203B41FA5}">
                      <a16:colId xmlns:a16="http://schemas.microsoft.com/office/drawing/2014/main" val="404251904"/>
                    </a:ext>
                  </a:extLst>
                </a:gridCol>
                <a:gridCol w="2133600">
                  <a:extLst>
                    <a:ext uri="{9D8B030D-6E8A-4147-A177-3AD203B41FA5}">
                      <a16:colId xmlns:a16="http://schemas.microsoft.com/office/drawing/2014/main" val="2193942497"/>
                    </a:ext>
                  </a:extLst>
                </a:gridCol>
                <a:gridCol w="2133600">
                  <a:extLst>
                    <a:ext uri="{9D8B030D-6E8A-4147-A177-3AD203B41FA5}">
                      <a16:colId xmlns:a16="http://schemas.microsoft.com/office/drawing/2014/main" val="4044242041"/>
                    </a:ext>
                  </a:extLst>
                </a:gridCol>
              </a:tblGrid>
              <a:tr h="668426">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Turmfalke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tinnunculus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Baumfalke</a:t>
                      </a: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subbuteo</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8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Wanderfalke</a:t>
                      </a:r>
                      <a:endPar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p>
                      <a:pPr marL="0" marR="0" lvl="0" indent="0" algn="l" defTabSz="914400" rtl="0" eaLnBrk="1" fontAlgn="base" latinLnBrk="0" hangingPunct="1">
                        <a:lnSpc>
                          <a:spcPct val="80000"/>
                        </a:lnSpc>
                        <a:spcBef>
                          <a:spcPct val="20000"/>
                        </a:spcBef>
                        <a:spcAft>
                          <a:spcPct val="0"/>
                        </a:spcAft>
                        <a:buClrTx/>
                        <a:buSzTx/>
                        <a:buFontTx/>
                        <a:buNone/>
                        <a:tabLst/>
                      </a:pPr>
                      <a:r>
                        <a:rPr kumimoji="0" lang="de-CH" altLang="de-DE" sz="1600" b="0" i="1"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Falco peregrinus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4239198"/>
                  </a:ext>
                </a:extLst>
              </a:tr>
              <a:tr h="620198">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Brutpaare </a:t>
                      </a:r>
                      <a:r>
                        <a:rPr kumimoji="0" lang="de-CH" altLang="de-DE" sz="14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Westpaläarktis</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ja-JP"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330‘000-500‘000</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ja-JP"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71‘000-120‘000</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ja-JP"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12‘000-25‘000</a:t>
                      </a: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59849060"/>
                  </a:ext>
                </a:extLst>
              </a:tr>
              <a:tr h="2060086">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Verbreitung </a:t>
                      </a:r>
                      <a:r>
                        <a:rPr kumimoji="0" lang="de-CH" altLang="de-DE" sz="14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Westpaläarktis</a:t>
                      </a:r>
                    </a:p>
                  </a:txBody>
                  <a:tcPr marT="45993" marB="459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endParaRPr>
                    </a:p>
                  </a:txBody>
                  <a:tcPr marT="45993" marB="459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75852299"/>
                  </a:ext>
                </a:extLst>
              </a:tr>
              <a:tr h="689889">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1"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Rote Liste weltweit</a:t>
                      </a:r>
                    </a:p>
                  </a:txBody>
                  <a:tcPr marT="45993" marB="459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nicht gefährdet</a:t>
                      </a: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nicht gefährdet</a:t>
                      </a:r>
                    </a:p>
                  </a:txBody>
                  <a:tcPr marT="45993" marB="459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1pPr>
                      <a:lvl2pPr>
                        <a:lnSpc>
                          <a:spcPct val="120000"/>
                        </a:lnSpc>
                        <a:spcBef>
                          <a:spcPct val="20000"/>
                        </a:spcBef>
                        <a:buFont typeface="Zapf Dingbats" pitchFamily="1" charset="2"/>
                        <a:defRPr>
                          <a:solidFill>
                            <a:schemeClr val="tx1"/>
                          </a:solidFill>
                          <a:latin typeface="Arial" panose="020B0604020202020204" pitchFamily="34" charset="0"/>
                          <a:ea typeface="ＭＳ Ｐゴシック" panose="020B0600070205080204" pitchFamily="34" charset="-128"/>
                        </a:defRPr>
                      </a:lvl2pPr>
                      <a:lvl3pPr>
                        <a:lnSpc>
                          <a:spcPct val="120000"/>
                        </a:lnSpc>
                        <a:spcBef>
                          <a:spcPct val="20000"/>
                        </a:spcBef>
                        <a:defRPr sz="1600">
                          <a:solidFill>
                            <a:schemeClr val="tx1"/>
                          </a:solidFill>
                          <a:latin typeface="Arial" panose="020B0604020202020204" pitchFamily="34" charset="0"/>
                          <a:ea typeface="ＭＳ Ｐゴシック" panose="020B0600070205080204" pitchFamily="34" charset="-128"/>
                        </a:defRPr>
                      </a:lvl3pPr>
                      <a:lvl4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4pPr>
                      <a:lvl5pPr>
                        <a:lnSpc>
                          <a:spcPct val="120000"/>
                        </a:lnSpc>
                        <a:spcBef>
                          <a:spcPct val="20000"/>
                        </a:spcBef>
                        <a:defRPr>
                          <a:solidFill>
                            <a:schemeClr val="tx1"/>
                          </a:solidFill>
                          <a:latin typeface="Arial" panose="020B0604020202020204" pitchFamily="34" charset="0"/>
                          <a:ea typeface="ＭＳ Ｐゴシック" panose="020B0600070205080204" pitchFamily="34" charset="-128"/>
                        </a:defRPr>
                      </a:lvl5pPr>
                      <a:lvl6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6pPr>
                      <a:lvl7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7pPr>
                      <a:lvl8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8pPr>
                      <a:lvl9pPr fontAlgn="base">
                        <a:lnSpc>
                          <a:spcPct val="120000"/>
                        </a:lnSpc>
                        <a:spcBef>
                          <a:spcPct val="2000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de-CH" altLang="de-DE" sz="16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nicht gefährdet</a:t>
                      </a:r>
                    </a:p>
                  </a:txBody>
                  <a:tcPr marT="45993" marB="459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21027305"/>
                  </a:ext>
                </a:extLst>
              </a:tr>
            </a:tbl>
          </a:graphicData>
        </a:graphic>
      </p:graphicFrame>
      <p:sp>
        <p:nvSpPr>
          <p:cNvPr id="66590" name="Text Box 61">
            <a:extLst>
              <a:ext uri="{FF2B5EF4-FFF2-40B4-BE49-F238E27FC236}">
                <a16:creationId xmlns:a16="http://schemas.microsoft.com/office/drawing/2014/main" id="{CB3CA3F0-40EC-D949-A277-CF673C0F23BD}"/>
              </a:ext>
            </a:extLst>
          </p:cNvPr>
          <p:cNvSpPr txBox="1">
            <a:spLocks noChangeArrowheads="1"/>
          </p:cNvSpPr>
          <p:nvPr/>
        </p:nvSpPr>
        <p:spPr bwMode="auto">
          <a:xfrm rot="-5400000">
            <a:off x="8238332" y="3574256"/>
            <a:ext cx="14462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Melanie Weigand</a:t>
            </a:r>
          </a:p>
        </p:txBody>
      </p:sp>
      <p:pic>
        <p:nvPicPr>
          <p:cNvPr id="66591" name="Picture 62">
            <a:extLst>
              <a:ext uri="{FF2B5EF4-FFF2-40B4-BE49-F238E27FC236}">
                <a16:creationId xmlns:a16="http://schemas.microsoft.com/office/drawing/2014/main" id="{C86FA2FE-64FC-DD48-93AD-E51959D03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2362200"/>
            <a:ext cx="1911350" cy="191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92" name="Picture 63">
            <a:extLst>
              <a:ext uri="{FF2B5EF4-FFF2-40B4-BE49-F238E27FC236}">
                <a16:creationId xmlns:a16="http://schemas.microsoft.com/office/drawing/2014/main" id="{5A0152C5-F320-AB47-8A6A-2207FD206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2362200"/>
            <a:ext cx="191135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93" name="Picture 65">
            <a:extLst>
              <a:ext uri="{FF2B5EF4-FFF2-40B4-BE49-F238E27FC236}">
                <a16:creationId xmlns:a16="http://schemas.microsoft.com/office/drawing/2014/main" id="{446633DC-C136-7743-B448-D68231B020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1650" y="2362200"/>
            <a:ext cx="19113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94" name="Picture 71" descr="Unbenannt-3">
            <a:extLst>
              <a:ext uri="{FF2B5EF4-FFF2-40B4-BE49-F238E27FC236}">
                <a16:creationId xmlns:a16="http://schemas.microsoft.com/office/drawing/2014/main" id="{44F067B1-C372-8D43-8B93-0D88422A56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5" name="Picture 72" descr="namensherkunft">
            <a:extLst>
              <a:ext uri="{FF2B5EF4-FFF2-40B4-BE49-F238E27FC236}">
                <a16:creationId xmlns:a16="http://schemas.microsoft.com/office/drawing/2014/main" id="{335A4E63-9B12-4F48-9333-8DC4FE42D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6" name="Picture 73" descr="kennzeichen">
            <a:extLst>
              <a:ext uri="{FF2B5EF4-FFF2-40B4-BE49-F238E27FC236}">
                <a16:creationId xmlns:a16="http://schemas.microsoft.com/office/drawing/2014/main" id="{D8892266-CE9A-8B49-A42C-53D1EC333E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7" name="Picture 74" descr="stimme">
            <a:extLst>
              <a:ext uri="{FF2B5EF4-FFF2-40B4-BE49-F238E27FC236}">
                <a16:creationId xmlns:a16="http://schemas.microsoft.com/office/drawing/2014/main" id="{7131BFDD-421D-0B41-A648-1D96C5C12C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8" name="Picture 75" descr="verbreitung">
            <a:extLst>
              <a:ext uri="{FF2B5EF4-FFF2-40B4-BE49-F238E27FC236}">
                <a16:creationId xmlns:a16="http://schemas.microsoft.com/office/drawing/2014/main" id="{C514ABB8-05C6-CA4E-89EF-9C1F06DB6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9" name="Picture 76" descr="wanderung">
            <a:extLst>
              <a:ext uri="{FF2B5EF4-FFF2-40B4-BE49-F238E27FC236}">
                <a16:creationId xmlns:a16="http://schemas.microsoft.com/office/drawing/2014/main" id="{7D5BAC1E-1A23-3C49-A97D-B8B605A76D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0" name="Picture 77" descr="bestand">
            <a:extLst>
              <a:ext uri="{FF2B5EF4-FFF2-40B4-BE49-F238E27FC236}">
                <a16:creationId xmlns:a16="http://schemas.microsoft.com/office/drawing/2014/main" id="{DA200721-D4C4-0D40-8113-60C98C9D33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1" name="Picture 78" descr="systematik">
            <a:extLst>
              <a:ext uri="{FF2B5EF4-FFF2-40B4-BE49-F238E27FC236}">
                <a16:creationId xmlns:a16="http://schemas.microsoft.com/office/drawing/2014/main" id="{F88F064B-1C0E-0E40-AE6A-4AE8B4D546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2" name="Picture 79" descr="vergleich">
            <a:extLst>
              <a:ext uri="{FF2B5EF4-FFF2-40B4-BE49-F238E27FC236}">
                <a16:creationId xmlns:a16="http://schemas.microsoft.com/office/drawing/2014/main" id="{71B30B9E-532D-384E-B6C0-509C2033AF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3" name="Picture 80" descr="lebensraum">
            <a:extLst>
              <a:ext uri="{FF2B5EF4-FFF2-40B4-BE49-F238E27FC236}">
                <a16:creationId xmlns:a16="http://schemas.microsoft.com/office/drawing/2014/main" id="{DED5C341-6423-314F-9B34-29BFCFF4B7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4" name="Picture 81" descr="nahrung">
            <a:extLst>
              <a:ext uri="{FF2B5EF4-FFF2-40B4-BE49-F238E27FC236}">
                <a16:creationId xmlns:a16="http://schemas.microsoft.com/office/drawing/2014/main" id="{A1293022-EC5B-7A48-917B-EDD6D16CAC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5" name="Picture 82" descr="jagdtechnik">
            <a:extLst>
              <a:ext uri="{FF2B5EF4-FFF2-40B4-BE49-F238E27FC236}">
                <a16:creationId xmlns:a16="http://schemas.microsoft.com/office/drawing/2014/main" id="{85EB75F2-F053-A54E-B8CB-E941A886F7C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6" name="Picture 83" descr="fortpflanzung">
            <a:extLst>
              <a:ext uri="{FF2B5EF4-FFF2-40B4-BE49-F238E27FC236}">
                <a16:creationId xmlns:a16="http://schemas.microsoft.com/office/drawing/2014/main" id="{C477FE96-4DC4-E947-9974-D4BE45BB94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7" name="Picture 84" descr="gefährdung">
            <a:extLst>
              <a:ext uri="{FF2B5EF4-FFF2-40B4-BE49-F238E27FC236}">
                <a16:creationId xmlns:a16="http://schemas.microsoft.com/office/drawing/2014/main" id="{ABEF70CF-C581-974E-AD88-BC19D959FD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08" name="Picture 85" descr="schutzmassnahmen">
            <a:extLst>
              <a:ext uri="{FF2B5EF4-FFF2-40B4-BE49-F238E27FC236}">
                <a16:creationId xmlns:a16="http://schemas.microsoft.com/office/drawing/2014/main" id="{888F95B3-7F7A-DE46-B1BF-8F24969F502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4">
            <a:extLst>
              <a:ext uri="{FF2B5EF4-FFF2-40B4-BE49-F238E27FC236}">
                <a16:creationId xmlns:a16="http://schemas.microsoft.com/office/drawing/2014/main" id="{E5269B91-096C-AE47-B038-92E5BD0F8A0D}"/>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68611" name="Picture 18" descr="lebensraum">
            <a:extLst>
              <a:ext uri="{FF2B5EF4-FFF2-40B4-BE49-F238E27FC236}">
                <a16:creationId xmlns:a16="http://schemas.microsoft.com/office/drawing/2014/main" id="{E80AAD88-F2D2-1941-AEAC-0F5DA5024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3" descr="Unbenannt-1">
            <a:extLst>
              <a:ext uri="{FF2B5EF4-FFF2-40B4-BE49-F238E27FC236}">
                <a16:creationId xmlns:a16="http://schemas.microsoft.com/office/drawing/2014/main" id="{38A57E6A-0A60-F84A-8A9F-55465CF99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065838"/>
            <a:ext cx="4191000" cy="33496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6">
            <a:extLst>
              <a:ext uri="{FF2B5EF4-FFF2-40B4-BE49-F238E27FC236}">
                <a16:creationId xmlns:a16="http://schemas.microsoft.com/office/drawing/2014/main" id="{3157C682-E44E-9A46-991D-4ED6F4F98EE4}"/>
              </a:ext>
            </a:extLst>
          </p:cNvPr>
          <p:cNvSpPr>
            <a:spLocks noChangeArrowheads="1"/>
          </p:cNvSpPr>
          <p:nvPr/>
        </p:nvSpPr>
        <p:spPr bwMode="auto">
          <a:xfrm>
            <a:off x="1371600" y="990600"/>
            <a:ext cx="14033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10</a:t>
            </a:r>
          </a:p>
        </p:txBody>
      </p:sp>
      <p:pic>
        <p:nvPicPr>
          <p:cNvPr id="68614" name="Picture 20" descr="Unbenannt-3">
            <a:extLst>
              <a:ext uri="{FF2B5EF4-FFF2-40B4-BE49-F238E27FC236}">
                <a16:creationId xmlns:a16="http://schemas.microsoft.com/office/drawing/2014/main" id="{54F887B7-3CD1-B949-9153-CE45C4833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21" descr="namensherkunft">
            <a:extLst>
              <a:ext uri="{FF2B5EF4-FFF2-40B4-BE49-F238E27FC236}">
                <a16:creationId xmlns:a16="http://schemas.microsoft.com/office/drawing/2014/main" id="{8E8CFC13-82BE-314D-8D4E-BC981CAE5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6" name="Picture 22" descr="kennzeichen">
            <a:extLst>
              <a:ext uri="{FF2B5EF4-FFF2-40B4-BE49-F238E27FC236}">
                <a16:creationId xmlns:a16="http://schemas.microsoft.com/office/drawing/2014/main" id="{B3872341-DA49-0D41-975E-EF0E0A8D4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23" descr="stimme">
            <a:extLst>
              <a:ext uri="{FF2B5EF4-FFF2-40B4-BE49-F238E27FC236}">
                <a16:creationId xmlns:a16="http://schemas.microsoft.com/office/drawing/2014/main" id="{CC8CB445-8664-D944-9480-4FE7D49A9D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24" descr="verbreitung">
            <a:extLst>
              <a:ext uri="{FF2B5EF4-FFF2-40B4-BE49-F238E27FC236}">
                <a16:creationId xmlns:a16="http://schemas.microsoft.com/office/drawing/2014/main" id="{D4FD3FE7-E0B0-E647-88AF-4914FA1B2C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25" descr="wanderung">
            <a:extLst>
              <a:ext uri="{FF2B5EF4-FFF2-40B4-BE49-F238E27FC236}">
                <a16:creationId xmlns:a16="http://schemas.microsoft.com/office/drawing/2014/main" id="{7FB4AC32-02AE-4D4F-9E09-16E9D16D0B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26" descr="bestand">
            <a:extLst>
              <a:ext uri="{FF2B5EF4-FFF2-40B4-BE49-F238E27FC236}">
                <a16:creationId xmlns:a16="http://schemas.microsoft.com/office/drawing/2014/main" id="{87FEF83D-C1A5-EB4C-A74F-2B94035B84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27" descr="systematik">
            <a:extLst>
              <a:ext uri="{FF2B5EF4-FFF2-40B4-BE49-F238E27FC236}">
                <a16:creationId xmlns:a16="http://schemas.microsoft.com/office/drawing/2014/main" id="{0098067E-D573-3F4A-926C-94161B7CDC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Picture 28" descr="vergleich">
            <a:extLst>
              <a:ext uri="{FF2B5EF4-FFF2-40B4-BE49-F238E27FC236}">
                <a16:creationId xmlns:a16="http://schemas.microsoft.com/office/drawing/2014/main" id="{0FD1F3C7-CD91-834F-8E6F-6C009FDFFC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3" name="Picture 29" descr="lebensraum">
            <a:extLst>
              <a:ext uri="{FF2B5EF4-FFF2-40B4-BE49-F238E27FC236}">
                <a16:creationId xmlns:a16="http://schemas.microsoft.com/office/drawing/2014/main" id="{1DE2CC12-0F86-3C47-AD80-671E417E3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4" name="Picture 30" descr="nahrung">
            <a:extLst>
              <a:ext uri="{FF2B5EF4-FFF2-40B4-BE49-F238E27FC236}">
                <a16:creationId xmlns:a16="http://schemas.microsoft.com/office/drawing/2014/main" id="{FD771718-952E-DC41-AA48-CE30FF8766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31" descr="jagdtechnik">
            <a:extLst>
              <a:ext uri="{FF2B5EF4-FFF2-40B4-BE49-F238E27FC236}">
                <a16:creationId xmlns:a16="http://schemas.microsoft.com/office/drawing/2014/main" id="{BDC95B6A-E328-314A-89D6-7BF29B04F46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32" descr="fortpflanzung">
            <a:extLst>
              <a:ext uri="{FF2B5EF4-FFF2-40B4-BE49-F238E27FC236}">
                <a16:creationId xmlns:a16="http://schemas.microsoft.com/office/drawing/2014/main" id="{CA2F515C-AA92-7F43-B066-F61A2F79E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33" descr="gefährdung">
            <a:extLst>
              <a:ext uri="{FF2B5EF4-FFF2-40B4-BE49-F238E27FC236}">
                <a16:creationId xmlns:a16="http://schemas.microsoft.com/office/drawing/2014/main" id="{24E925BD-E4C3-AD4D-804C-5E0E6B14F0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8" name="Picture 34" descr="schutzmassnahmen">
            <a:extLst>
              <a:ext uri="{FF2B5EF4-FFF2-40B4-BE49-F238E27FC236}">
                <a16:creationId xmlns:a16="http://schemas.microsoft.com/office/drawing/2014/main" id="{A6861F53-1DB7-5947-9827-B61BA542392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41ADB7E3-DBC3-5D4A-BA16-03220700D551}"/>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70659" name="Picture 15">
            <a:extLst>
              <a:ext uri="{FF2B5EF4-FFF2-40B4-BE49-F238E27FC236}">
                <a16:creationId xmlns:a16="http://schemas.microsoft.com/office/drawing/2014/main" id="{92D33265-507A-A94A-A443-54D528FD0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2213" y="2133600"/>
            <a:ext cx="2478087"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0" name="Picture 14">
            <a:extLst>
              <a:ext uri="{FF2B5EF4-FFF2-40B4-BE49-F238E27FC236}">
                <a16:creationId xmlns:a16="http://schemas.microsoft.com/office/drawing/2014/main" id="{F654877D-3C4C-1041-ADD6-0C3EA6E9D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32013"/>
            <a:ext cx="5029200"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1" name="Rectangle 3">
            <a:extLst>
              <a:ext uri="{FF2B5EF4-FFF2-40B4-BE49-F238E27FC236}">
                <a16:creationId xmlns:a16="http://schemas.microsoft.com/office/drawing/2014/main" id="{AFDBF7AE-E4FC-6C4F-9651-319826361E5C}"/>
              </a:ext>
            </a:extLst>
          </p:cNvPr>
          <p:cNvSpPr>
            <a:spLocks noGrp="1" noChangeArrowheads="1"/>
          </p:cNvSpPr>
          <p:nvPr>
            <p:ph type="body" sz="half" idx="3"/>
          </p:nvPr>
        </p:nvSpPr>
        <p:spPr>
          <a:xfrm>
            <a:off x="1143000" y="990600"/>
            <a:ext cx="7620000" cy="4724400"/>
          </a:xfrm>
        </p:spPr>
        <p:txBody>
          <a:bodyPr/>
          <a:lstStyle/>
          <a:p>
            <a:pPr eaLnBrk="1" hangingPunct="1">
              <a:lnSpc>
                <a:spcPct val="110000"/>
              </a:lnSpc>
            </a:pPr>
            <a:r>
              <a:rPr lang="de-DE" altLang="de-DE" sz="2000" b="1"/>
              <a:t>Nistplätze:</a:t>
            </a:r>
            <a:endParaRPr lang="de-DE" altLang="de-DE" sz="1800"/>
          </a:p>
          <a:p>
            <a:pPr lvl="1" eaLnBrk="1" hangingPunct="1">
              <a:lnSpc>
                <a:spcPct val="100000"/>
              </a:lnSpc>
            </a:pPr>
            <a:r>
              <a:rPr lang="de-DE" altLang="de-DE" sz="1800"/>
              <a:t>Felswände</a:t>
            </a:r>
            <a:endParaRPr lang="de-DE" altLang="de-DE" sz="1600"/>
          </a:p>
        </p:txBody>
      </p:sp>
      <p:sp>
        <p:nvSpPr>
          <p:cNvPr id="70662" name="Text Box 6">
            <a:extLst>
              <a:ext uri="{FF2B5EF4-FFF2-40B4-BE49-F238E27FC236}">
                <a16:creationId xmlns:a16="http://schemas.microsoft.com/office/drawing/2014/main" id="{47659A6C-80DD-F346-A41C-2201E74CA420}"/>
              </a:ext>
            </a:extLst>
          </p:cNvPr>
          <p:cNvSpPr txBox="1">
            <a:spLocks noChangeArrowheads="1"/>
          </p:cNvSpPr>
          <p:nvPr/>
        </p:nvSpPr>
        <p:spPr bwMode="auto">
          <a:xfrm rot="-5400000">
            <a:off x="8313738" y="5930900"/>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B. Chudleigh</a:t>
            </a:r>
          </a:p>
        </p:txBody>
      </p:sp>
      <p:sp>
        <p:nvSpPr>
          <p:cNvPr id="70663" name="Text Box 8">
            <a:extLst>
              <a:ext uri="{FF2B5EF4-FFF2-40B4-BE49-F238E27FC236}">
                <a16:creationId xmlns:a16="http://schemas.microsoft.com/office/drawing/2014/main" id="{CE361587-2395-414E-BC9D-A87814FF8773}"/>
              </a:ext>
            </a:extLst>
          </p:cNvPr>
          <p:cNvSpPr txBox="1">
            <a:spLocks noChangeArrowheads="1"/>
          </p:cNvSpPr>
          <p:nvPr/>
        </p:nvSpPr>
        <p:spPr bwMode="auto">
          <a:xfrm rot="-5400000">
            <a:off x="5494338" y="44878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G. Riddle</a:t>
            </a:r>
          </a:p>
        </p:txBody>
      </p:sp>
      <p:pic>
        <p:nvPicPr>
          <p:cNvPr id="70664" name="Picture 18" descr="Unbenannt-3">
            <a:extLst>
              <a:ext uri="{FF2B5EF4-FFF2-40B4-BE49-F238E27FC236}">
                <a16:creationId xmlns:a16="http://schemas.microsoft.com/office/drawing/2014/main" id="{F8C341BA-5FEF-A74A-99CC-E35F3EEBF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19" descr="namensherkunft">
            <a:extLst>
              <a:ext uri="{FF2B5EF4-FFF2-40B4-BE49-F238E27FC236}">
                <a16:creationId xmlns:a16="http://schemas.microsoft.com/office/drawing/2014/main" id="{BC7F00A8-EE99-8048-B538-43B4200F16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20" descr="kennzeichen">
            <a:extLst>
              <a:ext uri="{FF2B5EF4-FFF2-40B4-BE49-F238E27FC236}">
                <a16:creationId xmlns:a16="http://schemas.microsoft.com/office/drawing/2014/main" id="{34C29E63-9726-3043-99A3-FFA4EBC7EC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21" descr="stimme">
            <a:extLst>
              <a:ext uri="{FF2B5EF4-FFF2-40B4-BE49-F238E27FC236}">
                <a16:creationId xmlns:a16="http://schemas.microsoft.com/office/drawing/2014/main" id="{5C64D86A-3871-5F45-B79D-3EC61C4E62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22" descr="verbreitung">
            <a:extLst>
              <a:ext uri="{FF2B5EF4-FFF2-40B4-BE49-F238E27FC236}">
                <a16:creationId xmlns:a16="http://schemas.microsoft.com/office/drawing/2014/main" id="{1D30EFCF-7BAF-9F4A-8509-E5F342284D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9" name="Picture 23" descr="wanderung">
            <a:extLst>
              <a:ext uri="{FF2B5EF4-FFF2-40B4-BE49-F238E27FC236}">
                <a16:creationId xmlns:a16="http://schemas.microsoft.com/office/drawing/2014/main" id="{23A2343E-BDF6-D84B-8848-E3E905ECFA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0" name="Picture 24" descr="bestand">
            <a:extLst>
              <a:ext uri="{FF2B5EF4-FFF2-40B4-BE49-F238E27FC236}">
                <a16:creationId xmlns:a16="http://schemas.microsoft.com/office/drawing/2014/main" id="{2B7F6264-29E7-FA44-A295-318C600BAB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1" name="Picture 25" descr="systematik">
            <a:extLst>
              <a:ext uri="{FF2B5EF4-FFF2-40B4-BE49-F238E27FC236}">
                <a16:creationId xmlns:a16="http://schemas.microsoft.com/office/drawing/2014/main" id="{10587AA6-F108-A24D-AA61-844F32BDC4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2" name="Picture 26" descr="vergleich">
            <a:extLst>
              <a:ext uri="{FF2B5EF4-FFF2-40B4-BE49-F238E27FC236}">
                <a16:creationId xmlns:a16="http://schemas.microsoft.com/office/drawing/2014/main" id="{C2B818C5-D3C0-9043-BED9-E86640DA5C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3" name="Picture 27" descr="lebensraum">
            <a:extLst>
              <a:ext uri="{FF2B5EF4-FFF2-40B4-BE49-F238E27FC236}">
                <a16:creationId xmlns:a16="http://schemas.microsoft.com/office/drawing/2014/main" id="{CA4BA5A6-A4EA-0841-9E12-AAD4D92E7AC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4" name="Picture 28" descr="nahrung">
            <a:extLst>
              <a:ext uri="{FF2B5EF4-FFF2-40B4-BE49-F238E27FC236}">
                <a16:creationId xmlns:a16="http://schemas.microsoft.com/office/drawing/2014/main" id="{2F504DD0-AA78-C34C-A225-00AC24D8A65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5" name="Picture 29" descr="jagdtechnik">
            <a:extLst>
              <a:ext uri="{FF2B5EF4-FFF2-40B4-BE49-F238E27FC236}">
                <a16:creationId xmlns:a16="http://schemas.microsoft.com/office/drawing/2014/main" id="{C920661A-D868-BE4E-AE69-546F93A54F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6" name="Picture 30" descr="fortpflanzung">
            <a:extLst>
              <a:ext uri="{FF2B5EF4-FFF2-40B4-BE49-F238E27FC236}">
                <a16:creationId xmlns:a16="http://schemas.microsoft.com/office/drawing/2014/main" id="{4122D0C3-D188-C842-87A4-3B5B60F90F8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7" name="Picture 31" descr="gefährdung">
            <a:extLst>
              <a:ext uri="{FF2B5EF4-FFF2-40B4-BE49-F238E27FC236}">
                <a16:creationId xmlns:a16="http://schemas.microsoft.com/office/drawing/2014/main" id="{4C379712-C2D6-CB4D-B5EB-9362162D708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8" name="Picture 32" descr="schutzmassnahmen">
            <a:extLst>
              <a:ext uri="{FF2B5EF4-FFF2-40B4-BE49-F238E27FC236}">
                <a16:creationId xmlns:a16="http://schemas.microsoft.com/office/drawing/2014/main" id="{1A8519C8-F2AC-C649-99BF-A373B412D6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B724464-2C0B-0E46-9BA8-49A1FB749198}"/>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72707" name="Picture 9">
            <a:extLst>
              <a:ext uri="{FF2B5EF4-FFF2-40B4-BE49-F238E27FC236}">
                <a16:creationId xmlns:a16="http://schemas.microsoft.com/office/drawing/2014/main" id="{D4668B9B-1488-CA40-A374-4906F5AE6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988" y="2057400"/>
            <a:ext cx="5549900"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8" name="Rectangle 3">
            <a:extLst>
              <a:ext uri="{FF2B5EF4-FFF2-40B4-BE49-F238E27FC236}">
                <a16:creationId xmlns:a16="http://schemas.microsoft.com/office/drawing/2014/main" id="{65C58603-554E-8242-9BEB-1C213894BE22}"/>
              </a:ext>
            </a:extLst>
          </p:cNvPr>
          <p:cNvSpPr>
            <a:spLocks noGrp="1" noChangeArrowheads="1"/>
          </p:cNvSpPr>
          <p:nvPr>
            <p:ph type="body" sz="half" idx="3"/>
          </p:nvPr>
        </p:nvSpPr>
        <p:spPr>
          <a:xfrm>
            <a:off x="1143000" y="990600"/>
            <a:ext cx="7620000" cy="4724400"/>
          </a:xfrm>
        </p:spPr>
        <p:txBody>
          <a:bodyPr/>
          <a:lstStyle/>
          <a:p>
            <a:pPr eaLnBrk="1" hangingPunct="1">
              <a:lnSpc>
                <a:spcPct val="110000"/>
              </a:lnSpc>
            </a:pPr>
            <a:r>
              <a:rPr lang="de-DE" altLang="de-DE" sz="2000" b="1"/>
              <a:t>Nistplätze:</a:t>
            </a:r>
            <a:endParaRPr lang="de-DE" altLang="de-DE" sz="2000"/>
          </a:p>
          <a:p>
            <a:pPr lvl="1" eaLnBrk="1" hangingPunct="1">
              <a:lnSpc>
                <a:spcPct val="100000"/>
              </a:lnSpc>
            </a:pPr>
            <a:r>
              <a:rPr lang="de-DE" altLang="de-DE" sz="1800"/>
              <a:t>Bäume</a:t>
            </a:r>
          </a:p>
          <a:p>
            <a:pPr lvl="2" eaLnBrk="1" hangingPunct="1">
              <a:lnSpc>
                <a:spcPct val="100000"/>
              </a:lnSpc>
              <a:buSzPct val="80000"/>
              <a:buFont typeface="Zapf Dingbats" pitchFamily="1" charset="2"/>
              <a:buChar char=""/>
            </a:pPr>
            <a:r>
              <a:rPr lang="de-DE" altLang="de-DE" sz="1400"/>
              <a:t>Verlassene Nester von Rabenvögeln</a:t>
            </a:r>
          </a:p>
        </p:txBody>
      </p:sp>
      <p:sp>
        <p:nvSpPr>
          <p:cNvPr id="72709" name="Text Box 6">
            <a:extLst>
              <a:ext uri="{FF2B5EF4-FFF2-40B4-BE49-F238E27FC236}">
                <a16:creationId xmlns:a16="http://schemas.microsoft.com/office/drawing/2014/main" id="{CC16CBB8-A181-C846-B99D-52757D42756B}"/>
              </a:ext>
            </a:extLst>
          </p:cNvPr>
          <p:cNvSpPr txBox="1">
            <a:spLocks noChangeArrowheads="1"/>
          </p:cNvSpPr>
          <p:nvPr/>
        </p:nvSpPr>
        <p:spPr bwMode="auto">
          <a:xfrm rot="-5400000">
            <a:off x="7170738" y="57070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Gordon Riddle</a:t>
            </a:r>
          </a:p>
        </p:txBody>
      </p:sp>
      <p:pic>
        <p:nvPicPr>
          <p:cNvPr id="72710" name="Picture 13" descr="Unbenannt-3">
            <a:extLst>
              <a:ext uri="{FF2B5EF4-FFF2-40B4-BE49-F238E27FC236}">
                <a16:creationId xmlns:a16="http://schemas.microsoft.com/office/drawing/2014/main" id="{025C17CB-F68C-124A-806C-6C8087C4A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4" descr="namensherkunft">
            <a:extLst>
              <a:ext uri="{FF2B5EF4-FFF2-40B4-BE49-F238E27FC236}">
                <a16:creationId xmlns:a16="http://schemas.microsoft.com/office/drawing/2014/main" id="{ECE1B27C-44FA-E04F-AD6A-BB50F3E137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5" descr="kennzeichen">
            <a:extLst>
              <a:ext uri="{FF2B5EF4-FFF2-40B4-BE49-F238E27FC236}">
                <a16:creationId xmlns:a16="http://schemas.microsoft.com/office/drawing/2014/main" id="{DF1FFEE5-5FE4-DC49-92DF-1A8E449E4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6" descr="stimme">
            <a:extLst>
              <a:ext uri="{FF2B5EF4-FFF2-40B4-BE49-F238E27FC236}">
                <a16:creationId xmlns:a16="http://schemas.microsoft.com/office/drawing/2014/main" id="{1814415E-D9D2-F54A-8B40-FF506A17D6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7" descr="verbreitung">
            <a:extLst>
              <a:ext uri="{FF2B5EF4-FFF2-40B4-BE49-F238E27FC236}">
                <a16:creationId xmlns:a16="http://schemas.microsoft.com/office/drawing/2014/main" id="{CA3B95CE-36B5-9843-A47E-BF5E8F0BB3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8" descr="wanderung">
            <a:extLst>
              <a:ext uri="{FF2B5EF4-FFF2-40B4-BE49-F238E27FC236}">
                <a16:creationId xmlns:a16="http://schemas.microsoft.com/office/drawing/2014/main" id="{C82A4306-5C3F-6848-B4B2-C8A969AE1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6" name="Picture 19" descr="bestand">
            <a:extLst>
              <a:ext uri="{FF2B5EF4-FFF2-40B4-BE49-F238E27FC236}">
                <a16:creationId xmlns:a16="http://schemas.microsoft.com/office/drawing/2014/main" id="{39D7C5DA-F1AB-894D-86C7-4C68CECED4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Picture 20" descr="systematik">
            <a:extLst>
              <a:ext uri="{FF2B5EF4-FFF2-40B4-BE49-F238E27FC236}">
                <a16:creationId xmlns:a16="http://schemas.microsoft.com/office/drawing/2014/main" id="{E0180413-D9E3-4F48-9477-0E8663DCFE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21" descr="vergleich">
            <a:extLst>
              <a:ext uri="{FF2B5EF4-FFF2-40B4-BE49-F238E27FC236}">
                <a16:creationId xmlns:a16="http://schemas.microsoft.com/office/drawing/2014/main" id="{0A7F41BF-A787-414A-8A17-B4E9363F33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22" descr="lebensraum">
            <a:extLst>
              <a:ext uri="{FF2B5EF4-FFF2-40B4-BE49-F238E27FC236}">
                <a16:creationId xmlns:a16="http://schemas.microsoft.com/office/drawing/2014/main" id="{7EED52C9-ADD4-2D4B-8ECF-56375244E0C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0" name="Picture 23" descr="nahrung">
            <a:extLst>
              <a:ext uri="{FF2B5EF4-FFF2-40B4-BE49-F238E27FC236}">
                <a16:creationId xmlns:a16="http://schemas.microsoft.com/office/drawing/2014/main" id="{1EE95E4C-4A70-D447-920C-D13F70496F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1" name="Picture 24" descr="jagdtechnik">
            <a:extLst>
              <a:ext uri="{FF2B5EF4-FFF2-40B4-BE49-F238E27FC236}">
                <a16:creationId xmlns:a16="http://schemas.microsoft.com/office/drawing/2014/main" id="{149F64E1-E0F3-5044-B3BA-5FCD5D910F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2" name="Picture 25" descr="fortpflanzung">
            <a:extLst>
              <a:ext uri="{FF2B5EF4-FFF2-40B4-BE49-F238E27FC236}">
                <a16:creationId xmlns:a16="http://schemas.microsoft.com/office/drawing/2014/main" id="{7E80CCCF-2621-844A-9859-0A4DBA5C5B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3" name="Picture 26" descr="gefährdung">
            <a:extLst>
              <a:ext uri="{FF2B5EF4-FFF2-40B4-BE49-F238E27FC236}">
                <a16:creationId xmlns:a16="http://schemas.microsoft.com/office/drawing/2014/main" id="{1B60E55B-2FDE-8F4C-951C-7B3B745ECD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4" name="Picture 27" descr="schutzmassnahmen">
            <a:extLst>
              <a:ext uri="{FF2B5EF4-FFF2-40B4-BE49-F238E27FC236}">
                <a16:creationId xmlns:a16="http://schemas.microsoft.com/office/drawing/2014/main" id="{70F080F7-D9C6-4D49-8AF7-99FD2BBE94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EC49445-AEA9-E64E-B3EF-5238C512324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74755" name="Picture 7">
            <a:extLst>
              <a:ext uri="{FF2B5EF4-FFF2-40B4-BE49-F238E27FC236}">
                <a16:creationId xmlns:a16="http://schemas.microsoft.com/office/drawing/2014/main" id="{37A2DF14-5EBF-DC44-B9E3-25AED4D99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286000"/>
            <a:ext cx="4270375" cy="43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56" name="Rectangle 3">
            <a:extLst>
              <a:ext uri="{FF2B5EF4-FFF2-40B4-BE49-F238E27FC236}">
                <a16:creationId xmlns:a16="http://schemas.microsoft.com/office/drawing/2014/main" id="{FCAFA441-92A1-AC43-90F4-252FBF681A39}"/>
              </a:ext>
            </a:extLst>
          </p:cNvPr>
          <p:cNvSpPr>
            <a:spLocks noGrp="1" noChangeArrowheads="1"/>
          </p:cNvSpPr>
          <p:nvPr>
            <p:ph type="body" sz="half" idx="3"/>
          </p:nvPr>
        </p:nvSpPr>
        <p:spPr>
          <a:xfrm>
            <a:off x="1143000" y="990600"/>
            <a:ext cx="7620000" cy="4724400"/>
          </a:xfrm>
        </p:spPr>
        <p:txBody>
          <a:bodyPr/>
          <a:lstStyle/>
          <a:p>
            <a:pPr eaLnBrk="1" hangingPunct="1">
              <a:lnSpc>
                <a:spcPct val="110000"/>
              </a:lnSpc>
            </a:pPr>
            <a:r>
              <a:rPr lang="de-DE" altLang="de-DE" sz="2000" b="1"/>
              <a:t>Nistplätze:</a:t>
            </a:r>
            <a:endParaRPr lang="de-DE" altLang="de-DE" sz="2000"/>
          </a:p>
          <a:p>
            <a:pPr lvl="1" eaLnBrk="1" hangingPunct="1">
              <a:lnSpc>
                <a:spcPct val="100000"/>
              </a:lnSpc>
            </a:pPr>
            <a:r>
              <a:rPr lang="de-DE" altLang="de-DE" sz="1800"/>
              <a:t>Kunstbauten</a:t>
            </a:r>
          </a:p>
          <a:p>
            <a:pPr lvl="2" eaLnBrk="1" hangingPunct="1">
              <a:lnSpc>
                <a:spcPct val="100000"/>
              </a:lnSpc>
              <a:buSzPct val="80000"/>
              <a:buFont typeface="Zapf Dingbats" pitchFamily="1" charset="2"/>
              <a:buChar char=""/>
            </a:pPr>
            <a:r>
              <a:rPr lang="de-DE" altLang="de-DE" sz="1400"/>
              <a:t>Nischen an Gebäuden, z.B. an Kirchtürmen</a:t>
            </a:r>
          </a:p>
        </p:txBody>
      </p:sp>
      <p:sp>
        <p:nvSpPr>
          <p:cNvPr id="74757" name="Text Box 6">
            <a:extLst>
              <a:ext uri="{FF2B5EF4-FFF2-40B4-BE49-F238E27FC236}">
                <a16:creationId xmlns:a16="http://schemas.microsoft.com/office/drawing/2014/main" id="{7B8D6EA9-D3EC-C74A-921E-7E4842C8AA89}"/>
              </a:ext>
            </a:extLst>
          </p:cNvPr>
          <p:cNvSpPr txBox="1">
            <a:spLocks noChangeArrowheads="1"/>
          </p:cNvSpPr>
          <p:nvPr/>
        </p:nvSpPr>
        <p:spPr bwMode="auto">
          <a:xfrm rot="-5400000">
            <a:off x="6408738" y="59356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C. Reinichs</a:t>
            </a:r>
          </a:p>
        </p:txBody>
      </p:sp>
      <p:pic>
        <p:nvPicPr>
          <p:cNvPr id="74758" name="Picture 26" descr="Unbenannt-3">
            <a:extLst>
              <a:ext uri="{FF2B5EF4-FFF2-40B4-BE49-F238E27FC236}">
                <a16:creationId xmlns:a16="http://schemas.microsoft.com/office/drawing/2014/main" id="{33748BB2-6B6E-B949-8D73-46A848A4B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27" descr="namensherkunft">
            <a:extLst>
              <a:ext uri="{FF2B5EF4-FFF2-40B4-BE49-F238E27FC236}">
                <a16:creationId xmlns:a16="http://schemas.microsoft.com/office/drawing/2014/main" id="{6B0FA937-FA04-A943-ADDF-4EA2EA5AF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28" descr="kennzeichen">
            <a:extLst>
              <a:ext uri="{FF2B5EF4-FFF2-40B4-BE49-F238E27FC236}">
                <a16:creationId xmlns:a16="http://schemas.microsoft.com/office/drawing/2014/main" id="{92253529-FC4B-A746-8797-D756D15564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29" descr="stimme">
            <a:extLst>
              <a:ext uri="{FF2B5EF4-FFF2-40B4-BE49-F238E27FC236}">
                <a16:creationId xmlns:a16="http://schemas.microsoft.com/office/drawing/2014/main" id="{B387F5A5-A6F4-134E-9F64-0C4628503E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30" descr="verbreitung">
            <a:extLst>
              <a:ext uri="{FF2B5EF4-FFF2-40B4-BE49-F238E27FC236}">
                <a16:creationId xmlns:a16="http://schemas.microsoft.com/office/drawing/2014/main" id="{3277C9CF-AA45-894E-8050-8425FF88B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31" descr="wanderung">
            <a:extLst>
              <a:ext uri="{FF2B5EF4-FFF2-40B4-BE49-F238E27FC236}">
                <a16:creationId xmlns:a16="http://schemas.microsoft.com/office/drawing/2014/main" id="{4B6B0862-7676-3F44-BC55-BB8679ED5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32" descr="bestand">
            <a:extLst>
              <a:ext uri="{FF2B5EF4-FFF2-40B4-BE49-F238E27FC236}">
                <a16:creationId xmlns:a16="http://schemas.microsoft.com/office/drawing/2014/main" id="{C3F146D3-97E9-594F-A9A1-5C3FBF3314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33" descr="systematik">
            <a:extLst>
              <a:ext uri="{FF2B5EF4-FFF2-40B4-BE49-F238E27FC236}">
                <a16:creationId xmlns:a16="http://schemas.microsoft.com/office/drawing/2014/main" id="{70EB5FAE-8D33-D64B-87B4-8F478C2034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34" descr="vergleich">
            <a:extLst>
              <a:ext uri="{FF2B5EF4-FFF2-40B4-BE49-F238E27FC236}">
                <a16:creationId xmlns:a16="http://schemas.microsoft.com/office/drawing/2014/main" id="{DEE9EFFD-05F2-B547-93ED-CCC86F37C8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35" descr="lebensraum">
            <a:extLst>
              <a:ext uri="{FF2B5EF4-FFF2-40B4-BE49-F238E27FC236}">
                <a16:creationId xmlns:a16="http://schemas.microsoft.com/office/drawing/2014/main" id="{B8F4B524-97EE-9146-953F-FBC0B3258F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36" descr="nahrung">
            <a:extLst>
              <a:ext uri="{FF2B5EF4-FFF2-40B4-BE49-F238E27FC236}">
                <a16:creationId xmlns:a16="http://schemas.microsoft.com/office/drawing/2014/main" id="{21323093-C358-8047-B127-C928AE0E77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37" descr="jagdtechnik">
            <a:extLst>
              <a:ext uri="{FF2B5EF4-FFF2-40B4-BE49-F238E27FC236}">
                <a16:creationId xmlns:a16="http://schemas.microsoft.com/office/drawing/2014/main" id="{E4EA9510-A8F7-9F45-9E40-743EA9BB6BB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38" descr="fortpflanzung">
            <a:extLst>
              <a:ext uri="{FF2B5EF4-FFF2-40B4-BE49-F238E27FC236}">
                <a16:creationId xmlns:a16="http://schemas.microsoft.com/office/drawing/2014/main" id="{48C49100-1E96-A84A-BCED-B8EB8DC5C87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39" descr="gefährdung">
            <a:extLst>
              <a:ext uri="{FF2B5EF4-FFF2-40B4-BE49-F238E27FC236}">
                <a16:creationId xmlns:a16="http://schemas.microsoft.com/office/drawing/2014/main" id="{7F1F2AC9-1E1C-514F-A50F-98FA20C120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40" descr="schutzmassnahmen">
            <a:extLst>
              <a:ext uri="{FF2B5EF4-FFF2-40B4-BE49-F238E27FC236}">
                <a16:creationId xmlns:a16="http://schemas.microsoft.com/office/drawing/2014/main" id="{9407F80A-6ECB-BD41-AC19-229825D354A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A0DC3B0-D4A6-0740-8704-4BE48B57C134}"/>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76803" name="Picture 8">
            <a:extLst>
              <a:ext uri="{FF2B5EF4-FFF2-40B4-BE49-F238E27FC236}">
                <a16:creationId xmlns:a16="http://schemas.microsoft.com/office/drawing/2014/main" id="{7E0E6001-8D78-A245-B9B9-E8E443153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0"/>
            <a:ext cx="3275013"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04" name="Rectangle 3">
            <a:extLst>
              <a:ext uri="{FF2B5EF4-FFF2-40B4-BE49-F238E27FC236}">
                <a16:creationId xmlns:a16="http://schemas.microsoft.com/office/drawing/2014/main" id="{57889202-19A5-104E-BA0B-423CE35616EA}"/>
              </a:ext>
            </a:extLst>
          </p:cNvPr>
          <p:cNvSpPr>
            <a:spLocks noGrp="1" noChangeArrowheads="1"/>
          </p:cNvSpPr>
          <p:nvPr>
            <p:ph type="body" sz="half" idx="3"/>
          </p:nvPr>
        </p:nvSpPr>
        <p:spPr>
          <a:xfrm>
            <a:off x="1143000" y="990600"/>
            <a:ext cx="7620000" cy="4724400"/>
          </a:xfrm>
        </p:spPr>
        <p:txBody>
          <a:bodyPr/>
          <a:lstStyle/>
          <a:p>
            <a:pPr eaLnBrk="1" hangingPunct="1">
              <a:lnSpc>
                <a:spcPct val="110000"/>
              </a:lnSpc>
            </a:pPr>
            <a:r>
              <a:rPr lang="de-DE" altLang="de-DE" sz="2000" b="1"/>
              <a:t>Nistplätze:</a:t>
            </a:r>
            <a:endParaRPr lang="de-DE" altLang="de-DE" sz="2000"/>
          </a:p>
          <a:p>
            <a:pPr lvl="1" eaLnBrk="1" hangingPunct="1">
              <a:lnSpc>
                <a:spcPct val="100000"/>
              </a:lnSpc>
            </a:pPr>
            <a:r>
              <a:rPr lang="de-DE" altLang="de-DE" sz="1800"/>
              <a:t>Nistkästen</a:t>
            </a:r>
          </a:p>
          <a:p>
            <a:pPr lvl="2" eaLnBrk="1" hangingPunct="1">
              <a:lnSpc>
                <a:spcPct val="100000"/>
              </a:lnSpc>
              <a:buSzPct val="80000"/>
              <a:buFont typeface="Zapf Dingbats" pitchFamily="1" charset="2"/>
              <a:buChar char=""/>
            </a:pPr>
            <a:r>
              <a:rPr lang="de-DE" altLang="de-DE" sz="1400"/>
              <a:t>Turmfalken brüten auch mitten in der Stadt, so z.B. in einem Nistkasten am Kamin des Kehrichtheizkraftwerks Josefstrasse in Zürich</a:t>
            </a:r>
          </a:p>
        </p:txBody>
      </p:sp>
      <p:sp>
        <p:nvSpPr>
          <p:cNvPr id="76805" name="Text Box 6">
            <a:extLst>
              <a:ext uri="{FF2B5EF4-FFF2-40B4-BE49-F238E27FC236}">
                <a16:creationId xmlns:a16="http://schemas.microsoft.com/office/drawing/2014/main" id="{BD18250C-C3E8-5641-986C-A11430457EC0}"/>
              </a:ext>
            </a:extLst>
          </p:cNvPr>
          <p:cNvSpPr txBox="1">
            <a:spLocks noChangeArrowheads="1"/>
          </p:cNvSpPr>
          <p:nvPr/>
        </p:nvSpPr>
        <p:spPr bwMode="auto">
          <a:xfrm rot="-5400000">
            <a:off x="3615532" y="3812381"/>
            <a:ext cx="20558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Webcam, Grün Stadt Zürich</a:t>
            </a:r>
          </a:p>
        </p:txBody>
      </p:sp>
      <p:pic>
        <p:nvPicPr>
          <p:cNvPr id="76806" name="Picture 12" descr="Unbenannt-3">
            <a:extLst>
              <a:ext uri="{FF2B5EF4-FFF2-40B4-BE49-F238E27FC236}">
                <a16:creationId xmlns:a16="http://schemas.microsoft.com/office/drawing/2014/main" id="{7F9B3749-5C48-6C48-874F-5F1CCC4784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3" descr="namensherkunft">
            <a:extLst>
              <a:ext uri="{FF2B5EF4-FFF2-40B4-BE49-F238E27FC236}">
                <a16:creationId xmlns:a16="http://schemas.microsoft.com/office/drawing/2014/main" id="{018EEDB0-D987-2F45-A07C-C2A63A9E6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14" descr="kennzeichen">
            <a:extLst>
              <a:ext uri="{FF2B5EF4-FFF2-40B4-BE49-F238E27FC236}">
                <a16:creationId xmlns:a16="http://schemas.microsoft.com/office/drawing/2014/main" id="{39A0BD8B-C2C8-3B47-9A95-4539DDA564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15" descr="stimme">
            <a:extLst>
              <a:ext uri="{FF2B5EF4-FFF2-40B4-BE49-F238E27FC236}">
                <a16:creationId xmlns:a16="http://schemas.microsoft.com/office/drawing/2014/main" id="{057EFFD4-17ED-A04B-B0AD-C9AB919692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16" descr="verbreitung">
            <a:extLst>
              <a:ext uri="{FF2B5EF4-FFF2-40B4-BE49-F238E27FC236}">
                <a16:creationId xmlns:a16="http://schemas.microsoft.com/office/drawing/2014/main" id="{09662216-1B46-2C4B-B424-2031E6425C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1" name="Picture 17" descr="wanderung">
            <a:extLst>
              <a:ext uri="{FF2B5EF4-FFF2-40B4-BE49-F238E27FC236}">
                <a16:creationId xmlns:a16="http://schemas.microsoft.com/office/drawing/2014/main" id="{DE16D704-4409-0042-9C4C-1A70F33E83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2" name="Picture 18" descr="bestand">
            <a:extLst>
              <a:ext uri="{FF2B5EF4-FFF2-40B4-BE49-F238E27FC236}">
                <a16:creationId xmlns:a16="http://schemas.microsoft.com/office/drawing/2014/main" id="{484E0AA3-EFE7-254B-A3FA-0FFFDC9556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Picture 19" descr="systematik">
            <a:extLst>
              <a:ext uri="{FF2B5EF4-FFF2-40B4-BE49-F238E27FC236}">
                <a16:creationId xmlns:a16="http://schemas.microsoft.com/office/drawing/2014/main" id="{A49DC844-A342-FE46-BC17-6F8B247EC3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Picture 20" descr="vergleich">
            <a:extLst>
              <a:ext uri="{FF2B5EF4-FFF2-40B4-BE49-F238E27FC236}">
                <a16:creationId xmlns:a16="http://schemas.microsoft.com/office/drawing/2014/main" id="{673BD0C3-0F03-EB46-B4B4-917F6F0346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21" descr="lebensraum">
            <a:extLst>
              <a:ext uri="{FF2B5EF4-FFF2-40B4-BE49-F238E27FC236}">
                <a16:creationId xmlns:a16="http://schemas.microsoft.com/office/drawing/2014/main" id="{25B57CCE-6A82-6444-B256-A60FF7DAAD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6" name="Picture 22" descr="nahrung">
            <a:extLst>
              <a:ext uri="{FF2B5EF4-FFF2-40B4-BE49-F238E27FC236}">
                <a16:creationId xmlns:a16="http://schemas.microsoft.com/office/drawing/2014/main" id="{B9D6B1D5-6309-4743-AE3E-70AE41FB06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7" name="Picture 23" descr="jagdtechnik">
            <a:extLst>
              <a:ext uri="{FF2B5EF4-FFF2-40B4-BE49-F238E27FC236}">
                <a16:creationId xmlns:a16="http://schemas.microsoft.com/office/drawing/2014/main" id="{39909CC2-DD3F-4C4C-AE27-309E0E41120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8" name="Picture 24" descr="fortpflanzung">
            <a:extLst>
              <a:ext uri="{FF2B5EF4-FFF2-40B4-BE49-F238E27FC236}">
                <a16:creationId xmlns:a16="http://schemas.microsoft.com/office/drawing/2014/main" id="{D400B7A6-C5E4-3C4C-81F9-504C4AC941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9" name="Picture 25" descr="gefährdung">
            <a:extLst>
              <a:ext uri="{FF2B5EF4-FFF2-40B4-BE49-F238E27FC236}">
                <a16:creationId xmlns:a16="http://schemas.microsoft.com/office/drawing/2014/main" id="{A6C1F6C4-E15F-5140-A0BE-7815A389A21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0" name="Picture 26" descr="schutzmassnahmen">
            <a:extLst>
              <a:ext uri="{FF2B5EF4-FFF2-40B4-BE49-F238E27FC236}">
                <a16:creationId xmlns:a16="http://schemas.microsoft.com/office/drawing/2014/main" id="{FB16870B-2E5C-764C-B6A2-A7EBA2378C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Picture 27">
            <a:extLst>
              <a:ext uri="{FF2B5EF4-FFF2-40B4-BE49-F238E27FC236}">
                <a16:creationId xmlns:a16="http://schemas.microsoft.com/office/drawing/2014/main" id="{CC69615A-B2D9-BB4B-A1BA-1D4C6A4C859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53000" y="3429000"/>
            <a:ext cx="3687763" cy="276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822" name="Text Box 28">
            <a:extLst>
              <a:ext uri="{FF2B5EF4-FFF2-40B4-BE49-F238E27FC236}">
                <a16:creationId xmlns:a16="http://schemas.microsoft.com/office/drawing/2014/main" id="{D6423D30-FD48-FA48-8A77-222CE3D1C440}"/>
              </a:ext>
            </a:extLst>
          </p:cNvPr>
          <p:cNvSpPr txBox="1">
            <a:spLocks noChangeArrowheads="1"/>
          </p:cNvSpPr>
          <p:nvPr/>
        </p:nvSpPr>
        <p:spPr bwMode="auto">
          <a:xfrm rot="-5400000">
            <a:off x="7704931" y="5090319"/>
            <a:ext cx="205581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P. Balwin</a:t>
            </a: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0">
            <a:extLst>
              <a:ext uri="{FF2B5EF4-FFF2-40B4-BE49-F238E27FC236}">
                <a16:creationId xmlns:a16="http://schemas.microsoft.com/office/drawing/2014/main" id="{0E38F308-DC9E-0C43-B3A8-15143BE42AC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78851" name="Picture 56">
            <a:extLst>
              <a:ext uri="{FF2B5EF4-FFF2-40B4-BE49-F238E27FC236}">
                <a16:creationId xmlns:a16="http://schemas.microsoft.com/office/drawing/2014/main" id="{7F00184D-DC84-5A41-9C1F-655937F29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08188"/>
            <a:ext cx="5770563" cy="431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2" name="Rectangle 5">
            <a:extLst>
              <a:ext uri="{FF2B5EF4-FFF2-40B4-BE49-F238E27FC236}">
                <a16:creationId xmlns:a16="http://schemas.microsoft.com/office/drawing/2014/main" id="{A99198AC-1FB2-2F46-BA63-EE790BF2505A}"/>
              </a:ext>
            </a:extLst>
          </p:cNvPr>
          <p:cNvSpPr>
            <a:spLocks noGrp="1" noChangeArrowheads="1"/>
          </p:cNvSpPr>
          <p:nvPr>
            <p:ph type="body" sz="half" idx="3"/>
          </p:nvPr>
        </p:nvSpPr>
        <p:spPr>
          <a:xfrm>
            <a:off x="1143000" y="990600"/>
            <a:ext cx="7924800" cy="4724400"/>
          </a:xfrm>
        </p:spPr>
        <p:txBody>
          <a:bodyPr/>
          <a:lstStyle/>
          <a:p>
            <a:pPr eaLnBrk="1" hangingPunct="1">
              <a:lnSpc>
                <a:spcPct val="110000"/>
              </a:lnSpc>
            </a:pPr>
            <a:r>
              <a:rPr lang="de-DE" altLang="de-DE" sz="2000" b="1"/>
              <a:t>Jagdgebiete:</a:t>
            </a:r>
            <a:endParaRPr lang="de-DE" altLang="de-DE" sz="1800"/>
          </a:p>
          <a:p>
            <a:pPr lvl="1" eaLnBrk="1" hangingPunct="1">
              <a:lnSpc>
                <a:spcPct val="100000"/>
              </a:lnSpc>
            </a:pPr>
            <a:r>
              <a:rPr lang="de-DE" altLang="de-DE" sz="1800"/>
              <a:t>Freie Flächen mit niedriger oder lückiger Vegetation und Sitzwarten</a:t>
            </a:r>
          </a:p>
        </p:txBody>
      </p:sp>
      <p:sp>
        <p:nvSpPr>
          <p:cNvPr id="78853" name="Text Box 55">
            <a:extLst>
              <a:ext uri="{FF2B5EF4-FFF2-40B4-BE49-F238E27FC236}">
                <a16:creationId xmlns:a16="http://schemas.microsoft.com/office/drawing/2014/main" id="{63AB85CC-1FBC-B347-9395-B7231C2B008C}"/>
              </a:ext>
            </a:extLst>
          </p:cNvPr>
          <p:cNvSpPr txBox="1">
            <a:spLocks noChangeArrowheads="1"/>
          </p:cNvSpPr>
          <p:nvPr/>
        </p:nvSpPr>
        <p:spPr bwMode="auto">
          <a:xfrm rot="-5400000">
            <a:off x="7078663" y="56308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D. Nill</a:t>
            </a:r>
          </a:p>
        </p:txBody>
      </p:sp>
      <p:pic>
        <p:nvPicPr>
          <p:cNvPr id="78854" name="Picture 60" descr="Unbenannt-3">
            <a:extLst>
              <a:ext uri="{FF2B5EF4-FFF2-40B4-BE49-F238E27FC236}">
                <a16:creationId xmlns:a16="http://schemas.microsoft.com/office/drawing/2014/main" id="{A62A7B88-99AF-244B-A368-E99F417A5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61" descr="namensherkunft">
            <a:extLst>
              <a:ext uri="{FF2B5EF4-FFF2-40B4-BE49-F238E27FC236}">
                <a16:creationId xmlns:a16="http://schemas.microsoft.com/office/drawing/2014/main" id="{9CC7560B-DBCD-8548-ADA8-66DFAA6B7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62" descr="kennzeichen">
            <a:extLst>
              <a:ext uri="{FF2B5EF4-FFF2-40B4-BE49-F238E27FC236}">
                <a16:creationId xmlns:a16="http://schemas.microsoft.com/office/drawing/2014/main" id="{73F57743-87F2-C64C-9119-B9E388C36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63" descr="stimme">
            <a:extLst>
              <a:ext uri="{FF2B5EF4-FFF2-40B4-BE49-F238E27FC236}">
                <a16:creationId xmlns:a16="http://schemas.microsoft.com/office/drawing/2014/main" id="{C7365BC4-D7E3-D245-B4B0-D0B3E7E2CF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64" descr="verbreitung">
            <a:extLst>
              <a:ext uri="{FF2B5EF4-FFF2-40B4-BE49-F238E27FC236}">
                <a16:creationId xmlns:a16="http://schemas.microsoft.com/office/drawing/2014/main" id="{AD8D8A4D-ED5F-E045-8D6D-5654F5F1A7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65" descr="wanderung">
            <a:extLst>
              <a:ext uri="{FF2B5EF4-FFF2-40B4-BE49-F238E27FC236}">
                <a16:creationId xmlns:a16="http://schemas.microsoft.com/office/drawing/2014/main" id="{080F0964-F43E-D044-A92B-B67B2E2745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Picture 66" descr="bestand">
            <a:extLst>
              <a:ext uri="{FF2B5EF4-FFF2-40B4-BE49-F238E27FC236}">
                <a16:creationId xmlns:a16="http://schemas.microsoft.com/office/drawing/2014/main" id="{1A7C76C1-B8B0-254A-8C2A-D4D2711F23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67" descr="systematik">
            <a:extLst>
              <a:ext uri="{FF2B5EF4-FFF2-40B4-BE49-F238E27FC236}">
                <a16:creationId xmlns:a16="http://schemas.microsoft.com/office/drawing/2014/main" id="{F881410D-19BE-5447-BF0B-3AA10E373E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68" descr="vergleich">
            <a:extLst>
              <a:ext uri="{FF2B5EF4-FFF2-40B4-BE49-F238E27FC236}">
                <a16:creationId xmlns:a16="http://schemas.microsoft.com/office/drawing/2014/main" id="{87B68AEE-FF4E-D741-B5DB-9D1CBE8E66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69" descr="lebensraum">
            <a:extLst>
              <a:ext uri="{FF2B5EF4-FFF2-40B4-BE49-F238E27FC236}">
                <a16:creationId xmlns:a16="http://schemas.microsoft.com/office/drawing/2014/main" id="{0D880126-36B8-B840-B848-AD474987EC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70" descr="nahrung">
            <a:extLst>
              <a:ext uri="{FF2B5EF4-FFF2-40B4-BE49-F238E27FC236}">
                <a16:creationId xmlns:a16="http://schemas.microsoft.com/office/drawing/2014/main" id="{0815097C-3BEE-3D44-9BFC-683F359448B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71" descr="jagdtechnik">
            <a:extLst>
              <a:ext uri="{FF2B5EF4-FFF2-40B4-BE49-F238E27FC236}">
                <a16:creationId xmlns:a16="http://schemas.microsoft.com/office/drawing/2014/main" id="{8F492203-B891-A741-B92E-90359C2E1A2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6" name="Picture 72" descr="fortpflanzung">
            <a:extLst>
              <a:ext uri="{FF2B5EF4-FFF2-40B4-BE49-F238E27FC236}">
                <a16:creationId xmlns:a16="http://schemas.microsoft.com/office/drawing/2014/main" id="{4380208E-C14C-0847-834C-EC1D7F9F782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7" name="Picture 73" descr="gefährdung">
            <a:extLst>
              <a:ext uri="{FF2B5EF4-FFF2-40B4-BE49-F238E27FC236}">
                <a16:creationId xmlns:a16="http://schemas.microsoft.com/office/drawing/2014/main" id="{5EE024B4-EB0F-4940-8CEE-1572688394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8" name="Picture 74" descr="schutzmassnahmen">
            <a:extLst>
              <a:ext uri="{FF2B5EF4-FFF2-40B4-BE49-F238E27FC236}">
                <a16:creationId xmlns:a16="http://schemas.microsoft.com/office/drawing/2014/main" id="{62BDCCE7-4798-8449-873A-846A3CF12FE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7">
            <a:extLst>
              <a:ext uri="{FF2B5EF4-FFF2-40B4-BE49-F238E27FC236}">
                <a16:creationId xmlns:a16="http://schemas.microsoft.com/office/drawing/2014/main" id="{8A6EB986-9B41-7145-9A09-B329BDE78C6D}"/>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80899" name="Picture 22" descr="nahrung">
            <a:extLst>
              <a:ext uri="{FF2B5EF4-FFF2-40B4-BE49-F238E27FC236}">
                <a16:creationId xmlns:a16="http://schemas.microsoft.com/office/drawing/2014/main" id="{59A89D64-B3F4-1E45-917C-3306E9ACB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16" descr="Unbenannt-1">
            <a:extLst>
              <a:ext uri="{FF2B5EF4-FFF2-40B4-BE49-F238E27FC236}">
                <a16:creationId xmlns:a16="http://schemas.microsoft.com/office/drawing/2014/main" id="{B4689353-C50C-7449-9711-93E924D73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045200"/>
            <a:ext cx="3278188" cy="35560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20">
            <a:extLst>
              <a:ext uri="{FF2B5EF4-FFF2-40B4-BE49-F238E27FC236}">
                <a16:creationId xmlns:a16="http://schemas.microsoft.com/office/drawing/2014/main" id="{7F2D3D30-1F30-064C-AC00-2C28C211AE4A}"/>
              </a:ext>
            </a:extLst>
          </p:cNvPr>
          <p:cNvSpPr>
            <a:spLocks noChangeArrowheads="1"/>
          </p:cNvSpPr>
          <p:nvPr/>
        </p:nvSpPr>
        <p:spPr bwMode="auto">
          <a:xfrm>
            <a:off x="1339850" y="944563"/>
            <a:ext cx="1403350" cy="11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11</a:t>
            </a:r>
          </a:p>
        </p:txBody>
      </p:sp>
      <p:pic>
        <p:nvPicPr>
          <p:cNvPr id="80902" name="Picture 23" descr="Unbenannt-3">
            <a:extLst>
              <a:ext uri="{FF2B5EF4-FFF2-40B4-BE49-F238E27FC236}">
                <a16:creationId xmlns:a16="http://schemas.microsoft.com/office/drawing/2014/main" id="{8EE9079F-AA76-3742-B8CC-5013BAB0DB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4" descr="namensherkunft">
            <a:extLst>
              <a:ext uri="{FF2B5EF4-FFF2-40B4-BE49-F238E27FC236}">
                <a16:creationId xmlns:a16="http://schemas.microsoft.com/office/drawing/2014/main" id="{A1264200-62A5-5C4F-92A8-21114AA3E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25" descr="kennzeichen">
            <a:extLst>
              <a:ext uri="{FF2B5EF4-FFF2-40B4-BE49-F238E27FC236}">
                <a16:creationId xmlns:a16="http://schemas.microsoft.com/office/drawing/2014/main" id="{3F3FF7DE-0052-744B-8A0B-274BB6FCA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26" descr="stimme">
            <a:extLst>
              <a:ext uri="{FF2B5EF4-FFF2-40B4-BE49-F238E27FC236}">
                <a16:creationId xmlns:a16="http://schemas.microsoft.com/office/drawing/2014/main" id="{A4CF05D1-BCAC-E442-9F22-A40AC23958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27" descr="verbreitung">
            <a:extLst>
              <a:ext uri="{FF2B5EF4-FFF2-40B4-BE49-F238E27FC236}">
                <a16:creationId xmlns:a16="http://schemas.microsoft.com/office/drawing/2014/main" id="{63BE9F5A-F451-A445-AF1C-647DAAF554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28" descr="wanderung">
            <a:extLst>
              <a:ext uri="{FF2B5EF4-FFF2-40B4-BE49-F238E27FC236}">
                <a16:creationId xmlns:a16="http://schemas.microsoft.com/office/drawing/2014/main" id="{6990CBF6-A717-1344-8909-F9406CFF37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Picture 29" descr="bestand">
            <a:extLst>
              <a:ext uri="{FF2B5EF4-FFF2-40B4-BE49-F238E27FC236}">
                <a16:creationId xmlns:a16="http://schemas.microsoft.com/office/drawing/2014/main" id="{B56C3593-6021-2248-8BE8-B74F4F04FC0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30" descr="systematik">
            <a:extLst>
              <a:ext uri="{FF2B5EF4-FFF2-40B4-BE49-F238E27FC236}">
                <a16:creationId xmlns:a16="http://schemas.microsoft.com/office/drawing/2014/main" id="{CE7FA266-855F-AC48-8A19-85C9856394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31" descr="vergleich">
            <a:extLst>
              <a:ext uri="{FF2B5EF4-FFF2-40B4-BE49-F238E27FC236}">
                <a16:creationId xmlns:a16="http://schemas.microsoft.com/office/drawing/2014/main" id="{5734A004-79EF-1C44-8A6E-A65F8ED077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1" name="Picture 32" descr="lebensraum">
            <a:extLst>
              <a:ext uri="{FF2B5EF4-FFF2-40B4-BE49-F238E27FC236}">
                <a16:creationId xmlns:a16="http://schemas.microsoft.com/office/drawing/2014/main" id="{A836055E-5B35-0B4E-B515-C7E2F37E79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2" name="Picture 33" descr="nahrung">
            <a:extLst>
              <a:ext uri="{FF2B5EF4-FFF2-40B4-BE49-F238E27FC236}">
                <a16:creationId xmlns:a16="http://schemas.microsoft.com/office/drawing/2014/main" id="{CABFCD28-7EC9-554E-98CB-69F2D4D7C7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3" name="Picture 34" descr="jagdtechnik">
            <a:extLst>
              <a:ext uri="{FF2B5EF4-FFF2-40B4-BE49-F238E27FC236}">
                <a16:creationId xmlns:a16="http://schemas.microsoft.com/office/drawing/2014/main" id="{D54F8E1E-2620-7645-9A3E-65B2302E63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4" name="Picture 35" descr="fortpflanzung">
            <a:extLst>
              <a:ext uri="{FF2B5EF4-FFF2-40B4-BE49-F238E27FC236}">
                <a16:creationId xmlns:a16="http://schemas.microsoft.com/office/drawing/2014/main" id="{613BB426-BD28-4341-A3F3-B98D13A1E69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5" name="Picture 36" descr="gefährdung">
            <a:extLst>
              <a:ext uri="{FF2B5EF4-FFF2-40B4-BE49-F238E27FC236}">
                <a16:creationId xmlns:a16="http://schemas.microsoft.com/office/drawing/2014/main" id="{8161253E-6179-044C-B507-8EA1F487915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6" name="Picture 37" descr="schutzmassnahmen">
            <a:extLst>
              <a:ext uri="{FF2B5EF4-FFF2-40B4-BE49-F238E27FC236}">
                <a16:creationId xmlns:a16="http://schemas.microsoft.com/office/drawing/2014/main" id="{E780AB00-A69F-DB4A-800C-203B805541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2">
            <a:extLst>
              <a:ext uri="{FF2B5EF4-FFF2-40B4-BE49-F238E27FC236}">
                <a16:creationId xmlns:a16="http://schemas.microsoft.com/office/drawing/2014/main" id="{1595B683-AF8D-5446-928C-4BA1436A2C2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82947" name="Picture 47">
            <a:extLst>
              <a:ext uri="{FF2B5EF4-FFF2-40B4-BE49-F238E27FC236}">
                <a16:creationId xmlns:a16="http://schemas.microsoft.com/office/drawing/2014/main" id="{F7297E3C-EE1E-2F4F-AE3A-6943E8A7B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963" y="758825"/>
            <a:ext cx="3895725"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8" name="Picture 46">
            <a:extLst>
              <a:ext uri="{FF2B5EF4-FFF2-40B4-BE49-F238E27FC236}">
                <a16:creationId xmlns:a16="http://schemas.microsoft.com/office/drawing/2014/main" id="{C8555571-4458-B848-B558-F63AF962D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3227388"/>
            <a:ext cx="3365500" cy="340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9" name="Rectangle 5">
            <a:extLst>
              <a:ext uri="{FF2B5EF4-FFF2-40B4-BE49-F238E27FC236}">
                <a16:creationId xmlns:a16="http://schemas.microsoft.com/office/drawing/2014/main" id="{443B5846-C611-0740-85EE-CD6608597ABB}"/>
              </a:ext>
            </a:extLst>
          </p:cNvPr>
          <p:cNvSpPr>
            <a:spLocks noGrp="1" noChangeArrowheads="1"/>
          </p:cNvSpPr>
          <p:nvPr>
            <p:ph type="body" sz="half" idx="1"/>
          </p:nvPr>
        </p:nvSpPr>
        <p:spPr>
          <a:xfrm>
            <a:off x="1143000" y="914400"/>
            <a:ext cx="3581400" cy="5943600"/>
          </a:xfrm>
        </p:spPr>
        <p:txBody>
          <a:bodyPr/>
          <a:lstStyle/>
          <a:p>
            <a:pPr eaLnBrk="1" hangingPunct="1"/>
            <a:r>
              <a:rPr lang="de-DE" altLang="de-DE" sz="2000"/>
              <a:t>v.a. Kleine Nager</a:t>
            </a:r>
          </a:p>
          <a:p>
            <a:pPr lvl="1" eaLnBrk="1" hangingPunct="1"/>
            <a:r>
              <a:rPr lang="de-DE" altLang="de-DE" sz="1800"/>
              <a:t>Wühlmäuse</a:t>
            </a:r>
          </a:p>
          <a:p>
            <a:pPr lvl="1" eaLnBrk="1" hangingPunct="1"/>
            <a:r>
              <a:rPr lang="de-DE" altLang="de-DE" sz="1800"/>
              <a:t>Weniger zahlreich Langschwanzmäuse</a:t>
            </a:r>
          </a:p>
        </p:txBody>
      </p:sp>
      <p:sp>
        <p:nvSpPr>
          <p:cNvPr id="82950" name="Text Box 40">
            <a:extLst>
              <a:ext uri="{FF2B5EF4-FFF2-40B4-BE49-F238E27FC236}">
                <a16:creationId xmlns:a16="http://schemas.microsoft.com/office/drawing/2014/main" id="{1E0FC079-71DF-8A4C-8128-FD6BA6DD2059}"/>
              </a:ext>
            </a:extLst>
          </p:cNvPr>
          <p:cNvSpPr txBox="1">
            <a:spLocks noChangeArrowheads="1"/>
          </p:cNvSpPr>
          <p:nvPr/>
        </p:nvSpPr>
        <p:spPr bwMode="auto">
          <a:xfrm rot="-5400000">
            <a:off x="8031957" y="5806281"/>
            <a:ext cx="15224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P. Zeininger</a:t>
            </a:r>
          </a:p>
        </p:txBody>
      </p:sp>
      <p:sp>
        <p:nvSpPr>
          <p:cNvPr id="82951" name="Text Box 45">
            <a:extLst>
              <a:ext uri="{FF2B5EF4-FFF2-40B4-BE49-F238E27FC236}">
                <a16:creationId xmlns:a16="http://schemas.microsoft.com/office/drawing/2014/main" id="{3A593871-CD15-494B-877B-D057F6C11D3C}"/>
              </a:ext>
            </a:extLst>
          </p:cNvPr>
          <p:cNvSpPr txBox="1">
            <a:spLocks noChangeArrowheads="1"/>
          </p:cNvSpPr>
          <p:nvPr/>
        </p:nvSpPr>
        <p:spPr bwMode="auto">
          <a:xfrm rot="-5400000">
            <a:off x="3688556" y="5725319"/>
            <a:ext cx="152241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D. Nill</a:t>
            </a:r>
          </a:p>
        </p:txBody>
      </p:sp>
      <p:pic>
        <p:nvPicPr>
          <p:cNvPr id="82952" name="Picture 50" descr="Unbenannt-3">
            <a:extLst>
              <a:ext uri="{FF2B5EF4-FFF2-40B4-BE49-F238E27FC236}">
                <a16:creationId xmlns:a16="http://schemas.microsoft.com/office/drawing/2014/main" id="{F42BEFB6-C660-2C42-9455-A7F327AC0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51" descr="namensherkunft">
            <a:extLst>
              <a:ext uri="{FF2B5EF4-FFF2-40B4-BE49-F238E27FC236}">
                <a16:creationId xmlns:a16="http://schemas.microsoft.com/office/drawing/2014/main" id="{7C0073EC-39C5-1F4F-B825-86F9A236F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52" descr="kennzeichen">
            <a:extLst>
              <a:ext uri="{FF2B5EF4-FFF2-40B4-BE49-F238E27FC236}">
                <a16:creationId xmlns:a16="http://schemas.microsoft.com/office/drawing/2014/main" id="{F38B975F-744C-284C-A212-CC4ADB7153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53" descr="stimme">
            <a:extLst>
              <a:ext uri="{FF2B5EF4-FFF2-40B4-BE49-F238E27FC236}">
                <a16:creationId xmlns:a16="http://schemas.microsoft.com/office/drawing/2014/main" id="{F537FAEC-AC7B-DE4C-8E45-B62AC970FEF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54" descr="verbreitung">
            <a:extLst>
              <a:ext uri="{FF2B5EF4-FFF2-40B4-BE49-F238E27FC236}">
                <a16:creationId xmlns:a16="http://schemas.microsoft.com/office/drawing/2014/main" id="{F7ED922D-18D2-D941-9B85-7CFD1F5D19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55" descr="wanderung">
            <a:extLst>
              <a:ext uri="{FF2B5EF4-FFF2-40B4-BE49-F238E27FC236}">
                <a16:creationId xmlns:a16="http://schemas.microsoft.com/office/drawing/2014/main" id="{870A7AA4-746B-9B42-907F-78C159C963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8" name="Picture 56" descr="bestand">
            <a:extLst>
              <a:ext uri="{FF2B5EF4-FFF2-40B4-BE49-F238E27FC236}">
                <a16:creationId xmlns:a16="http://schemas.microsoft.com/office/drawing/2014/main" id="{F9E42061-DF89-B64B-8F81-93DD266E4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9" name="Picture 57" descr="systematik">
            <a:extLst>
              <a:ext uri="{FF2B5EF4-FFF2-40B4-BE49-F238E27FC236}">
                <a16:creationId xmlns:a16="http://schemas.microsoft.com/office/drawing/2014/main" id="{2FD2E0BA-BED2-3F48-812E-8C5F6521E9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0" name="Picture 58" descr="vergleich">
            <a:extLst>
              <a:ext uri="{FF2B5EF4-FFF2-40B4-BE49-F238E27FC236}">
                <a16:creationId xmlns:a16="http://schemas.microsoft.com/office/drawing/2014/main" id="{2C6C1900-DD05-AE41-90BB-79F114C248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1" name="Picture 59" descr="lebensraum">
            <a:extLst>
              <a:ext uri="{FF2B5EF4-FFF2-40B4-BE49-F238E27FC236}">
                <a16:creationId xmlns:a16="http://schemas.microsoft.com/office/drawing/2014/main" id="{08280354-8D19-2A49-A9BE-B7491F1096A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2" name="Picture 60" descr="nahrung">
            <a:extLst>
              <a:ext uri="{FF2B5EF4-FFF2-40B4-BE49-F238E27FC236}">
                <a16:creationId xmlns:a16="http://schemas.microsoft.com/office/drawing/2014/main" id="{5D1914E9-02EB-724C-AF1C-31783D2F82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Picture 61" descr="jagdtechnik">
            <a:extLst>
              <a:ext uri="{FF2B5EF4-FFF2-40B4-BE49-F238E27FC236}">
                <a16:creationId xmlns:a16="http://schemas.microsoft.com/office/drawing/2014/main" id="{2B469B96-995D-EE4C-A398-89B0DBAAB5C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4" name="Picture 62" descr="fortpflanzung">
            <a:extLst>
              <a:ext uri="{FF2B5EF4-FFF2-40B4-BE49-F238E27FC236}">
                <a16:creationId xmlns:a16="http://schemas.microsoft.com/office/drawing/2014/main" id="{82AA14BD-0368-4F4B-BB62-DFA99E59E76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5" name="Picture 63" descr="gefährdung">
            <a:extLst>
              <a:ext uri="{FF2B5EF4-FFF2-40B4-BE49-F238E27FC236}">
                <a16:creationId xmlns:a16="http://schemas.microsoft.com/office/drawing/2014/main" id="{425243AD-13DE-B449-ADF7-B7A9CF03555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6" name="Picture 64" descr="schutzmassnahmen">
            <a:extLst>
              <a:ext uri="{FF2B5EF4-FFF2-40B4-BE49-F238E27FC236}">
                <a16:creationId xmlns:a16="http://schemas.microsoft.com/office/drawing/2014/main" id="{7322C452-AE54-CD4A-AE24-2B4454875F9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B7F35F4-7D91-AE47-867B-BA7906A4D8C2}"/>
              </a:ext>
            </a:extLst>
          </p:cNvPr>
          <p:cNvSpPr>
            <a:spLocks noChangeArrowheads="1"/>
          </p:cNvSpPr>
          <p:nvPr>
            <p:ph type="title"/>
          </p:nvPr>
        </p:nvSpPr>
        <p:spPr bwMode="auto">
          <a:xfrm>
            <a:off x="914400" y="990600"/>
            <a:ext cx="8077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a:t>Vogel des Jahres 2008</a:t>
            </a:r>
          </a:p>
        </p:txBody>
      </p:sp>
      <p:sp>
        <p:nvSpPr>
          <p:cNvPr id="11267" name="Rectangle 3">
            <a:extLst>
              <a:ext uri="{FF2B5EF4-FFF2-40B4-BE49-F238E27FC236}">
                <a16:creationId xmlns:a16="http://schemas.microsoft.com/office/drawing/2014/main" id="{AF401424-34E7-ED40-9797-633EA79D2EE8}"/>
              </a:ext>
            </a:extLst>
          </p:cNvPr>
          <p:cNvSpPr>
            <a:spLocks noGrp="1" noChangeArrowheads="1"/>
          </p:cNvSpPr>
          <p:nvPr>
            <p:ph type="body" idx="1"/>
          </p:nvPr>
        </p:nvSpPr>
        <p:spPr>
          <a:xfrm>
            <a:off x="1143000" y="1905000"/>
            <a:ext cx="7391400" cy="4648200"/>
          </a:xfrm>
        </p:spPr>
        <p:txBody>
          <a:bodyPr/>
          <a:lstStyle/>
          <a:p>
            <a:pPr lvl="1" eaLnBrk="1" hangingPunct="1"/>
            <a:r>
              <a:rPr lang="de-DE" altLang="de-DE"/>
              <a:t>Eine Aktion des Schweizer Vogelschutzes 	SVS/BirdLife Schweiz</a:t>
            </a:r>
          </a:p>
          <a:p>
            <a:pPr eaLnBrk="1" hangingPunct="1"/>
            <a:endParaRPr lang="de-DE" altLang="de-DE"/>
          </a:p>
          <a:p>
            <a:pPr eaLnBrk="1" hangingPunct="1">
              <a:buFontTx/>
              <a:buNone/>
            </a:pPr>
            <a:r>
              <a:rPr lang="de-DE" altLang="de-DE" b="1"/>
              <a:t>Weshalb?</a:t>
            </a:r>
          </a:p>
          <a:p>
            <a:pPr eaLnBrk="1" hangingPunct="1">
              <a:lnSpc>
                <a:spcPct val="20000"/>
              </a:lnSpc>
              <a:buFontTx/>
              <a:buNone/>
            </a:pPr>
            <a:endParaRPr lang="de-DE" altLang="de-DE" b="1"/>
          </a:p>
          <a:p>
            <a:pPr lvl="1" eaLnBrk="1" hangingPunct="1">
              <a:lnSpc>
                <a:spcPct val="140000"/>
              </a:lnSpc>
              <a:buFont typeface="Zapf Dingbats" pitchFamily="1" charset="2"/>
              <a:buNone/>
            </a:pPr>
            <a:r>
              <a:rPr lang="de-DE" altLang="de-DE"/>
              <a:t>Der Turmfalke ist:</a:t>
            </a:r>
          </a:p>
          <a:p>
            <a:pPr lvl="1" eaLnBrk="1" hangingPunct="1">
              <a:lnSpc>
                <a:spcPct val="140000"/>
              </a:lnSpc>
            </a:pPr>
            <a:r>
              <a:rPr lang="de-DE" altLang="de-DE"/>
              <a:t>Ein Bewohner reich strukturierter Kulturlandschaften</a:t>
            </a:r>
          </a:p>
          <a:p>
            <a:pPr lvl="1" eaLnBrk="1" hangingPunct="1">
              <a:lnSpc>
                <a:spcPct val="140000"/>
              </a:lnSpc>
            </a:pPr>
            <a:r>
              <a:rPr lang="de-DE" altLang="de-DE"/>
              <a:t>Angewiesen auf eine extensive Bewirtschaftung</a:t>
            </a:r>
          </a:p>
          <a:p>
            <a:pPr lvl="1" eaLnBrk="1" hangingPunct="1">
              <a:lnSpc>
                <a:spcPct val="140000"/>
              </a:lnSpc>
            </a:pPr>
            <a:r>
              <a:rPr lang="de-DE" altLang="de-DE"/>
              <a:t>Eine Indikator-Art für die erfolgreiche Umsetzung der </a:t>
            </a:r>
            <a:r>
              <a:rPr lang="de-DE" altLang="ja-JP"/>
              <a:t>Ökoqualitätsverordnung ÖQV</a:t>
            </a:r>
            <a:endParaRPr lang="de-DE" altLang="de-DE"/>
          </a:p>
        </p:txBody>
      </p:sp>
      <p:pic>
        <p:nvPicPr>
          <p:cNvPr id="11268" name="Picture 64" descr="Unbenannt-3">
            <a:extLst>
              <a:ext uri="{FF2B5EF4-FFF2-40B4-BE49-F238E27FC236}">
                <a16:creationId xmlns:a16="http://schemas.microsoft.com/office/drawing/2014/main" id="{17F75184-F912-3F4A-9000-CD6FD6F99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5" descr="namensherkunft">
            <a:extLst>
              <a:ext uri="{FF2B5EF4-FFF2-40B4-BE49-F238E27FC236}">
                <a16:creationId xmlns:a16="http://schemas.microsoft.com/office/drawing/2014/main" id="{367E6010-9F3A-694C-BA36-5ED4D3B8C4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6" descr="kennzeichen">
            <a:extLst>
              <a:ext uri="{FF2B5EF4-FFF2-40B4-BE49-F238E27FC236}">
                <a16:creationId xmlns:a16="http://schemas.microsoft.com/office/drawing/2014/main" id="{E998EEEB-4114-E444-96E2-BDF238FA4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7" descr="stimme">
            <a:extLst>
              <a:ext uri="{FF2B5EF4-FFF2-40B4-BE49-F238E27FC236}">
                <a16:creationId xmlns:a16="http://schemas.microsoft.com/office/drawing/2014/main" id="{5308325F-D216-BD4A-8DDE-ACDE34067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68" descr="verbreitung">
            <a:extLst>
              <a:ext uri="{FF2B5EF4-FFF2-40B4-BE49-F238E27FC236}">
                <a16:creationId xmlns:a16="http://schemas.microsoft.com/office/drawing/2014/main" id="{DAE090CE-F62A-6340-BBEE-871979F704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69" descr="wanderung">
            <a:extLst>
              <a:ext uri="{FF2B5EF4-FFF2-40B4-BE49-F238E27FC236}">
                <a16:creationId xmlns:a16="http://schemas.microsoft.com/office/drawing/2014/main" id="{3E65139E-7B63-3440-B8D8-A142719220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70" descr="bestand">
            <a:extLst>
              <a:ext uri="{FF2B5EF4-FFF2-40B4-BE49-F238E27FC236}">
                <a16:creationId xmlns:a16="http://schemas.microsoft.com/office/drawing/2014/main" id="{50C7B279-6CD6-3E41-BA66-A963A7CCCB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71" descr="systematik">
            <a:extLst>
              <a:ext uri="{FF2B5EF4-FFF2-40B4-BE49-F238E27FC236}">
                <a16:creationId xmlns:a16="http://schemas.microsoft.com/office/drawing/2014/main" id="{3EBBDBD7-6ACD-BF4B-A6E2-C826EEA419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72" descr="vergleich">
            <a:extLst>
              <a:ext uri="{FF2B5EF4-FFF2-40B4-BE49-F238E27FC236}">
                <a16:creationId xmlns:a16="http://schemas.microsoft.com/office/drawing/2014/main" id="{E641114A-8CEA-A841-B0A5-AE88C61C92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73" descr="lebensraum">
            <a:extLst>
              <a:ext uri="{FF2B5EF4-FFF2-40B4-BE49-F238E27FC236}">
                <a16:creationId xmlns:a16="http://schemas.microsoft.com/office/drawing/2014/main" id="{16EE27E5-B179-D341-8D37-AD4201D711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74" descr="nahrung">
            <a:extLst>
              <a:ext uri="{FF2B5EF4-FFF2-40B4-BE49-F238E27FC236}">
                <a16:creationId xmlns:a16="http://schemas.microsoft.com/office/drawing/2014/main" id="{30A45BDF-C7F8-9642-9252-E0DEEB4E97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75" descr="jagdtechnik">
            <a:extLst>
              <a:ext uri="{FF2B5EF4-FFF2-40B4-BE49-F238E27FC236}">
                <a16:creationId xmlns:a16="http://schemas.microsoft.com/office/drawing/2014/main" id="{A62308AD-BC15-E945-838C-4F2719EB8F2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76" descr="fortpflanzung">
            <a:extLst>
              <a:ext uri="{FF2B5EF4-FFF2-40B4-BE49-F238E27FC236}">
                <a16:creationId xmlns:a16="http://schemas.microsoft.com/office/drawing/2014/main" id="{8300F62F-C596-F442-AEC3-0FC55BF6AE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77" descr="gefährdung">
            <a:extLst>
              <a:ext uri="{FF2B5EF4-FFF2-40B4-BE49-F238E27FC236}">
                <a16:creationId xmlns:a16="http://schemas.microsoft.com/office/drawing/2014/main" id="{CCFF427E-31EB-424F-841F-465237E6EB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78" descr="schutzmassnahmen">
            <a:extLst>
              <a:ext uri="{FF2B5EF4-FFF2-40B4-BE49-F238E27FC236}">
                <a16:creationId xmlns:a16="http://schemas.microsoft.com/office/drawing/2014/main" id="{589736B5-2D9E-694F-A9EE-B863E9EA2B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9">
            <a:extLst>
              <a:ext uri="{FF2B5EF4-FFF2-40B4-BE49-F238E27FC236}">
                <a16:creationId xmlns:a16="http://schemas.microsoft.com/office/drawing/2014/main" id="{20BA4852-9C11-7D47-A391-DA8BA48B0A7D}"/>
              </a:ext>
            </a:extLst>
          </p:cNvPr>
          <p:cNvSpPr>
            <a:spLocks noChangeArrowheads="1"/>
          </p:cNvSpPr>
          <p:nvPr/>
        </p:nvSpPr>
        <p:spPr bwMode="auto">
          <a:xfrm>
            <a:off x="769938" y="654050"/>
            <a:ext cx="8374062" cy="62039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84995" name="Picture 3" descr="turmfalke_bachmeier_ornis_5-04">
            <a:extLst>
              <a:ext uri="{FF2B5EF4-FFF2-40B4-BE49-F238E27FC236}">
                <a16:creationId xmlns:a16="http://schemas.microsoft.com/office/drawing/2014/main" id="{0D020BB7-794D-EA45-9177-EBFC38EF9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3" t="22232" r="25226" b="9550"/>
          <a:stretch>
            <a:fillRect/>
          </a:stretch>
        </p:blipFill>
        <p:spPr bwMode="auto">
          <a:xfrm>
            <a:off x="769938" y="654050"/>
            <a:ext cx="8374062"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a:extLst>
              <a:ext uri="{FF2B5EF4-FFF2-40B4-BE49-F238E27FC236}">
                <a16:creationId xmlns:a16="http://schemas.microsoft.com/office/drawing/2014/main" id="{DC02DDE5-BB99-794D-88A4-F80ECC05DEEB}"/>
              </a:ext>
            </a:extLst>
          </p:cNvPr>
          <p:cNvSpPr>
            <a:spLocks noChangeArrowheads="1"/>
          </p:cNvSpPr>
          <p:nvPr/>
        </p:nvSpPr>
        <p:spPr bwMode="auto">
          <a:xfrm>
            <a:off x="769938" y="650875"/>
            <a:ext cx="8374062" cy="6215063"/>
          </a:xfrm>
          <a:prstGeom prst="rect">
            <a:avLst/>
          </a:prstGeom>
          <a:gradFill rotWithShape="0">
            <a:gsLst>
              <a:gs pos="0">
                <a:schemeClr val="bg1"/>
              </a:gs>
              <a:gs pos="100000">
                <a:schemeClr val="bg1">
                  <a:gamma/>
                  <a:shade val="72157"/>
                  <a:invGamma/>
                  <a:alpha val="0"/>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endParaRPr lang="de-CH" altLang="de-DE" sz="2000"/>
          </a:p>
        </p:txBody>
      </p:sp>
      <p:sp>
        <p:nvSpPr>
          <p:cNvPr id="84997" name="Rectangle 5">
            <a:extLst>
              <a:ext uri="{FF2B5EF4-FFF2-40B4-BE49-F238E27FC236}">
                <a16:creationId xmlns:a16="http://schemas.microsoft.com/office/drawing/2014/main" id="{28286CD0-3A3B-3E48-9E58-68AD1039F6EA}"/>
              </a:ext>
            </a:extLst>
          </p:cNvPr>
          <p:cNvSpPr>
            <a:spLocks noGrp="1" noChangeArrowheads="1"/>
          </p:cNvSpPr>
          <p:nvPr>
            <p:ph type="body" sz="half" idx="1"/>
          </p:nvPr>
        </p:nvSpPr>
        <p:spPr>
          <a:xfrm>
            <a:off x="1143000" y="914400"/>
            <a:ext cx="4572000" cy="5943600"/>
          </a:xfrm>
        </p:spPr>
        <p:txBody>
          <a:bodyPr/>
          <a:lstStyle/>
          <a:p>
            <a:pPr eaLnBrk="1" hangingPunct="1"/>
            <a:r>
              <a:rPr lang="de-DE" altLang="de-DE" sz="2000"/>
              <a:t>Daneben auch andere kleine Tiere:</a:t>
            </a:r>
          </a:p>
          <a:p>
            <a:pPr lvl="1" eaLnBrk="1" hangingPunct="1"/>
            <a:r>
              <a:rPr lang="de-DE" altLang="de-DE" sz="1800"/>
              <a:t>Spitzmäuse</a:t>
            </a:r>
          </a:p>
          <a:p>
            <a:pPr lvl="1" eaLnBrk="1" hangingPunct="1"/>
            <a:r>
              <a:rPr lang="de-DE" altLang="de-DE" sz="1800"/>
              <a:t>Maulwürfe</a:t>
            </a:r>
          </a:p>
          <a:p>
            <a:pPr lvl="1" eaLnBrk="1" hangingPunct="1"/>
            <a:r>
              <a:rPr lang="de-DE" altLang="de-DE" sz="1800"/>
              <a:t>Reptilien</a:t>
            </a:r>
          </a:p>
          <a:p>
            <a:pPr lvl="1" eaLnBrk="1" hangingPunct="1"/>
            <a:r>
              <a:rPr lang="de-DE" altLang="de-DE" sz="1800"/>
              <a:t>Amphibien</a:t>
            </a:r>
          </a:p>
          <a:p>
            <a:pPr lvl="1" eaLnBrk="1" hangingPunct="1"/>
            <a:r>
              <a:rPr lang="de-DE" altLang="de-DE" sz="1800"/>
              <a:t>Kleinvögel (Jungvögel bis Taubengrösse)</a:t>
            </a:r>
          </a:p>
          <a:p>
            <a:pPr lvl="1" eaLnBrk="1" hangingPunct="1"/>
            <a:r>
              <a:rPr lang="de-DE" altLang="de-DE" sz="1800"/>
              <a:t>Insekten</a:t>
            </a:r>
          </a:p>
          <a:p>
            <a:pPr eaLnBrk="1" hangingPunct="1"/>
            <a:r>
              <a:rPr lang="de-DE" altLang="de-DE" sz="2000"/>
              <a:t>Vögel v.a. in Städten und </a:t>
            </a:r>
          </a:p>
          <a:p>
            <a:pPr eaLnBrk="1" hangingPunct="1">
              <a:lnSpc>
                <a:spcPct val="90000"/>
              </a:lnSpc>
              <a:buFontTx/>
              <a:buNone/>
            </a:pPr>
            <a:r>
              <a:rPr lang="de-DE" altLang="de-DE" sz="2000"/>
              <a:t>	bei Kleinsäugermangel</a:t>
            </a:r>
          </a:p>
          <a:p>
            <a:pPr eaLnBrk="1" hangingPunct="1"/>
            <a:r>
              <a:rPr lang="de-DE" altLang="de-DE" sz="2000" b="1"/>
              <a:t>Nahrungsbedarf:</a:t>
            </a:r>
            <a:r>
              <a:rPr lang="de-DE" altLang="de-DE" sz="2000"/>
              <a:t> 60-80 g, </a:t>
            </a:r>
          </a:p>
          <a:p>
            <a:pPr eaLnBrk="1" hangingPunct="1">
              <a:lnSpc>
                <a:spcPct val="90000"/>
              </a:lnSpc>
              <a:buFontTx/>
              <a:buNone/>
            </a:pPr>
            <a:r>
              <a:rPr lang="de-DE" altLang="de-DE" sz="2000"/>
              <a:t>	also ca. 2 adulte Feldmäuse </a:t>
            </a:r>
          </a:p>
          <a:p>
            <a:pPr eaLnBrk="1" hangingPunct="1">
              <a:lnSpc>
                <a:spcPct val="90000"/>
              </a:lnSpc>
              <a:buFontTx/>
              <a:buNone/>
            </a:pPr>
            <a:r>
              <a:rPr lang="de-DE" altLang="de-DE" sz="2000"/>
              <a:t>	pro Tag</a:t>
            </a:r>
          </a:p>
        </p:txBody>
      </p:sp>
      <p:sp>
        <p:nvSpPr>
          <p:cNvPr id="84998" name="Text Box 6">
            <a:extLst>
              <a:ext uri="{FF2B5EF4-FFF2-40B4-BE49-F238E27FC236}">
                <a16:creationId xmlns:a16="http://schemas.microsoft.com/office/drawing/2014/main" id="{A3B773E0-83E2-7248-83C1-5CE92C435131}"/>
              </a:ext>
            </a:extLst>
          </p:cNvPr>
          <p:cNvSpPr txBox="1">
            <a:spLocks noChangeArrowheads="1"/>
          </p:cNvSpPr>
          <p:nvPr/>
        </p:nvSpPr>
        <p:spPr bwMode="auto">
          <a:xfrm rot="-5400000">
            <a:off x="46832" y="6050756"/>
            <a:ext cx="15224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Günter Bachmeier</a:t>
            </a:r>
          </a:p>
        </p:txBody>
      </p:sp>
      <p:pic>
        <p:nvPicPr>
          <p:cNvPr id="84999" name="Picture 13" descr="Unbenannt-3">
            <a:extLst>
              <a:ext uri="{FF2B5EF4-FFF2-40B4-BE49-F238E27FC236}">
                <a16:creationId xmlns:a16="http://schemas.microsoft.com/office/drawing/2014/main" id="{AACC3572-43D6-7049-A421-6FFEF95C2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4" descr="namensherkunft">
            <a:extLst>
              <a:ext uri="{FF2B5EF4-FFF2-40B4-BE49-F238E27FC236}">
                <a16:creationId xmlns:a16="http://schemas.microsoft.com/office/drawing/2014/main" id="{9BBB0E00-DEA7-4749-84CA-15EF74A4E8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5" descr="kennzeichen">
            <a:extLst>
              <a:ext uri="{FF2B5EF4-FFF2-40B4-BE49-F238E27FC236}">
                <a16:creationId xmlns:a16="http://schemas.microsoft.com/office/drawing/2014/main" id="{73AFD68B-0ACA-3C41-838B-A111EBC6E7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16" descr="stimme">
            <a:extLst>
              <a:ext uri="{FF2B5EF4-FFF2-40B4-BE49-F238E27FC236}">
                <a16:creationId xmlns:a16="http://schemas.microsoft.com/office/drawing/2014/main" id="{F877512A-10BA-894B-88B1-87E9E2623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7" descr="verbreitung">
            <a:extLst>
              <a:ext uri="{FF2B5EF4-FFF2-40B4-BE49-F238E27FC236}">
                <a16:creationId xmlns:a16="http://schemas.microsoft.com/office/drawing/2014/main" id="{CD1B99A1-B6AE-9E46-BB32-197990E21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8" descr="wanderung">
            <a:extLst>
              <a:ext uri="{FF2B5EF4-FFF2-40B4-BE49-F238E27FC236}">
                <a16:creationId xmlns:a16="http://schemas.microsoft.com/office/drawing/2014/main" id="{53CA4A65-65C5-3F4F-BB59-C783656A1A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9" descr="bestand">
            <a:extLst>
              <a:ext uri="{FF2B5EF4-FFF2-40B4-BE49-F238E27FC236}">
                <a16:creationId xmlns:a16="http://schemas.microsoft.com/office/drawing/2014/main" id="{B455B819-E2DF-D04F-9862-B851E6E8EE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20" descr="systematik">
            <a:extLst>
              <a:ext uri="{FF2B5EF4-FFF2-40B4-BE49-F238E27FC236}">
                <a16:creationId xmlns:a16="http://schemas.microsoft.com/office/drawing/2014/main" id="{1A64313F-7569-404B-A5E1-DA4D028C0A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21" descr="vergleich">
            <a:extLst>
              <a:ext uri="{FF2B5EF4-FFF2-40B4-BE49-F238E27FC236}">
                <a16:creationId xmlns:a16="http://schemas.microsoft.com/office/drawing/2014/main" id="{90FF7A0B-19D3-8144-94EF-43061E63BA9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8" name="Picture 22" descr="lebensraum">
            <a:extLst>
              <a:ext uri="{FF2B5EF4-FFF2-40B4-BE49-F238E27FC236}">
                <a16:creationId xmlns:a16="http://schemas.microsoft.com/office/drawing/2014/main" id="{7E7AD63A-F5B3-A541-A308-CFE2F6EF34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9" name="Picture 23" descr="nahrung">
            <a:extLst>
              <a:ext uri="{FF2B5EF4-FFF2-40B4-BE49-F238E27FC236}">
                <a16:creationId xmlns:a16="http://schemas.microsoft.com/office/drawing/2014/main" id="{1AB71DAE-7D0F-A949-A879-88F820B9FC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0" name="Picture 24" descr="jagdtechnik">
            <a:extLst>
              <a:ext uri="{FF2B5EF4-FFF2-40B4-BE49-F238E27FC236}">
                <a16:creationId xmlns:a16="http://schemas.microsoft.com/office/drawing/2014/main" id="{63D02D71-681D-0940-BB4A-C514B52654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Picture 25" descr="fortpflanzung">
            <a:extLst>
              <a:ext uri="{FF2B5EF4-FFF2-40B4-BE49-F238E27FC236}">
                <a16:creationId xmlns:a16="http://schemas.microsoft.com/office/drawing/2014/main" id="{55168CC8-67FF-8C48-B793-2B4F7F9AAA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2" name="Picture 26" descr="gefährdung">
            <a:extLst>
              <a:ext uri="{FF2B5EF4-FFF2-40B4-BE49-F238E27FC236}">
                <a16:creationId xmlns:a16="http://schemas.microsoft.com/office/drawing/2014/main" id="{3CE7059A-FF07-F749-98C4-15D97668B6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3" name="Picture 27" descr="schutzmassnahmen">
            <a:extLst>
              <a:ext uri="{FF2B5EF4-FFF2-40B4-BE49-F238E27FC236}">
                <a16:creationId xmlns:a16="http://schemas.microsoft.com/office/drawing/2014/main" id="{A47DB520-A01B-9548-8B46-9E29FFDCB4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1">
            <a:extLst>
              <a:ext uri="{FF2B5EF4-FFF2-40B4-BE49-F238E27FC236}">
                <a16:creationId xmlns:a16="http://schemas.microsoft.com/office/drawing/2014/main" id="{A50BD4FF-D295-D946-AFE5-B51ED22392FF}"/>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87043" name="Picture 16" descr="jagdtechnik">
            <a:extLst>
              <a:ext uri="{FF2B5EF4-FFF2-40B4-BE49-F238E27FC236}">
                <a16:creationId xmlns:a16="http://schemas.microsoft.com/office/drawing/2014/main" id="{F90AA9C4-4AA2-1447-A9C6-C9D03B4A4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0" descr="Unbenannt-1">
            <a:extLst>
              <a:ext uri="{FF2B5EF4-FFF2-40B4-BE49-F238E27FC236}">
                <a16:creationId xmlns:a16="http://schemas.microsoft.com/office/drawing/2014/main" id="{0E5A392D-4E03-4745-9D05-DFFC7B92F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065838"/>
            <a:ext cx="4419600" cy="33496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Rectangle 14">
            <a:extLst>
              <a:ext uri="{FF2B5EF4-FFF2-40B4-BE49-F238E27FC236}">
                <a16:creationId xmlns:a16="http://schemas.microsoft.com/office/drawing/2014/main" id="{9313D26F-A800-7043-BF7B-6B2DA4A2C4D0}"/>
              </a:ext>
            </a:extLst>
          </p:cNvPr>
          <p:cNvSpPr>
            <a:spLocks noChangeArrowheads="1"/>
          </p:cNvSpPr>
          <p:nvPr/>
        </p:nvSpPr>
        <p:spPr bwMode="auto">
          <a:xfrm>
            <a:off x="1263650" y="944563"/>
            <a:ext cx="1403350" cy="11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12</a:t>
            </a:r>
          </a:p>
        </p:txBody>
      </p:sp>
      <p:pic>
        <p:nvPicPr>
          <p:cNvPr id="87046" name="Picture 17" descr="Unbenannt-3">
            <a:extLst>
              <a:ext uri="{FF2B5EF4-FFF2-40B4-BE49-F238E27FC236}">
                <a16:creationId xmlns:a16="http://schemas.microsoft.com/office/drawing/2014/main" id="{97A95781-7926-2C4D-8E95-503FE6BC5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18" descr="namensherkunft">
            <a:extLst>
              <a:ext uri="{FF2B5EF4-FFF2-40B4-BE49-F238E27FC236}">
                <a16:creationId xmlns:a16="http://schemas.microsoft.com/office/drawing/2014/main" id="{95A4358A-F7B4-B241-B9C6-8AFD6B7FA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9" descr="kennzeichen">
            <a:extLst>
              <a:ext uri="{FF2B5EF4-FFF2-40B4-BE49-F238E27FC236}">
                <a16:creationId xmlns:a16="http://schemas.microsoft.com/office/drawing/2014/main" id="{BD224786-A9C0-4049-8532-62FADEE50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20" descr="stimme">
            <a:extLst>
              <a:ext uri="{FF2B5EF4-FFF2-40B4-BE49-F238E27FC236}">
                <a16:creationId xmlns:a16="http://schemas.microsoft.com/office/drawing/2014/main" id="{61649F4B-6E20-7344-ACE0-685BB49F6C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21" descr="verbreitung">
            <a:extLst>
              <a:ext uri="{FF2B5EF4-FFF2-40B4-BE49-F238E27FC236}">
                <a16:creationId xmlns:a16="http://schemas.microsoft.com/office/drawing/2014/main" id="{FF302B07-B0A3-3F4E-83EB-3389191196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22" descr="wanderung">
            <a:extLst>
              <a:ext uri="{FF2B5EF4-FFF2-40B4-BE49-F238E27FC236}">
                <a16:creationId xmlns:a16="http://schemas.microsoft.com/office/drawing/2014/main" id="{BB4D78FF-8DA8-EF49-BBBA-91D1BF1584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Picture 23" descr="bestand">
            <a:extLst>
              <a:ext uri="{FF2B5EF4-FFF2-40B4-BE49-F238E27FC236}">
                <a16:creationId xmlns:a16="http://schemas.microsoft.com/office/drawing/2014/main" id="{D9DF8D73-C283-BC4A-8CDA-BDC5970DD0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3" name="Picture 24" descr="systematik">
            <a:extLst>
              <a:ext uri="{FF2B5EF4-FFF2-40B4-BE49-F238E27FC236}">
                <a16:creationId xmlns:a16="http://schemas.microsoft.com/office/drawing/2014/main" id="{3BECB4FB-0D94-9B48-A33A-40FE0FB58D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25" descr="vergleich">
            <a:extLst>
              <a:ext uri="{FF2B5EF4-FFF2-40B4-BE49-F238E27FC236}">
                <a16:creationId xmlns:a16="http://schemas.microsoft.com/office/drawing/2014/main" id="{1476A427-AA9F-A346-ABB1-472F4904AA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5" name="Picture 26" descr="lebensraum">
            <a:extLst>
              <a:ext uri="{FF2B5EF4-FFF2-40B4-BE49-F238E27FC236}">
                <a16:creationId xmlns:a16="http://schemas.microsoft.com/office/drawing/2014/main" id="{3E281E42-7674-F945-80DD-296334C1EC0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6" name="Picture 27" descr="nahrung">
            <a:extLst>
              <a:ext uri="{FF2B5EF4-FFF2-40B4-BE49-F238E27FC236}">
                <a16:creationId xmlns:a16="http://schemas.microsoft.com/office/drawing/2014/main" id="{F9E0CF30-961B-5D45-BF28-2167849D180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7" name="Picture 28" descr="jagdtechnik">
            <a:extLst>
              <a:ext uri="{FF2B5EF4-FFF2-40B4-BE49-F238E27FC236}">
                <a16:creationId xmlns:a16="http://schemas.microsoft.com/office/drawing/2014/main" id="{F78D30F7-59FD-A84F-B65D-9EE194A050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8" name="Picture 29" descr="fortpflanzung">
            <a:extLst>
              <a:ext uri="{FF2B5EF4-FFF2-40B4-BE49-F238E27FC236}">
                <a16:creationId xmlns:a16="http://schemas.microsoft.com/office/drawing/2014/main" id="{B4500877-99C4-0049-9D07-188132043D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9" name="Picture 30" descr="gefährdung">
            <a:extLst>
              <a:ext uri="{FF2B5EF4-FFF2-40B4-BE49-F238E27FC236}">
                <a16:creationId xmlns:a16="http://schemas.microsoft.com/office/drawing/2014/main" id="{ECCCDF58-E368-C941-8A88-BD326605796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60" name="Picture 31" descr="schutzmassnahmen">
            <a:extLst>
              <a:ext uri="{FF2B5EF4-FFF2-40B4-BE49-F238E27FC236}">
                <a16:creationId xmlns:a16="http://schemas.microsoft.com/office/drawing/2014/main" id="{4C9F908B-9563-EE40-8069-B414A967F84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736" name="Picture 64" descr="flug6">
            <a:extLst>
              <a:ext uri="{FF2B5EF4-FFF2-40B4-BE49-F238E27FC236}">
                <a16:creationId xmlns:a16="http://schemas.microsoft.com/office/drawing/2014/main" id="{5F78783B-3D4E-ED44-A9D7-A01968E3F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587875"/>
            <a:ext cx="23923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35" name="Picture 63" descr="flug9">
            <a:extLst>
              <a:ext uri="{FF2B5EF4-FFF2-40B4-BE49-F238E27FC236}">
                <a16:creationId xmlns:a16="http://schemas.microsoft.com/office/drawing/2014/main" id="{B215BFC4-4764-A544-90B2-FB03B244E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238" y="2438400"/>
            <a:ext cx="15081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34" name="Picture 62" descr="flug8">
            <a:extLst>
              <a:ext uri="{FF2B5EF4-FFF2-40B4-BE49-F238E27FC236}">
                <a16:creationId xmlns:a16="http://schemas.microsoft.com/office/drawing/2014/main" id="{DA5C8287-0D25-A145-AF26-E87BDA71F7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2388" y="2732088"/>
            <a:ext cx="149701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33" name="Picture 61" descr="flug7">
            <a:extLst>
              <a:ext uri="{FF2B5EF4-FFF2-40B4-BE49-F238E27FC236}">
                <a16:creationId xmlns:a16="http://schemas.microsoft.com/office/drawing/2014/main" id="{4A193DF4-1A9F-DA42-A16C-9260ADC5A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1663" y="4413250"/>
            <a:ext cx="179546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31" name="Picture 59" descr="flug5">
            <a:extLst>
              <a:ext uri="{FF2B5EF4-FFF2-40B4-BE49-F238E27FC236}">
                <a16:creationId xmlns:a16="http://schemas.microsoft.com/office/drawing/2014/main" id="{A439816F-435C-B34A-8DFD-51F86354F2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21063"/>
            <a:ext cx="85883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30" name="Picture 58" descr="flug4">
            <a:extLst>
              <a:ext uri="{FF2B5EF4-FFF2-40B4-BE49-F238E27FC236}">
                <a16:creationId xmlns:a16="http://schemas.microsoft.com/office/drawing/2014/main" id="{ED6F394C-3B75-184A-B4BE-7EBCBA29A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2133600"/>
            <a:ext cx="1389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28" name="Picture 56" descr="flug3">
            <a:extLst>
              <a:ext uri="{FF2B5EF4-FFF2-40B4-BE49-F238E27FC236}">
                <a16:creationId xmlns:a16="http://schemas.microsoft.com/office/drawing/2014/main" id="{564B009E-AC26-E54C-B19A-EE4A08897C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1219200"/>
            <a:ext cx="12890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27" name="Picture 55" descr="flug2">
            <a:extLst>
              <a:ext uri="{FF2B5EF4-FFF2-40B4-BE49-F238E27FC236}">
                <a16:creationId xmlns:a16="http://schemas.microsoft.com/office/drawing/2014/main" id="{507D2BE1-8C8E-6C45-88C6-FFD6B458B9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6500" y="890588"/>
            <a:ext cx="14382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54" descr="flug1">
            <a:extLst>
              <a:ext uri="{FF2B5EF4-FFF2-40B4-BE49-F238E27FC236}">
                <a16:creationId xmlns:a16="http://schemas.microsoft.com/office/drawing/2014/main" id="{6C6BB81B-5BBE-AF41-B0B7-9A067DE442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6088" y="685800"/>
            <a:ext cx="118903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Rectangle 5">
            <a:extLst>
              <a:ext uri="{FF2B5EF4-FFF2-40B4-BE49-F238E27FC236}">
                <a16:creationId xmlns:a16="http://schemas.microsoft.com/office/drawing/2014/main" id="{F053B5FC-F0D1-DF42-BA2C-A6BCC07ED7EF}"/>
              </a:ext>
            </a:extLst>
          </p:cNvPr>
          <p:cNvSpPr>
            <a:spLocks noGrp="1" noChangeArrowheads="1"/>
          </p:cNvSpPr>
          <p:nvPr>
            <p:ph type="body" sz="half" idx="1"/>
          </p:nvPr>
        </p:nvSpPr>
        <p:spPr>
          <a:xfrm>
            <a:off x="7162800" y="3048000"/>
            <a:ext cx="1752600" cy="33528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381000" indent="-381000" eaLnBrk="1" hangingPunct="1">
              <a:lnSpc>
                <a:spcPct val="110000"/>
              </a:lnSpc>
              <a:buFontTx/>
              <a:buAutoNum type="arabicParenR"/>
            </a:pPr>
            <a:r>
              <a:rPr lang="de-DE" altLang="de-DE" sz="1600"/>
              <a:t>Anflug</a:t>
            </a:r>
          </a:p>
          <a:p>
            <a:pPr marL="381000" indent="-381000" eaLnBrk="1" hangingPunct="1">
              <a:lnSpc>
                <a:spcPct val="110000"/>
              </a:lnSpc>
              <a:buFontTx/>
              <a:buAutoNum type="arabicParenR"/>
            </a:pPr>
            <a:r>
              <a:rPr lang="de-DE" altLang="de-DE" sz="1600"/>
              <a:t>Rütteln</a:t>
            </a:r>
          </a:p>
          <a:p>
            <a:pPr marL="381000" indent="-381000" eaLnBrk="1" hangingPunct="1">
              <a:lnSpc>
                <a:spcPct val="110000"/>
              </a:lnSpc>
              <a:buFontTx/>
              <a:buAutoNum type="arabicParenR"/>
            </a:pPr>
            <a:r>
              <a:rPr lang="de-DE" altLang="de-DE" sz="1600"/>
              <a:t>Gleitstrecke</a:t>
            </a:r>
          </a:p>
          <a:p>
            <a:pPr marL="381000" indent="-381000" eaLnBrk="1" hangingPunct="1">
              <a:lnSpc>
                <a:spcPct val="110000"/>
              </a:lnSpc>
              <a:buFontTx/>
              <a:buAutoNum type="arabicParenR"/>
            </a:pPr>
            <a:r>
              <a:rPr lang="de-DE" altLang="de-DE" sz="1600"/>
              <a:t>Rütteln</a:t>
            </a:r>
          </a:p>
          <a:p>
            <a:pPr marL="381000" indent="-381000" eaLnBrk="1" hangingPunct="1">
              <a:lnSpc>
                <a:spcPct val="110000"/>
              </a:lnSpc>
              <a:buFontTx/>
              <a:buAutoNum type="arabicParenR"/>
            </a:pPr>
            <a:r>
              <a:rPr lang="de-DE" altLang="de-DE" sz="1600"/>
              <a:t>Steilstoss</a:t>
            </a:r>
          </a:p>
          <a:p>
            <a:pPr marL="381000" indent="-381000" eaLnBrk="1" hangingPunct="1">
              <a:lnSpc>
                <a:spcPct val="110000"/>
              </a:lnSpc>
              <a:buFontTx/>
              <a:buAutoNum type="arabicParenR"/>
            </a:pPr>
            <a:r>
              <a:rPr lang="de-DE" altLang="de-DE" sz="1600"/>
              <a:t>Schlagen</a:t>
            </a:r>
          </a:p>
          <a:p>
            <a:pPr marL="381000" indent="-381000" eaLnBrk="1" hangingPunct="1">
              <a:lnSpc>
                <a:spcPct val="110000"/>
              </a:lnSpc>
              <a:buFontTx/>
              <a:buAutoNum type="arabicParenR"/>
            </a:pPr>
            <a:r>
              <a:rPr lang="de-DE" altLang="de-DE" sz="1600"/>
              <a:t>Steigflug</a:t>
            </a:r>
          </a:p>
          <a:p>
            <a:pPr marL="381000" indent="-381000" eaLnBrk="1" hangingPunct="1">
              <a:lnSpc>
                <a:spcPct val="110000"/>
              </a:lnSpc>
              <a:buFontTx/>
              <a:buAutoNum type="arabicParenR"/>
            </a:pPr>
            <a:r>
              <a:rPr lang="de-DE" altLang="de-DE" sz="1600"/>
              <a:t>Transport</a:t>
            </a:r>
          </a:p>
          <a:p>
            <a:pPr marL="381000" indent="-381000" eaLnBrk="1" hangingPunct="1">
              <a:lnSpc>
                <a:spcPct val="110000"/>
              </a:lnSpc>
              <a:buFontTx/>
              <a:buAutoNum type="arabicParenR"/>
            </a:pPr>
            <a:r>
              <a:rPr lang="de-DE" altLang="de-DE" sz="1600"/>
              <a:t>Aufgeblockt mit Beute</a:t>
            </a:r>
          </a:p>
        </p:txBody>
      </p:sp>
      <p:sp>
        <p:nvSpPr>
          <p:cNvPr id="89100" name="Text Box 51">
            <a:extLst>
              <a:ext uri="{FF2B5EF4-FFF2-40B4-BE49-F238E27FC236}">
                <a16:creationId xmlns:a16="http://schemas.microsoft.com/office/drawing/2014/main" id="{E2C00864-6159-BE4E-8039-A3E525A98584}"/>
              </a:ext>
            </a:extLst>
          </p:cNvPr>
          <p:cNvSpPr txBox="1">
            <a:spLocks noChangeArrowheads="1"/>
          </p:cNvSpPr>
          <p:nvPr/>
        </p:nvSpPr>
        <p:spPr bwMode="auto">
          <a:xfrm>
            <a:off x="7924800" y="6613525"/>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A. &amp; R. Kostrzewa</a:t>
            </a:r>
          </a:p>
        </p:txBody>
      </p:sp>
      <p:pic>
        <p:nvPicPr>
          <p:cNvPr id="89101" name="Picture 68" descr="Unbenannt-3">
            <a:extLst>
              <a:ext uri="{FF2B5EF4-FFF2-40B4-BE49-F238E27FC236}">
                <a16:creationId xmlns:a16="http://schemas.microsoft.com/office/drawing/2014/main" id="{005B43FB-971F-1748-9A4B-BDBB26F899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69" descr="namensherkunft">
            <a:extLst>
              <a:ext uri="{FF2B5EF4-FFF2-40B4-BE49-F238E27FC236}">
                <a16:creationId xmlns:a16="http://schemas.microsoft.com/office/drawing/2014/main" id="{EBD7E646-073A-2C41-BD91-467EC67DABA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70" descr="kennzeichen">
            <a:extLst>
              <a:ext uri="{FF2B5EF4-FFF2-40B4-BE49-F238E27FC236}">
                <a16:creationId xmlns:a16="http://schemas.microsoft.com/office/drawing/2014/main" id="{54C84955-CDD3-0945-A744-4B89158A00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Picture 71" descr="stimme">
            <a:extLst>
              <a:ext uri="{FF2B5EF4-FFF2-40B4-BE49-F238E27FC236}">
                <a16:creationId xmlns:a16="http://schemas.microsoft.com/office/drawing/2014/main" id="{4D29F5E1-8238-7442-94B1-FD2DA3E95C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5" name="Picture 72" descr="verbreitung">
            <a:extLst>
              <a:ext uri="{FF2B5EF4-FFF2-40B4-BE49-F238E27FC236}">
                <a16:creationId xmlns:a16="http://schemas.microsoft.com/office/drawing/2014/main" id="{40FD5C69-0DD3-8247-A413-A5FF8974A4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6" name="Picture 73" descr="wanderung">
            <a:extLst>
              <a:ext uri="{FF2B5EF4-FFF2-40B4-BE49-F238E27FC236}">
                <a16:creationId xmlns:a16="http://schemas.microsoft.com/office/drawing/2014/main" id="{77054122-3FBD-EA43-BA4D-1F300081C5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7" name="Picture 74" descr="bestand">
            <a:extLst>
              <a:ext uri="{FF2B5EF4-FFF2-40B4-BE49-F238E27FC236}">
                <a16:creationId xmlns:a16="http://schemas.microsoft.com/office/drawing/2014/main" id="{6E9CF8AA-50C5-0647-8511-EDD643FE652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8" name="Picture 75" descr="systematik">
            <a:extLst>
              <a:ext uri="{FF2B5EF4-FFF2-40B4-BE49-F238E27FC236}">
                <a16:creationId xmlns:a16="http://schemas.microsoft.com/office/drawing/2014/main" id="{536E4447-6D2C-0F4A-ADB3-8275E46D8CC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9" name="Picture 76" descr="vergleich">
            <a:extLst>
              <a:ext uri="{FF2B5EF4-FFF2-40B4-BE49-F238E27FC236}">
                <a16:creationId xmlns:a16="http://schemas.microsoft.com/office/drawing/2014/main" id="{11584407-6E22-9C4B-99B2-1F93B98AF95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0" name="Picture 77" descr="lebensraum">
            <a:extLst>
              <a:ext uri="{FF2B5EF4-FFF2-40B4-BE49-F238E27FC236}">
                <a16:creationId xmlns:a16="http://schemas.microsoft.com/office/drawing/2014/main" id="{8130FB21-ED96-8F46-8DBD-CD3AB3700EF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1" name="Picture 78" descr="nahrung">
            <a:extLst>
              <a:ext uri="{FF2B5EF4-FFF2-40B4-BE49-F238E27FC236}">
                <a16:creationId xmlns:a16="http://schemas.microsoft.com/office/drawing/2014/main" id="{DCE215A5-FE8B-D644-971C-C60DED483D2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2" name="Picture 79" descr="jagdtechnik">
            <a:extLst>
              <a:ext uri="{FF2B5EF4-FFF2-40B4-BE49-F238E27FC236}">
                <a16:creationId xmlns:a16="http://schemas.microsoft.com/office/drawing/2014/main" id="{9775003A-07BA-9F43-819C-0CD63581DC5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3" name="Picture 80" descr="fortpflanzung">
            <a:extLst>
              <a:ext uri="{FF2B5EF4-FFF2-40B4-BE49-F238E27FC236}">
                <a16:creationId xmlns:a16="http://schemas.microsoft.com/office/drawing/2014/main" id="{52512A7B-24AF-2A42-9626-2F3B3349558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4" name="Picture 81" descr="gefährdung">
            <a:extLst>
              <a:ext uri="{FF2B5EF4-FFF2-40B4-BE49-F238E27FC236}">
                <a16:creationId xmlns:a16="http://schemas.microsoft.com/office/drawing/2014/main" id="{C10F5C0B-4CD5-FC43-824E-12DFF746771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5" name="Picture 82" descr="schutzmassnahmen">
            <a:extLst>
              <a:ext uri="{FF2B5EF4-FFF2-40B4-BE49-F238E27FC236}">
                <a16:creationId xmlns:a16="http://schemas.microsoft.com/office/drawing/2014/main" id="{C52C9C5D-6B8C-494D-A79A-0F5ED3618C7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6677">
                                            <p:txEl>
                                              <p:pRg st="1" end="1"/>
                                            </p:txEl>
                                          </p:spTgt>
                                        </p:tgtEl>
                                        <p:attrNameLst>
                                          <p:attrName>style.visibility</p:attrName>
                                        </p:attrNameLst>
                                      </p:cBhvr>
                                      <p:to>
                                        <p:strVal val="visible"/>
                                      </p:to>
                                    </p:set>
                                    <p:animEffect transition="in" filter="fade">
                                      <p:cBhvr>
                                        <p:cTn id="7" dur="1000"/>
                                        <p:tgtEl>
                                          <p:spTgt spid="156677">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56727"/>
                                        </p:tgtEl>
                                        <p:attrNameLst>
                                          <p:attrName>style.visibility</p:attrName>
                                        </p:attrNameLst>
                                      </p:cBhvr>
                                      <p:to>
                                        <p:strVal val="visible"/>
                                      </p:to>
                                    </p:set>
                                    <p:animEffect transition="in" filter="fade">
                                      <p:cBhvr>
                                        <p:cTn id="10" dur="1000"/>
                                        <p:tgtEl>
                                          <p:spTgt spid="156727"/>
                                        </p:tgtEl>
                                      </p:cBhvr>
                                    </p:animEffect>
                                  </p:childTnLst>
                                </p:cTn>
                              </p:par>
                            </p:childTnLst>
                          </p:cTn>
                        </p:par>
                        <p:par>
                          <p:cTn id="11" fill="hold" nodeType="afterGroup">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156677">
                                            <p:txEl>
                                              <p:pRg st="2" end="2"/>
                                            </p:txEl>
                                          </p:spTgt>
                                        </p:tgtEl>
                                        <p:attrNameLst>
                                          <p:attrName>style.visibility</p:attrName>
                                        </p:attrNameLst>
                                      </p:cBhvr>
                                      <p:to>
                                        <p:strVal val="visible"/>
                                      </p:to>
                                    </p:set>
                                    <p:animEffect transition="in" filter="fade">
                                      <p:cBhvr>
                                        <p:cTn id="14" dur="1000"/>
                                        <p:tgtEl>
                                          <p:spTgt spid="156677">
                                            <p:txEl>
                                              <p:pRg st="2" end="2"/>
                                            </p:txEl>
                                          </p:spTgt>
                                        </p:tgtEl>
                                      </p:cBhvr>
                                    </p:animEffect>
                                  </p:childTnLst>
                                </p:cTn>
                              </p:par>
                              <p:par>
                                <p:cTn id="15" presetID="10" presetClass="entr" presetSubtype="0" fill="hold" nodeType="withEffect">
                                  <p:stCondLst>
                                    <p:cond delay="500"/>
                                  </p:stCondLst>
                                  <p:childTnLst>
                                    <p:set>
                                      <p:cBhvr>
                                        <p:cTn id="16" dur="1" fill="hold">
                                          <p:stCondLst>
                                            <p:cond delay="0"/>
                                          </p:stCondLst>
                                        </p:cTn>
                                        <p:tgtEl>
                                          <p:spTgt spid="156728"/>
                                        </p:tgtEl>
                                        <p:attrNameLst>
                                          <p:attrName>style.visibility</p:attrName>
                                        </p:attrNameLst>
                                      </p:cBhvr>
                                      <p:to>
                                        <p:strVal val="visible"/>
                                      </p:to>
                                    </p:set>
                                    <p:animEffect transition="in" filter="fade">
                                      <p:cBhvr>
                                        <p:cTn id="17" dur="1000"/>
                                        <p:tgtEl>
                                          <p:spTgt spid="156728"/>
                                        </p:tgtEl>
                                      </p:cBhvr>
                                    </p:animEffect>
                                  </p:childTnLst>
                                </p:cTn>
                              </p:par>
                            </p:childTnLst>
                          </p:cTn>
                        </p:par>
                        <p:par>
                          <p:cTn id="18" fill="hold" nodeType="afterGroup">
                            <p:stCondLst>
                              <p:cond delay="3000"/>
                            </p:stCondLst>
                            <p:childTnLst>
                              <p:par>
                                <p:cTn id="19" presetID="10" presetClass="entr" presetSubtype="0" fill="hold" grpId="0" nodeType="afterEffect">
                                  <p:stCondLst>
                                    <p:cond delay="500"/>
                                  </p:stCondLst>
                                  <p:childTnLst>
                                    <p:set>
                                      <p:cBhvr>
                                        <p:cTn id="20" dur="1" fill="hold">
                                          <p:stCondLst>
                                            <p:cond delay="0"/>
                                          </p:stCondLst>
                                        </p:cTn>
                                        <p:tgtEl>
                                          <p:spTgt spid="156677">
                                            <p:txEl>
                                              <p:pRg st="3" end="3"/>
                                            </p:txEl>
                                          </p:spTgt>
                                        </p:tgtEl>
                                        <p:attrNameLst>
                                          <p:attrName>style.visibility</p:attrName>
                                        </p:attrNameLst>
                                      </p:cBhvr>
                                      <p:to>
                                        <p:strVal val="visible"/>
                                      </p:to>
                                    </p:set>
                                    <p:animEffect transition="in" filter="fade">
                                      <p:cBhvr>
                                        <p:cTn id="21" dur="1000"/>
                                        <p:tgtEl>
                                          <p:spTgt spid="156677">
                                            <p:txEl>
                                              <p:pRg st="3" end="3"/>
                                            </p:txEl>
                                          </p:spTgt>
                                        </p:tgtEl>
                                      </p:cBhvr>
                                    </p:animEffect>
                                  </p:childTnLst>
                                </p:cTn>
                              </p:par>
                              <p:par>
                                <p:cTn id="22" presetID="10" presetClass="entr" presetSubtype="0" fill="hold" nodeType="withEffect">
                                  <p:stCondLst>
                                    <p:cond delay="500"/>
                                  </p:stCondLst>
                                  <p:childTnLst>
                                    <p:set>
                                      <p:cBhvr>
                                        <p:cTn id="23" dur="1" fill="hold">
                                          <p:stCondLst>
                                            <p:cond delay="0"/>
                                          </p:stCondLst>
                                        </p:cTn>
                                        <p:tgtEl>
                                          <p:spTgt spid="156730"/>
                                        </p:tgtEl>
                                        <p:attrNameLst>
                                          <p:attrName>style.visibility</p:attrName>
                                        </p:attrNameLst>
                                      </p:cBhvr>
                                      <p:to>
                                        <p:strVal val="visible"/>
                                      </p:to>
                                    </p:set>
                                    <p:animEffect transition="in" filter="fade">
                                      <p:cBhvr>
                                        <p:cTn id="24" dur="1000"/>
                                        <p:tgtEl>
                                          <p:spTgt spid="156730"/>
                                        </p:tgtEl>
                                      </p:cBhvr>
                                    </p:animEffect>
                                  </p:childTnLst>
                                </p:cTn>
                              </p:par>
                            </p:childTnLst>
                          </p:cTn>
                        </p:par>
                        <p:par>
                          <p:cTn id="25" fill="hold" nodeType="afterGroup">
                            <p:stCondLst>
                              <p:cond delay="4500"/>
                            </p:stCondLst>
                            <p:childTnLst>
                              <p:par>
                                <p:cTn id="26" presetID="10" presetClass="entr" presetSubtype="0" fill="hold" grpId="0" nodeType="afterEffect">
                                  <p:stCondLst>
                                    <p:cond delay="500"/>
                                  </p:stCondLst>
                                  <p:childTnLst>
                                    <p:set>
                                      <p:cBhvr>
                                        <p:cTn id="27" dur="1" fill="hold">
                                          <p:stCondLst>
                                            <p:cond delay="0"/>
                                          </p:stCondLst>
                                        </p:cTn>
                                        <p:tgtEl>
                                          <p:spTgt spid="156677">
                                            <p:txEl>
                                              <p:pRg st="4" end="4"/>
                                            </p:txEl>
                                          </p:spTgt>
                                        </p:tgtEl>
                                        <p:attrNameLst>
                                          <p:attrName>style.visibility</p:attrName>
                                        </p:attrNameLst>
                                      </p:cBhvr>
                                      <p:to>
                                        <p:strVal val="visible"/>
                                      </p:to>
                                    </p:set>
                                    <p:animEffect transition="in" filter="fade">
                                      <p:cBhvr>
                                        <p:cTn id="28" dur="1000"/>
                                        <p:tgtEl>
                                          <p:spTgt spid="156677">
                                            <p:txEl>
                                              <p:pRg st="4" end="4"/>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156731"/>
                                        </p:tgtEl>
                                        <p:attrNameLst>
                                          <p:attrName>style.visibility</p:attrName>
                                        </p:attrNameLst>
                                      </p:cBhvr>
                                      <p:to>
                                        <p:strVal val="visible"/>
                                      </p:to>
                                    </p:set>
                                    <p:animEffect transition="in" filter="fade">
                                      <p:cBhvr>
                                        <p:cTn id="31" dur="1000"/>
                                        <p:tgtEl>
                                          <p:spTgt spid="156731"/>
                                        </p:tgtEl>
                                      </p:cBhvr>
                                    </p:animEffect>
                                  </p:childTnLst>
                                </p:cTn>
                              </p:par>
                            </p:childTnLst>
                          </p:cTn>
                        </p:par>
                        <p:par>
                          <p:cTn id="32" fill="hold" nodeType="afterGroup">
                            <p:stCondLst>
                              <p:cond delay="6000"/>
                            </p:stCondLst>
                            <p:childTnLst>
                              <p:par>
                                <p:cTn id="33" presetID="10" presetClass="entr" presetSubtype="0" fill="hold" grpId="0" nodeType="afterEffect">
                                  <p:stCondLst>
                                    <p:cond delay="500"/>
                                  </p:stCondLst>
                                  <p:childTnLst>
                                    <p:set>
                                      <p:cBhvr>
                                        <p:cTn id="34" dur="1" fill="hold">
                                          <p:stCondLst>
                                            <p:cond delay="0"/>
                                          </p:stCondLst>
                                        </p:cTn>
                                        <p:tgtEl>
                                          <p:spTgt spid="156677">
                                            <p:txEl>
                                              <p:pRg st="5" end="5"/>
                                            </p:txEl>
                                          </p:spTgt>
                                        </p:tgtEl>
                                        <p:attrNameLst>
                                          <p:attrName>style.visibility</p:attrName>
                                        </p:attrNameLst>
                                      </p:cBhvr>
                                      <p:to>
                                        <p:strVal val="visible"/>
                                      </p:to>
                                    </p:set>
                                    <p:animEffect transition="in" filter="fade">
                                      <p:cBhvr>
                                        <p:cTn id="35" dur="1000"/>
                                        <p:tgtEl>
                                          <p:spTgt spid="156677">
                                            <p:txEl>
                                              <p:pRg st="5" end="5"/>
                                            </p:txEl>
                                          </p:spTgt>
                                        </p:tgtEl>
                                      </p:cBhvr>
                                    </p:animEffect>
                                  </p:childTnLst>
                                </p:cTn>
                              </p:par>
                              <p:par>
                                <p:cTn id="36" presetID="10" presetClass="entr" presetSubtype="0" fill="hold" nodeType="withEffect">
                                  <p:stCondLst>
                                    <p:cond delay="500"/>
                                  </p:stCondLst>
                                  <p:childTnLst>
                                    <p:set>
                                      <p:cBhvr>
                                        <p:cTn id="37" dur="1" fill="hold">
                                          <p:stCondLst>
                                            <p:cond delay="0"/>
                                          </p:stCondLst>
                                        </p:cTn>
                                        <p:tgtEl>
                                          <p:spTgt spid="156736"/>
                                        </p:tgtEl>
                                        <p:attrNameLst>
                                          <p:attrName>style.visibility</p:attrName>
                                        </p:attrNameLst>
                                      </p:cBhvr>
                                      <p:to>
                                        <p:strVal val="visible"/>
                                      </p:to>
                                    </p:set>
                                    <p:animEffect transition="in" filter="fade">
                                      <p:cBhvr>
                                        <p:cTn id="38" dur="1000"/>
                                        <p:tgtEl>
                                          <p:spTgt spid="156736"/>
                                        </p:tgtEl>
                                      </p:cBhvr>
                                    </p:animEffect>
                                  </p:childTnLst>
                                </p:cTn>
                              </p:par>
                            </p:childTnLst>
                          </p:cTn>
                        </p:par>
                        <p:par>
                          <p:cTn id="39" fill="hold" nodeType="afterGroup">
                            <p:stCondLst>
                              <p:cond delay="7500"/>
                            </p:stCondLst>
                            <p:childTnLst>
                              <p:par>
                                <p:cTn id="40" presetID="10" presetClass="entr" presetSubtype="0" fill="hold" grpId="0" nodeType="afterEffect">
                                  <p:stCondLst>
                                    <p:cond delay="500"/>
                                  </p:stCondLst>
                                  <p:childTnLst>
                                    <p:set>
                                      <p:cBhvr>
                                        <p:cTn id="41" dur="1" fill="hold">
                                          <p:stCondLst>
                                            <p:cond delay="0"/>
                                          </p:stCondLst>
                                        </p:cTn>
                                        <p:tgtEl>
                                          <p:spTgt spid="156677">
                                            <p:txEl>
                                              <p:pRg st="6" end="6"/>
                                            </p:txEl>
                                          </p:spTgt>
                                        </p:tgtEl>
                                        <p:attrNameLst>
                                          <p:attrName>style.visibility</p:attrName>
                                        </p:attrNameLst>
                                      </p:cBhvr>
                                      <p:to>
                                        <p:strVal val="visible"/>
                                      </p:to>
                                    </p:set>
                                    <p:animEffect transition="in" filter="fade">
                                      <p:cBhvr>
                                        <p:cTn id="42" dur="1000"/>
                                        <p:tgtEl>
                                          <p:spTgt spid="156677">
                                            <p:txEl>
                                              <p:pRg st="6" end="6"/>
                                            </p:txEl>
                                          </p:spTgt>
                                        </p:tgtEl>
                                      </p:cBhvr>
                                    </p:animEffect>
                                  </p:childTnLst>
                                </p:cTn>
                              </p:par>
                              <p:par>
                                <p:cTn id="43" presetID="10" presetClass="entr" presetSubtype="0" fill="hold" nodeType="withEffect">
                                  <p:stCondLst>
                                    <p:cond delay="500"/>
                                  </p:stCondLst>
                                  <p:childTnLst>
                                    <p:set>
                                      <p:cBhvr>
                                        <p:cTn id="44" dur="1" fill="hold">
                                          <p:stCondLst>
                                            <p:cond delay="0"/>
                                          </p:stCondLst>
                                        </p:cTn>
                                        <p:tgtEl>
                                          <p:spTgt spid="156733"/>
                                        </p:tgtEl>
                                        <p:attrNameLst>
                                          <p:attrName>style.visibility</p:attrName>
                                        </p:attrNameLst>
                                      </p:cBhvr>
                                      <p:to>
                                        <p:strVal val="visible"/>
                                      </p:to>
                                    </p:set>
                                    <p:animEffect transition="in" filter="fade">
                                      <p:cBhvr>
                                        <p:cTn id="45" dur="1000"/>
                                        <p:tgtEl>
                                          <p:spTgt spid="156733"/>
                                        </p:tgtEl>
                                      </p:cBhvr>
                                    </p:animEffect>
                                  </p:childTnLst>
                                </p:cTn>
                              </p:par>
                            </p:childTnLst>
                          </p:cTn>
                        </p:par>
                        <p:par>
                          <p:cTn id="46" fill="hold" nodeType="afterGroup">
                            <p:stCondLst>
                              <p:cond delay="9000"/>
                            </p:stCondLst>
                            <p:childTnLst>
                              <p:par>
                                <p:cTn id="47" presetID="10" presetClass="entr" presetSubtype="0" fill="hold" grpId="0" nodeType="afterEffect">
                                  <p:stCondLst>
                                    <p:cond delay="500"/>
                                  </p:stCondLst>
                                  <p:childTnLst>
                                    <p:set>
                                      <p:cBhvr>
                                        <p:cTn id="48" dur="1" fill="hold">
                                          <p:stCondLst>
                                            <p:cond delay="0"/>
                                          </p:stCondLst>
                                        </p:cTn>
                                        <p:tgtEl>
                                          <p:spTgt spid="156677">
                                            <p:txEl>
                                              <p:pRg st="7" end="7"/>
                                            </p:txEl>
                                          </p:spTgt>
                                        </p:tgtEl>
                                        <p:attrNameLst>
                                          <p:attrName>style.visibility</p:attrName>
                                        </p:attrNameLst>
                                      </p:cBhvr>
                                      <p:to>
                                        <p:strVal val="visible"/>
                                      </p:to>
                                    </p:set>
                                    <p:animEffect transition="in" filter="fade">
                                      <p:cBhvr>
                                        <p:cTn id="49" dur="1000"/>
                                        <p:tgtEl>
                                          <p:spTgt spid="156677">
                                            <p:txEl>
                                              <p:pRg st="7" end="7"/>
                                            </p:txEl>
                                          </p:spTgt>
                                        </p:tgtEl>
                                      </p:cBhvr>
                                    </p:animEffect>
                                  </p:childTnLst>
                                </p:cTn>
                              </p:par>
                              <p:par>
                                <p:cTn id="50" presetID="10" presetClass="entr" presetSubtype="0" fill="hold" nodeType="withEffect">
                                  <p:stCondLst>
                                    <p:cond delay="500"/>
                                  </p:stCondLst>
                                  <p:childTnLst>
                                    <p:set>
                                      <p:cBhvr>
                                        <p:cTn id="51" dur="1" fill="hold">
                                          <p:stCondLst>
                                            <p:cond delay="0"/>
                                          </p:stCondLst>
                                        </p:cTn>
                                        <p:tgtEl>
                                          <p:spTgt spid="156734"/>
                                        </p:tgtEl>
                                        <p:attrNameLst>
                                          <p:attrName>style.visibility</p:attrName>
                                        </p:attrNameLst>
                                      </p:cBhvr>
                                      <p:to>
                                        <p:strVal val="visible"/>
                                      </p:to>
                                    </p:set>
                                    <p:animEffect transition="in" filter="fade">
                                      <p:cBhvr>
                                        <p:cTn id="52" dur="1000"/>
                                        <p:tgtEl>
                                          <p:spTgt spid="156734"/>
                                        </p:tgtEl>
                                      </p:cBhvr>
                                    </p:animEffect>
                                  </p:childTnLst>
                                </p:cTn>
                              </p:par>
                            </p:childTnLst>
                          </p:cTn>
                        </p:par>
                        <p:par>
                          <p:cTn id="53" fill="hold" nodeType="afterGroup">
                            <p:stCondLst>
                              <p:cond delay="10500"/>
                            </p:stCondLst>
                            <p:childTnLst>
                              <p:par>
                                <p:cTn id="54" presetID="10" presetClass="entr" presetSubtype="0" fill="hold" grpId="0" nodeType="afterEffect">
                                  <p:stCondLst>
                                    <p:cond delay="500"/>
                                  </p:stCondLst>
                                  <p:childTnLst>
                                    <p:set>
                                      <p:cBhvr>
                                        <p:cTn id="55" dur="1" fill="hold">
                                          <p:stCondLst>
                                            <p:cond delay="0"/>
                                          </p:stCondLst>
                                        </p:cTn>
                                        <p:tgtEl>
                                          <p:spTgt spid="156677">
                                            <p:txEl>
                                              <p:pRg st="8" end="8"/>
                                            </p:txEl>
                                          </p:spTgt>
                                        </p:tgtEl>
                                        <p:attrNameLst>
                                          <p:attrName>style.visibility</p:attrName>
                                        </p:attrNameLst>
                                      </p:cBhvr>
                                      <p:to>
                                        <p:strVal val="visible"/>
                                      </p:to>
                                    </p:set>
                                    <p:animEffect transition="in" filter="fade">
                                      <p:cBhvr>
                                        <p:cTn id="56" dur="1000"/>
                                        <p:tgtEl>
                                          <p:spTgt spid="156677">
                                            <p:txEl>
                                              <p:pRg st="8" end="8"/>
                                            </p:txEl>
                                          </p:spTgt>
                                        </p:tgtEl>
                                      </p:cBhvr>
                                    </p:animEffect>
                                  </p:childTnLst>
                                </p:cTn>
                              </p:par>
                              <p:par>
                                <p:cTn id="57" presetID="10" presetClass="entr" presetSubtype="0" fill="hold" nodeType="withEffect">
                                  <p:stCondLst>
                                    <p:cond delay="500"/>
                                  </p:stCondLst>
                                  <p:childTnLst>
                                    <p:set>
                                      <p:cBhvr>
                                        <p:cTn id="58" dur="1" fill="hold">
                                          <p:stCondLst>
                                            <p:cond delay="0"/>
                                          </p:stCondLst>
                                        </p:cTn>
                                        <p:tgtEl>
                                          <p:spTgt spid="156735"/>
                                        </p:tgtEl>
                                        <p:attrNameLst>
                                          <p:attrName>style.visibility</p:attrName>
                                        </p:attrNameLst>
                                      </p:cBhvr>
                                      <p:to>
                                        <p:strVal val="visible"/>
                                      </p:to>
                                    </p:set>
                                    <p:animEffect transition="in" filter="fade">
                                      <p:cBhvr>
                                        <p:cTn id="59" dur="1000"/>
                                        <p:tgtEl>
                                          <p:spTgt spid="156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7"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5">
            <a:extLst>
              <a:ext uri="{FF2B5EF4-FFF2-40B4-BE49-F238E27FC236}">
                <a16:creationId xmlns:a16="http://schemas.microsoft.com/office/drawing/2014/main" id="{CD571248-6C52-F141-830A-3C2C138F4384}"/>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91139" name="Rectangle 14">
            <a:extLst>
              <a:ext uri="{FF2B5EF4-FFF2-40B4-BE49-F238E27FC236}">
                <a16:creationId xmlns:a16="http://schemas.microsoft.com/office/drawing/2014/main" id="{C662484C-A9B5-CC42-9919-AD73633CA632}"/>
              </a:ext>
            </a:extLst>
          </p:cNvPr>
          <p:cNvSpPr>
            <a:spLocks noGrp="1" noChangeArrowheads="1"/>
          </p:cNvSpPr>
          <p:nvPr>
            <p:ph type="body" sz="half" idx="1"/>
          </p:nvPr>
        </p:nvSpPr>
        <p:spPr>
          <a:xfrm>
            <a:off x="914400" y="990600"/>
            <a:ext cx="8077200" cy="4114800"/>
          </a:xfrm>
        </p:spPr>
        <p:txBody>
          <a:bodyPr/>
          <a:lstStyle/>
          <a:p>
            <a:pPr eaLnBrk="1" hangingPunct="1">
              <a:buFontTx/>
              <a:buNone/>
            </a:pPr>
            <a:endParaRPr lang="de-CH" altLang="de-DE" sz="1800"/>
          </a:p>
          <a:p>
            <a:pPr eaLnBrk="1" hangingPunct="1">
              <a:buFontTx/>
              <a:buNone/>
            </a:pPr>
            <a:endParaRPr lang="de-CH" altLang="de-DE" sz="1800"/>
          </a:p>
          <a:p>
            <a:pPr eaLnBrk="1" hangingPunct="1"/>
            <a:r>
              <a:rPr lang="de-CH" altLang="de-DE" sz="1800"/>
              <a:t>gelegentlich auch als </a:t>
            </a:r>
            <a:r>
              <a:rPr lang="de-CH" altLang="de-DE" sz="1800" b="1"/>
              <a:t>Standschwebeflug</a:t>
            </a:r>
            <a:r>
              <a:rPr lang="de-CH" altLang="de-DE" sz="1800"/>
              <a:t> bezeichnet</a:t>
            </a:r>
          </a:p>
          <a:p>
            <a:pPr eaLnBrk="1" hangingPunct="1">
              <a:lnSpc>
                <a:spcPct val="50000"/>
              </a:lnSpc>
            </a:pPr>
            <a:endParaRPr lang="de-CH" altLang="de-DE" sz="1800"/>
          </a:p>
          <a:p>
            <a:pPr eaLnBrk="1" hangingPunct="1"/>
            <a:r>
              <a:rPr lang="de-CH" altLang="de-DE" sz="1800"/>
              <a:t>Position des Vogels in Bezug auf den Boden bleibt unver</a:t>
            </a:r>
            <a:r>
              <a:rPr lang="de-DE" altLang="de-DE" sz="1800"/>
              <a:t>änd</a:t>
            </a:r>
            <a:r>
              <a:rPr lang="de-CH" altLang="de-DE" sz="1800"/>
              <a:t>ert</a:t>
            </a:r>
          </a:p>
          <a:p>
            <a:pPr eaLnBrk="1" hangingPunct="1">
              <a:lnSpc>
                <a:spcPct val="50000"/>
              </a:lnSpc>
            </a:pPr>
            <a:endParaRPr lang="de-CH" altLang="de-DE" sz="1800"/>
          </a:p>
          <a:p>
            <a:pPr eaLnBrk="1" hangingPunct="1"/>
            <a:r>
              <a:rPr lang="de-CH" altLang="de-DE" sz="1800"/>
              <a:t>Fl</a:t>
            </a:r>
            <a:r>
              <a:rPr lang="de-DE" altLang="de-DE" sz="1800"/>
              <a:t>üge</a:t>
            </a:r>
            <a:r>
              <a:rPr lang="de-CH" altLang="de-DE" sz="1800"/>
              <a:t>lschlag schnell, Schwanz</a:t>
            </a:r>
          </a:p>
          <a:p>
            <a:pPr eaLnBrk="1" hangingPunct="1">
              <a:buFontTx/>
              <a:buNone/>
            </a:pPr>
            <a:r>
              <a:rPr lang="de-CH" altLang="de-DE" sz="1800"/>
              <a:t>	meist breit gef</a:t>
            </a:r>
            <a:r>
              <a:rPr lang="de-DE" altLang="de-DE" sz="1800"/>
              <a:t>äch</a:t>
            </a:r>
            <a:r>
              <a:rPr lang="de-CH" altLang="de-DE" sz="1800"/>
              <a:t>ert und etwas</a:t>
            </a:r>
          </a:p>
          <a:p>
            <a:pPr eaLnBrk="1" hangingPunct="1">
              <a:buFontTx/>
              <a:buNone/>
            </a:pPr>
            <a:r>
              <a:rPr lang="de-CH" altLang="de-DE" sz="1800"/>
              <a:t>	zum K</a:t>
            </a:r>
            <a:r>
              <a:rPr lang="de-DE" altLang="de-DE" sz="1800"/>
              <a:t>örp</a:t>
            </a:r>
            <a:r>
              <a:rPr lang="de-CH" altLang="de-DE" sz="1800"/>
              <a:t>er geknickt</a:t>
            </a:r>
          </a:p>
          <a:p>
            <a:pPr eaLnBrk="1" hangingPunct="1">
              <a:lnSpc>
                <a:spcPct val="50000"/>
              </a:lnSpc>
            </a:pPr>
            <a:endParaRPr lang="de-CH" altLang="de-DE" sz="1800"/>
          </a:p>
          <a:p>
            <a:pPr eaLnBrk="1" hangingPunct="1"/>
            <a:r>
              <a:rPr lang="de-CH" altLang="de-DE" sz="1800"/>
              <a:t>Auf- und Niederschlag erfolgen</a:t>
            </a:r>
          </a:p>
          <a:p>
            <a:pPr eaLnBrk="1" hangingPunct="1">
              <a:buFontTx/>
              <a:buNone/>
            </a:pPr>
            <a:r>
              <a:rPr lang="de-CH" altLang="de-DE" sz="1800"/>
              <a:t>	in einer weitgehend waag-</a:t>
            </a:r>
          </a:p>
          <a:p>
            <a:pPr eaLnBrk="1" hangingPunct="1">
              <a:buFontTx/>
              <a:buNone/>
            </a:pPr>
            <a:r>
              <a:rPr lang="de-CH" altLang="de-DE" sz="1800"/>
              <a:t>	rechten Ebene und bewegen </a:t>
            </a:r>
          </a:p>
          <a:p>
            <a:pPr eaLnBrk="1" hangingPunct="1">
              <a:buFontTx/>
              <a:buNone/>
            </a:pPr>
            <a:r>
              <a:rPr lang="de-CH" altLang="de-DE" sz="1800"/>
              <a:t>	etwa gleich gro</a:t>
            </a:r>
            <a:r>
              <a:rPr lang="de-DE" altLang="de-DE" sz="1800"/>
              <a:t>sse</a:t>
            </a:r>
            <a:r>
              <a:rPr lang="de-CH" altLang="de-DE" sz="1800"/>
              <a:t> Luftmengen</a:t>
            </a:r>
          </a:p>
        </p:txBody>
      </p:sp>
      <p:pic>
        <p:nvPicPr>
          <p:cNvPr id="187408" name="turmfalke-rüttelfug.avi" descr="SVS 33:Users:svs33:Documents:Kaspar Müller:Turmfalke:turmfalke-rüttelfug.avi">
            <a:hlinkClick r:id="" action="ppaction://media"/>
            <a:extLst>
              <a:ext uri="{FF2B5EF4-FFF2-40B4-BE49-F238E27FC236}">
                <a16:creationId xmlns:a16="http://schemas.microsoft.com/office/drawing/2014/main" id="{7DC42914-ABE8-A243-A170-99EE527464E3}"/>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876800" y="2879725"/>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Rectangle 17">
            <a:extLst>
              <a:ext uri="{FF2B5EF4-FFF2-40B4-BE49-F238E27FC236}">
                <a16:creationId xmlns:a16="http://schemas.microsoft.com/office/drawing/2014/main" id="{BB63E368-130B-4344-814E-73B9787D39DF}"/>
              </a:ext>
            </a:extLst>
          </p:cNvPr>
          <p:cNvSpPr>
            <a:spLocks noChangeArrowheads="1"/>
          </p:cNvSpPr>
          <p:nvPr/>
        </p:nvSpPr>
        <p:spPr bwMode="auto">
          <a:xfrm>
            <a:off x="914400" y="990600"/>
            <a:ext cx="6934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de-CH" altLang="de-DE" sz="1800" b="1"/>
              <a:t>Der Rüttelflug:</a:t>
            </a:r>
            <a:r>
              <a:rPr lang="de-CH" altLang="de-DE" sz="1800"/>
              <a:t> eine besondere Flugtechnik</a:t>
            </a:r>
          </a:p>
        </p:txBody>
      </p:sp>
      <p:sp>
        <p:nvSpPr>
          <p:cNvPr id="91142" name="Text Box 18">
            <a:extLst>
              <a:ext uri="{FF2B5EF4-FFF2-40B4-BE49-F238E27FC236}">
                <a16:creationId xmlns:a16="http://schemas.microsoft.com/office/drawing/2014/main" id="{AF48B2D8-09EC-3046-A511-CAB18E0574FB}"/>
              </a:ext>
            </a:extLst>
          </p:cNvPr>
          <p:cNvSpPr txBox="1">
            <a:spLocks noChangeArrowheads="1"/>
          </p:cNvSpPr>
          <p:nvPr/>
        </p:nvSpPr>
        <p:spPr bwMode="auto">
          <a:xfrm>
            <a:off x="8229600" y="5927725"/>
            <a:ext cx="9144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Film: NABU</a:t>
            </a:r>
          </a:p>
        </p:txBody>
      </p:sp>
      <p:pic>
        <p:nvPicPr>
          <p:cNvPr id="91143" name="Picture 25" descr="Unbenannt-3">
            <a:extLst>
              <a:ext uri="{FF2B5EF4-FFF2-40B4-BE49-F238E27FC236}">
                <a16:creationId xmlns:a16="http://schemas.microsoft.com/office/drawing/2014/main" id="{F6737610-3D61-F241-8418-91199AD865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6" descr="namensherkunft">
            <a:extLst>
              <a:ext uri="{FF2B5EF4-FFF2-40B4-BE49-F238E27FC236}">
                <a16:creationId xmlns:a16="http://schemas.microsoft.com/office/drawing/2014/main" id="{C1E1F207-8E71-9B45-8FA5-F09EF31F6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27" descr="kennzeichen">
            <a:extLst>
              <a:ext uri="{FF2B5EF4-FFF2-40B4-BE49-F238E27FC236}">
                <a16:creationId xmlns:a16="http://schemas.microsoft.com/office/drawing/2014/main" id="{BF8797E8-B372-6449-9D39-3B30847116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6" name="Picture 28" descr="stimme">
            <a:extLst>
              <a:ext uri="{FF2B5EF4-FFF2-40B4-BE49-F238E27FC236}">
                <a16:creationId xmlns:a16="http://schemas.microsoft.com/office/drawing/2014/main" id="{9784C625-4241-D749-8688-B0BC0A7015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29" descr="verbreitung">
            <a:extLst>
              <a:ext uri="{FF2B5EF4-FFF2-40B4-BE49-F238E27FC236}">
                <a16:creationId xmlns:a16="http://schemas.microsoft.com/office/drawing/2014/main" id="{8CBDCC1E-D5DD-3B42-BA5C-67D65041EF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30" descr="wanderung">
            <a:extLst>
              <a:ext uri="{FF2B5EF4-FFF2-40B4-BE49-F238E27FC236}">
                <a16:creationId xmlns:a16="http://schemas.microsoft.com/office/drawing/2014/main" id="{D24B48A1-75E2-F741-8253-47EE31BF2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Picture 31" descr="bestand">
            <a:extLst>
              <a:ext uri="{FF2B5EF4-FFF2-40B4-BE49-F238E27FC236}">
                <a16:creationId xmlns:a16="http://schemas.microsoft.com/office/drawing/2014/main" id="{957FDCD1-2CB8-9945-9A99-D3B13075A2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0" name="Picture 32" descr="systematik">
            <a:extLst>
              <a:ext uri="{FF2B5EF4-FFF2-40B4-BE49-F238E27FC236}">
                <a16:creationId xmlns:a16="http://schemas.microsoft.com/office/drawing/2014/main" id="{DD86F67C-5AD6-9747-B5D4-B7E9229C89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1" name="Picture 33" descr="vergleich">
            <a:extLst>
              <a:ext uri="{FF2B5EF4-FFF2-40B4-BE49-F238E27FC236}">
                <a16:creationId xmlns:a16="http://schemas.microsoft.com/office/drawing/2014/main" id="{59F5BB4D-3B69-FA4C-A4BE-B05B914C010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2" name="Picture 34" descr="lebensraum">
            <a:extLst>
              <a:ext uri="{FF2B5EF4-FFF2-40B4-BE49-F238E27FC236}">
                <a16:creationId xmlns:a16="http://schemas.microsoft.com/office/drawing/2014/main" id="{FEC6CC63-71BB-F14F-A659-60D9ECD8BC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3" name="Picture 35" descr="nahrung">
            <a:extLst>
              <a:ext uri="{FF2B5EF4-FFF2-40B4-BE49-F238E27FC236}">
                <a16:creationId xmlns:a16="http://schemas.microsoft.com/office/drawing/2014/main" id="{DED35D44-35C6-334D-93EB-E07E013F4A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4" name="Picture 36" descr="jagdtechnik">
            <a:extLst>
              <a:ext uri="{FF2B5EF4-FFF2-40B4-BE49-F238E27FC236}">
                <a16:creationId xmlns:a16="http://schemas.microsoft.com/office/drawing/2014/main" id="{D65C2043-84FA-7F40-B5D9-77FD55B219F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5" name="Picture 37" descr="fortpflanzung">
            <a:extLst>
              <a:ext uri="{FF2B5EF4-FFF2-40B4-BE49-F238E27FC236}">
                <a16:creationId xmlns:a16="http://schemas.microsoft.com/office/drawing/2014/main" id="{3242C007-45A0-7741-8351-6243F5D572E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6" name="Picture 38" descr="gefährdung">
            <a:extLst>
              <a:ext uri="{FF2B5EF4-FFF2-40B4-BE49-F238E27FC236}">
                <a16:creationId xmlns:a16="http://schemas.microsoft.com/office/drawing/2014/main" id="{8DA788CE-0BAC-094C-8853-8B8C6AC281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57" name="Picture 39" descr="schutzmassnahmen">
            <a:extLst>
              <a:ext uri="{FF2B5EF4-FFF2-40B4-BE49-F238E27FC236}">
                <a16:creationId xmlns:a16="http://schemas.microsoft.com/office/drawing/2014/main" id="{CED760B1-9777-6646-A2E7-31679226BF8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874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87408"/>
                                        </p:tgtEl>
                                      </p:cBhvr>
                                    </p:cmd>
                                  </p:childTnLst>
                                </p:cTn>
                              </p:par>
                            </p:childTnLst>
                          </p:cTn>
                        </p:par>
                      </p:childTnLst>
                    </p:cTn>
                  </p:par>
                </p:childTnLst>
              </p:cTn>
              <p:nextCondLst>
                <p:cond evt="onClick" delay="0">
                  <p:tgtEl>
                    <p:spTgt spid="187408"/>
                  </p:tgtEl>
                </p:cond>
              </p:nextCondLst>
            </p:seq>
            <p:video>
              <p:cMediaNode vol="80000">
                <p:cTn id="7" fill="hold" display="0">
                  <p:stCondLst>
                    <p:cond delay="indefinite"/>
                  </p:stCondLst>
                </p:cTn>
                <p:tgtEl>
                  <p:spTgt spid="187408"/>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a:extLst>
              <a:ext uri="{FF2B5EF4-FFF2-40B4-BE49-F238E27FC236}">
                <a16:creationId xmlns:a16="http://schemas.microsoft.com/office/drawing/2014/main" id="{1B5AFB3B-E644-F04F-99E8-D83F1CCF594A}"/>
              </a:ext>
            </a:extLst>
          </p:cNvPr>
          <p:cNvSpPr>
            <a:spLocks noChangeArrowheads="1"/>
          </p:cNvSpPr>
          <p:nvPr/>
        </p:nvSpPr>
        <p:spPr bwMode="auto">
          <a:xfrm>
            <a:off x="762000" y="609600"/>
            <a:ext cx="8382000" cy="6248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93187" name="Picture 6">
            <a:extLst>
              <a:ext uri="{FF2B5EF4-FFF2-40B4-BE49-F238E27FC236}">
                <a16:creationId xmlns:a16="http://schemas.microsoft.com/office/drawing/2014/main" id="{1E453C7F-5E9F-0E47-8F0C-8848B537F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654050"/>
            <a:ext cx="8385175" cy="6208713"/>
          </a:xfrm>
          <a:prstGeom prst="rect">
            <a:avLst/>
          </a:prstGeom>
          <a:noFill/>
          <a:ln>
            <a:noFill/>
          </a:ln>
          <a:effectLst/>
          <a:extLst>
            <a:ext uri="{909E8E84-426E-40DD-AFC4-6F175D3DCCD1}">
              <a14:hiddenFill xmlns:a14="http://schemas.microsoft.com/office/drawing/2010/main">
                <a:solidFill>
                  <a:schemeClr val="accent1">
                    <a:alpha val="5999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8" name="Rectangle 3">
            <a:extLst>
              <a:ext uri="{FF2B5EF4-FFF2-40B4-BE49-F238E27FC236}">
                <a16:creationId xmlns:a16="http://schemas.microsoft.com/office/drawing/2014/main" id="{D2D2EFE7-087C-4041-96B7-4F91F94AFD93}"/>
              </a:ext>
            </a:extLst>
          </p:cNvPr>
          <p:cNvSpPr>
            <a:spLocks noGrp="1" noChangeArrowheads="1"/>
          </p:cNvSpPr>
          <p:nvPr>
            <p:ph type="body" sz="half" idx="1"/>
          </p:nvPr>
        </p:nvSpPr>
        <p:spPr>
          <a:xfrm>
            <a:off x="1143000" y="914400"/>
            <a:ext cx="7696200" cy="4114800"/>
          </a:xfrm>
        </p:spPr>
        <p:txBody>
          <a:bodyPr/>
          <a:lstStyle/>
          <a:p>
            <a:pPr eaLnBrk="1" hangingPunct="1">
              <a:lnSpc>
                <a:spcPct val="110000"/>
              </a:lnSpc>
              <a:buFontTx/>
              <a:buNone/>
            </a:pPr>
            <a:r>
              <a:rPr lang="de-CH" altLang="de-DE" sz="1800" b="1"/>
              <a:t>Der Rüttelflug:</a:t>
            </a:r>
            <a:r>
              <a:rPr lang="de-CH" altLang="de-DE" sz="1800"/>
              <a:t> eine besondere Flugtechnik</a:t>
            </a:r>
          </a:p>
          <a:p>
            <a:pPr eaLnBrk="1" hangingPunct="1">
              <a:lnSpc>
                <a:spcPct val="110000"/>
              </a:lnSpc>
              <a:buFontTx/>
              <a:buNone/>
            </a:pPr>
            <a:endParaRPr lang="de-CH" altLang="de-DE" sz="1800"/>
          </a:p>
          <a:p>
            <a:pPr eaLnBrk="1" hangingPunct="1">
              <a:lnSpc>
                <a:spcPct val="110000"/>
              </a:lnSpc>
            </a:pPr>
            <a:r>
              <a:rPr lang="de-CH" altLang="de-DE" sz="1800"/>
              <a:t>Nur </a:t>
            </a:r>
            <a:r>
              <a:rPr lang="de-CH" altLang="de-DE" sz="1800" b="1"/>
              <a:t>wenige V</a:t>
            </a:r>
            <a:r>
              <a:rPr lang="de-DE" altLang="de-DE" sz="1800" b="1"/>
              <a:t>öge</a:t>
            </a:r>
            <a:r>
              <a:rPr lang="de-CH" altLang="de-DE" sz="1800" b="1"/>
              <a:t>l</a:t>
            </a:r>
            <a:r>
              <a:rPr lang="de-CH" altLang="de-DE" sz="1800"/>
              <a:t> beherrschen diese Flugtechnik, z.B.:</a:t>
            </a:r>
          </a:p>
          <a:p>
            <a:pPr lvl="1" eaLnBrk="1" hangingPunct="1">
              <a:lnSpc>
                <a:spcPct val="130000"/>
              </a:lnSpc>
            </a:pPr>
            <a:r>
              <a:rPr lang="de-CH" altLang="de-DE" sz="1600"/>
              <a:t>Kolibris (bei ihnen oft als </a:t>
            </a:r>
            <a:r>
              <a:rPr lang="de-CH" altLang="de-DE" sz="1600" b="1"/>
              <a:t>Schwirrflug</a:t>
            </a:r>
            <a:r>
              <a:rPr lang="de-CH" altLang="de-DE" sz="1600"/>
              <a:t> bezeichnet)</a:t>
            </a:r>
          </a:p>
          <a:p>
            <a:pPr lvl="1" eaLnBrk="1" hangingPunct="1">
              <a:lnSpc>
                <a:spcPct val="110000"/>
              </a:lnSpc>
            </a:pPr>
            <a:r>
              <a:rPr lang="de-CH" altLang="de-DE" sz="1600"/>
              <a:t>Seeschwalben</a:t>
            </a:r>
          </a:p>
          <a:p>
            <a:pPr lvl="1" eaLnBrk="1" hangingPunct="1">
              <a:lnSpc>
                <a:spcPct val="110000"/>
              </a:lnSpc>
            </a:pPr>
            <a:r>
              <a:rPr lang="de-CH" altLang="de-DE" sz="1600"/>
              <a:t>Möwen</a:t>
            </a:r>
          </a:p>
          <a:p>
            <a:pPr lvl="1" eaLnBrk="1" hangingPunct="1">
              <a:lnSpc>
                <a:spcPct val="110000"/>
              </a:lnSpc>
            </a:pPr>
            <a:r>
              <a:rPr lang="de-CH" altLang="de-DE" sz="1600"/>
              <a:t>Schnäpper</a:t>
            </a:r>
          </a:p>
          <a:p>
            <a:pPr lvl="1" eaLnBrk="1" hangingPunct="1">
              <a:lnSpc>
                <a:spcPct val="110000"/>
              </a:lnSpc>
            </a:pPr>
            <a:r>
              <a:rPr lang="de-CH" altLang="de-DE" sz="1600"/>
              <a:t>Viele Greifvögel</a:t>
            </a:r>
          </a:p>
          <a:p>
            <a:pPr lvl="1" eaLnBrk="1" hangingPunct="1">
              <a:lnSpc>
                <a:spcPct val="50000"/>
              </a:lnSpc>
            </a:pPr>
            <a:endParaRPr lang="de-CH" altLang="de-DE" sz="1800"/>
          </a:p>
          <a:p>
            <a:pPr eaLnBrk="1" hangingPunct="1">
              <a:lnSpc>
                <a:spcPct val="210000"/>
              </a:lnSpc>
            </a:pPr>
            <a:r>
              <a:rPr lang="de-CH" altLang="de-DE" sz="1800"/>
              <a:t>Auch </a:t>
            </a:r>
            <a:r>
              <a:rPr lang="de-CH" altLang="de-DE" sz="1800" b="1"/>
              <a:t>einige Fledermausarten</a:t>
            </a:r>
            <a:r>
              <a:rPr lang="de-CH" altLang="de-DE" sz="1800"/>
              <a:t>, z.B. das Braune Langohr</a:t>
            </a:r>
          </a:p>
          <a:p>
            <a:pPr eaLnBrk="1" hangingPunct="1">
              <a:lnSpc>
                <a:spcPct val="50000"/>
              </a:lnSpc>
            </a:pPr>
            <a:endParaRPr lang="de-CH" altLang="de-DE" sz="1800"/>
          </a:p>
          <a:p>
            <a:pPr eaLnBrk="1" hangingPunct="1">
              <a:lnSpc>
                <a:spcPct val="210000"/>
              </a:lnSpc>
            </a:pPr>
            <a:r>
              <a:rPr lang="de-CH" altLang="de-DE" sz="1800"/>
              <a:t>Zudem </a:t>
            </a:r>
            <a:r>
              <a:rPr lang="de-CH" altLang="de-DE" sz="1800" b="1"/>
              <a:t>einige Insektenarten</a:t>
            </a:r>
            <a:r>
              <a:rPr lang="de-CH" altLang="de-DE" sz="1800"/>
              <a:t>, z.B. Libellen, Schwebfliegen und</a:t>
            </a:r>
          </a:p>
          <a:p>
            <a:pPr eaLnBrk="1" hangingPunct="1">
              <a:lnSpc>
                <a:spcPct val="100000"/>
              </a:lnSpc>
              <a:buFontTx/>
              <a:buNone/>
            </a:pPr>
            <a:r>
              <a:rPr lang="de-CH" altLang="de-DE" sz="1800"/>
              <a:t>	Taubenschwänzchen</a:t>
            </a:r>
          </a:p>
          <a:p>
            <a:pPr eaLnBrk="1" hangingPunct="1">
              <a:lnSpc>
                <a:spcPct val="110000"/>
              </a:lnSpc>
            </a:pPr>
            <a:endParaRPr lang="de-CH" altLang="de-DE" sz="1800"/>
          </a:p>
          <a:p>
            <a:pPr lvl="1" eaLnBrk="1" hangingPunct="1">
              <a:lnSpc>
                <a:spcPct val="110000"/>
              </a:lnSpc>
            </a:pPr>
            <a:endParaRPr lang="de-CH" altLang="de-DE" sz="1800"/>
          </a:p>
        </p:txBody>
      </p:sp>
      <p:pic>
        <p:nvPicPr>
          <p:cNvPr id="93189" name="Picture 11" descr="Unbenannt-3">
            <a:extLst>
              <a:ext uri="{FF2B5EF4-FFF2-40B4-BE49-F238E27FC236}">
                <a16:creationId xmlns:a16="http://schemas.microsoft.com/office/drawing/2014/main" id="{D5D4A400-55C9-8645-983B-2325E4BFD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12" descr="namensherkunft">
            <a:extLst>
              <a:ext uri="{FF2B5EF4-FFF2-40B4-BE49-F238E27FC236}">
                <a16:creationId xmlns:a16="http://schemas.microsoft.com/office/drawing/2014/main" id="{156088D0-4DB7-364B-8919-AA88EE051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13" descr="kennzeichen">
            <a:extLst>
              <a:ext uri="{FF2B5EF4-FFF2-40B4-BE49-F238E27FC236}">
                <a16:creationId xmlns:a16="http://schemas.microsoft.com/office/drawing/2014/main" id="{2CD8BEF8-9F76-0E4F-AB77-B5CCD9680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14" descr="stimme">
            <a:extLst>
              <a:ext uri="{FF2B5EF4-FFF2-40B4-BE49-F238E27FC236}">
                <a16:creationId xmlns:a16="http://schemas.microsoft.com/office/drawing/2014/main" id="{C01254AF-1410-754C-A199-D416761A05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3" name="Picture 15" descr="verbreitung">
            <a:extLst>
              <a:ext uri="{FF2B5EF4-FFF2-40B4-BE49-F238E27FC236}">
                <a16:creationId xmlns:a16="http://schemas.microsoft.com/office/drawing/2014/main" id="{C3794B0E-E1C8-6D40-BDBE-8FA55D5651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4" name="Picture 16" descr="wanderung">
            <a:extLst>
              <a:ext uri="{FF2B5EF4-FFF2-40B4-BE49-F238E27FC236}">
                <a16:creationId xmlns:a16="http://schemas.microsoft.com/office/drawing/2014/main" id="{01D3468B-C992-F145-ACCC-95B1A93A64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Picture 17" descr="bestand">
            <a:extLst>
              <a:ext uri="{FF2B5EF4-FFF2-40B4-BE49-F238E27FC236}">
                <a16:creationId xmlns:a16="http://schemas.microsoft.com/office/drawing/2014/main" id="{5E342CE4-005A-8645-8345-F4A23414CC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6" name="Picture 18" descr="systematik">
            <a:extLst>
              <a:ext uri="{FF2B5EF4-FFF2-40B4-BE49-F238E27FC236}">
                <a16:creationId xmlns:a16="http://schemas.microsoft.com/office/drawing/2014/main" id="{27B5EFA2-EBB9-1C46-81B1-097E1E5144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19" descr="vergleich">
            <a:extLst>
              <a:ext uri="{FF2B5EF4-FFF2-40B4-BE49-F238E27FC236}">
                <a16:creationId xmlns:a16="http://schemas.microsoft.com/office/drawing/2014/main" id="{B8B223E0-2155-4948-89CB-8E6EEE8F49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20" descr="lebensraum">
            <a:extLst>
              <a:ext uri="{FF2B5EF4-FFF2-40B4-BE49-F238E27FC236}">
                <a16:creationId xmlns:a16="http://schemas.microsoft.com/office/drawing/2014/main" id="{C9E8A0FE-0444-3348-9603-EB0C5E57999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21" descr="nahrung">
            <a:extLst>
              <a:ext uri="{FF2B5EF4-FFF2-40B4-BE49-F238E27FC236}">
                <a16:creationId xmlns:a16="http://schemas.microsoft.com/office/drawing/2014/main" id="{3F01A821-C9B1-034A-A6D0-83CACB58D2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0" name="Picture 22" descr="jagdtechnik">
            <a:extLst>
              <a:ext uri="{FF2B5EF4-FFF2-40B4-BE49-F238E27FC236}">
                <a16:creationId xmlns:a16="http://schemas.microsoft.com/office/drawing/2014/main" id="{EE782FCD-A2D5-1A48-B840-F8F49B7004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1" name="Picture 23" descr="fortpflanzung">
            <a:extLst>
              <a:ext uri="{FF2B5EF4-FFF2-40B4-BE49-F238E27FC236}">
                <a16:creationId xmlns:a16="http://schemas.microsoft.com/office/drawing/2014/main" id="{AF641D26-0633-8F45-89A8-DA01ABC15B4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2" name="Picture 24" descr="gefährdung">
            <a:extLst>
              <a:ext uri="{FF2B5EF4-FFF2-40B4-BE49-F238E27FC236}">
                <a16:creationId xmlns:a16="http://schemas.microsoft.com/office/drawing/2014/main" id="{61C66BDC-DB2B-D944-8342-9B3D79B27B4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03" name="Picture 25" descr="schutzmassnahmen">
            <a:extLst>
              <a:ext uri="{FF2B5EF4-FFF2-40B4-BE49-F238E27FC236}">
                <a16:creationId xmlns:a16="http://schemas.microsoft.com/office/drawing/2014/main" id="{AA005E5C-EDF7-2745-ABB6-71F812FB9C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452FD6C-AF1F-CD4D-8C52-A01A344C074D}"/>
              </a:ext>
            </a:extLst>
          </p:cNvPr>
          <p:cNvSpPr>
            <a:spLocks noChangeArrowheads="1"/>
          </p:cNvSpPr>
          <p:nvPr/>
        </p:nvSpPr>
        <p:spPr bwMode="auto">
          <a:xfrm>
            <a:off x="762000" y="609600"/>
            <a:ext cx="8382000" cy="6248400"/>
          </a:xfrm>
          <a:prstGeom prst="rect">
            <a:avLst/>
          </a:prstGeom>
          <a:solidFill>
            <a:schemeClr val="bg1">
              <a:alpha val="67058"/>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95235" name="Picture 9">
            <a:extLst>
              <a:ext uri="{FF2B5EF4-FFF2-40B4-BE49-F238E27FC236}">
                <a16:creationId xmlns:a16="http://schemas.microsoft.com/office/drawing/2014/main" id="{F5EA6EAB-1F82-8243-9AD0-3C09073FB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35425"/>
            <a:ext cx="4370388"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6" name="Rectangle 5">
            <a:extLst>
              <a:ext uri="{FF2B5EF4-FFF2-40B4-BE49-F238E27FC236}">
                <a16:creationId xmlns:a16="http://schemas.microsoft.com/office/drawing/2014/main" id="{EA98739F-7809-9249-A339-26DB19F4BC5F}"/>
              </a:ext>
            </a:extLst>
          </p:cNvPr>
          <p:cNvSpPr>
            <a:spLocks noGrp="1" noChangeArrowheads="1"/>
          </p:cNvSpPr>
          <p:nvPr>
            <p:ph type="body" sz="half" idx="1"/>
          </p:nvPr>
        </p:nvSpPr>
        <p:spPr>
          <a:xfrm>
            <a:off x="1143000" y="914400"/>
            <a:ext cx="7696200" cy="4114800"/>
          </a:xfrm>
        </p:spPr>
        <p:txBody>
          <a:bodyPr/>
          <a:lstStyle/>
          <a:p>
            <a:pPr eaLnBrk="1" hangingPunct="1">
              <a:lnSpc>
                <a:spcPct val="110000"/>
              </a:lnSpc>
              <a:buFontTx/>
              <a:buNone/>
            </a:pPr>
            <a:r>
              <a:rPr lang="de-CH" altLang="de-DE" sz="1800" b="1"/>
              <a:t>Der Rüttelflug:</a:t>
            </a:r>
            <a:r>
              <a:rPr lang="de-CH" altLang="de-DE" sz="1800"/>
              <a:t> eine besondere Flugtechnik</a:t>
            </a:r>
          </a:p>
          <a:p>
            <a:pPr eaLnBrk="1" hangingPunct="1">
              <a:lnSpc>
                <a:spcPct val="110000"/>
              </a:lnSpc>
              <a:buFontTx/>
              <a:buNone/>
            </a:pPr>
            <a:endParaRPr lang="de-CH" altLang="de-DE" sz="1800"/>
          </a:p>
          <a:p>
            <a:pPr eaLnBrk="1" hangingPunct="1">
              <a:lnSpc>
                <a:spcPct val="110000"/>
              </a:lnSpc>
            </a:pPr>
            <a:r>
              <a:rPr lang="de-CH" altLang="de-DE" sz="1800"/>
              <a:t>Turmfalken verwenden diese Technik </a:t>
            </a:r>
            <a:r>
              <a:rPr lang="de-CH" altLang="de-DE" sz="1800" b="1"/>
              <a:t>5-6 mal h</a:t>
            </a:r>
            <a:r>
              <a:rPr lang="de-DE" altLang="de-DE" sz="1800" b="1"/>
              <a:t>äuf</a:t>
            </a:r>
            <a:r>
              <a:rPr lang="de-CH" altLang="de-DE" sz="1800" b="1"/>
              <a:t>iger als die Ansitzjagd</a:t>
            </a:r>
            <a:r>
              <a:rPr lang="de-CH" altLang="de-DE" sz="1800"/>
              <a:t>, weil der Beuteerfolg h</a:t>
            </a:r>
            <a:r>
              <a:rPr lang="de-DE" altLang="de-DE" sz="1800"/>
              <a:t>öhe</a:t>
            </a:r>
            <a:r>
              <a:rPr lang="de-CH" altLang="de-DE" sz="1800"/>
              <a:t>r ist</a:t>
            </a:r>
          </a:p>
          <a:p>
            <a:pPr eaLnBrk="1" hangingPunct="1">
              <a:lnSpc>
                <a:spcPct val="110000"/>
              </a:lnSpc>
            </a:pPr>
            <a:r>
              <a:rPr lang="de-CH" altLang="de-DE" sz="1800"/>
              <a:t>Wird vor allem an Stellen eingesetzt, an der mit hoher Wahrscheinlichkeit Beute zu finden ist</a:t>
            </a:r>
          </a:p>
          <a:p>
            <a:pPr eaLnBrk="1" hangingPunct="1">
              <a:lnSpc>
                <a:spcPct val="110000"/>
              </a:lnSpc>
            </a:pPr>
            <a:r>
              <a:rPr lang="de-CH" altLang="de-DE" sz="1800"/>
              <a:t>Solche Stellen findet der Turmfalke, weil er die Urinspuren von M</a:t>
            </a:r>
            <a:r>
              <a:rPr lang="de-DE" altLang="de-DE" sz="1800"/>
              <a:t>äus</a:t>
            </a:r>
            <a:r>
              <a:rPr lang="de-CH" altLang="de-DE" sz="1800"/>
              <a:t>en auf den Feldern wahrnehmen kann</a:t>
            </a:r>
            <a:endParaRPr lang="de-CH" altLang="de-DE" sz="2000"/>
          </a:p>
          <a:p>
            <a:pPr marL="819150" lvl="1" eaLnBrk="1" hangingPunct="1">
              <a:lnSpc>
                <a:spcPct val="110000"/>
              </a:lnSpc>
            </a:pPr>
            <a:r>
              <a:rPr lang="de-CH" altLang="de-DE" sz="1600"/>
              <a:t>Urin reflektiert UV-Licht, welches von Turmfalken wahrgenommen wird</a:t>
            </a:r>
          </a:p>
        </p:txBody>
      </p:sp>
      <p:sp>
        <p:nvSpPr>
          <p:cNvPr id="95237" name="Text Box 8">
            <a:extLst>
              <a:ext uri="{FF2B5EF4-FFF2-40B4-BE49-F238E27FC236}">
                <a16:creationId xmlns:a16="http://schemas.microsoft.com/office/drawing/2014/main" id="{CE4B76E3-1D27-8F48-89AF-3471C1C1718F}"/>
              </a:ext>
            </a:extLst>
          </p:cNvPr>
          <p:cNvSpPr txBox="1">
            <a:spLocks noChangeArrowheads="1"/>
          </p:cNvSpPr>
          <p:nvPr/>
        </p:nvSpPr>
        <p:spPr bwMode="auto">
          <a:xfrm>
            <a:off x="6019800" y="5838825"/>
            <a:ext cx="24384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400"/>
              <a:t>Urinspuren einer Erdmaus im UV-Licht (links) und im normalen Licht (rechts). </a:t>
            </a:r>
            <a:r>
              <a:rPr lang="de-CH" altLang="de-DE" sz="1400">
                <a:latin typeface="Helvetica" pitchFamily="2" charset="0"/>
              </a:rPr>
              <a:t>Honkavaara J. et al. (2002)</a:t>
            </a:r>
          </a:p>
        </p:txBody>
      </p:sp>
      <p:pic>
        <p:nvPicPr>
          <p:cNvPr id="95238" name="Picture 14" descr="Unbenannt-3">
            <a:extLst>
              <a:ext uri="{FF2B5EF4-FFF2-40B4-BE49-F238E27FC236}">
                <a16:creationId xmlns:a16="http://schemas.microsoft.com/office/drawing/2014/main" id="{0596805F-81DB-F042-8A93-689717313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15" descr="namensherkunft">
            <a:extLst>
              <a:ext uri="{FF2B5EF4-FFF2-40B4-BE49-F238E27FC236}">
                <a16:creationId xmlns:a16="http://schemas.microsoft.com/office/drawing/2014/main" id="{152AF569-5F1A-6F4D-AB63-D4CFC6948C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16" descr="kennzeichen">
            <a:extLst>
              <a:ext uri="{FF2B5EF4-FFF2-40B4-BE49-F238E27FC236}">
                <a16:creationId xmlns:a16="http://schemas.microsoft.com/office/drawing/2014/main" id="{66830402-1F5F-D645-A336-E068073EE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17" descr="stimme">
            <a:extLst>
              <a:ext uri="{FF2B5EF4-FFF2-40B4-BE49-F238E27FC236}">
                <a16:creationId xmlns:a16="http://schemas.microsoft.com/office/drawing/2014/main" id="{AB231C8C-F3CC-4A4F-A085-1BF6A1348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8" descr="verbreitung">
            <a:extLst>
              <a:ext uri="{FF2B5EF4-FFF2-40B4-BE49-F238E27FC236}">
                <a16:creationId xmlns:a16="http://schemas.microsoft.com/office/drawing/2014/main" id="{BA246732-8C43-704E-8ED2-D65CD2906E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9" descr="wanderung">
            <a:extLst>
              <a:ext uri="{FF2B5EF4-FFF2-40B4-BE49-F238E27FC236}">
                <a16:creationId xmlns:a16="http://schemas.microsoft.com/office/drawing/2014/main" id="{C0AA9637-DB78-2E43-A696-35C91A6660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20" descr="bestand">
            <a:extLst>
              <a:ext uri="{FF2B5EF4-FFF2-40B4-BE49-F238E27FC236}">
                <a16:creationId xmlns:a16="http://schemas.microsoft.com/office/drawing/2014/main" id="{844D82DC-4E20-534C-9233-148FD20202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21" descr="systematik">
            <a:extLst>
              <a:ext uri="{FF2B5EF4-FFF2-40B4-BE49-F238E27FC236}">
                <a16:creationId xmlns:a16="http://schemas.microsoft.com/office/drawing/2014/main" id="{9B0CC470-99A4-B040-9D73-5898FA1B13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22" descr="vergleich">
            <a:extLst>
              <a:ext uri="{FF2B5EF4-FFF2-40B4-BE49-F238E27FC236}">
                <a16:creationId xmlns:a16="http://schemas.microsoft.com/office/drawing/2014/main" id="{5846295E-2FB6-5449-82A1-B40BEEE863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7" name="Picture 23" descr="lebensraum">
            <a:extLst>
              <a:ext uri="{FF2B5EF4-FFF2-40B4-BE49-F238E27FC236}">
                <a16:creationId xmlns:a16="http://schemas.microsoft.com/office/drawing/2014/main" id="{42E81450-A2EB-784E-B864-87243320C0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8" name="Picture 24" descr="nahrung">
            <a:extLst>
              <a:ext uri="{FF2B5EF4-FFF2-40B4-BE49-F238E27FC236}">
                <a16:creationId xmlns:a16="http://schemas.microsoft.com/office/drawing/2014/main" id="{4E68D973-71F8-6C46-AFD2-3A3C3BE1EB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9" name="Picture 25" descr="jagdtechnik">
            <a:extLst>
              <a:ext uri="{FF2B5EF4-FFF2-40B4-BE49-F238E27FC236}">
                <a16:creationId xmlns:a16="http://schemas.microsoft.com/office/drawing/2014/main" id="{593D6E40-8257-DE46-BFB0-CFD9382E5C6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0" name="Picture 26" descr="fortpflanzung">
            <a:extLst>
              <a:ext uri="{FF2B5EF4-FFF2-40B4-BE49-F238E27FC236}">
                <a16:creationId xmlns:a16="http://schemas.microsoft.com/office/drawing/2014/main" id="{DA4B269C-216E-6845-AE8C-6CE3973E291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1" name="Picture 27" descr="gefährdung">
            <a:extLst>
              <a:ext uri="{FF2B5EF4-FFF2-40B4-BE49-F238E27FC236}">
                <a16:creationId xmlns:a16="http://schemas.microsoft.com/office/drawing/2014/main" id="{D74FA8B4-624B-DA41-A210-5107F7F74E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2" name="Picture 28" descr="schutzmassnahmen">
            <a:extLst>
              <a:ext uri="{FF2B5EF4-FFF2-40B4-BE49-F238E27FC236}">
                <a16:creationId xmlns:a16="http://schemas.microsoft.com/office/drawing/2014/main" id="{93B73421-ADAC-1C46-AC08-BDC1746EFA9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7054318-EA44-1141-A6B0-3D31589AD489}"/>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97283" name="Rectangle 4">
            <a:extLst>
              <a:ext uri="{FF2B5EF4-FFF2-40B4-BE49-F238E27FC236}">
                <a16:creationId xmlns:a16="http://schemas.microsoft.com/office/drawing/2014/main" id="{56465BE9-1D70-1F47-BEDC-7F8AA7E19BAA}"/>
              </a:ext>
            </a:extLst>
          </p:cNvPr>
          <p:cNvSpPr>
            <a:spLocks noGrp="1" noChangeArrowheads="1"/>
          </p:cNvSpPr>
          <p:nvPr>
            <p:ph type="body" sz="half" idx="1"/>
          </p:nvPr>
        </p:nvSpPr>
        <p:spPr>
          <a:xfrm>
            <a:off x="1143000" y="914400"/>
            <a:ext cx="7696200" cy="4114800"/>
          </a:xfrm>
        </p:spPr>
        <p:txBody>
          <a:bodyPr/>
          <a:lstStyle/>
          <a:p>
            <a:pPr eaLnBrk="1" hangingPunct="1">
              <a:lnSpc>
                <a:spcPct val="110000"/>
              </a:lnSpc>
              <a:buFontTx/>
              <a:buNone/>
            </a:pPr>
            <a:r>
              <a:rPr lang="de-CH" altLang="de-DE" sz="1800" b="1"/>
              <a:t>Der Rüttelflug:</a:t>
            </a:r>
            <a:r>
              <a:rPr lang="de-CH" altLang="de-DE" sz="1800"/>
              <a:t> eine besondere Flugtechnik</a:t>
            </a:r>
          </a:p>
          <a:p>
            <a:pPr eaLnBrk="1" hangingPunct="1">
              <a:lnSpc>
                <a:spcPct val="110000"/>
              </a:lnSpc>
              <a:buFontTx/>
              <a:buNone/>
            </a:pPr>
            <a:endParaRPr lang="de-CH" altLang="de-DE" sz="1800"/>
          </a:p>
          <a:p>
            <a:pPr eaLnBrk="1" hangingPunct="1">
              <a:lnSpc>
                <a:spcPct val="110000"/>
              </a:lnSpc>
            </a:pPr>
            <a:r>
              <a:rPr lang="de-CH" altLang="de-DE" sz="1800"/>
              <a:t>Rüttelflug ist </a:t>
            </a:r>
            <a:r>
              <a:rPr lang="de-CH" altLang="de-DE" sz="1800" b="1"/>
              <a:t>energetisch sehr aufwändig</a:t>
            </a:r>
          </a:p>
          <a:p>
            <a:pPr eaLnBrk="1" hangingPunct="1">
              <a:lnSpc>
                <a:spcPct val="60000"/>
              </a:lnSpc>
            </a:pPr>
            <a:endParaRPr lang="de-CH" altLang="de-DE" sz="1800"/>
          </a:p>
          <a:p>
            <a:pPr eaLnBrk="1" hangingPunct="1">
              <a:lnSpc>
                <a:spcPct val="110000"/>
              </a:lnSpc>
            </a:pPr>
            <a:r>
              <a:rPr lang="de-CH" altLang="de-DE" sz="1800" b="1"/>
              <a:t>Turmfalken</a:t>
            </a:r>
            <a:r>
              <a:rPr lang="de-CH" altLang="de-DE" sz="1800"/>
              <a:t> haben jedoch eine </a:t>
            </a:r>
            <a:r>
              <a:rPr lang="de-CH" altLang="de-DE" sz="1800" b="1"/>
              <a:t>energiesparende Methode</a:t>
            </a:r>
            <a:r>
              <a:rPr lang="de-CH" altLang="de-DE" sz="1800"/>
              <a:t> entwickelt</a:t>
            </a:r>
          </a:p>
          <a:p>
            <a:pPr eaLnBrk="1" hangingPunct="1">
              <a:lnSpc>
                <a:spcPct val="30000"/>
              </a:lnSpc>
            </a:pPr>
            <a:endParaRPr lang="de-CH" altLang="de-DE" sz="1800"/>
          </a:p>
          <a:p>
            <a:pPr eaLnBrk="1" hangingPunct="1">
              <a:lnSpc>
                <a:spcPct val="0"/>
              </a:lnSpc>
            </a:pPr>
            <a:endParaRPr lang="de-CH" altLang="de-DE" sz="2000"/>
          </a:p>
          <a:p>
            <a:pPr lvl="1" eaLnBrk="1" hangingPunct="1">
              <a:lnSpc>
                <a:spcPct val="110000"/>
              </a:lnSpc>
            </a:pPr>
            <a:r>
              <a:rPr lang="de-CH" altLang="de-DE" sz="1600"/>
              <a:t>W</a:t>
            </a:r>
            <a:r>
              <a:rPr lang="de-DE" altLang="de-DE" sz="1600"/>
              <a:t>ähr</a:t>
            </a:r>
            <a:r>
              <a:rPr lang="de-CH" altLang="de-DE" sz="1600"/>
              <a:t>end der Kopf </a:t>
            </a:r>
            <a:r>
              <a:rPr lang="de-DE" altLang="de-DE" sz="1600"/>
              <a:t>übe</a:t>
            </a:r>
            <a:r>
              <a:rPr lang="de-CH" altLang="de-DE" sz="1600"/>
              <a:t>r einer Stelle am Boden fixiert bleibt, l</a:t>
            </a:r>
            <a:r>
              <a:rPr lang="de-DE" altLang="de-DE" sz="1600"/>
              <a:t>äss</a:t>
            </a:r>
            <a:r>
              <a:rPr lang="de-CH" altLang="de-DE" sz="1600"/>
              <a:t>t der Turmfalke seinen K</a:t>
            </a:r>
            <a:r>
              <a:rPr lang="de-DE" altLang="de-DE" sz="1600"/>
              <a:t>örp</a:t>
            </a:r>
            <a:r>
              <a:rPr lang="de-CH" altLang="de-DE" sz="1600"/>
              <a:t>er innerhalb von Sekundenbruchteilen nach hinten gleiten, bis der Hals maximal gestreckt ist.</a:t>
            </a:r>
          </a:p>
          <a:p>
            <a:pPr lvl="1" eaLnBrk="1" hangingPunct="1">
              <a:lnSpc>
                <a:spcPct val="110000"/>
              </a:lnSpc>
            </a:pPr>
            <a:endParaRPr lang="de-CH" altLang="de-DE" sz="1600"/>
          </a:p>
          <a:p>
            <a:pPr lvl="1" eaLnBrk="1" hangingPunct="1">
              <a:lnSpc>
                <a:spcPct val="110000"/>
              </a:lnSpc>
            </a:pPr>
            <a:r>
              <a:rPr lang="de-CH" altLang="de-DE" sz="1600"/>
              <a:t>In diesen kurzen Zeiträumen nutzt er eine </a:t>
            </a:r>
            <a:r>
              <a:rPr lang="de-CH" altLang="de-DE" sz="1600" b="1"/>
              <a:t>Segelflugtechnik</a:t>
            </a:r>
            <a:r>
              <a:rPr lang="de-CH" altLang="de-DE" sz="1600"/>
              <a:t>, die ihn keine Energie kostet.</a:t>
            </a:r>
          </a:p>
          <a:p>
            <a:pPr lvl="1" eaLnBrk="1" hangingPunct="1">
              <a:lnSpc>
                <a:spcPct val="110000"/>
              </a:lnSpc>
            </a:pPr>
            <a:endParaRPr lang="de-CH" altLang="de-DE" sz="1600"/>
          </a:p>
          <a:p>
            <a:pPr lvl="1" eaLnBrk="1" hangingPunct="1">
              <a:lnSpc>
                <a:spcPct val="110000"/>
              </a:lnSpc>
            </a:pPr>
            <a:r>
              <a:rPr lang="de-CH" altLang="de-DE" sz="1600"/>
              <a:t>Mit Fl</a:t>
            </a:r>
            <a:r>
              <a:rPr lang="de-DE" altLang="de-DE" sz="1600"/>
              <a:t>üge</a:t>
            </a:r>
            <a:r>
              <a:rPr lang="de-CH" altLang="de-DE" sz="1600"/>
              <a:t>lschläg</a:t>
            </a:r>
            <a:r>
              <a:rPr lang="de-DE" altLang="de-DE" sz="1600"/>
              <a:t>e</a:t>
            </a:r>
            <a:r>
              <a:rPr lang="de-CH" altLang="de-DE" sz="1600"/>
              <a:t>n fliegt er dann wieder aktiv nach vorne, bis der Hals maximal gekr</a:t>
            </a:r>
            <a:r>
              <a:rPr lang="de-DE" altLang="de-DE" sz="1600"/>
              <a:t>ümm</a:t>
            </a:r>
            <a:r>
              <a:rPr lang="de-CH" altLang="de-DE" sz="1600"/>
              <a:t>t ist.</a:t>
            </a:r>
          </a:p>
          <a:p>
            <a:pPr lvl="1" eaLnBrk="1" hangingPunct="1">
              <a:lnSpc>
                <a:spcPct val="110000"/>
              </a:lnSpc>
            </a:pPr>
            <a:endParaRPr lang="de-CH" altLang="de-DE" sz="1600"/>
          </a:p>
          <a:p>
            <a:pPr lvl="1" eaLnBrk="1" hangingPunct="1">
              <a:lnSpc>
                <a:spcPct val="110000"/>
              </a:lnSpc>
            </a:pPr>
            <a:r>
              <a:rPr lang="de-CH" altLang="de-DE" sz="1600"/>
              <a:t>Auf diese Weise realisiert der Turmfalke eine </a:t>
            </a:r>
            <a:r>
              <a:rPr lang="de-CH" altLang="de-DE" sz="1600" b="1"/>
              <a:t>Energieeinsparung von 44%</a:t>
            </a:r>
            <a:r>
              <a:rPr lang="de-CH" altLang="de-DE" sz="1600"/>
              <a:t> gegen</a:t>
            </a:r>
            <a:r>
              <a:rPr lang="de-DE" altLang="de-DE" sz="1600"/>
              <a:t>übe</a:t>
            </a:r>
            <a:r>
              <a:rPr lang="de-CH" altLang="de-DE" sz="1600"/>
              <a:t>r einem kontinuierlichen R</a:t>
            </a:r>
            <a:r>
              <a:rPr lang="de-DE" altLang="de-DE" sz="1600"/>
              <a:t>ütt</a:t>
            </a:r>
            <a:r>
              <a:rPr lang="de-CH" altLang="de-DE" sz="1600"/>
              <a:t>eln.</a:t>
            </a:r>
            <a:endParaRPr lang="de-CH" altLang="de-DE"/>
          </a:p>
          <a:p>
            <a:pPr eaLnBrk="1" hangingPunct="1">
              <a:lnSpc>
                <a:spcPct val="110000"/>
              </a:lnSpc>
            </a:pPr>
            <a:endParaRPr lang="de-CH" altLang="de-DE" sz="2000"/>
          </a:p>
          <a:p>
            <a:pPr lvl="1" eaLnBrk="1" hangingPunct="1">
              <a:lnSpc>
                <a:spcPct val="110000"/>
              </a:lnSpc>
            </a:pPr>
            <a:endParaRPr lang="de-CH" altLang="de-DE"/>
          </a:p>
        </p:txBody>
      </p:sp>
      <p:pic>
        <p:nvPicPr>
          <p:cNvPr id="97284" name="Picture 9" descr="Unbenannt-3">
            <a:extLst>
              <a:ext uri="{FF2B5EF4-FFF2-40B4-BE49-F238E27FC236}">
                <a16:creationId xmlns:a16="http://schemas.microsoft.com/office/drawing/2014/main" id="{A56093C1-634B-3742-B8E8-1392E9AB0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10" descr="namensherkunft">
            <a:extLst>
              <a:ext uri="{FF2B5EF4-FFF2-40B4-BE49-F238E27FC236}">
                <a16:creationId xmlns:a16="http://schemas.microsoft.com/office/drawing/2014/main" id="{19755EB0-663C-9E41-BDA9-4220F4E8D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1" descr="kennzeichen">
            <a:extLst>
              <a:ext uri="{FF2B5EF4-FFF2-40B4-BE49-F238E27FC236}">
                <a16:creationId xmlns:a16="http://schemas.microsoft.com/office/drawing/2014/main" id="{E19837AA-1D8A-2D4A-A97A-3366AD8B0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12" descr="stimme">
            <a:extLst>
              <a:ext uri="{FF2B5EF4-FFF2-40B4-BE49-F238E27FC236}">
                <a16:creationId xmlns:a16="http://schemas.microsoft.com/office/drawing/2014/main" id="{FE71273B-874E-E545-88AB-F3938293A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13" descr="verbreitung">
            <a:extLst>
              <a:ext uri="{FF2B5EF4-FFF2-40B4-BE49-F238E27FC236}">
                <a16:creationId xmlns:a16="http://schemas.microsoft.com/office/drawing/2014/main" id="{8641418C-3B78-004F-A018-D4CF1AA68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9" name="Picture 14" descr="wanderung">
            <a:extLst>
              <a:ext uri="{FF2B5EF4-FFF2-40B4-BE49-F238E27FC236}">
                <a16:creationId xmlns:a16="http://schemas.microsoft.com/office/drawing/2014/main" id="{5CC99EA8-379F-8143-9308-85C1CCD041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15" descr="bestand">
            <a:extLst>
              <a:ext uri="{FF2B5EF4-FFF2-40B4-BE49-F238E27FC236}">
                <a16:creationId xmlns:a16="http://schemas.microsoft.com/office/drawing/2014/main" id="{D6BF43A5-F60F-5341-83C9-BAB44D0567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1" name="Picture 16" descr="systematik">
            <a:extLst>
              <a:ext uri="{FF2B5EF4-FFF2-40B4-BE49-F238E27FC236}">
                <a16:creationId xmlns:a16="http://schemas.microsoft.com/office/drawing/2014/main" id="{E7A00B6A-3204-3845-83CF-42365562F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2" name="Picture 17" descr="vergleich">
            <a:extLst>
              <a:ext uri="{FF2B5EF4-FFF2-40B4-BE49-F238E27FC236}">
                <a16:creationId xmlns:a16="http://schemas.microsoft.com/office/drawing/2014/main" id="{1C439642-E443-EA41-8A47-6089CE074B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3" name="Picture 18" descr="lebensraum">
            <a:extLst>
              <a:ext uri="{FF2B5EF4-FFF2-40B4-BE49-F238E27FC236}">
                <a16:creationId xmlns:a16="http://schemas.microsoft.com/office/drawing/2014/main" id="{FA708CE7-F5A2-0F49-85F4-D915E0B1FD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4" name="Picture 19" descr="nahrung">
            <a:extLst>
              <a:ext uri="{FF2B5EF4-FFF2-40B4-BE49-F238E27FC236}">
                <a16:creationId xmlns:a16="http://schemas.microsoft.com/office/drawing/2014/main" id="{452990BF-424B-8741-8EDC-DB413A09E0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5" name="Picture 20" descr="jagdtechnik">
            <a:extLst>
              <a:ext uri="{FF2B5EF4-FFF2-40B4-BE49-F238E27FC236}">
                <a16:creationId xmlns:a16="http://schemas.microsoft.com/office/drawing/2014/main" id="{98641B14-5965-BD42-94CF-0D283708CB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21" descr="fortpflanzung">
            <a:extLst>
              <a:ext uri="{FF2B5EF4-FFF2-40B4-BE49-F238E27FC236}">
                <a16:creationId xmlns:a16="http://schemas.microsoft.com/office/drawing/2014/main" id="{F9AF5A6C-14D9-8C41-9C4C-D9FBB03D63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7" name="Picture 22" descr="gefährdung">
            <a:extLst>
              <a:ext uri="{FF2B5EF4-FFF2-40B4-BE49-F238E27FC236}">
                <a16:creationId xmlns:a16="http://schemas.microsoft.com/office/drawing/2014/main" id="{45929A76-41FB-9542-B591-A57FE2FE917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8" name="Picture 23" descr="schutzmassnahmen">
            <a:extLst>
              <a:ext uri="{FF2B5EF4-FFF2-40B4-BE49-F238E27FC236}">
                <a16:creationId xmlns:a16="http://schemas.microsoft.com/office/drawing/2014/main" id="{C61C5E56-1D62-A640-837C-1C0E494355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1">
            <a:extLst>
              <a:ext uri="{FF2B5EF4-FFF2-40B4-BE49-F238E27FC236}">
                <a16:creationId xmlns:a16="http://schemas.microsoft.com/office/drawing/2014/main" id="{BCF5D119-197E-9540-B479-E35872E1DCB7}"/>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99331" name="Picture 18" descr="fortpflanzung">
            <a:extLst>
              <a:ext uri="{FF2B5EF4-FFF2-40B4-BE49-F238E27FC236}">
                <a16:creationId xmlns:a16="http://schemas.microsoft.com/office/drawing/2014/main" id="{F58BB034-7B64-1E40-9947-B449CAA0C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4857750"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0" descr="Unbenannt-1">
            <a:extLst>
              <a:ext uri="{FF2B5EF4-FFF2-40B4-BE49-F238E27FC236}">
                <a16:creationId xmlns:a16="http://schemas.microsoft.com/office/drawing/2014/main" id="{E56CFA94-DB97-FA45-91E9-A515E3B766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122988"/>
            <a:ext cx="4419600" cy="27781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4">
            <a:extLst>
              <a:ext uri="{FF2B5EF4-FFF2-40B4-BE49-F238E27FC236}">
                <a16:creationId xmlns:a16="http://schemas.microsoft.com/office/drawing/2014/main" id="{4ED06EAB-73C0-2D43-B1FD-1E785F17013C}"/>
              </a:ext>
            </a:extLst>
          </p:cNvPr>
          <p:cNvSpPr>
            <a:spLocks noChangeArrowheads="1"/>
          </p:cNvSpPr>
          <p:nvPr/>
        </p:nvSpPr>
        <p:spPr bwMode="auto">
          <a:xfrm>
            <a:off x="1187450" y="944563"/>
            <a:ext cx="1403350" cy="118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13</a:t>
            </a:r>
          </a:p>
        </p:txBody>
      </p:sp>
      <p:pic>
        <p:nvPicPr>
          <p:cNvPr id="99334" name="Picture 19" descr="Unbenannt-3">
            <a:extLst>
              <a:ext uri="{FF2B5EF4-FFF2-40B4-BE49-F238E27FC236}">
                <a16:creationId xmlns:a16="http://schemas.microsoft.com/office/drawing/2014/main" id="{BC4A55D6-921C-5D4C-B757-ACA3A8A57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20" descr="namensherkunft">
            <a:extLst>
              <a:ext uri="{FF2B5EF4-FFF2-40B4-BE49-F238E27FC236}">
                <a16:creationId xmlns:a16="http://schemas.microsoft.com/office/drawing/2014/main" id="{C651C03B-50EB-A946-852D-072313DC7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21" descr="kennzeichen">
            <a:extLst>
              <a:ext uri="{FF2B5EF4-FFF2-40B4-BE49-F238E27FC236}">
                <a16:creationId xmlns:a16="http://schemas.microsoft.com/office/drawing/2014/main" id="{6A180E38-C196-E747-BF32-99B7C4AB58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22" descr="stimme">
            <a:extLst>
              <a:ext uri="{FF2B5EF4-FFF2-40B4-BE49-F238E27FC236}">
                <a16:creationId xmlns:a16="http://schemas.microsoft.com/office/drawing/2014/main" id="{CCB5E97E-FF0A-7047-9909-F81F5D6BB6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Picture 23" descr="verbreitung">
            <a:extLst>
              <a:ext uri="{FF2B5EF4-FFF2-40B4-BE49-F238E27FC236}">
                <a16:creationId xmlns:a16="http://schemas.microsoft.com/office/drawing/2014/main" id="{E7CC4610-D735-B24C-9DDD-B20A10DC02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Picture 24" descr="wanderung">
            <a:extLst>
              <a:ext uri="{FF2B5EF4-FFF2-40B4-BE49-F238E27FC236}">
                <a16:creationId xmlns:a16="http://schemas.microsoft.com/office/drawing/2014/main" id="{50BE15B5-7AD5-4B4E-BAA3-21589EAE29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0" name="Picture 25" descr="bestand">
            <a:extLst>
              <a:ext uri="{FF2B5EF4-FFF2-40B4-BE49-F238E27FC236}">
                <a16:creationId xmlns:a16="http://schemas.microsoft.com/office/drawing/2014/main" id="{BB51CDBF-96B5-7F49-9D82-04C8CB6011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1" name="Picture 26" descr="systematik">
            <a:extLst>
              <a:ext uri="{FF2B5EF4-FFF2-40B4-BE49-F238E27FC236}">
                <a16:creationId xmlns:a16="http://schemas.microsoft.com/office/drawing/2014/main" id="{824C1187-482B-D740-8D8E-2CEC019724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2" name="Picture 27" descr="vergleich">
            <a:extLst>
              <a:ext uri="{FF2B5EF4-FFF2-40B4-BE49-F238E27FC236}">
                <a16:creationId xmlns:a16="http://schemas.microsoft.com/office/drawing/2014/main" id="{3EB99DF7-88D2-4447-89A1-10C6BA5A61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3" name="Picture 28" descr="lebensraum">
            <a:extLst>
              <a:ext uri="{FF2B5EF4-FFF2-40B4-BE49-F238E27FC236}">
                <a16:creationId xmlns:a16="http://schemas.microsoft.com/office/drawing/2014/main" id="{4B040DFC-9884-A741-8AA5-D9CA34E666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4" name="Picture 29" descr="nahrung">
            <a:extLst>
              <a:ext uri="{FF2B5EF4-FFF2-40B4-BE49-F238E27FC236}">
                <a16:creationId xmlns:a16="http://schemas.microsoft.com/office/drawing/2014/main" id="{FBC9A976-0D13-4846-BFE8-2D6CCBA7EA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5" name="Picture 30" descr="jagdtechnik">
            <a:extLst>
              <a:ext uri="{FF2B5EF4-FFF2-40B4-BE49-F238E27FC236}">
                <a16:creationId xmlns:a16="http://schemas.microsoft.com/office/drawing/2014/main" id="{A410A711-DBC8-C44A-92F2-553AF2EC86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6" name="Picture 31" descr="fortpflanzung">
            <a:extLst>
              <a:ext uri="{FF2B5EF4-FFF2-40B4-BE49-F238E27FC236}">
                <a16:creationId xmlns:a16="http://schemas.microsoft.com/office/drawing/2014/main" id="{539A46ED-906B-6F4D-8BBA-39D0FD814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7" name="Picture 32" descr="gefährdung">
            <a:extLst>
              <a:ext uri="{FF2B5EF4-FFF2-40B4-BE49-F238E27FC236}">
                <a16:creationId xmlns:a16="http://schemas.microsoft.com/office/drawing/2014/main" id="{51C73139-3997-0F48-AF2D-4BE08B5BE1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48" name="Picture 33" descr="schutzmassnahmen">
            <a:extLst>
              <a:ext uri="{FF2B5EF4-FFF2-40B4-BE49-F238E27FC236}">
                <a16:creationId xmlns:a16="http://schemas.microsoft.com/office/drawing/2014/main" id="{AB0F86E0-3EE2-4849-B7ED-807E87D28BD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9">
            <a:extLst>
              <a:ext uri="{FF2B5EF4-FFF2-40B4-BE49-F238E27FC236}">
                <a16:creationId xmlns:a16="http://schemas.microsoft.com/office/drawing/2014/main" id="{A1FBA720-7720-8A40-959A-189AE95F8737}"/>
              </a:ext>
            </a:extLst>
          </p:cNvPr>
          <p:cNvSpPr>
            <a:spLocks noChangeArrowheads="1"/>
          </p:cNvSpPr>
          <p:nvPr/>
        </p:nvSpPr>
        <p:spPr bwMode="auto">
          <a:xfrm>
            <a:off x="762000" y="609600"/>
            <a:ext cx="8382000" cy="6248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01379" name="Picture 31">
            <a:extLst>
              <a:ext uri="{FF2B5EF4-FFF2-40B4-BE49-F238E27FC236}">
                <a16:creationId xmlns:a16="http://schemas.microsoft.com/office/drawing/2014/main" id="{B3C0EF56-8D1D-494C-A0F7-8B6ADAD52CB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654050"/>
            <a:ext cx="8385175" cy="6218238"/>
          </a:xfrm>
          <a:prstGeom prst="rect">
            <a:avLst/>
          </a:prstGeom>
          <a:noFill/>
          <a:ln>
            <a:noFill/>
          </a:ln>
          <a:effectLst/>
          <a:extLst>
            <a:ext uri="{909E8E84-426E-40DD-AFC4-6F175D3DCCD1}">
              <a14:hiddenFill xmlns:a14="http://schemas.microsoft.com/office/drawing/2010/main">
                <a:solidFill>
                  <a:schemeClr val="accent1">
                    <a:alpha val="67058"/>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80" name="Rectangle 3">
            <a:extLst>
              <a:ext uri="{FF2B5EF4-FFF2-40B4-BE49-F238E27FC236}">
                <a16:creationId xmlns:a16="http://schemas.microsoft.com/office/drawing/2014/main" id="{E3291CD1-F233-3A40-A224-B23B7276AD1A}"/>
              </a:ext>
            </a:extLst>
          </p:cNvPr>
          <p:cNvSpPr>
            <a:spLocks noGrp="1" noChangeArrowheads="1"/>
          </p:cNvSpPr>
          <p:nvPr>
            <p:ph type="body" sz="half" idx="1"/>
          </p:nvPr>
        </p:nvSpPr>
        <p:spPr>
          <a:xfrm>
            <a:off x="914400" y="990600"/>
            <a:ext cx="7848600" cy="4114800"/>
          </a:xfrm>
        </p:spPr>
        <p:txBody>
          <a:bodyPr/>
          <a:lstStyle/>
          <a:p>
            <a:pPr eaLnBrk="1" hangingPunct="1">
              <a:lnSpc>
                <a:spcPct val="140000"/>
              </a:lnSpc>
            </a:pPr>
            <a:r>
              <a:rPr lang="de-DE" altLang="de-DE" sz="1800"/>
              <a:t>Ab Ende des 1. Lebensjahrs geschlechtsreif</a:t>
            </a:r>
          </a:p>
          <a:p>
            <a:pPr eaLnBrk="1" hangingPunct="1">
              <a:lnSpc>
                <a:spcPct val="140000"/>
              </a:lnSpc>
            </a:pPr>
            <a:r>
              <a:rPr lang="de-DE" altLang="de-DE" sz="1800"/>
              <a:t>Saisonal monogam, durch Nistplatztreue auch Wiederverpaarungen</a:t>
            </a:r>
          </a:p>
          <a:p>
            <a:pPr eaLnBrk="1" hangingPunct="1">
              <a:lnSpc>
                <a:spcPct val="140000"/>
              </a:lnSpc>
            </a:pPr>
            <a:r>
              <a:rPr lang="de-DE" altLang="de-DE" sz="1800"/>
              <a:t>Hoher Nichtbrüteranteil, z.B. in GB:</a:t>
            </a:r>
          </a:p>
          <a:p>
            <a:pPr lvl="1" eaLnBrk="1" hangingPunct="1">
              <a:lnSpc>
                <a:spcPct val="140000"/>
              </a:lnSpc>
            </a:pPr>
            <a:r>
              <a:rPr lang="de-DE" altLang="de-DE" sz="1600"/>
              <a:t>rund 25% der adulten ♂ </a:t>
            </a:r>
          </a:p>
          <a:p>
            <a:pPr lvl="1" eaLnBrk="1" hangingPunct="1">
              <a:lnSpc>
                <a:spcPct val="140000"/>
              </a:lnSpc>
            </a:pPr>
            <a:r>
              <a:rPr lang="de-DE" altLang="de-DE" sz="1600"/>
              <a:t>21% der adulten ♀</a:t>
            </a:r>
          </a:p>
          <a:p>
            <a:pPr lvl="1" eaLnBrk="1" hangingPunct="1">
              <a:lnSpc>
                <a:spcPct val="140000"/>
              </a:lnSpc>
            </a:pPr>
            <a:r>
              <a:rPr lang="de-DE" altLang="de-DE" sz="1600"/>
              <a:t>67% der einjährigen ♂</a:t>
            </a:r>
          </a:p>
          <a:p>
            <a:pPr lvl="1" eaLnBrk="1" hangingPunct="1">
              <a:lnSpc>
                <a:spcPct val="150000"/>
              </a:lnSpc>
            </a:pPr>
            <a:r>
              <a:rPr lang="de-DE" altLang="de-DE" sz="1600"/>
              <a:t>34% der einjährigen ♀</a:t>
            </a:r>
          </a:p>
          <a:p>
            <a:pPr eaLnBrk="1" hangingPunct="1">
              <a:lnSpc>
                <a:spcPct val="150000"/>
              </a:lnSpc>
            </a:pPr>
            <a:r>
              <a:rPr lang="de-DE" altLang="de-DE" sz="1800"/>
              <a:t>Revierbesetzung im März, z.T. heftige Auseinandersetzungen zwischen ♂ um Revier und guten Brutplatz</a:t>
            </a:r>
          </a:p>
          <a:p>
            <a:pPr eaLnBrk="1" hangingPunct="1">
              <a:lnSpc>
                <a:spcPct val="140000"/>
              </a:lnSpc>
            </a:pPr>
            <a:endParaRPr lang="de-DE" altLang="de-DE" sz="1800"/>
          </a:p>
        </p:txBody>
      </p:sp>
      <p:sp>
        <p:nvSpPr>
          <p:cNvPr id="101381" name="Text Box 25">
            <a:extLst>
              <a:ext uri="{FF2B5EF4-FFF2-40B4-BE49-F238E27FC236}">
                <a16:creationId xmlns:a16="http://schemas.microsoft.com/office/drawing/2014/main" id="{4D483A9F-7B15-454A-B34E-069CBE620BB3}"/>
              </a:ext>
            </a:extLst>
          </p:cNvPr>
          <p:cNvSpPr txBox="1">
            <a:spLocks noChangeArrowheads="1"/>
          </p:cNvSpPr>
          <p:nvPr/>
        </p:nvSpPr>
        <p:spPr bwMode="auto">
          <a:xfrm rot="-5400000">
            <a:off x="8298657" y="6012656"/>
            <a:ext cx="14462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ruchet.com</a:t>
            </a:r>
          </a:p>
        </p:txBody>
      </p:sp>
      <p:sp>
        <p:nvSpPr>
          <p:cNvPr id="101382" name="Text Box 27">
            <a:extLst>
              <a:ext uri="{FF2B5EF4-FFF2-40B4-BE49-F238E27FC236}">
                <a16:creationId xmlns:a16="http://schemas.microsoft.com/office/drawing/2014/main" id="{96DBBAB1-FC34-FE43-9B46-35AD3EE68220}"/>
              </a:ext>
            </a:extLst>
          </p:cNvPr>
          <p:cNvSpPr txBox="1">
            <a:spLocks noChangeArrowheads="1"/>
          </p:cNvSpPr>
          <p:nvPr/>
        </p:nvSpPr>
        <p:spPr bwMode="auto">
          <a:xfrm rot="-5400000">
            <a:off x="5418931" y="3191669"/>
            <a:ext cx="144621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Maurizio Bedin</a:t>
            </a:r>
          </a:p>
        </p:txBody>
      </p:sp>
      <p:pic>
        <p:nvPicPr>
          <p:cNvPr id="101383" name="Picture 30">
            <a:extLst>
              <a:ext uri="{FF2B5EF4-FFF2-40B4-BE49-F238E27FC236}">
                <a16:creationId xmlns:a16="http://schemas.microsoft.com/office/drawing/2014/main" id="{451B0E26-6505-C848-813E-B245A99A13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5225" y="1905000"/>
            <a:ext cx="2898775" cy="210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1384" name="Picture 35" descr="Unbenannt-3">
            <a:extLst>
              <a:ext uri="{FF2B5EF4-FFF2-40B4-BE49-F238E27FC236}">
                <a16:creationId xmlns:a16="http://schemas.microsoft.com/office/drawing/2014/main" id="{7F4FD2F4-6CA5-5A45-BD2D-78E612D09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36" descr="namensherkunft">
            <a:extLst>
              <a:ext uri="{FF2B5EF4-FFF2-40B4-BE49-F238E27FC236}">
                <a16:creationId xmlns:a16="http://schemas.microsoft.com/office/drawing/2014/main" id="{CD13C3D4-30B5-A742-B978-D7BA770BF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37" descr="kennzeichen">
            <a:extLst>
              <a:ext uri="{FF2B5EF4-FFF2-40B4-BE49-F238E27FC236}">
                <a16:creationId xmlns:a16="http://schemas.microsoft.com/office/drawing/2014/main" id="{606EE6A9-EA4E-EB47-A730-9DBB7BD1A6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7" name="Picture 38" descr="stimme">
            <a:extLst>
              <a:ext uri="{FF2B5EF4-FFF2-40B4-BE49-F238E27FC236}">
                <a16:creationId xmlns:a16="http://schemas.microsoft.com/office/drawing/2014/main" id="{4BB0DE37-0485-2A4E-A717-733AD883FD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8" name="Picture 39" descr="verbreitung">
            <a:extLst>
              <a:ext uri="{FF2B5EF4-FFF2-40B4-BE49-F238E27FC236}">
                <a16:creationId xmlns:a16="http://schemas.microsoft.com/office/drawing/2014/main" id="{E2B2FBD3-C6C1-2B4B-9F1C-56DCEF866B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9" name="Picture 40" descr="wanderung">
            <a:extLst>
              <a:ext uri="{FF2B5EF4-FFF2-40B4-BE49-F238E27FC236}">
                <a16:creationId xmlns:a16="http://schemas.microsoft.com/office/drawing/2014/main" id="{BDE6841A-D4D7-C24E-9A45-2A71127015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0" name="Picture 41" descr="bestand">
            <a:extLst>
              <a:ext uri="{FF2B5EF4-FFF2-40B4-BE49-F238E27FC236}">
                <a16:creationId xmlns:a16="http://schemas.microsoft.com/office/drawing/2014/main" id="{86093796-8C10-FD40-A4CA-BAA03265D3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1" name="Picture 42" descr="systematik">
            <a:extLst>
              <a:ext uri="{FF2B5EF4-FFF2-40B4-BE49-F238E27FC236}">
                <a16:creationId xmlns:a16="http://schemas.microsoft.com/office/drawing/2014/main" id="{89300F0E-50B1-A249-8546-4BB12DD4DE3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2" name="Picture 43" descr="vergleich">
            <a:extLst>
              <a:ext uri="{FF2B5EF4-FFF2-40B4-BE49-F238E27FC236}">
                <a16:creationId xmlns:a16="http://schemas.microsoft.com/office/drawing/2014/main" id="{1B580301-4257-214C-B6A3-C4E5C087BB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3" name="Picture 44" descr="lebensraum">
            <a:extLst>
              <a:ext uri="{FF2B5EF4-FFF2-40B4-BE49-F238E27FC236}">
                <a16:creationId xmlns:a16="http://schemas.microsoft.com/office/drawing/2014/main" id="{791E87BD-3C7F-4240-8C5B-7C489B6E6B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4" name="Picture 45" descr="nahrung">
            <a:extLst>
              <a:ext uri="{FF2B5EF4-FFF2-40B4-BE49-F238E27FC236}">
                <a16:creationId xmlns:a16="http://schemas.microsoft.com/office/drawing/2014/main" id="{A2BBB13E-5D0B-0A45-A608-A5C02E9002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5" name="Picture 46" descr="jagdtechnik">
            <a:extLst>
              <a:ext uri="{FF2B5EF4-FFF2-40B4-BE49-F238E27FC236}">
                <a16:creationId xmlns:a16="http://schemas.microsoft.com/office/drawing/2014/main" id="{14431B64-7351-2B45-AC0B-273DADD7652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6" name="Picture 47" descr="fortpflanzung">
            <a:extLst>
              <a:ext uri="{FF2B5EF4-FFF2-40B4-BE49-F238E27FC236}">
                <a16:creationId xmlns:a16="http://schemas.microsoft.com/office/drawing/2014/main" id="{D26656FD-25C5-DE4B-801C-73BF2EB902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7" name="Picture 48" descr="gefährdung">
            <a:extLst>
              <a:ext uri="{FF2B5EF4-FFF2-40B4-BE49-F238E27FC236}">
                <a16:creationId xmlns:a16="http://schemas.microsoft.com/office/drawing/2014/main" id="{189E3D2E-D213-1444-BEE0-0166AEA7331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8" name="Picture 49" descr="schutzmassnahmen">
            <a:extLst>
              <a:ext uri="{FF2B5EF4-FFF2-40B4-BE49-F238E27FC236}">
                <a16:creationId xmlns:a16="http://schemas.microsoft.com/office/drawing/2014/main" id="{B159B012-E6F5-4247-B46A-3673140E250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5">
            <a:extLst>
              <a:ext uri="{FF2B5EF4-FFF2-40B4-BE49-F238E27FC236}">
                <a16:creationId xmlns:a16="http://schemas.microsoft.com/office/drawing/2014/main" id="{2F0D03DA-8352-0E48-95B4-1633390895C9}"/>
              </a:ext>
            </a:extLst>
          </p:cNvPr>
          <p:cNvSpPr>
            <a:spLocks noChangeArrowheads="1"/>
          </p:cNvSpPr>
          <p:nvPr/>
        </p:nvSpPr>
        <p:spPr bwMode="auto">
          <a:xfrm>
            <a:off x="762000" y="609600"/>
            <a:ext cx="8382000" cy="6248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03427" name="Picture 18">
            <a:extLst>
              <a:ext uri="{FF2B5EF4-FFF2-40B4-BE49-F238E27FC236}">
                <a16:creationId xmlns:a16="http://schemas.microsoft.com/office/drawing/2014/main" id="{AC98C448-A0D4-E041-B40D-69CF5293A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654050"/>
            <a:ext cx="8375650" cy="6208713"/>
          </a:xfrm>
          <a:prstGeom prst="rect">
            <a:avLst/>
          </a:prstGeom>
          <a:noFill/>
          <a:ln>
            <a:noFill/>
          </a:ln>
          <a:effectLst/>
          <a:extLst>
            <a:ext uri="{909E8E84-426E-40DD-AFC4-6F175D3DCCD1}">
              <a14:hiddenFill xmlns:a14="http://schemas.microsoft.com/office/drawing/2010/main">
                <a:solidFill>
                  <a:schemeClr val="accent1">
                    <a:alpha val="8392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28" name="Rectangle 3">
            <a:extLst>
              <a:ext uri="{FF2B5EF4-FFF2-40B4-BE49-F238E27FC236}">
                <a16:creationId xmlns:a16="http://schemas.microsoft.com/office/drawing/2014/main" id="{1E754CF6-5893-D442-B8D7-BF86026BD8B4}"/>
              </a:ext>
            </a:extLst>
          </p:cNvPr>
          <p:cNvSpPr>
            <a:spLocks noGrp="1" noChangeArrowheads="1"/>
          </p:cNvSpPr>
          <p:nvPr>
            <p:ph type="body" sz="half" idx="1"/>
          </p:nvPr>
        </p:nvSpPr>
        <p:spPr>
          <a:xfrm>
            <a:off x="914400" y="990600"/>
            <a:ext cx="8229600" cy="4114800"/>
          </a:xfrm>
        </p:spPr>
        <p:txBody>
          <a:bodyPr/>
          <a:lstStyle/>
          <a:p>
            <a:pPr eaLnBrk="1" hangingPunct="1">
              <a:lnSpc>
                <a:spcPct val="130000"/>
              </a:lnSpc>
            </a:pPr>
            <a:r>
              <a:rPr lang="de-DE" altLang="de-DE" sz="1800"/>
              <a:t>Gelege: normalerweise 4 bis 6 Eier</a:t>
            </a:r>
          </a:p>
          <a:p>
            <a:pPr eaLnBrk="1" hangingPunct="1">
              <a:lnSpc>
                <a:spcPct val="130000"/>
              </a:lnSpc>
            </a:pPr>
            <a:r>
              <a:rPr lang="de-DE" altLang="de-DE" sz="1800"/>
              <a:t>Gelegegrösse vom Nahrungsangebot und Alter der Altvögel abhängig</a:t>
            </a:r>
          </a:p>
          <a:p>
            <a:pPr eaLnBrk="1" hangingPunct="1">
              <a:lnSpc>
                <a:spcPct val="130000"/>
              </a:lnSpc>
            </a:pPr>
            <a:r>
              <a:rPr lang="de-DE" altLang="de-DE" sz="1800"/>
              <a:t>Eier breitoval, auf gelblichweissem Grund ± stark rotbraun gefleckt, z.T. einfarbig rotbraun</a:t>
            </a:r>
          </a:p>
          <a:p>
            <a:pPr eaLnBrk="1" hangingPunct="1">
              <a:lnSpc>
                <a:spcPct val="130000"/>
              </a:lnSpc>
            </a:pPr>
            <a:r>
              <a:rPr lang="de-DE" altLang="de-DE" sz="1800"/>
              <a:t>Legebeginn: meist April, Mai (bis Mitte Juli), Bebrütung ab dem vorletzten oder letzten Ei</a:t>
            </a:r>
          </a:p>
          <a:p>
            <a:pPr eaLnBrk="1" hangingPunct="1">
              <a:lnSpc>
                <a:spcPct val="140000"/>
              </a:lnSpc>
            </a:pPr>
            <a:r>
              <a:rPr lang="de-DE" altLang="de-DE" sz="1800" b="1"/>
              <a:t>Brutdauer: </a:t>
            </a:r>
            <a:r>
              <a:rPr lang="de-DE" altLang="de-DE" sz="1800"/>
              <a:t>27-32 Tage</a:t>
            </a:r>
          </a:p>
          <a:p>
            <a:pPr eaLnBrk="1" hangingPunct="1">
              <a:lnSpc>
                <a:spcPct val="130000"/>
              </a:lnSpc>
            </a:pPr>
            <a:endParaRPr lang="de-DE" altLang="de-DE" sz="1800"/>
          </a:p>
          <a:p>
            <a:pPr eaLnBrk="1" hangingPunct="1">
              <a:lnSpc>
                <a:spcPct val="130000"/>
              </a:lnSpc>
            </a:pPr>
            <a:endParaRPr lang="de-DE" altLang="de-DE" sz="1800"/>
          </a:p>
        </p:txBody>
      </p:sp>
      <p:pic>
        <p:nvPicPr>
          <p:cNvPr id="103429" name="Picture 22" descr="Unbenannt-3">
            <a:extLst>
              <a:ext uri="{FF2B5EF4-FFF2-40B4-BE49-F238E27FC236}">
                <a16:creationId xmlns:a16="http://schemas.microsoft.com/office/drawing/2014/main" id="{69A97E44-1246-F945-8FE2-32B484677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23" descr="namensherkunft">
            <a:extLst>
              <a:ext uri="{FF2B5EF4-FFF2-40B4-BE49-F238E27FC236}">
                <a16:creationId xmlns:a16="http://schemas.microsoft.com/office/drawing/2014/main" id="{1E4EB1B4-6308-D643-93F3-94E2246AA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24" descr="kennzeichen">
            <a:extLst>
              <a:ext uri="{FF2B5EF4-FFF2-40B4-BE49-F238E27FC236}">
                <a16:creationId xmlns:a16="http://schemas.microsoft.com/office/drawing/2014/main" id="{15B91539-296B-8A4E-AE68-61849E344C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2" name="Picture 25" descr="stimme">
            <a:extLst>
              <a:ext uri="{FF2B5EF4-FFF2-40B4-BE49-F238E27FC236}">
                <a16:creationId xmlns:a16="http://schemas.microsoft.com/office/drawing/2014/main" id="{A90ADDF5-1683-B940-AAE8-EE3C3A60AE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6" descr="verbreitung">
            <a:extLst>
              <a:ext uri="{FF2B5EF4-FFF2-40B4-BE49-F238E27FC236}">
                <a16:creationId xmlns:a16="http://schemas.microsoft.com/office/drawing/2014/main" id="{88A38567-0F9A-E74E-BE75-8D6AF4E318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27" descr="wanderung">
            <a:extLst>
              <a:ext uri="{FF2B5EF4-FFF2-40B4-BE49-F238E27FC236}">
                <a16:creationId xmlns:a16="http://schemas.microsoft.com/office/drawing/2014/main" id="{647CCBDD-C15D-184B-9DF1-BDB795B2B6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28" descr="bestand">
            <a:extLst>
              <a:ext uri="{FF2B5EF4-FFF2-40B4-BE49-F238E27FC236}">
                <a16:creationId xmlns:a16="http://schemas.microsoft.com/office/drawing/2014/main" id="{88C04A8E-93F3-DE41-ADFD-CC3EDA68145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6" name="Picture 29" descr="systematik">
            <a:extLst>
              <a:ext uri="{FF2B5EF4-FFF2-40B4-BE49-F238E27FC236}">
                <a16:creationId xmlns:a16="http://schemas.microsoft.com/office/drawing/2014/main" id="{F630C2CA-53B6-4448-A4E9-BAF6E03BE7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7" name="Picture 30" descr="vergleich">
            <a:extLst>
              <a:ext uri="{FF2B5EF4-FFF2-40B4-BE49-F238E27FC236}">
                <a16:creationId xmlns:a16="http://schemas.microsoft.com/office/drawing/2014/main" id="{848FBD16-62C4-E34B-9A66-6C9F9A12CD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8" name="Picture 31" descr="lebensraum">
            <a:extLst>
              <a:ext uri="{FF2B5EF4-FFF2-40B4-BE49-F238E27FC236}">
                <a16:creationId xmlns:a16="http://schemas.microsoft.com/office/drawing/2014/main" id="{D4BEC172-4AB8-AC4B-97A8-6576C52786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9" name="Picture 32" descr="nahrung">
            <a:extLst>
              <a:ext uri="{FF2B5EF4-FFF2-40B4-BE49-F238E27FC236}">
                <a16:creationId xmlns:a16="http://schemas.microsoft.com/office/drawing/2014/main" id="{2FA91E08-692F-4C4E-AD17-844095E89A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0" name="Picture 33" descr="jagdtechnik">
            <a:extLst>
              <a:ext uri="{FF2B5EF4-FFF2-40B4-BE49-F238E27FC236}">
                <a16:creationId xmlns:a16="http://schemas.microsoft.com/office/drawing/2014/main" id="{837E0F09-CCC8-5943-942A-999C9C820D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1" name="Picture 34" descr="fortpflanzung">
            <a:extLst>
              <a:ext uri="{FF2B5EF4-FFF2-40B4-BE49-F238E27FC236}">
                <a16:creationId xmlns:a16="http://schemas.microsoft.com/office/drawing/2014/main" id="{2C2F4F0A-3C28-964D-9792-E94DB4C2896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2" name="Picture 35" descr="gefährdung">
            <a:extLst>
              <a:ext uri="{FF2B5EF4-FFF2-40B4-BE49-F238E27FC236}">
                <a16:creationId xmlns:a16="http://schemas.microsoft.com/office/drawing/2014/main" id="{68A57D7E-C818-1443-8C5E-65804B548D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3" name="Picture 36" descr="schutzmassnahmen">
            <a:extLst>
              <a:ext uri="{FF2B5EF4-FFF2-40B4-BE49-F238E27FC236}">
                <a16:creationId xmlns:a16="http://schemas.microsoft.com/office/drawing/2014/main" id="{0C1E56AE-A198-E94C-914B-D4D53F8742D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35">
            <a:extLst>
              <a:ext uri="{FF2B5EF4-FFF2-40B4-BE49-F238E27FC236}">
                <a16:creationId xmlns:a16="http://schemas.microsoft.com/office/drawing/2014/main" id="{1CDA019A-B094-AA47-8436-9845A34330A4}"/>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3315" name="Picture 1039" descr="namensherkunft">
            <a:extLst>
              <a:ext uri="{FF2B5EF4-FFF2-40B4-BE49-F238E27FC236}">
                <a16:creationId xmlns:a16="http://schemas.microsoft.com/office/drawing/2014/main" id="{74B01331-8106-684C-BE7C-0734EC011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034" descr="Unbenannt-1">
            <a:extLst>
              <a:ext uri="{FF2B5EF4-FFF2-40B4-BE49-F238E27FC236}">
                <a16:creationId xmlns:a16="http://schemas.microsoft.com/office/drawing/2014/main" id="{0EE70FD7-44DA-844C-9AA4-3355952CF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67425"/>
            <a:ext cx="4433888" cy="25717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1038">
            <a:extLst>
              <a:ext uri="{FF2B5EF4-FFF2-40B4-BE49-F238E27FC236}">
                <a16:creationId xmlns:a16="http://schemas.microsoft.com/office/drawing/2014/main" id="{A6B509B9-2B71-5744-94AC-2FA1C9D68B3D}"/>
              </a:ext>
            </a:extLst>
          </p:cNvPr>
          <p:cNvSpPr>
            <a:spLocks noChangeArrowheads="1"/>
          </p:cNvSpPr>
          <p:nvPr/>
        </p:nvSpPr>
        <p:spPr bwMode="auto">
          <a:xfrm>
            <a:off x="1371600" y="9906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2</a:t>
            </a:r>
            <a:endParaRPr lang="de-DE" altLang="de-DE" sz="7200">
              <a:latin typeface="Arial Black" panose="020B0604020202020204" pitchFamily="34" charset="0"/>
            </a:endParaRPr>
          </a:p>
        </p:txBody>
      </p:sp>
      <p:pic>
        <p:nvPicPr>
          <p:cNvPr id="13318" name="Picture 1040" descr="Unbenannt-3">
            <a:extLst>
              <a:ext uri="{FF2B5EF4-FFF2-40B4-BE49-F238E27FC236}">
                <a16:creationId xmlns:a16="http://schemas.microsoft.com/office/drawing/2014/main" id="{6DE07E58-6904-D544-8119-183DE9A2E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41" descr="namensherkunft">
            <a:extLst>
              <a:ext uri="{FF2B5EF4-FFF2-40B4-BE49-F238E27FC236}">
                <a16:creationId xmlns:a16="http://schemas.microsoft.com/office/drawing/2014/main" id="{AB5AE4CA-0E47-1348-AD6A-D6D7948D2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42" descr="kennzeichen">
            <a:extLst>
              <a:ext uri="{FF2B5EF4-FFF2-40B4-BE49-F238E27FC236}">
                <a16:creationId xmlns:a16="http://schemas.microsoft.com/office/drawing/2014/main" id="{F5690144-79C1-1B4C-AF4D-BE9B991D5B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43" descr="stimme">
            <a:extLst>
              <a:ext uri="{FF2B5EF4-FFF2-40B4-BE49-F238E27FC236}">
                <a16:creationId xmlns:a16="http://schemas.microsoft.com/office/drawing/2014/main" id="{E66E3358-975C-B842-916A-49104EBC45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44" descr="verbreitung">
            <a:extLst>
              <a:ext uri="{FF2B5EF4-FFF2-40B4-BE49-F238E27FC236}">
                <a16:creationId xmlns:a16="http://schemas.microsoft.com/office/drawing/2014/main" id="{F8324A26-6C61-354C-8C70-FE62693973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45" descr="wanderung">
            <a:extLst>
              <a:ext uri="{FF2B5EF4-FFF2-40B4-BE49-F238E27FC236}">
                <a16:creationId xmlns:a16="http://schemas.microsoft.com/office/drawing/2014/main" id="{B56D8CE6-9057-A54D-B31D-C83A2B8B73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046" descr="bestand">
            <a:extLst>
              <a:ext uri="{FF2B5EF4-FFF2-40B4-BE49-F238E27FC236}">
                <a16:creationId xmlns:a16="http://schemas.microsoft.com/office/drawing/2014/main" id="{637EEE7C-24A7-7B47-BAE1-BDF4233851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047" descr="systematik">
            <a:extLst>
              <a:ext uri="{FF2B5EF4-FFF2-40B4-BE49-F238E27FC236}">
                <a16:creationId xmlns:a16="http://schemas.microsoft.com/office/drawing/2014/main" id="{E8381591-3CAE-CC46-B969-910D8C0855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048" descr="vergleich">
            <a:extLst>
              <a:ext uri="{FF2B5EF4-FFF2-40B4-BE49-F238E27FC236}">
                <a16:creationId xmlns:a16="http://schemas.microsoft.com/office/drawing/2014/main" id="{74127B8C-9B0B-6A44-B5F4-327ACC6432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1049" descr="lebensraum">
            <a:extLst>
              <a:ext uri="{FF2B5EF4-FFF2-40B4-BE49-F238E27FC236}">
                <a16:creationId xmlns:a16="http://schemas.microsoft.com/office/drawing/2014/main" id="{F8D9A03B-C7D6-9C41-A91E-5ADE3F1107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1050" descr="nahrung">
            <a:extLst>
              <a:ext uri="{FF2B5EF4-FFF2-40B4-BE49-F238E27FC236}">
                <a16:creationId xmlns:a16="http://schemas.microsoft.com/office/drawing/2014/main" id="{89FD4A67-93E4-1B44-AD5B-597835E5EB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9" name="Picture 1051" descr="jagdtechnik">
            <a:extLst>
              <a:ext uri="{FF2B5EF4-FFF2-40B4-BE49-F238E27FC236}">
                <a16:creationId xmlns:a16="http://schemas.microsoft.com/office/drawing/2014/main" id="{4A85CDD5-04F4-4D46-8C63-462FE184861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052" descr="fortpflanzung">
            <a:extLst>
              <a:ext uri="{FF2B5EF4-FFF2-40B4-BE49-F238E27FC236}">
                <a16:creationId xmlns:a16="http://schemas.microsoft.com/office/drawing/2014/main" id="{5FDE735D-B1C6-B544-8365-E5BEBFA03C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1053" descr="gefährdung">
            <a:extLst>
              <a:ext uri="{FF2B5EF4-FFF2-40B4-BE49-F238E27FC236}">
                <a16:creationId xmlns:a16="http://schemas.microsoft.com/office/drawing/2014/main" id="{F5FAB3E2-9D77-5F49-A844-6CC2EAE73AE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1054" descr="schutzmassnahmen">
            <a:extLst>
              <a:ext uri="{FF2B5EF4-FFF2-40B4-BE49-F238E27FC236}">
                <a16:creationId xmlns:a16="http://schemas.microsoft.com/office/drawing/2014/main" id="{3F338D00-4C58-6544-806E-FBC8870D77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5">
            <a:extLst>
              <a:ext uri="{FF2B5EF4-FFF2-40B4-BE49-F238E27FC236}">
                <a16:creationId xmlns:a16="http://schemas.microsoft.com/office/drawing/2014/main" id="{7C00CEBA-CC1E-3A4E-A2F5-5DEAF10F4414}"/>
              </a:ext>
            </a:extLst>
          </p:cNvPr>
          <p:cNvSpPr>
            <a:spLocks noChangeArrowheads="1"/>
          </p:cNvSpPr>
          <p:nvPr/>
        </p:nvSpPr>
        <p:spPr bwMode="auto">
          <a:xfrm>
            <a:off x="762000" y="609600"/>
            <a:ext cx="8382000" cy="6248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05475" name="Picture 18">
            <a:extLst>
              <a:ext uri="{FF2B5EF4-FFF2-40B4-BE49-F238E27FC236}">
                <a16:creationId xmlns:a16="http://schemas.microsoft.com/office/drawing/2014/main" id="{4AA966FD-DFBA-DC41-987C-942ABCC12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654050"/>
            <a:ext cx="8375650" cy="62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769" name="Rectangle 17">
            <a:extLst>
              <a:ext uri="{FF2B5EF4-FFF2-40B4-BE49-F238E27FC236}">
                <a16:creationId xmlns:a16="http://schemas.microsoft.com/office/drawing/2014/main" id="{8F3B203A-298F-3E44-A165-12E886FD7705}"/>
              </a:ext>
            </a:extLst>
          </p:cNvPr>
          <p:cNvSpPr>
            <a:spLocks noChangeArrowheads="1"/>
          </p:cNvSpPr>
          <p:nvPr/>
        </p:nvSpPr>
        <p:spPr bwMode="auto">
          <a:xfrm>
            <a:off x="776288" y="654050"/>
            <a:ext cx="8374062" cy="6210300"/>
          </a:xfrm>
          <a:prstGeom prst="rect">
            <a:avLst/>
          </a:prstGeom>
          <a:gradFill rotWithShape="0">
            <a:gsLst>
              <a:gs pos="0">
                <a:schemeClr val="bg1">
                  <a:alpha val="81000"/>
                </a:schemeClr>
              </a:gs>
              <a:gs pos="100000">
                <a:schemeClr val="bg1">
                  <a:gamma/>
                  <a:tint val="96078"/>
                  <a:invGamma/>
                  <a:alpha val="0"/>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defRPr/>
            </a:pPr>
            <a:endParaRPr lang="de-CH" altLang="de-DE" sz="2000"/>
          </a:p>
        </p:txBody>
      </p:sp>
      <p:sp>
        <p:nvSpPr>
          <p:cNvPr id="105477" name="Rectangle 3">
            <a:extLst>
              <a:ext uri="{FF2B5EF4-FFF2-40B4-BE49-F238E27FC236}">
                <a16:creationId xmlns:a16="http://schemas.microsoft.com/office/drawing/2014/main" id="{474A0C9B-E762-0348-BF6A-70B5BC731C8E}"/>
              </a:ext>
            </a:extLst>
          </p:cNvPr>
          <p:cNvSpPr>
            <a:spLocks noGrp="1" noChangeArrowheads="1"/>
          </p:cNvSpPr>
          <p:nvPr>
            <p:ph type="body" sz="half" idx="1"/>
          </p:nvPr>
        </p:nvSpPr>
        <p:spPr>
          <a:xfrm>
            <a:off x="990600" y="914400"/>
            <a:ext cx="8153400" cy="4343400"/>
          </a:xfrm>
        </p:spPr>
        <p:txBody>
          <a:bodyPr/>
          <a:lstStyle/>
          <a:p>
            <a:pPr eaLnBrk="1" hangingPunct="1">
              <a:lnSpc>
                <a:spcPct val="150000"/>
              </a:lnSpc>
            </a:pPr>
            <a:r>
              <a:rPr lang="de-DE" altLang="de-DE" sz="1800"/>
              <a:t>♀ füttert, hudert mindestens 1 Woche</a:t>
            </a:r>
          </a:p>
          <a:p>
            <a:pPr eaLnBrk="1" hangingPunct="1">
              <a:lnSpc>
                <a:spcPct val="150000"/>
              </a:lnSpc>
            </a:pPr>
            <a:r>
              <a:rPr lang="de-DE" altLang="de-DE" sz="1800"/>
              <a:t>♂ bringt Beute</a:t>
            </a:r>
          </a:p>
          <a:p>
            <a:pPr eaLnBrk="1" hangingPunct="1">
              <a:lnSpc>
                <a:spcPct val="150000"/>
              </a:lnSpc>
            </a:pPr>
            <a:r>
              <a:rPr lang="de-DE" altLang="de-DE" sz="1800"/>
              <a:t>Jungvögel ab 14 Tagen mit Stehversuchen</a:t>
            </a:r>
          </a:p>
          <a:p>
            <a:pPr eaLnBrk="1" hangingPunct="1">
              <a:lnSpc>
                <a:spcPct val="150000"/>
              </a:lnSpc>
            </a:pPr>
            <a:r>
              <a:rPr lang="de-DE" altLang="de-DE" sz="1800"/>
              <a:t>Ab 3 Wochen selbstständige Nahrungsaufnahme</a:t>
            </a:r>
          </a:p>
          <a:p>
            <a:pPr eaLnBrk="1" hangingPunct="1">
              <a:lnSpc>
                <a:spcPct val="150000"/>
              </a:lnSpc>
            </a:pPr>
            <a:r>
              <a:rPr lang="de-DE" altLang="de-DE" sz="1800"/>
              <a:t>ca. 1 Woche vor Ausfliegen tagsüber auch ausserhalb des Nestes</a:t>
            </a:r>
            <a:endParaRPr lang="de-DE" altLang="de-DE" sz="1800" b="1"/>
          </a:p>
          <a:p>
            <a:pPr eaLnBrk="1" hangingPunct="1">
              <a:lnSpc>
                <a:spcPct val="150000"/>
              </a:lnSpc>
            </a:pPr>
            <a:r>
              <a:rPr lang="de-DE" altLang="de-DE" sz="1800" b="1"/>
              <a:t>Nestlingszeit: </a:t>
            </a:r>
            <a:r>
              <a:rPr lang="de-DE" altLang="de-DE" sz="1800"/>
              <a:t>27-32 Tage</a:t>
            </a:r>
          </a:p>
          <a:p>
            <a:pPr eaLnBrk="1" hangingPunct="1">
              <a:lnSpc>
                <a:spcPct val="150000"/>
              </a:lnSpc>
            </a:pPr>
            <a:r>
              <a:rPr lang="de-DE" altLang="de-DE" sz="1800"/>
              <a:t>Frühestens 4 Wochen nach dem Ausfliegen selbstständig</a:t>
            </a:r>
          </a:p>
          <a:p>
            <a:pPr eaLnBrk="1" hangingPunct="1">
              <a:lnSpc>
                <a:spcPct val="150000"/>
              </a:lnSpc>
            </a:pPr>
            <a:r>
              <a:rPr lang="de-DE" altLang="de-DE" sz="1800"/>
              <a:t>Bruterfolg: im Mittel 3.85 flügge Junge pro Paar (Deutschland)</a:t>
            </a:r>
          </a:p>
          <a:p>
            <a:pPr eaLnBrk="1" hangingPunct="1">
              <a:lnSpc>
                <a:spcPct val="110000"/>
              </a:lnSpc>
              <a:buFontTx/>
              <a:buNone/>
            </a:pPr>
            <a:endParaRPr lang="de-DE" altLang="de-DE" sz="1800"/>
          </a:p>
          <a:p>
            <a:pPr eaLnBrk="1" hangingPunct="1">
              <a:lnSpc>
                <a:spcPct val="110000"/>
              </a:lnSpc>
            </a:pPr>
            <a:endParaRPr lang="de-DE" altLang="de-DE" sz="1800"/>
          </a:p>
        </p:txBody>
      </p:sp>
      <p:sp>
        <p:nvSpPr>
          <p:cNvPr id="105478" name="Text Box 16">
            <a:extLst>
              <a:ext uri="{FF2B5EF4-FFF2-40B4-BE49-F238E27FC236}">
                <a16:creationId xmlns:a16="http://schemas.microsoft.com/office/drawing/2014/main" id="{3CAAEB14-5AB9-024C-9D2E-C4B767BC0014}"/>
              </a:ext>
            </a:extLst>
          </p:cNvPr>
          <p:cNvSpPr txBox="1">
            <a:spLocks noChangeArrowheads="1"/>
          </p:cNvSpPr>
          <p:nvPr/>
        </p:nvSpPr>
        <p:spPr bwMode="auto">
          <a:xfrm rot="-5400000">
            <a:off x="8450263" y="906462"/>
            <a:ext cx="1143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E. Thielscher</a:t>
            </a:r>
          </a:p>
        </p:txBody>
      </p:sp>
      <p:pic>
        <p:nvPicPr>
          <p:cNvPr id="105479" name="Picture 22" descr="Unbenannt-3">
            <a:extLst>
              <a:ext uri="{FF2B5EF4-FFF2-40B4-BE49-F238E27FC236}">
                <a16:creationId xmlns:a16="http://schemas.microsoft.com/office/drawing/2014/main" id="{42418D53-ECCD-1E46-9DC0-D4A048776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23" descr="namensherkunft">
            <a:extLst>
              <a:ext uri="{FF2B5EF4-FFF2-40B4-BE49-F238E27FC236}">
                <a16:creationId xmlns:a16="http://schemas.microsoft.com/office/drawing/2014/main" id="{3F4D2CC5-4E5B-244B-A7EC-8FABA96B3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24" descr="kennzeichen">
            <a:extLst>
              <a:ext uri="{FF2B5EF4-FFF2-40B4-BE49-F238E27FC236}">
                <a16:creationId xmlns:a16="http://schemas.microsoft.com/office/drawing/2014/main" id="{E16E0B7E-BB2F-7B40-80B6-E56FD4F09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25" descr="stimme">
            <a:extLst>
              <a:ext uri="{FF2B5EF4-FFF2-40B4-BE49-F238E27FC236}">
                <a16:creationId xmlns:a16="http://schemas.microsoft.com/office/drawing/2014/main" id="{50E7483B-BBDF-6543-B6D5-E6684B6B3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26" descr="verbreitung">
            <a:extLst>
              <a:ext uri="{FF2B5EF4-FFF2-40B4-BE49-F238E27FC236}">
                <a16:creationId xmlns:a16="http://schemas.microsoft.com/office/drawing/2014/main" id="{E6419C18-6F21-714A-8D9F-FB994CFFA9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27" descr="wanderung">
            <a:extLst>
              <a:ext uri="{FF2B5EF4-FFF2-40B4-BE49-F238E27FC236}">
                <a16:creationId xmlns:a16="http://schemas.microsoft.com/office/drawing/2014/main" id="{8807AC6D-1214-D241-8732-A6B112616A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5" name="Picture 28" descr="bestand">
            <a:extLst>
              <a:ext uri="{FF2B5EF4-FFF2-40B4-BE49-F238E27FC236}">
                <a16:creationId xmlns:a16="http://schemas.microsoft.com/office/drawing/2014/main" id="{718D7A73-6C1F-3D4F-A33C-7BA5CEAC60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Picture 29" descr="systematik">
            <a:extLst>
              <a:ext uri="{FF2B5EF4-FFF2-40B4-BE49-F238E27FC236}">
                <a16:creationId xmlns:a16="http://schemas.microsoft.com/office/drawing/2014/main" id="{60B0B824-1EEF-764F-B4DB-E58199A09F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7" name="Picture 30" descr="vergleich">
            <a:extLst>
              <a:ext uri="{FF2B5EF4-FFF2-40B4-BE49-F238E27FC236}">
                <a16:creationId xmlns:a16="http://schemas.microsoft.com/office/drawing/2014/main" id="{B43AF984-2476-A442-A8FC-F24610CF03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8" name="Picture 31" descr="lebensraum">
            <a:extLst>
              <a:ext uri="{FF2B5EF4-FFF2-40B4-BE49-F238E27FC236}">
                <a16:creationId xmlns:a16="http://schemas.microsoft.com/office/drawing/2014/main" id="{2279F975-1F59-D845-BB83-7A1F8FA474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9" name="Picture 32" descr="nahrung">
            <a:extLst>
              <a:ext uri="{FF2B5EF4-FFF2-40B4-BE49-F238E27FC236}">
                <a16:creationId xmlns:a16="http://schemas.microsoft.com/office/drawing/2014/main" id="{4AF6BAED-F335-334C-A7B1-0477858763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0" name="Picture 33" descr="jagdtechnik">
            <a:extLst>
              <a:ext uri="{FF2B5EF4-FFF2-40B4-BE49-F238E27FC236}">
                <a16:creationId xmlns:a16="http://schemas.microsoft.com/office/drawing/2014/main" id="{42EE37CE-F6B7-F743-BF81-016023F1A1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1" name="Picture 34" descr="fortpflanzung">
            <a:extLst>
              <a:ext uri="{FF2B5EF4-FFF2-40B4-BE49-F238E27FC236}">
                <a16:creationId xmlns:a16="http://schemas.microsoft.com/office/drawing/2014/main" id="{CD646406-F98D-124B-87E4-72A8811FFE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2" name="Picture 35" descr="gefährdung">
            <a:extLst>
              <a:ext uri="{FF2B5EF4-FFF2-40B4-BE49-F238E27FC236}">
                <a16:creationId xmlns:a16="http://schemas.microsoft.com/office/drawing/2014/main" id="{0A9D7BE9-D9F5-EB41-888C-DE2F13B586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3" name="Picture 36" descr="schutzmassnahmen">
            <a:extLst>
              <a:ext uri="{FF2B5EF4-FFF2-40B4-BE49-F238E27FC236}">
                <a16:creationId xmlns:a16="http://schemas.microsoft.com/office/drawing/2014/main" id="{77531CC6-E633-A74A-B12E-32EF53423E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1">
            <a:extLst>
              <a:ext uri="{FF2B5EF4-FFF2-40B4-BE49-F238E27FC236}">
                <a16:creationId xmlns:a16="http://schemas.microsoft.com/office/drawing/2014/main" id="{29D6DD61-B815-BE48-BF23-124B1763B88D}"/>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07523" name="Picture 18" descr="gefährdung">
            <a:extLst>
              <a:ext uri="{FF2B5EF4-FFF2-40B4-BE49-F238E27FC236}">
                <a16:creationId xmlns:a16="http://schemas.microsoft.com/office/drawing/2014/main" id="{34BB6A56-A321-9D4F-82B3-D69E0E143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57750"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0" descr="Unbenannt-1">
            <a:extLst>
              <a:ext uri="{FF2B5EF4-FFF2-40B4-BE49-F238E27FC236}">
                <a16:creationId xmlns:a16="http://schemas.microsoft.com/office/drawing/2014/main" id="{220C3B4F-0E4E-9147-9E21-9DFEFB557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6113463"/>
            <a:ext cx="5940425" cy="287337"/>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Rectangle 14">
            <a:extLst>
              <a:ext uri="{FF2B5EF4-FFF2-40B4-BE49-F238E27FC236}">
                <a16:creationId xmlns:a16="http://schemas.microsoft.com/office/drawing/2014/main" id="{4C0E2323-21D7-784F-9F60-5B965460A234}"/>
              </a:ext>
            </a:extLst>
          </p:cNvPr>
          <p:cNvSpPr>
            <a:spLocks noChangeArrowheads="1"/>
          </p:cNvSpPr>
          <p:nvPr/>
        </p:nvSpPr>
        <p:spPr bwMode="auto">
          <a:xfrm>
            <a:off x="1371600" y="990600"/>
            <a:ext cx="14033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14</a:t>
            </a:r>
          </a:p>
        </p:txBody>
      </p:sp>
      <p:pic>
        <p:nvPicPr>
          <p:cNvPr id="107526" name="Picture 20" descr="Unbenannt-3">
            <a:extLst>
              <a:ext uri="{FF2B5EF4-FFF2-40B4-BE49-F238E27FC236}">
                <a16:creationId xmlns:a16="http://schemas.microsoft.com/office/drawing/2014/main" id="{3180E5F0-D375-2F47-8081-92EFA6021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21" descr="namensherkunft">
            <a:extLst>
              <a:ext uri="{FF2B5EF4-FFF2-40B4-BE49-F238E27FC236}">
                <a16:creationId xmlns:a16="http://schemas.microsoft.com/office/drawing/2014/main" id="{4B6380CD-84E2-C94F-BD2F-23364168D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22" descr="kennzeichen">
            <a:extLst>
              <a:ext uri="{FF2B5EF4-FFF2-40B4-BE49-F238E27FC236}">
                <a16:creationId xmlns:a16="http://schemas.microsoft.com/office/drawing/2014/main" id="{E16C3AFF-3BB4-9246-A307-91FD019A02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23" descr="stimme">
            <a:extLst>
              <a:ext uri="{FF2B5EF4-FFF2-40B4-BE49-F238E27FC236}">
                <a16:creationId xmlns:a16="http://schemas.microsoft.com/office/drawing/2014/main" id="{61DA3959-8E84-E941-9082-880B06614A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24" descr="verbreitung">
            <a:extLst>
              <a:ext uri="{FF2B5EF4-FFF2-40B4-BE49-F238E27FC236}">
                <a16:creationId xmlns:a16="http://schemas.microsoft.com/office/drawing/2014/main" id="{B772ED8C-6D82-624F-832F-5A69460BBC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5" descr="wanderung">
            <a:extLst>
              <a:ext uri="{FF2B5EF4-FFF2-40B4-BE49-F238E27FC236}">
                <a16:creationId xmlns:a16="http://schemas.microsoft.com/office/drawing/2014/main" id="{BAA07970-4063-DA4F-959F-B2915EE124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2" name="Picture 26" descr="bestand">
            <a:extLst>
              <a:ext uri="{FF2B5EF4-FFF2-40B4-BE49-F238E27FC236}">
                <a16:creationId xmlns:a16="http://schemas.microsoft.com/office/drawing/2014/main" id="{61CD7330-20D4-AB45-9DF8-9B01F63079E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27" descr="systematik">
            <a:extLst>
              <a:ext uri="{FF2B5EF4-FFF2-40B4-BE49-F238E27FC236}">
                <a16:creationId xmlns:a16="http://schemas.microsoft.com/office/drawing/2014/main" id="{47CE8779-FE78-8F42-8307-7F5E095B3F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28" descr="vergleich">
            <a:extLst>
              <a:ext uri="{FF2B5EF4-FFF2-40B4-BE49-F238E27FC236}">
                <a16:creationId xmlns:a16="http://schemas.microsoft.com/office/drawing/2014/main" id="{9BEE884B-FDED-6D4C-8C97-506003F4AD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29" descr="lebensraum">
            <a:extLst>
              <a:ext uri="{FF2B5EF4-FFF2-40B4-BE49-F238E27FC236}">
                <a16:creationId xmlns:a16="http://schemas.microsoft.com/office/drawing/2014/main" id="{F1DC3315-B5D7-9644-BEB3-BE4936E7A1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6" name="Picture 30" descr="nahrung">
            <a:extLst>
              <a:ext uri="{FF2B5EF4-FFF2-40B4-BE49-F238E27FC236}">
                <a16:creationId xmlns:a16="http://schemas.microsoft.com/office/drawing/2014/main" id="{07D9FDAD-17F9-2F48-95C7-D6099A3E255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7" name="Picture 31" descr="jagdtechnik">
            <a:extLst>
              <a:ext uri="{FF2B5EF4-FFF2-40B4-BE49-F238E27FC236}">
                <a16:creationId xmlns:a16="http://schemas.microsoft.com/office/drawing/2014/main" id="{BBBBDCD2-0396-DE42-83C3-7D251ED883A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8" name="Picture 32" descr="fortpflanzung">
            <a:extLst>
              <a:ext uri="{FF2B5EF4-FFF2-40B4-BE49-F238E27FC236}">
                <a16:creationId xmlns:a16="http://schemas.microsoft.com/office/drawing/2014/main" id="{36881581-E80D-3B46-9167-15985D4948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9" name="Picture 33" descr="gefährdung">
            <a:extLst>
              <a:ext uri="{FF2B5EF4-FFF2-40B4-BE49-F238E27FC236}">
                <a16:creationId xmlns:a16="http://schemas.microsoft.com/office/drawing/2014/main" id="{E7953EF5-0D8A-6044-9ED0-6F527740E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40" name="Picture 34" descr="schutzmassnahmen">
            <a:extLst>
              <a:ext uri="{FF2B5EF4-FFF2-40B4-BE49-F238E27FC236}">
                <a16:creationId xmlns:a16="http://schemas.microsoft.com/office/drawing/2014/main" id="{D160A276-C3C5-4245-A86F-B0DAF0863A1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8">
            <a:extLst>
              <a:ext uri="{FF2B5EF4-FFF2-40B4-BE49-F238E27FC236}">
                <a16:creationId xmlns:a16="http://schemas.microsoft.com/office/drawing/2014/main" id="{B67867D3-EE04-1046-B3FF-A03705B45CA9}"/>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09571" name="Picture 114">
            <a:extLst>
              <a:ext uri="{FF2B5EF4-FFF2-40B4-BE49-F238E27FC236}">
                <a16:creationId xmlns:a16="http://schemas.microsoft.com/office/drawing/2014/main" id="{42B7C1DF-B9B6-0646-88B7-62BEC9365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13" y="2514600"/>
            <a:ext cx="29257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9572" name="Picture 113">
            <a:extLst>
              <a:ext uri="{FF2B5EF4-FFF2-40B4-BE49-F238E27FC236}">
                <a16:creationId xmlns:a16="http://schemas.microsoft.com/office/drawing/2014/main" id="{792470B6-88B1-BA43-8A9F-EC699DDFC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14600"/>
            <a:ext cx="33559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3" name="Rectangle 3">
            <a:extLst>
              <a:ext uri="{FF2B5EF4-FFF2-40B4-BE49-F238E27FC236}">
                <a16:creationId xmlns:a16="http://schemas.microsoft.com/office/drawing/2014/main" id="{167D1585-7CD4-C04A-B01A-DA4F90FD61A5}"/>
              </a:ext>
            </a:extLst>
          </p:cNvPr>
          <p:cNvSpPr>
            <a:spLocks noGrp="1" noChangeArrowheads="1"/>
          </p:cNvSpPr>
          <p:nvPr>
            <p:ph type="body" sz="half" idx="1"/>
          </p:nvPr>
        </p:nvSpPr>
        <p:spPr>
          <a:xfrm>
            <a:off x="609600" y="1066800"/>
            <a:ext cx="8077200" cy="4114800"/>
          </a:xfrm>
        </p:spPr>
        <p:txBody>
          <a:bodyPr/>
          <a:lstStyle/>
          <a:p>
            <a:pPr lvl="1" eaLnBrk="1" hangingPunct="1">
              <a:lnSpc>
                <a:spcPct val="110000"/>
              </a:lnSpc>
              <a:buSzPct val="80000"/>
            </a:pPr>
            <a:r>
              <a:rPr lang="de-DE" altLang="de-DE" sz="1800" b="1"/>
              <a:t>Biozideinsatz</a:t>
            </a:r>
            <a:r>
              <a:rPr lang="de-DE" altLang="de-DE" sz="1800"/>
              <a:t> ab Mitte 40er Jahre</a:t>
            </a:r>
          </a:p>
          <a:p>
            <a:pPr lvl="1" eaLnBrk="1" hangingPunct="1">
              <a:lnSpc>
                <a:spcPct val="110000"/>
              </a:lnSpc>
              <a:buSzPct val="80000"/>
            </a:pPr>
            <a:r>
              <a:rPr lang="de-DE" altLang="de-DE" sz="1800" b="1"/>
              <a:t>DDT:</a:t>
            </a:r>
            <a:r>
              <a:rPr lang="de-DE" altLang="de-DE" sz="1800"/>
              <a:t> Insektenvernichtungsmittel</a:t>
            </a:r>
          </a:p>
          <a:p>
            <a:pPr lvl="1" eaLnBrk="1" hangingPunct="1">
              <a:lnSpc>
                <a:spcPct val="110000"/>
              </a:lnSpc>
              <a:buSzPct val="80000"/>
            </a:pPr>
            <a:r>
              <a:rPr lang="de-CH" altLang="de-DE" sz="1800"/>
              <a:t>Geigy brachte DDT 1942 unter den Handelsnamen </a:t>
            </a:r>
            <a:r>
              <a:rPr lang="de-CH" altLang="de-DE" sz="1800" i="1"/>
              <a:t>Gesarol</a:t>
            </a:r>
            <a:r>
              <a:rPr lang="de-CH" altLang="de-DE" sz="1800"/>
              <a:t> und </a:t>
            </a:r>
            <a:r>
              <a:rPr lang="de-CH" altLang="de-DE" sz="1800" i="1"/>
              <a:t>Neocid </a:t>
            </a:r>
            <a:r>
              <a:rPr lang="de-CH" altLang="de-DE" sz="1800"/>
              <a:t>auf den Markt</a:t>
            </a:r>
            <a:endParaRPr lang="de-DE" altLang="de-DE" sz="1800"/>
          </a:p>
          <a:p>
            <a:pPr lvl="1" eaLnBrk="1" hangingPunct="1">
              <a:lnSpc>
                <a:spcPct val="110000"/>
              </a:lnSpc>
            </a:pPr>
            <a:endParaRPr lang="de-DE" altLang="de-DE" sz="1800">
              <a:sym typeface="Zapf Dingbats" pitchFamily="1" charset="2"/>
            </a:endParaRPr>
          </a:p>
        </p:txBody>
      </p:sp>
      <p:sp>
        <p:nvSpPr>
          <p:cNvPr id="109574" name="Oval 112">
            <a:extLst>
              <a:ext uri="{FF2B5EF4-FFF2-40B4-BE49-F238E27FC236}">
                <a16:creationId xmlns:a16="http://schemas.microsoft.com/office/drawing/2014/main" id="{0E3903C8-7A88-E04D-A73A-D61477A2EC3F}"/>
              </a:ext>
            </a:extLst>
          </p:cNvPr>
          <p:cNvSpPr>
            <a:spLocks noChangeArrowheads="1"/>
          </p:cNvSpPr>
          <p:nvPr/>
        </p:nvSpPr>
        <p:spPr bwMode="auto">
          <a:xfrm>
            <a:off x="7391400" y="4267200"/>
            <a:ext cx="990600" cy="457200"/>
          </a:xfrm>
          <a:prstGeom prst="ellipse">
            <a:avLst/>
          </a:prstGeom>
          <a:noFill/>
          <a:ln w="25400">
            <a:solidFill>
              <a:srgbClr val="FF0000"/>
            </a:solidFill>
            <a:round/>
            <a:headEnd/>
            <a:tailEnd/>
          </a:ln>
          <a:extLst>
            <a:ext uri="{909E8E84-426E-40DD-AFC4-6F175D3DCCD1}">
              <a14:hiddenFill xmlns:a14="http://schemas.microsoft.com/office/drawing/2010/main">
                <a:solidFill>
                  <a:schemeClr val="bg1"/>
                </a:solidFill>
              </a14:hiddenFill>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09575" name="Picture 119" descr="Unbenannt-3">
            <a:extLst>
              <a:ext uri="{FF2B5EF4-FFF2-40B4-BE49-F238E27FC236}">
                <a16:creationId xmlns:a16="http://schemas.microsoft.com/office/drawing/2014/main" id="{A55E8034-434B-0745-A05F-8B4612C0E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Picture 120" descr="namensherkunft">
            <a:extLst>
              <a:ext uri="{FF2B5EF4-FFF2-40B4-BE49-F238E27FC236}">
                <a16:creationId xmlns:a16="http://schemas.microsoft.com/office/drawing/2014/main" id="{63D53EF4-07FD-004C-9510-8DD7F1209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Picture 121" descr="kennzeichen">
            <a:extLst>
              <a:ext uri="{FF2B5EF4-FFF2-40B4-BE49-F238E27FC236}">
                <a16:creationId xmlns:a16="http://schemas.microsoft.com/office/drawing/2014/main" id="{8BB230F9-190A-8C47-A471-A08A006942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8" name="Picture 122" descr="stimme">
            <a:extLst>
              <a:ext uri="{FF2B5EF4-FFF2-40B4-BE49-F238E27FC236}">
                <a16:creationId xmlns:a16="http://schemas.microsoft.com/office/drawing/2014/main" id="{A4AF3CCE-E686-0B49-ABE0-83EFC27B54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9" name="Picture 123" descr="verbreitung">
            <a:extLst>
              <a:ext uri="{FF2B5EF4-FFF2-40B4-BE49-F238E27FC236}">
                <a16:creationId xmlns:a16="http://schemas.microsoft.com/office/drawing/2014/main" id="{6E12C3B0-DB34-D148-8C1B-3C7FDB9885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0" name="Picture 124" descr="wanderung">
            <a:extLst>
              <a:ext uri="{FF2B5EF4-FFF2-40B4-BE49-F238E27FC236}">
                <a16:creationId xmlns:a16="http://schemas.microsoft.com/office/drawing/2014/main" id="{BE554CC8-5BE1-5B41-8FC0-7B5D9BD638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25" descr="bestand">
            <a:extLst>
              <a:ext uri="{FF2B5EF4-FFF2-40B4-BE49-F238E27FC236}">
                <a16:creationId xmlns:a16="http://schemas.microsoft.com/office/drawing/2014/main" id="{CFB333E8-BAE6-7740-AE9F-3DF70867E5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2" name="Picture 126" descr="systematik">
            <a:extLst>
              <a:ext uri="{FF2B5EF4-FFF2-40B4-BE49-F238E27FC236}">
                <a16:creationId xmlns:a16="http://schemas.microsoft.com/office/drawing/2014/main" id="{0662F3D6-148B-BD4A-A7EF-4A46A8EB77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3" name="Picture 127" descr="vergleich">
            <a:extLst>
              <a:ext uri="{FF2B5EF4-FFF2-40B4-BE49-F238E27FC236}">
                <a16:creationId xmlns:a16="http://schemas.microsoft.com/office/drawing/2014/main" id="{C57DB746-1037-734F-BD16-2A9730E0AA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4" name="Picture 128" descr="lebensraum">
            <a:extLst>
              <a:ext uri="{FF2B5EF4-FFF2-40B4-BE49-F238E27FC236}">
                <a16:creationId xmlns:a16="http://schemas.microsoft.com/office/drawing/2014/main" id="{5614ACFE-A5F7-5347-8FE3-33A401B78E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5" name="Picture 129" descr="nahrung">
            <a:extLst>
              <a:ext uri="{FF2B5EF4-FFF2-40B4-BE49-F238E27FC236}">
                <a16:creationId xmlns:a16="http://schemas.microsoft.com/office/drawing/2014/main" id="{DCFE5E0A-3984-1149-AE3F-982588ED34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6" name="Picture 130" descr="jagdtechnik">
            <a:extLst>
              <a:ext uri="{FF2B5EF4-FFF2-40B4-BE49-F238E27FC236}">
                <a16:creationId xmlns:a16="http://schemas.microsoft.com/office/drawing/2014/main" id="{796887C1-D5D9-6A42-946D-2D5B79B1E02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7" name="Picture 131" descr="fortpflanzung">
            <a:extLst>
              <a:ext uri="{FF2B5EF4-FFF2-40B4-BE49-F238E27FC236}">
                <a16:creationId xmlns:a16="http://schemas.microsoft.com/office/drawing/2014/main" id="{EB41DC16-F9BC-2A4E-9E6A-5148A0D13C4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8" name="Picture 132" descr="gefährdung">
            <a:extLst>
              <a:ext uri="{FF2B5EF4-FFF2-40B4-BE49-F238E27FC236}">
                <a16:creationId xmlns:a16="http://schemas.microsoft.com/office/drawing/2014/main" id="{98542902-7048-8A4D-9B24-AE253B4539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Picture 133" descr="schutzmassnahmen">
            <a:extLst>
              <a:ext uri="{FF2B5EF4-FFF2-40B4-BE49-F238E27FC236}">
                <a16:creationId xmlns:a16="http://schemas.microsoft.com/office/drawing/2014/main" id="{667C9752-01A8-E444-AB16-434EF6C62E9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5550EB32-774C-954B-8640-CC2DF56BED5F}"/>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11619" name="Picture 12" descr="DDT_chemical_structure">
            <a:extLst>
              <a:ext uri="{FF2B5EF4-FFF2-40B4-BE49-F238E27FC236}">
                <a16:creationId xmlns:a16="http://schemas.microsoft.com/office/drawing/2014/main" id="{80E61880-1B30-984B-8DA8-D57722C8E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3988"/>
            <a:ext cx="267017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9">
            <a:extLst>
              <a:ext uri="{FF2B5EF4-FFF2-40B4-BE49-F238E27FC236}">
                <a16:creationId xmlns:a16="http://schemas.microsoft.com/office/drawing/2014/main" id="{E0F8FF67-B7EA-8F43-BA35-678A95BDD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0" y="1146175"/>
            <a:ext cx="3730625"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1" name="Rectangle 3">
            <a:extLst>
              <a:ext uri="{FF2B5EF4-FFF2-40B4-BE49-F238E27FC236}">
                <a16:creationId xmlns:a16="http://schemas.microsoft.com/office/drawing/2014/main" id="{067D0271-13A3-4449-97A8-8D2B8D932439}"/>
              </a:ext>
            </a:extLst>
          </p:cNvPr>
          <p:cNvSpPr>
            <a:spLocks noGrp="1" noChangeArrowheads="1"/>
          </p:cNvSpPr>
          <p:nvPr>
            <p:ph type="body" sz="half" idx="1"/>
          </p:nvPr>
        </p:nvSpPr>
        <p:spPr>
          <a:xfrm>
            <a:off x="609600" y="1066800"/>
            <a:ext cx="4495800" cy="4114800"/>
          </a:xfrm>
        </p:spPr>
        <p:txBody>
          <a:bodyPr/>
          <a:lstStyle/>
          <a:p>
            <a:pPr lvl="1" eaLnBrk="1" hangingPunct="1">
              <a:lnSpc>
                <a:spcPct val="110000"/>
              </a:lnSpc>
              <a:buSzPct val="80000"/>
            </a:pPr>
            <a:r>
              <a:rPr lang="de-DE" altLang="de-DE" sz="1800"/>
              <a:t>Zuerst als „Wundermittel“ gepriesen</a:t>
            </a:r>
          </a:p>
          <a:p>
            <a:pPr lvl="1" eaLnBrk="1" hangingPunct="1">
              <a:lnSpc>
                <a:spcPct val="60000"/>
              </a:lnSpc>
              <a:buSzPct val="80000"/>
            </a:pPr>
            <a:endParaRPr lang="de-DE" altLang="de-DE" sz="1800"/>
          </a:p>
          <a:p>
            <a:pPr lvl="1" eaLnBrk="1" hangingPunct="1">
              <a:lnSpc>
                <a:spcPct val="110000"/>
              </a:lnSpc>
              <a:buSzPct val="80000"/>
            </a:pPr>
            <a:r>
              <a:rPr lang="de-DE" altLang="de-DE" sz="1800"/>
              <a:t>Für die Entdeckung von DDT erhielt Paul Hermann Müller 1948 den </a:t>
            </a:r>
            <a:r>
              <a:rPr lang="de-DE" altLang="de-DE" sz="1800" b="1"/>
              <a:t>Nobelpreis</a:t>
            </a:r>
            <a:r>
              <a:rPr lang="de-DE" altLang="de-DE" sz="1800"/>
              <a:t> in Medizin</a:t>
            </a:r>
          </a:p>
          <a:p>
            <a:pPr lvl="1" eaLnBrk="1" hangingPunct="1">
              <a:lnSpc>
                <a:spcPct val="110000"/>
              </a:lnSpc>
            </a:pPr>
            <a:endParaRPr lang="de-DE" altLang="de-DE" sz="1800">
              <a:sym typeface="Zapf Dingbats" pitchFamily="1" charset="2"/>
            </a:endParaRPr>
          </a:p>
        </p:txBody>
      </p:sp>
      <p:sp>
        <p:nvSpPr>
          <p:cNvPr id="111622" name="Text Box 6">
            <a:extLst>
              <a:ext uri="{FF2B5EF4-FFF2-40B4-BE49-F238E27FC236}">
                <a16:creationId xmlns:a16="http://schemas.microsoft.com/office/drawing/2014/main" id="{ABF5736B-4D7F-5848-A7FC-09326B03A415}"/>
              </a:ext>
            </a:extLst>
          </p:cNvPr>
          <p:cNvSpPr txBox="1">
            <a:spLocks noChangeArrowheads="1"/>
          </p:cNvSpPr>
          <p:nvPr/>
        </p:nvSpPr>
        <p:spPr bwMode="auto">
          <a:xfrm>
            <a:off x="4876800" y="6537325"/>
            <a:ext cx="3124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Werbung für DDT im Time Magazine, 30. Juni 1947</a:t>
            </a:r>
          </a:p>
        </p:txBody>
      </p:sp>
      <p:sp>
        <p:nvSpPr>
          <p:cNvPr id="111623" name="Text Box 8">
            <a:extLst>
              <a:ext uri="{FF2B5EF4-FFF2-40B4-BE49-F238E27FC236}">
                <a16:creationId xmlns:a16="http://schemas.microsoft.com/office/drawing/2014/main" id="{A1E75BAB-6C30-6B4A-9857-9E541FB57745}"/>
              </a:ext>
            </a:extLst>
          </p:cNvPr>
          <p:cNvSpPr txBox="1">
            <a:spLocks noChangeArrowheads="1"/>
          </p:cNvSpPr>
          <p:nvPr/>
        </p:nvSpPr>
        <p:spPr bwMode="auto">
          <a:xfrm>
            <a:off x="1752600" y="5672138"/>
            <a:ext cx="21336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DDT: Dichlordiphenyltrichlorethan </a:t>
            </a:r>
          </a:p>
        </p:txBody>
      </p:sp>
      <p:pic>
        <p:nvPicPr>
          <p:cNvPr id="111624" name="Picture 18" descr="Unbenannt-3">
            <a:extLst>
              <a:ext uri="{FF2B5EF4-FFF2-40B4-BE49-F238E27FC236}">
                <a16:creationId xmlns:a16="http://schemas.microsoft.com/office/drawing/2014/main" id="{DC260714-67A5-5C43-AA02-F490A9860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19" descr="namensherkunft">
            <a:extLst>
              <a:ext uri="{FF2B5EF4-FFF2-40B4-BE49-F238E27FC236}">
                <a16:creationId xmlns:a16="http://schemas.microsoft.com/office/drawing/2014/main" id="{D502CC2E-2C6C-AB4A-B5A7-06460D0FCF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20" descr="kennzeichen">
            <a:extLst>
              <a:ext uri="{FF2B5EF4-FFF2-40B4-BE49-F238E27FC236}">
                <a16:creationId xmlns:a16="http://schemas.microsoft.com/office/drawing/2014/main" id="{775ED5CB-5991-EC40-9539-A43533B8D5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Picture 21" descr="stimme">
            <a:extLst>
              <a:ext uri="{FF2B5EF4-FFF2-40B4-BE49-F238E27FC236}">
                <a16:creationId xmlns:a16="http://schemas.microsoft.com/office/drawing/2014/main" id="{8F3165D5-66FD-CF46-B35A-78C69D5CE2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8" name="Picture 22" descr="verbreitung">
            <a:extLst>
              <a:ext uri="{FF2B5EF4-FFF2-40B4-BE49-F238E27FC236}">
                <a16:creationId xmlns:a16="http://schemas.microsoft.com/office/drawing/2014/main" id="{4B112090-55D4-DC44-85FB-B4E5A4C522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9" name="Picture 23" descr="wanderung">
            <a:extLst>
              <a:ext uri="{FF2B5EF4-FFF2-40B4-BE49-F238E27FC236}">
                <a16:creationId xmlns:a16="http://schemas.microsoft.com/office/drawing/2014/main" id="{591E193D-A313-D84F-BF8E-B6FEC2EB46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0" name="Picture 24" descr="bestand">
            <a:extLst>
              <a:ext uri="{FF2B5EF4-FFF2-40B4-BE49-F238E27FC236}">
                <a16:creationId xmlns:a16="http://schemas.microsoft.com/office/drawing/2014/main" id="{97F65718-1694-0649-9DC1-EC9F971981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1" name="Picture 25" descr="systematik">
            <a:extLst>
              <a:ext uri="{FF2B5EF4-FFF2-40B4-BE49-F238E27FC236}">
                <a16:creationId xmlns:a16="http://schemas.microsoft.com/office/drawing/2014/main" id="{4801A777-74A0-904C-BF8D-0944C50264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2" name="Picture 26" descr="vergleich">
            <a:extLst>
              <a:ext uri="{FF2B5EF4-FFF2-40B4-BE49-F238E27FC236}">
                <a16:creationId xmlns:a16="http://schemas.microsoft.com/office/drawing/2014/main" id="{8DA234B5-1008-504F-9026-5E863B3F7F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3" name="Picture 27" descr="lebensraum">
            <a:extLst>
              <a:ext uri="{FF2B5EF4-FFF2-40B4-BE49-F238E27FC236}">
                <a16:creationId xmlns:a16="http://schemas.microsoft.com/office/drawing/2014/main" id="{0D4EAC6A-A6B0-D548-8175-41B233DB39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4" name="Picture 28" descr="nahrung">
            <a:extLst>
              <a:ext uri="{FF2B5EF4-FFF2-40B4-BE49-F238E27FC236}">
                <a16:creationId xmlns:a16="http://schemas.microsoft.com/office/drawing/2014/main" id="{BAC5B74C-6B1E-9442-AB15-29CA9C5535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5" name="Picture 29" descr="jagdtechnik">
            <a:extLst>
              <a:ext uri="{FF2B5EF4-FFF2-40B4-BE49-F238E27FC236}">
                <a16:creationId xmlns:a16="http://schemas.microsoft.com/office/drawing/2014/main" id="{15E98C98-1F4F-F041-A08C-34021038C22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6" name="Picture 30" descr="fortpflanzung">
            <a:extLst>
              <a:ext uri="{FF2B5EF4-FFF2-40B4-BE49-F238E27FC236}">
                <a16:creationId xmlns:a16="http://schemas.microsoft.com/office/drawing/2014/main" id="{6E6BE2EB-0961-4444-978C-6CDC9E215CA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7" name="Picture 31" descr="gefährdung">
            <a:extLst>
              <a:ext uri="{FF2B5EF4-FFF2-40B4-BE49-F238E27FC236}">
                <a16:creationId xmlns:a16="http://schemas.microsoft.com/office/drawing/2014/main" id="{F2717016-0621-8A43-BD35-ACBE372C0B7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8" name="Picture 32" descr="schutzmassnahmen">
            <a:extLst>
              <a:ext uri="{FF2B5EF4-FFF2-40B4-BE49-F238E27FC236}">
                <a16:creationId xmlns:a16="http://schemas.microsoft.com/office/drawing/2014/main" id="{41D1ABA1-FBC4-4B4D-9E72-F09B44F6C5E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243E69E-9A22-1345-8D10-41041773AB2D}"/>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3667" name="Rectangle 3">
            <a:extLst>
              <a:ext uri="{FF2B5EF4-FFF2-40B4-BE49-F238E27FC236}">
                <a16:creationId xmlns:a16="http://schemas.microsoft.com/office/drawing/2014/main" id="{4C30B737-072C-D444-B6EB-C54106CCCFAE}"/>
              </a:ext>
            </a:extLst>
          </p:cNvPr>
          <p:cNvSpPr>
            <a:spLocks noChangeArrowheads="1"/>
          </p:cNvSpPr>
          <p:nvPr/>
        </p:nvSpPr>
        <p:spPr bwMode="auto">
          <a:xfrm>
            <a:off x="1295400" y="2514600"/>
            <a:ext cx="7162800" cy="3733800"/>
          </a:xfrm>
          <a:prstGeom prst="rect">
            <a:avLst/>
          </a:prstGeom>
          <a:solidFill>
            <a:schemeClr val="bg1"/>
          </a:solidFill>
          <a:ln w="19050">
            <a:solidFill>
              <a:schemeClr val="bg2"/>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13668" name="Picture 13">
            <a:extLst>
              <a:ext uri="{FF2B5EF4-FFF2-40B4-BE49-F238E27FC236}">
                <a16:creationId xmlns:a16="http://schemas.microsoft.com/office/drawing/2014/main" id="{237D902C-E082-9148-BB79-C011521AD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325" y="2589213"/>
            <a:ext cx="40417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9" name="Text Box 7">
            <a:extLst>
              <a:ext uri="{FF2B5EF4-FFF2-40B4-BE49-F238E27FC236}">
                <a16:creationId xmlns:a16="http://schemas.microsoft.com/office/drawing/2014/main" id="{F55B3510-9D49-804B-8ED0-1FA43DC26C78}"/>
              </a:ext>
            </a:extLst>
          </p:cNvPr>
          <p:cNvSpPr txBox="1">
            <a:spLocks noChangeArrowheads="1"/>
          </p:cNvSpPr>
          <p:nvPr/>
        </p:nvSpPr>
        <p:spPr bwMode="auto">
          <a:xfrm>
            <a:off x="1371600" y="5849938"/>
            <a:ext cx="7010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de-CH" altLang="de-DE" sz="1400"/>
              <a:t>Entwicklung der Eischalendicke bei britischen Wanderfalken</a:t>
            </a:r>
          </a:p>
        </p:txBody>
      </p:sp>
      <p:sp>
        <p:nvSpPr>
          <p:cNvPr id="113670" name="Rectangle 9">
            <a:extLst>
              <a:ext uri="{FF2B5EF4-FFF2-40B4-BE49-F238E27FC236}">
                <a16:creationId xmlns:a16="http://schemas.microsoft.com/office/drawing/2014/main" id="{AEA16E95-D470-C249-8307-1F48CFC62217}"/>
              </a:ext>
            </a:extLst>
          </p:cNvPr>
          <p:cNvSpPr>
            <a:spLocks noChangeArrowheads="1"/>
          </p:cNvSpPr>
          <p:nvPr/>
        </p:nvSpPr>
        <p:spPr bwMode="auto">
          <a:xfrm>
            <a:off x="6934200" y="5486400"/>
            <a:ext cx="12001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solidFill>
                  <a:srgbClr val="000000"/>
                </a:solidFill>
              </a:rPr>
              <a:t>Ehrlich et al. 1977</a:t>
            </a:r>
          </a:p>
        </p:txBody>
      </p:sp>
      <p:sp>
        <p:nvSpPr>
          <p:cNvPr id="113671" name="Rectangle 10">
            <a:extLst>
              <a:ext uri="{FF2B5EF4-FFF2-40B4-BE49-F238E27FC236}">
                <a16:creationId xmlns:a16="http://schemas.microsoft.com/office/drawing/2014/main" id="{AA8F3192-F24F-9749-A06B-FCAD0673FBEF}"/>
              </a:ext>
            </a:extLst>
          </p:cNvPr>
          <p:cNvSpPr>
            <a:spLocks noChangeArrowheads="1"/>
          </p:cNvSpPr>
          <p:nvPr/>
        </p:nvSpPr>
        <p:spPr bwMode="auto">
          <a:xfrm>
            <a:off x="5562600" y="2819400"/>
            <a:ext cx="1235075" cy="2841625"/>
          </a:xfrm>
          <a:prstGeom prst="rect">
            <a:avLst/>
          </a:prstGeom>
          <a:solidFill>
            <a:srgbClr val="FF0000">
              <a:alpha val="16862"/>
            </a:srgbClr>
          </a:solidFill>
          <a:ln w="0">
            <a:solidFill>
              <a:srgbClr val="FF0000">
                <a:alpha val="0"/>
              </a:srgbClr>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3672" name="Rectangle 15">
            <a:extLst>
              <a:ext uri="{FF2B5EF4-FFF2-40B4-BE49-F238E27FC236}">
                <a16:creationId xmlns:a16="http://schemas.microsoft.com/office/drawing/2014/main" id="{C12B8608-2C19-7E4F-AF24-D8351D7E3BE9}"/>
              </a:ext>
            </a:extLst>
          </p:cNvPr>
          <p:cNvSpPr>
            <a:spLocks noGrp="1" noChangeArrowheads="1"/>
          </p:cNvSpPr>
          <p:nvPr>
            <p:ph type="body" sz="half" idx="1"/>
          </p:nvPr>
        </p:nvSpPr>
        <p:spPr>
          <a:xfrm>
            <a:off x="609600" y="914400"/>
            <a:ext cx="7620000" cy="3049588"/>
          </a:xfrm>
          <a:noFill/>
        </p:spPr>
        <p:txBody>
          <a:bodyPr/>
          <a:lstStyle/>
          <a:p>
            <a:pPr lvl="1" eaLnBrk="1" hangingPunct="1">
              <a:lnSpc>
                <a:spcPct val="110000"/>
              </a:lnSpc>
              <a:buSzPct val="80000"/>
            </a:pPr>
            <a:r>
              <a:rPr lang="de-DE" altLang="de-DE" sz="1800"/>
              <a:t>DDT reichert sich in der Nahrungskette an</a:t>
            </a:r>
          </a:p>
          <a:p>
            <a:pPr lvl="1" eaLnBrk="1" hangingPunct="1">
              <a:buSzPct val="80000"/>
            </a:pPr>
            <a:r>
              <a:rPr lang="de-DE" altLang="de-DE" sz="1800"/>
              <a:t>v.a. Problem für Vögel an der Spitze der Nahrungskette, da sich bei ihnen Giftstoffe im Körper anhäufen</a:t>
            </a:r>
          </a:p>
          <a:p>
            <a:pPr lvl="1" eaLnBrk="1" hangingPunct="1">
              <a:lnSpc>
                <a:spcPct val="110000"/>
              </a:lnSpc>
              <a:buSzPct val="80000"/>
            </a:pPr>
            <a:r>
              <a:rPr lang="de-DE" altLang="de-DE" sz="1800"/>
              <a:t>Eischalen werden dünner, zerbrechen bevor Junge schlüpfen</a:t>
            </a:r>
          </a:p>
          <a:p>
            <a:pPr lvl="1" eaLnBrk="1" hangingPunct="1">
              <a:lnSpc>
                <a:spcPct val="110000"/>
              </a:lnSpc>
              <a:buSzPct val="80000"/>
            </a:pPr>
            <a:endParaRPr lang="de-DE" altLang="de-DE" sz="1800">
              <a:sym typeface="Zapf Dingbats" pitchFamily="1" charset="2"/>
            </a:endParaRPr>
          </a:p>
        </p:txBody>
      </p:sp>
      <p:pic>
        <p:nvPicPr>
          <p:cNvPr id="113673" name="Picture 19" descr="Unbenannt-3">
            <a:extLst>
              <a:ext uri="{FF2B5EF4-FFF2-40B4-BE49-F238E27FC236}">
                <a16:creationId xmlns:a16="http://schemas.microsoft.com/office/drawing/2014/main" id="{837B23E0-18AC-2744-9DF4-A8818B184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20" descr="namensherkunft">
            <a:extLst>
              <a:ext uri="{FF2B5EF4-FFF2-40B4-BE49-F238E27FC236}">
                <a16:creationId xmlns:a16="http://schemas.microsoft.com/office/drawing/2014/main" id="{56B11075-A2A8-F046-BE3B-0F44B0A3D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5" name="Picture 21" descr="kennzeichen">
            <a:extLst>
              <a:ext uri="{FF2B5EF4-FFF2-40B4-BE49-F238E27FC236}">
                <a16:creationId xmlns:a16="http://schemas.microsoft.com/office/drawing/2014/main" id="{5EF46B82-673B-924B-AD5E-5C7F3D97E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Picture 22" descr="stimme">
            <a:extLst>
              <a:ext uri="{FF2B5EF4-FFF2-40B4-BE49-F238E27FC236}">
                <a16:creationId xmlns:a16="http://schemas.microsoft.com/office/drawing/2014/main" id="{4BBF53D1-7A21-5F41-AFCA-A407C1E96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7" name="Picture 23" descr="verbreitung">
            <a:extLst>
              <a:ext uri="{FF2B5EF4-FFF2-40B4-BE49-F238E27FC236}">
                <a16:creationId xmlns:a16="http://schemas.microsoft.com/office/drawing/2014/main" id="{9E04B9A4-2024-1A42-97E5-8540D3C72E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8" name="Picture 24" descr="wanderung">
            <a:extLst>
              <a:ext uri="{FF2B5EF4-FFF2-40B4-BE49-F238E27FC236}">
                <a16:creationId xmlns:a16="http://schemas.microsoft.com/office/drawing/2014/main" id="{E111E69F-A3E3-B143-B765-C02466EA01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9" name="Picture 25" descr="bestand">
            <a:extLst>
              <a:ext uri="{FF2B5EF4-FFF2-40B4-BE49-F238E27FC236}">
                <a16:creationId xmlns:a16="http://schemas.microsoft.com/office/drawing/2014/main" id="{2209C174-158A-8447-BB05-84EAE0366C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0" name="Picture 26" descr="systematik">
            <a:extLst>
              <a:ext uri="{FF2B5EF4-FFF2-40B4-BE49-F238E27FC236}">
                <a16:creationId xmlns:a16="http://schemas.microsoft.com/office/drawing/2014/main" id="{98CF6417-935F-E740-AA4D-1E5BEBB2F6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1" name="Picture 27" descr="vergleich">
            <a:extLst>
              <a:ext uri="{FF2B5EF4-FFF2-40B4-BE49-F238E27FC236}">
                <a16:creationId xmlns:a16="http://schemas.microsoft.com/office/drawing/2014/main" id="{7FE10E9D-4A80-7843-AA65-46A505FE749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2" name="Picture 28" descr="lebensraum">
            <a:extLst>
              <a:ext uri="{FF2B5EF4-FFF2-40B4-BE49-F238E27FC236}">
                <a16:creationId xmlns:a16="http://schemas.microsoft.com/office/drawing/2014/main" id="{67C58ABC-E263-054C-AAAC-0FCD63385D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9" descr="nahrung">
            <a:extLst>
              <a:ext uri="{FF2B5EF4-FFF2-40B4-BE49-F238E27FC236}">
                <a16:creationId xmlns:a16="http://schemas.microsoft.com/office/drawing/2014/main" id="{78506548-306E-D84F-9BA0-461CD9CF7D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30" descr="jagdtechnik">
            <a:extLst>
              <a:ext uri="{FF2B5EF4-FFF2-40B4-BE49-F238E27FC236}">
                <a16:creationId xmlns:a16="http://schemas.microsoft.com/office/drawing/2014/main" id="{90AA2DA2-6659-6041-A553-08739D0F92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31" descr="fortpflanzung">
            <a:extLst>
              <a:ext uri="{FF2B5EF4-FFF2-40B4-BE49-F238E27FC236}">
                <a16:creationId xmlns:a16="http://schemas.microsoft.com/office/drawing/2014/main" id="{D9DA4D1E-6C20-0C45-92D9-C4B0332CC7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32" descr="gefährdung">
            <a:extLst>
              <a:ext uri="{FF2B5EF4-FFF2-40B4-BE49-F238E27FC236}">
                <a16:creationId xmlns:a16="http://schemas.microsoft.com/office/drawing/2014/main" id="{13C0545C-47E9-5A4C-BFEE-DAA01E38EB0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7" name="Picture 33" descr="schutzmassnahmen">
            <a:extLst>
              <a:ext uri="{FF2B5EF4-FFF2-40B4-BE49-F238E27FC236}">
                <a16:creationId xmlns:a16="http://schemas.microsoft.com/office/drawing/2014/main" id="{B46AB4CF-9320-AB42-A0FA-E881C58619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E9A37F9-C4FF-2048-B19A-9CFE68120E85}"/>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5715" name="Rectangle 9">
            <a:extLst>
              <a:ext uri="{FF2B5EF4-FFF2-40B4-BE49-F238E27FC236}">
                <a16:creationId xmlns:a16="http://schemas.microsoft.com/office/drawing/2014/main" id="{0B6E619A-7A4B-E04D-B14A-CBED06E0540B}"/>
              </a:ext>
            </a:extLst>
          </p:cNvPr>
          <p:cNvSpPr>
            <a:spLocks noGrp="1" noChangeArrowheads="1"/>
          </p:cNvSpPr>
          <p:nvPr>
            <p:ph type="body" sz="half" idx="1"/>
          </p:nvPr>
        </p:nvSpPr>
        <p:spPr>
          <a:xfrm>
            <a:off x="609600" y="1066800"/>
            <a:ext cx="7620000" cy="3049588"/>
          </a:xfrm>
          <a:noFill/>
        </p:spPr>
        <p:txBody>
          <a:bodyPr/>
          <a:lstStyle/>
          <a:p>
            <a:pPr lvl="1" eaLnBrk="1" hangingPunct="1">
              <a:lnSpc>
                <a:spcPct val="110000"/>
              </a:lnSpc>
              <a:buSzPct val="80000"/>
            </a:pPr>
            <a:r>
              <a:rPr lang="de-DE" altLang="de-DE" sz="1800"/>
              <a:t>Zwischen 1950 und 1974 katastrophaler Zusammenbruch der Wanderfalken-Populationen in Europa und Nordamerika: Abnahme um rund 90%</a:t>
            </a:r>
          </a:p>
        </p:txBody>
      </p:sp>
      <p:sp>
        <p:nvSpPr>
          <p:cNvPr id="115716" name="Rectangle 11">
            <a:extLst>
              <a:ext uri="{FF2B5EF4-FFF2-40B4-BE49-F238E27FC236}">
                <a16:creationId xmlns:a16="http://schemas.microsoft.com/office/drawing/2014/main" id="{7C135F20-6521-F647-BFBB-3D2D4121486C}"/>
              </a:ext>
            </a:extLst>
          </p:cNvPr>
          <p:cNvSpPr>
            <a:spLocks noChangeArrowheads="1"/>
          </p:cNvSpPr>
          <p:nvPr/>
        </p:nvSpPr>
        <p:spPr bwMode="auto">
          <a:xfrm>
            <a:off x="2057400" y="6324600"/>
            <a:ext cx="62325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Entwicklung des Wanderfalken in Baden-W</a:t>
            </a:r>
            <a:r>
              <a:rPr lang="de-DE" altLang="de-DE" sz="1200"/>
              <a:t>ürt</a:t>
            </a:r>
            <a:r>
              <a:rPr lang="de-CH" altLang="de-DE" sz="1200"/>
              <a:t>temberg (nach Mebs &amp; Rockenbauch 1989)</a:t>
            </a:r>
          </a:p>
        </p:txBody>
      </p:sp>
      <p:pic>
        <p:nvPicPr>
          <p:cNvPr id="115717" name="Picture 13" descr="wanderfalken-populationsentwicklung">
            <a:extLst>
              <a:ext uri="{FF2B5EF4-FFF2-40B4-BE49-F238E27FC236}">
                <a16:creationId xmlns:a16="http://schemas.microsoft.com/office/drawing/2014/main" id="{89D2105B-1EF1-044B-8A79-D4EDF337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14600"/>
            <a:ext cx="5105400"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17" descr="Unbenannt-3">
            <a:extLst>
              <a:ext uri="{FF2B5EF4-FFF2-40B4-BE49-F238E27FC236}">
                <a16:creationId xmlns:a16="http://schemas.microsoft.com/office/drawing/2014/main" id="{CF1FD9B2-C38A-E847-B61A-53F202968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8" descr="namensherkunft">
            <a:extLst>
              <a:ext uri="{FF2B5EF4-FFF2-40B4-BE49-F238E27FC236}">
                <a16:creationId xmlns:a16="http://schemas.microsoft.com/office/drawing/2014/main" id="{CA2FFB28-AFD8-B84E-AB89-27F2BD7A8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19" descr="kennzeichen">
            <a:extLst>
              <a:ext uri="{FF2B5EF4-FFF2-40B4-BE49-F238E27FC236}">
                <a16:creationId xmlns:a16="http://schemas.microsoft.com/office/drawing/2014/main" id="{78B16515-8484-974B-8864-37BDC679EB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1" name="Picture 20" descr="stimme">
            <a:extLst>
              <a:ext uri="{FF2B5EF4-FFF2-40B4-BE49-F238E27FC236}">
                <a16:creationId xmlns:a16="http://schemas.microsoft.com/office/drawing/2014/main" id="{0E25F31E-D155-2A46-9DB1-0503A4F88F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2" name="Picture 21" descr="verbreitung">
            <a:extLst>
              <a:ext uri="{FF2B5EF4-FFF2-40B4-BE49-F238E27FC236}">
                <a16:creationId xmlns:a16="http://schemas.microsoft.com/office/drawing/2014/main" id="{77983F64-5827-9B47-8971-13502EB035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3" name="Picture 22" descr="wanderung">
            <a:extLst>
              <a:ext uri="{FF2B5EF4-FFF2-40B4-BE49-F238E27FC236}">
                <a16:creationId xmlns:a16="http://schemas.microsoft.com/office/drawing/2014/main" id="{787D1B7E-1FFD-2040-A01E-825B9B59B9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4" name="Picture 23" descr="bestand">
            <a:extLst>
              <a:ext uri="{FF2B5EF4-FFF2-40B4-BE49-F238E27FC236}">
                <a16:creationId xmlns:a16="http://schemas.microsoft.com/office/drawing/2014/main" id="{CE12F8CF-D7D0-0B4B-8B32-FA49308A92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5" name="Picture 24" descr="systematik">
            <a:extLst>
              <a:ext uri="{FF2B5EF4-FFF2-40B4-BE49-F238E27FC236}">
                <a16:creationId xmlns:a16="http://schemas.microsoft.com/office/drawing/2014/main" id="{E6447E6E-0C07-8948-80E4-21BE125855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6" name="Picture 25" descr="vergleich">
            <a:extLst>
              <a:ext uri="{FF2B5EF4-FFF2-40B4-BE49-F238E27FC236}">
                <a16:creationId xmlns:a16="http://schemas.microsoft.com/office/drawing/2014/main" id="{992631C2-D49B-5D4A-86CB-FD882D6C4EA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7" name="Picture 26" descr="lebensraum">
            <a:extLst>
              <a:ext uri="{FF2B5EF4-FFF2-40B4-BE49-F238E27FC236}">
                <a16:creationId xmlns:a16="http://schemas.microsoft.com/office/drawing/2014/main" id="{B157CFF2-C82A-1842-8328-FA8B7B0941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8" name="Picture 27" descr="nahrung">
            <a:extLst>
              <a:ext uri="{FF2B5EF4-FFF2-40B4-BE49-F238E27FC236}">
                <a16:creationId xmlns:a16="http://schemas.microsoft.com/office/drawing/2014/main" id="{ADBC5F61-9E6F-0845-AD67-8B5BADBEFC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9" name="Picture 28" descr="jagdtechnik">
            <a:extLst>
              <a:ext uri="{FF2B5EF4-FFF2-40B4-BE49-F238E27FC236}">
                <a16:creationId xmlns:a16="http://schemas.microsoft.com/office/drawing/2014/main" id="{5AFB2CAE-5DDF-A147-A27D-E7531C50FC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29" descr="fortpflanzung">
            <a:extLst>
              <a:ext uri="{FF2B5EF4-FFF2-40B4-BE49-F238E27FC236}">
                <a16:creationId xmlns:a16="http://schemas.microsoft.com/office/drawing/2014/main" id="{15C25F4C-A8ED-6445-9A0E-C4688764BDB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30" descr="gefährdung">
            <a:extLst>
              <a:ext uri="{FF2B5EF4-FFF2-40B4-BE49-F238E27FC236}">
                <a16:creationId xmlns:a16="http://schemas.microsoft.com/office/drawing/2014/main" id="{586B05CD-9BF4-5C41-8689-D73AFE1554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31" descr="schutzmassnahmen">
            <a:extLst>
              <a:ext uri="{FF2B5EF4-FFF2-40B4-BE49-F238E27FC236}">
                <a16:creationId xmlns:a16="http://schemas.microsoft.com/office/drawing/2014/main" id="{13F952FD-8136-0E41-8BFF-548E65E3A1D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1E1AF56B-CC99-5E4F-97CF-AFC698E762A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17763" name="Picture 8" descr="Unbenannt-1">
            <a:extLst>
              <a:ext uri="{FF2B5EF4-FFF2-40B4-BE49-F238E27FC236}">
                <a16:creationId xmlns:a16="http://schemas.microsoft.com/office/drawing/2014/main" id="{EB07366D-0EF3-4940-B7A5-5EB62B130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65438"/>
            <a:ext cx="55626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9">
            <a:extLst>
              <a:ext uri="{FF2B5EF4-FFF2-40B4-BE49-F238E27FC236}">
                <a16:creationId xmlns:a16="http://schemas.microsoft.com/office/drawing/2014/main" id="{D2F7A581-A9F2-EC4B-A280-12A5905CC16D}"/>
              </a:ext>
            </a:extLst>
          </p:cNvPr>
          <p:cNvSpPr>
            <a:spLocks noChangeArrowheads="1"/>
          </p:cNvSpPr>
          <p:nvPr/>
        </p:nvSpPr>
        <p:spPr bwMode="auto">
          <a:xfrm>
            <a:off x="1905000" y="6248400"/>
            <a:ext cx="57673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Durchziehende Wanderfalken in Falsterbo, Schweden (nach Kjellén &amp; Roos, 2000)</a:t>
            </a:r>
          </a:p>
        </p:txBody>
      </p:sp>
      <p:sp>
        <p:nvSpPr>
          <p:cNvPr id="117765" name="Rectangle 11">
            <a:extLst>
              <a:ext uri="{FF2B5EF4-FFF2-40B4-BE49-F238E27FC236}">
                <a16:creationId xmlns:a16="http://schemas.microsoft.com/office/drawing/2014/main" id="{B0BA29AE-283E-A740-ADB3-B2185FEB5963}"/>
              </a:ext>
            </a:extLst>
          </p:cNvPr>
          <p:cNvSpPr>
            <a:spLocks noChangeArrowheads="1"/>
          </p:cNvSpPr>
          <p:nvPr/>
        </p:nvSpPr>
        <p:spPr bwMode="auto">
          <a:xfrm>
            <a:off x="4800600" y="5791200"/>
            <a:ext cx="530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400"/>
              <a:t>Jahr</a:t>
            </a:r>
            <a:endParaRPr lang="de-CH" altLang="de-DE" sz="1200"/>
          </a:p>
        </p:txBody>
      </p:sp>
      <p:sp>
        <p:nvSpPr>
          <p:cNvPr id="117766" name="Rectangle 12">
            <a:extLst>
              <a:ext uri="{FF2B5EF4-FFF2-40B4-BE49-F238E27FC236}">
                <a16:creationId xmlns:a16="http://schemas.microsoft.com/office/drawing/2014/main" id="{5F07E4DA-6979-1C4D-8FE8-19A1EB65B7CA}"/>
              </a:ext>
            </a:extLst>
          </p:cNvPr>
          <p:cNvSpPr>
            <a:spLocks noChangeArrowheads="1"/>
          </p:cNvSpPr>
          <p:nvPr/>
        </p:nvSpPr>
        <p:spPr bwMode="auto">
          <a:xfrm rot="-5400000">
            <a:off x="734219" y="4015582"/>
            <a:ext cx="187483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400"/>
              <a:t>Anzahl Wanderfalken</a:t>
            </a:r>
            <a:endParaRPr lang="de-CH" altLang="de-DE" sz="1200"/>
          </a:p>
        </p:txBody>
      </p:sp>
      <p:sp>
        <p:nvSpPr>
          <p:cNvPr id="117767" name="Rectangle 13">
            <a:extLst>
              <a:ext uri="{FF2B5EF4-FFF2-40B4-BE49-F238E27FC236}">
                <a16:creationId xmlns:a16="http://schemas.microsoft.com/office/drawing/2014/main" id="{5E4A4EB8-DA5E-994A-AD53-52F5D76A9051}"/>
              </a:ext>
            </a:extLst>
          </p:cNvPr>
          <p:cNvSpPr>
            <a:spLocks noChangeArrowheads="1"/>
          </p:cNvSpPr>
          <p:nvPr/>
        </p:nvSpPr>
        <p:spPr bwMode="auto">
          <a:xfrm>
            <a:off x="2895600" y="2895600"/>
            <a:ext cx="1447800" cy="2438400"/>
          </a:xfrm>
          <a:prstGeom prst="rect">
            <a:avLst/>
          </a:prstGeom>
          <a:solidFill>
            <a:srgbClr val="FF0000">
              <a:alpha val="25098"/>
            </a:srgbClr>
          </a:solidFill>
          <a:ln w="0">
            <a:solidFill>
              <a:srgbClr val="FF0000">
                <a:alpha val="0"/>
              </a:srgbClr>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7768" name="Line 14">
            <a:extLst>
              <a:ext uri="{FF2B5EF4-FFF2-40B4-BE49-F238E27FC236}">
                <a16:creationId xmlns:a16="http://schemas.microsoft.com/office/drawing/2014/main" id="{9B2EB9BF-29AC-DA42-8F14-376C5C43CF15}"/>
              </a:ext>
            </a:extLst>
          </p:cNvPr>
          <p:cNvSpPr>
            <a:spLocks noChangeShapeType="1"/>
          </p:cNvSpPr>
          <p:nvPr/>
        </p:nvSpPr>
        <p:spPr bwMode="auto">
          <a:xfrm>
            <a:off x="2895600" y="3149600"/>
            <a:ext cx="1447800" cy="0"/>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17769" name="Rectangle 15">
            <a:extLst>
              <a:ext uri="{FF2B5EF4-FFF2-40B4-BE49-F238E27FC236}">
                <a16:creationId xmlns:a16="http://schemas.microsoft.com/office/drawing/2014/main" id="{A5DAB375-9CDD-A447-A860-ECAA5D4402E2}"/>
              </a:ext>
            </a:extLst>
          </p:cNvPr>
          <p:cNvSpPr>
            <a:spLocks noChangeArrowheads="1"/>
          </p:cNvSpPr>
          <p:nvPr/>
        </p:nvSpPr>
        <p:spPr bwMode="auto">
          <a:xfrm>
            <a:off x="3352800" y="2895600"/>
            <a:ext cx="549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400" b="1"/>
              <a:t>DDT</a:t>
            </a:r>
            <a:endParaRPr lang="de-CH" altLang="de-DE" sz="1200"/>
          </a:p>
        </p:txBody>
      </p:sp>
      <p:sp>
        <p:nvSpPr>
          <p:cNvPr id="117770" name="Rectangle 4">
            <a:extLst>
              <a:ext uri="{FF2B5EF4-FFF2-40B4-BE49-F238E27FC236}">
                <a16:creationId xmlns:a16="http://schemas.microsoft.com/office/drawing/2014/main" id="{315C76B4-DAAC-7345-8ACA-734CEED6C673}"/>
              </a:ext>
            </a:extLst>
          </p:cNvPr>
          <p:cNvSpPr>
            <a:spLocks noGrp="1" noChangeArrowheads="1"/>
          </p:cNvSpPr>
          <p:nvPr>
            <p:ph type="body" sz="half" idx="1"/>
          </p:nvPr>
        </p:nvSpPr>
        <p:spPr>
          <a:xfrm>
            <a:off x="609600" y="1066800"/>
            <a:ext cx="7620000" cy="3049588"/>
          </a:xfrm>
          <a:noFill/>
        </p:spPr>
        <p:txBody>
          <a:bodyPr/>
          <a:lstStyle/>
          <a:p>
            <a:pPr lvl="1" eaLnBrk="1" hangingPunct="1">
              <a:lnSpc>
                <a:spcPct val="110000"/>
              </a:lnSpc>
              <a:buSzPct val="80000"/>
            </a:pPr>
            <a:r>
              <a:rPr lang="de-DE" altLang="de-DE" sz="1800"/>
              <a:t>Zwischen 1950 und 1974 katastrophaler Zusammenbruch der Wanderfalken-Populationen in Europa und Nordamerika: Abnahme um rund 90%</a:t>
            </a:r>
          </a:p>
        </p:txBody>
      </p:sp>
      <p:pic>
        <p:nvPicPr>
          <p:cNvPr id="117771" name="Picture 20" descr="Unbenannt-3">
            <a:extLst>
              <a:ext uri="{FF2B5EF4-FFF2-40B4-BE49-F238E27FC236}">
                <a16:creationId xmlns:a16="http://schemas.microsoft.com/office/drawing/2014/main" id="{246D8214-1776-3142-B53C-3F336D3BCA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2" name="Picture 21" descr="namensherkunft">
            <a:extLst>
              <a:ext uri="{FF2B5EF4-FFF2-40B4-BE49-F238E27FC236}">
                <a16:creationId xmlns:a16="http://schemas.microsoft.com/office/drawing/2014/main" id="{D74EB548-09AC-1044-A086-AF2C11AD46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3" name="Picture 22" descr="kennzeichen">
            <a:extLst>
              <a:ext uri="{FF2B5EF4-FFF2-40B4-BE49-F238E27FC236}">
                <a16:creationId xmlns:a16="http://schemas.microsoft.com/office/drawing/2014/main" id="{4EF81EED-AF29-224C-89FC-C2A15063F3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Picture 23" descr="stimme">
            <a:extLst>
              <a:ext uri="{FF2B5EF4-FFF2-40B4-BE49-F238E27FC236}">
                <a16:creationId xmlns:a16="http://schemas.microsoft.com/office/drawing/2014/main" id="{8B0273A8-F5C1-8E43-8636-BF0C20484C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24" descr="verbreitung">
            <a:extLst>
              <a:ext uri="{FF2B5EF4-FFF2-40B4-BE49-F238E27FC236}">
                <a16:creationId xmlns:a16="http://schemas.microsoft.com/office/drawing/2014/main" id="{155FB554-3859-B846-AD7B-01BF83D6C5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Picture 25" descr="wanderung">
            <a:extLst>
              <a:ext uri="{FF2B5EF4-FFF2-40B4-BE49-F238E27FC236}">
                <a16:creationId xmlns:a16="http://schemas.microsoft.com/office/drawing/2014/main" id="{2645A367-193B-B64B-9EF7-D6B3C4C118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Picture 26" descr="bestand">
            <a:extLst>
              <a:ext uri="{FF2B5EF4-FFF2-40B4-BE49-F238E27FC236}">
                <a16:creationId xmlns:a16="http://schemas.microsoft.com/office/drawing/2014/main" id="{5C07D7F9-1591-BC45-9FB7-0A21CA7789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8" name="Picture 27" descr="systematik">
            <a:extLst>
              <a:ext uri="{FF2B5EF4-FFF2-40B4-BE49-F238E27FC236}">
                <a16:creationId xmlns:a16="http://schemas.microsoft.com/office/drawing/2014/main" id="{53BA1779-477A-044A-AD40-E9A3AC31A4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9" name="Picture 28" descr="vergleich">
            <a:extLst>
              <a:ext uri="{FF2B5EF4-FFF2-40B4-BE49-F238E27FC236}">
                <a16:creationId xmlns:a16="http://schemas.microsoft.com/office/drawing/2014/main" id="{67D3D037-BB16-6949-8C00-B4A448A868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0" name="Picture 29" descr="lebensraum">
            <a:extLst>
              <a:ext uri="{FF2B5EF4-FFF2-40B4-BE49-F238E27FC236}">
                <a16:creationId xmlns:a16="http://schemas.microsoft.com/office/drawing/2014/main" id="{1F400ED1-4182-1240-A031-51988ACBE3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1" name="Picture 30" descr="nahrung">
            <a:extLst>
              <a:ext uri="{FF2B5EF4-FFF2-40B4-BE49-F238E27FC236}">
                <a16:creationId xmlns:a16="http://schemas.microsoft.com/office/drawing/2014/main" id="{522DEC5B-F919-094E-A2D7-0443015E54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2" name="Picture 31" descr="jagdtechnik">
            <a:extLst>
              <a:ext uri="{FF2B5EF4-FFF2-40B4-BE49-F238E27FC236}">
                <a16:creationId xmlns:a16="http://schemas.microsoft.com/office/drawing/2014/main" id="{D0EB3D16-CEA4-1F41-ABAE-B880DCBDD9A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3" name="Picture 32" descr="fortpflanzung">
            <a:extLst>
              <a:ext uri="{FF2B5EF4-FFF2-40B4-BE49-F238E27FC236}">
                <a16:creationId xmlns:a16="http://schemas.microsoft.com/office/drawing/2014/main" id="{6D271386-16DF-E143-AEDE-0D5836B4E42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4" name="Picture 33" descr="gefährdung">
            <a:extLst>
              <a:ext uri="{FF2B5EF4-FFF2-40B4-BE49-F238E27FC236}">
                <a16:creationId xmlns:a16="http://schemas.microsoft.com/office/drawing/2014/main" id="{99721049-26AD-A943-B4CB-B4D8A0ECA2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5" name="Picture 34" descr="schutzmassnahmen">
            <a:extLst>
              <a:ext uri="{FF2B5EF4-FFF2-40B4-BE49-F238E27FC236}">
                <a16:creationId xmlns:a16="http://schemas.microsoft.com/office/drawing/2014/main" id="{0476154F-80A4-674F-B7F3-D63D811C2DB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3D7C76CC-215B-FE47-9892-5B51D49151C0}"/>
              </a:ext>
            </a:extLst>
          </p:cNvPr>
          <p:cNvSpPr>
            <a:spLocks noChangeArrowheads="1"/>
          </p:cNvSpPr>
          <p:nvPr/>
        </p:nvSpPr>
        <p:spPr bwMode="auto">
          <a:xfrm>
            <a:off x="762000" y="609600"/>
            <a:ext cx="8382000" cy="6248400"/>
          </a:xfrm>
          <a:prstGeom prst="rect">
            <a:avLst/>
          </a:prstGeom>
          <a:solidFill>
            <a:schemeClr val="bg1">
              <a:alpha val="8392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9811" name="Rectangle 4">
            <a:extLst>
              <a:ext uri="{FF2B5EF4-FFF2-40B4-BE49-F238E27FC236}">
                <a16:creationId xmlns:a16="http://schemas.microsoft.com/office/drawing/2014/main" id="{6C64A370-8E5E-2642-9861-9E5420C85227}"/>
              </a:ext>
            </a:extLst>
          </p:cNvPr>
          <p:cNvSpPr>
            <a:spLocks noGrp="1" noChangeArrowheads="1"/>
          </p:cNvSpPr>
          <p:nvPr>
            <p:ph type="body" sz="half" idx="1"/>
          </p:nvPr>
        </p:nvSpPr>
        <p:spPr>
          <a:xfrm>
            <a:off x="609600" y="1066800"/>
            <a:ext cx="7620000" cy="3049588"/>
          </a:xfrm>
          <a:noFill/>
        </p:spPr>
        <p:txBody>
          <a:bodyPr/>
          <a:lstStyle/>
          <a:p>
            <a:pPr lvl="1" eaLnBrk="1" hangingPunct="1">
              <a:buSzPct val="80000"/>
            </a:pPr>
            <a:r>
              <a:rPr lang="de-DE" altLang="de-DE" sz="1800"/>
              <a:t>Auch Turmfalken betroffen, allerdings weniger schlimm als Wanderfalken</a:t>
            </a:r>
            <a:endParaRPr lang="de-DE" altLang="de-DE" sz="1800">
              <a:sym typeface="Zapf Dingbats" pitchFamily="1" charset="2"/>
            </a:endParaRPr>
          </a:p>
        </p:txBody>
      </p:sp>
      <p:sp>
        <p:nvSpPr>
          <p:cNvPr id="119812" name="Rectangle 5">
            <a:extLst>
              <a:ext uri="{FF2B5EF4-FFF2-40B4-BE49-F238E27FC236}">
                <a16:creationId xmlns:a16="http://schemas.microsoft.com/office/drawing/2014/main" id="{7F75A531-BC8C-9347-B79F-DBBEF7503589}"/>
              </a:ext>
            </a:extLst>
          </p:cNvPr>
          <p:cNvSpPr>
            <a:spLocks noChangeArrowheads="1"/>
          </p:cNvSpPr>
          <p:nvPr/>
        </p:nvSpPr>
        <p:spPr bwMode="auto">
          <a:xfrm>
            <a:off x="1905000" y="6248400"/>
            <a:ext cx="5588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Durchziehende Turmfalken in Falsterbo, Schweden (nach Kjellén &amp; Roos, 2000)</a:t>
            </a:r>
          </a:p>
        </p:txBody>
      </p:sp>
      <p:pic>
        <p:nvPicPr>
          <p:cNvPr id="119813" name="Picture 8" descr="Unbenannt-1">
            <a:extLst>
              <a:ext uri="{FF2B5EF4-FFF2-40B4-BE49-F238E27FC236}">
                <a16:creationId xmlns:a16="http://schemas.microsoft.com/office/drawing/2014/main" id="{229CD90E-D9DA-0147-91D7-7E91C8EB5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974850"/>
            <a:ext cx="55626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Rectangle 9">
            <a:extLst>
              <a:ext uri="{FF2B5EF4-FFF2-40B4-BE49-F238E27FC236}">
                <a16:creationId xmlns:a16="http://schemas.microsoft.com/office/drawing/2014/main" id="{7E9596A5-4637-B74C-AB89-947B933CE97B}"/>
              </a:ext>
            </a:extLst>
          </p:cNvPr>
          <p:cNvSpPr>
            <a:spLocks noChangeArrowheads="1"/>
          </p:cNvSpPr>
          <p:nvPr/>
        </p:nvSpPr>
        <p:spPr bwMode="auto">
          <a:xfrm>
            <a:off x="4800600" y="5791200"/>
            <a:ext cx="5302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400"/>
              <a:t>Jahr</a:t>
            </a:r>
            <a:endParaRPr lang="de-CH" altLang="de-DE" sz="1200"/>
          </a:p>
        </p:txBody>
      </p:sp>
      <p:sp>
        <p:nvSpPr>
          <p:cNvPr id="119815" name="Rectangle 10">
            <a:extLst>
              <a:ext uri="{FF2B5EF4-FFF2-40B4-BE49-F238E27FC236}">
                <a16:creationId xmlns:a16="http://schemas.microsoft.com/office/drawing/2014/main" id="{BE187167-B8B0-A740-AABF-B976B6A266F4}"/>
              </a:ext>
            </a:extLst>
          </p:cNvPr>
          <p:cNvSpPr>
            <a:spLocks noChangeArrowheads="1"/>
          </p:cNvSpPr>
          <p:nvPr/>
        </p:nvSpPr>
        <p:spPr bwMode="auto">
          <a:xfrm rot="-5400000">
            <a:off x="842962" y="3500438"/>
            <a:ext cx="16668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400"/>
              <a:t>Anzahl Turmfalken</a:t>
            </a:r>
            <a:endParaRPr lang="de-CH" altLang="de-DE" sz="1200"/>
          </a:p>
        </p:txBody>
      </p:sp>
      <p:sp>
        <p:nvSpPr>
          <p:cNvPr id="119816" name="Rectangle 11">
            <a:extLst>
              <a:ext uri="{FF2B5EF4-FFF2-40B4-BE49-F238E27FC236}">
                <a16:creationId xmlns:a16="http://schemas.microsoft.com/office/drawing/2014/main" id="{7F8E71A0-3443-0747-BAA0-870A0CEA1F76}"/>
              </a:ext>
            </a:extLst>
          </p:cNvPr>
          <p:cNvSpPr>
            <a:spLocks noChangeArrowheads="1"/>
          </p:cNvSpPr>
          <p:nvPr/>
        </p:nvSpPr>
        <p:spPr bwMode="auto">
          <a:xfrm>
            <a:off x="2895600" y="2057400"/>
            <a:ext cx="1447800" cy="3276600"/>
          </a:xfrm>
          <a:prstGeom prst="rect">
            <a:avLst/>
          </a:prstGeom>
          <a:solidFill>
            <a:srgbClr val="FF0000">
              <a:alpha val="25098"/>
            </a:srgbClr>
          </a:solidFill>
          <a:ln w="0">
            <a:solidFill>
              <a:srgbClr val="FF0000">
                <a:alpha val="0"/>
              </a:srgbClr>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9817" name="Line 12">
            <a:extLst>
              <a:ext uri="{FF2B5EF4-FFF2-40B4-BE49-F238E27FC236}">
                <a16:creationId xmlns:a16="http://schemas.microsoft.com/office/drawing/2014/main" id="{24F630CE-553D-BA46-9F05-41A59D6B091C}"/>
              </a:ext>
            </a:extLst>
          </p:cNvPr>
          <p:cNvSpPr>
            <a:spLocks noChangeShapeType="1"/>
          </p:cNvSpPr>
          <p:nvPr/>
        </p:nvSpPr>
        <p:spPr bwMode="auto">
          <a:xfrm>
            <a:off x="2895600" y="2286000"/>
            <a:ext cx="1447800" cy="0"/>
          </a:xfrm>
          <a:prstGeom prst="line">
            <a:avLst/>
          </a:prstGeom>
          <a:noFill/>
          <a:ln w="158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19818" name="Rectangle 13">
            <a:extLst>
              <a:ext uri="{FF2B5EF4-FFF2-40B4-BE49-F238E27FC236}">
                <a16:creationId xmlns:a16="http://schemas.microsoft.com/office/drawing/2014/main" id="{4D9C1282-D8F0-AE40-983D-83A233AB3B24}"/>
              </a:ext>
            </a:extLst>
          </p:cNvPr>
          <p:cNvSpPr>
            <a:spLocks noChangeArrowheads="1"/>
          </p:cNvSpPr>
          <p:nvPr/>
        </p:nvSpPr>
        <p:spPr bwMode="auto">
          <a:xfrm>
            <a:off x="3352800" y="2032000"/>
            <a:ext cx="549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400" b="1"/>
              <a:t>DDT</a:t>
            </a:r>
            <a:endParaRPr lang="de-CH" altLang="de-DE" sz="1200"/>
          </a:p>
        </p:txBody>
      </p:sp>
      <p:grpSp>
        <p:nvGrpSpPr>
          <p:cNvPr id="209938" name="Group 18">
            <a:extLst>
              <a:ext uri="{FF2B5EF4-FFF2-40B4-BE49-F238E27FC236}">
                <a16:creationId xmlns:a16="http://schemas.microsoft.com/office/drawing/2014/main" id="{BFFD4C9F-239F-D840-8C5C-A8A8F7FF3869}"/>
              </a:ext>
            </a:extLst>
          </p:cNvPr>
          <p:cNvGrpSpPr>
            <a:grpSpLocks/>
          </p:cNvGrpSpPr>
          <p:nvPr/>
        </p:nvGrpSpPr>
        <p:grpSpPr bwMode="auto">
          <a:xfrm>
            <a:off x="6400800" y="2301875"/>
            <a:ext cx="2760663" cy="3032125"/>
            <a:chOff x="4032" y="1450"/>
            <a:chExt cx="1739" cy="1910"/>
          </a:xfrm>
        </p:grpSpPr>
        <p:sp>
          <p:nvSpPr>
            <p:cNvPr id="119835" name="Rectangle 14">
              <a:extLst>
                <a:ext uri="{FF2B5EF4-FFF2-40B4-BE49-F238E27FC236}">
                  <a16:creationId xmlns:a16="http://schemas.microsoft.com/office/drawing/2014/main" id="{8BEB529E-5365-264E-A228-D1B0F99F6983}"/>
                </a:ext>
              </a:extLst>
            </p:cNvPr>
            <p:cNvSpPr>
              <a:spLocks noChangeArrowheads="1"/>
            </p:cNvSpPr>
            <p:nvPr/>
          </p:nvSpPr>
          <p:spPr bwMode="auto">
            <a:xfrm>
              <a:off x="4032" y="1920"/>
              <a:ext cx="624" cy="1440"/>
            </a:xfrm>
            <a:prstGeom prst="rect">
              <a:avLst/>
            </a:prstGeom>
            <a:solidFill>
              <a:srgbClr val="FF8000">
                <a:alpha val="50195"/>
              </a:srgbClr>
            </a:solidFill>
            <a:ln w="0">
              <a:solidFill>
                <a:srgbClr val="FF0000">
                  <a:alpha val="0"/>
                </a:srgbClr>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19836" name="Line 15">
              <a:extLst>
                <a:ext uri="{FF2B5EF4-FFF2-40B4-BE49-F238E27FC236}">
                  <a16:creationId xmlns:a16="http://schemas.microsoft.com/office/drawing/2014/main" id="{86101F14-B5F0-1D4F-A1C0-4090980FC32E}"/>
                </a:ext>
              </a:extLst>
            </p:cNvPr>
            <p:cNvSpPr>
              <a:spLocks noChangeShapeType="1"/>
            </p:cNvSpPr>
            <p:nvPr/>
          </p:nvSpPr>
          <p:spPr bwMode="auto">
            <a:xfrm>
              <a:off x="4224" y="1536"/>
              <a:ext cx="0" cy="384"/>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19837" name="Rectangle 16">
              <a:extLst>
                <a:ext uri="{FF2B5EF4-FFF2-40B4-BE49-F238E27FC236}">
                  <a16:creationId xmlns:a16="http://schemas.microsoft.com/office/drawing/2014/main" id="{B421FB7E-A362-264B-9BF7-810B4D538BC7}"/>
                </a:ext>
              </a:extLst>
            </p:cNvPr>
            <p:cNvSpPr>
              <a:spLocks noChangeArrowheads="1"/>
            </p:cNvSpPr>
            <p:nvPr/>
          </p:nvSpPr>
          <p:spPr bwMode="auto">
            <a:xfrm>
              <a:off x="4352" y="1450"/>
              <a:ext cx="1419" cy="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Jüngste Abnahme vermutlich aufgrund Intensivierung der Landwirtschaft</a:t>
              </a:r>
            </a:p>
          </p:txBody>
        </p:sp>
        <p:sp>
          <p:nvSpPr>
            <p:cNvPr id="119838" name="Line 17">
              <a:extLst>
                <a:ext uri="{FF2B5EF4-FFF2-40B4-BE49-F238E27FC236}">
                  <a16:creationId xmlns:a16="http://schemas.microsoft.com/office/drawing/2014/main" id="{52550FA7-FE4C-8E4B-A630-12E26D5C847A}"/>
                </a:ext>
              </a:extLst>
            </p:cNvPr>
            <p:cNvSpPr>
              <a:spLocks noChangeShapeType="1"/>
            </p:cNvSpPr>
            <p:nvPr/>
          </p:nvSpPr>
          <p:spPr bwMode="auto">
            <a:xfrm>
              <a:off x="4224" y="1536"/>
              <a:ext cx="144"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grpSp>
      <p:pic>
        <p:nvPicPr>
          <p:cNvPr id="119820" name="Picture 22" descr="Unbenannt-3">
            <a:extLst>
              <a:ext uri="{FF2B5EF4-FFF2-40B4-BE49-F238E27FC236}">
                <a16:creationId xmlns:a16="http://schemas.microsoft.com/office/drawing/2014/main" id="{A8120897-35EF-E340-BC83-22B99665A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Picture 23" descr="namensherkunft">
            <a:extLst>
              <a:ext uri="{FF2B5EF4-FFF2-40B4-BE49-F238E27FC236}">
                <a16:creationId xmlns:a16="http://schemas.microsoft.com/office/drawing/2014/main" id="{97B622B2-3864-874B-A0C0-8801ACEE7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2" name="Picture 24" descr="kennzeichen">
            <a:extLst>
              <a:ext uri="{FF2B5EF4-FFF2-40B4-BE49-F238E27FC236}">
                <a16:creationId xmlns:a16="http://schemas.microsoft.com/office/drawing/2014/main" id="{C4960BB6-1154-A24B-8491-10C3B0EDD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3" name="Picture 25" descr="stimme">
            <a:extLst>
              <a:ext uri="{FF2B5EF4-FFF2-40B4-BE49-F238E27FC236}">
                <a16:creationId xmlns:a16="http://schemas.microsoft.com/office/drawing/2014/main" id="{8FBF1AB8-EBD4-2440-86DC-7BB3637B37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4" name="Picture 26" descr="verbreitung">
            <a:extLst>
              <a:ext uri="{FF2B5EF4-FFF2-40B4-BE49-F238E27FC236}">
                <a16:creationId xmlns:a16="http://schemas.microsoft.com/office/drawing/2014/main" id="{D713B827-C18E-B649-923D-A29EA87D7A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5" name="Picture 27" descr="wanderung">
            <a:extLst>
              <a:ext uri="{FF2B5EF4-FFF2-40B4-BE49-F238E27FC236}">
                <a16:creationId xmlns:a16="http://schemas.microsoft.com/office/drawing/2014/main" id="{557839D3-D714-E14D-B63A-DD6BD1E8CF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6" name="Picture 28" descr="bestand">
            <a:extLst>
              <a:ext uri="{FF2B5EF4-FFF2-40B4-BE49-F238E27FC236}">
                <a16:creationId xmlns:a16="http://schemas.microsoft.com/office/drawing/2014/main" id="{B2D69D95-6C8D-0549-8F4C-E93E7E5CC2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7" name="Picture 29" descr="systematik">
            <a:extLst>
              <a:ext uri="{FF2B5EF4-FFF2-40B4-BE49-F238E27FC236}">
                <a16:creationId xmlns:a16="http://schemas.microsoft.com/office/drawing/2014/main" id="{CB6E6B8A-8BE5-594E-A73C-6612D033A1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8" name="Picture 30" descr="vergleich">
            <a:extLst>
              <a:ext uri="{FF2B5EF4-FFF2-40B4-BE49-F238E27FC236}">
                <a16:creationId xmlns:a16="http://schemas.microsoft.com/office/drawing/2014/main" id="{AB86D542-5026-E54C-8CAD-333A86F2C1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9" name="Picture 31" descr="lebensraum">
            <a:extLst>
              <a:ext uri="{FF2B5EF4-FFF2-40B4-BE49-F238E27FC236}">
                <a16:creationId xmlns:a16="http://schemas.microsoft.com/office/drawing/2014/main" id="{2E65DA3A-DFAD-EF41-AD53-AB4395B665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0" name="Picture 32" descr="nahrung">
            <a:extLst>
              <a:ext uri="{FF2B5EF4-FFF2-40B4-BE49-F238E27FC236}">
                <a16:creationId xmlns:a16="http://schemas.microsoft.com/office/drawing/2014/main" id="{0FC5646B-9261-5249-90B5-0A5DF2B031D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1" name="Picture 33" descr="jagdtechnik">
            <a:extLst>
              <a:ext uri="{FF2B5EF4-FFF2-40B4-BE49-F238E27FC236}">
                <a16:creationId xmlns:a16="http://schemas.microsoft.com/office/drawing/2014/main" id="{CC2100A0-C436-B94D-9663-39120E4ED4B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2" name="Picture 34" descr="fortpflanzung">
            <a:extLst>
              <a:ext uri="{FF2B5EF4-FFF2-40B4-BE49-F238E27FC236}">
                <a16:creationId xmlns:a16="http://schemas.microsoft.com/office/drawing/2014/main" id="{26E269BE-7EA5-9546-9471-5A614D53A6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3" name="Picture 35" descr="gefährdung">
            <a:extLst>
              <a:ext uri="{FF2B5EF4-FFF2-40B4-BE49-F238E27FC236}">
                <a16:creationId xmlns:a16="http://schemas.microsoft.com/office/drawing/2014/main" id="{8ABE3BB7-C830-754A-A5DA-3BE3A88A06D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4" name="Picture 36" descr="schutzmassnahmen">
            <a:extLst>
              <a:ext uri="{FF2B5EF4-FFF2-40B4-BE49-F238E27FC236}">
                <a16:creationId xmlns:a16="http://schemas.microsoft.com/office/drawing/2014/main" id="{67DF7E12-9E3A-BD44-BE7E-7294F3D446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9938"/>
                                        </p:tgtEl>
                                        <p:attrNameLst>
                                          <p:attrName>style.visibility</p:attrName>
                                        </p:attrNameLst>
                                      </p:cBhvr>
                                      <p:to>
                                        <p:strVal val="visible"/>
                                      </p:to>
                                    </p:set>
                                    <p:animEffect transition="in" filter="fade">
                                      <p:cBhvr>
                                        <p:cTn id="7" dur="1000"/>
                                        <p:tgtEl>
                                          <p:spTgt spid="20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81087B46-AE65-D446-85DD-4AB7503BE181}"/>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21859" name="Picture 11">
            <a:extLst>
              <a:ext uri="{FF2B5EF4-FFF2-40B4-BE49-F238E27FC236}">
                <a16:creationId xmlns:a16="http://schemas.microsoft.com/office/drawing/2014/main" id="{C8A4FF99-651E-444A-BB2A-05E18DF68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438" y="2584450"/>
            <a:ext cx="2341562"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0" name="Picture 10">
            <a:extLst>
              <a:ext uri="{FF2B5EF4-FFF2-40B4-BE49-F238E27FC236}">
                <a16:creationId xmlns:a16="http://schemas.microsoft.com/office/drawing/2014/main" id="{D4009295-F14D-A74C-8F47-21E281FC6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2590800"/>
            <a:ext cx="257016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61" name="Rectangle 4">
            <a:extLst>
              <a:ext uri="{FF2B5EF4-FFF2-40B4-BE49-F238E27FC236}">
                <a16:creationId xmlns:a16="http://schemas.microsoft.com/office/drawing/2014/main" id="{FFC790FD-4A07-534F-9ACE-0A32CF33ADB9}"/>
              </a:ext>
            </a:extLst>
          </p:cNvPr>
          <p:cNvSpPr>
            <a:spLocks noGrp="1" noChangeArrowheads="1"/>
          </p:cNvSpPr>
          <p:nvPr>
            <p:ph type="body" sz="half" idx="1"/>
          </p:nvPr>
        </p:nvSpPr>
        <p:spPr>
          <a:xfrm>
            <a:off x="609600" y="1066800"/>
            <a:ext cx="7620000" cy="3049588"/>
          </a:xfrm>
          <a:noFill/>
        </p:spPr>
        <p:txBody>
          <a:bodyPr/>
          <a:lstStyle/>
          <a:p>
            <a:pPr lvl="1" eaLnBrk="1" hangingPunct="1">
              <a:lnSpc>
                <a:spcPct val="110000"/>
              </a:lnSpc>
              <a:buSzPct val="80000"/>
            </a:pPr>
            <a:r>
              <a:rPr lang="de-DE" altLang="de-DE" sz="1800"/>
              <a:t>1962: Rachel Carson macht in ihrem berühmten Buch „Silent Spring“ auf das Problem aufmerksam</a:t>
            </a:r>
          </a:p>
          <a:p>
            <a:pPr lvl="1" eaLnBrk="1" hangingPunct="1">
              <a:lnSpc>
                <a:spcPct val="110000"/>
              </a:lnSpc>
              <a:buSzPct val="80000"/>
            </a:pPr>
            <a:r>
              <a:rPr lang="de-DE" altLang="de-DE" sz="1800"/>
              <a:t>1972: DDT wird in den USA und Kanada verboten</a:t>
            </a:r>
          </a:p>
          <a:p>
            <a:pPr lvl="1" eaLnBrk="1" hangingPunct="1">
              <a:lnSpc>
                <a:spcPct val="110000"/>
              </a:lnSpc>
              <a:buSzPct val="80000"/>
            </a:pPr>
            <a:r>
              <a:rPr lang="de-DE" altLang="de-DE" sz="1800"/>
              <a:t>Europa folgt bald darauf</a:t>
            </a:r>
            <a:endParaRPr lang="de-DE" altLang="de-DE" sz="1800">
              <a:sym typeface="Zapf Dingbats" pitchFamily="1" charset="2"/>
            </a:endParaRPr>
          </a:p>
        </p:txBody>
      </p:sp>
      <p:sp>
        <p:nvSpPr>
          <p:cNvPr id="121862" name="Rectangle 5">
            <a:extLst>
              <a:ext uri="{FF2B5EF4-FFF2-40B4-BE49-F238E27FC236}">
                <a16:creationId xmlns:a16="http://schemas.microsoft.com/office/drawing/2014/main" id="{35D0152E-A52E-B74A-B303-D7279512C045}"/>
              </a:ext>
            </a:extLst>
          </p:cNvPr>
          <p:cNvSpPr>
            <a:spLocks noChangeArrowheads="1"/>
          </p:cNvSpPr>
          <p:nvPr/>
        </p:nvSpPr>
        <p:spPr bwMode="auto">
          <a:xfrm>
            <a:off x="1447800" y="6324600"/>
            <a:ext cx="2743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Rachel Carson, Zoologin und Biologin</a:t>
            </a:r>
            <a:endParaRPr lang="de-CH" altLang="de-DE" sz="2400">
              <a:solidFill>
                <a:srgbClr val="0029B9"/>
              </a:solidFill>
              <a:latin typeface="Helvetica" pitchFamily="2" charset="0"/>
            </a:endParaRPr>
          </a:p>
        </p:txBody>
      </p:sp>
      <p:sp>
        <p:nvSpPr>
          <p:cNvPr id="121863" name="Rectangle 9">
            <a:extLst>
              <a:ext uri="{FF2B5EF4-FFF2-40B4-BE49-F238E27FC236}">
                <a16:creationId xmlns:a16="http://schemas.microsoft.com/office/drawing/2014/main" id="{90CB9E07-1E5C-0D43-8DB5-5CAA4C65B917}"/>
              </a:ext>
            </a:extLst>
          </p:cNvPr>
          <p:cNvSpPr>
            <a:spLocks noChangeArrowheads="1"/>
          </p:cNvSpPr>
          <p:nvPr/>
        </p:nvSpPr>
        <p:spPr bwMode="auto">
          <a:xfrm>
            <a:off x="4800600" y="6324600"/>
            <a:ext cx="351472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„Silent Spring“, der „Stumme Frühling“</a:t>
            </a:r>
          </a:p>
        </p:txBody>
      </p:sp>
      <p:pic>
        <p:nvPicPr>
          <p:cNvPr id="121864" name="Picture 15" descr="Unbenannt-3">
            <a:extLst>
              <a:ext uri="{FF2B5EF4-FFF2-40B4-BE49-F238E27FC236}">
                <a16:creationId xmlns:a16="http://schemas.microsoft.com/office/drawing/2014/main" id="{604B84F1-0898-204F-93EB-FDC90CF45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5" name="Picture 16" descr="namensherkunft">
            <a:extLst>
              <a:ext uri="{FF2B5EF4-FFF2-40B4-BE49-F238E27FC236}">
                <a16:creationId xmlns:a16="http://schemas.microsoft.com/office/drawing/2014/main" id="{2AAFD6CA-7EB3-8342-8F84-16CE96F6ED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6" name="Picture 17" descr="kennzeichen">
            <a:extLst>
              <a:ext uri="{FF2B5EF4-FFF2-40B4-BE49-F238E27FC236}">
                <a16:creationId xmlns:a16="http://schemas.microsoft.com/office/drawing/2014/main" id="{D791CE58-6D3C-D44F-AC74-0BC4C03668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7" name="Picture 18" descr="stimme">
            <a:extLst>
              <a:ext uri="{FF2B5EF4-FFF2-40B4-BE49-F238E27FC236}">
                <a16:creationId xmlns:a16="http://schemas.microsoft.com/office/drawing/2014/main" id="{45FE23E4-DB44-4449-984C-248475C8DB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8" name="Picture 19" descr="verbreitung">
            <a:extLst>
              <a:ext uri="{FF2B5EF4-FFF2-40B4-BE49-F238E27FC236}">
                <a16:creationId xmlns:a16="http://schemas.microsoft.com/office/drawing/2014/main" id="{6D0EBF79-8E04-6443-A53E-612EE88269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9" name="Picture 20" descr="wanderung">
            <a:extLst>
              <a:ext uri="{FF2B5EF4-FFF2-40B4-BE49-F238E27FC236}">
                <a16:creationId xmlns:a16="http://schemas.microsoft.com/office/drawing/2014/main" id="{5CDA0346-3C32-FC45-928D-37E439FB0C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0" name="Picture 21" descr="bestand">
            <a:extLst>
              <a:ext uri="{FF2B5EF4-FFF2-40B4-BE49-F238E27FC236}">
                <a16:creationId xmlns:a16="http://schemas.microsoft.com/office/drawing/2014/main" id="{1EAE2EE3-DC7D-1F4E-B785-0BB22DEC6C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1" name="Picture 22" descr="systematik">
            <a:extLst>
              <a:ext uri="{FF2B5EF4-FFF2-40B4-BE49-F238E27FC236}">
                <a16:creationId xmlns:a16="http://schemas.microsoft.com/office/drawing/2014/main" id="{41218B64-F5D7-E145-A6E3-AB5F3015EF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2" name="Picture 23" descr="vergleich">
            <a:extLst>
              <a:ext uri="{FF2B5EF4-FFF2-40B4-BE49-F238E27FC236}">
                <a16:creationId xmlns:a16="http://schemas.microsoft.com/office/drawing/2014/main" id="{F85337B3-2DD8-7442-B117-2133C5C66D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3" name="Picture 24" descr="lebensraum">
            <a:extLst>
              <a:ext uri="{FF2B5EF4-FFF2-40B4-BE49-F238E27FC236}">
                <a16:creationId xmlns:a16="http://schemas.microsoft.com/office/drawing/2014/main" id="{A729E357-B0A4-644B-93E2-92CACB67596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4" name="Picture 25" descr="nahrung">
            <a:extLst>
              <a:ext uri="{FF2B5EF4-FFF2-40B4-BE49-F238E27FC236}">
                <a16:creationId xmlns:a16="http://schemas.microsoft.com/office/drawing/2014/main" id="{6057ED7A-8C64-0E4C-925B-74ED61D15A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5" name="Picture 26" descr="jagdtechnik">
            <a:extLst>
              <a:ext uri="{FF2B5EF4-FFF2-40B4-BE49-F238E27FC236}">
                <a16:creationId xmlns:a16="http://schemas.microsoft.com/office/drawing/2014/main" id="{9F450986-2544-3848-87BD-35ECA8733D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6" name="Picture 27" descr="fortpflanzung">
            <a:extLst>
              <a:ext uri="{FF2B5EF4-FFF2-40B4-BE49-F238E27FC236}">
                <a16:creationId xmlns:a16="http://schemas.microsoft.com/office/drawing/2014/main" id="{53DAA716-C982-054C-A542-57E370751EB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7" name="Picture 28" descr="gefährdung">
            <a:extLst>
              <a:ext uri="{FF2B5EF4-FFF2-40B4-BE49-F238E27FC236}">
                <a16:creationId xmlns:a16="http://schemas.microsoft.com/office/drawing/2014/main" id="{A8FCD25A-397E-7344-B913-55EA6E1442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8" name="Picture 29" descr="schutzmassnahmen">
            <a:extLst>
              <a:ext uri="{FF2B5EF4-FFF2-40B4-BE49-F238E27FC236}">
                <a16:creationId xmlns:a16="http://schemas.microsoft.com/office/drawing/2014/main" id="{7396A8D1-6FAC-4341-A7CE-5F1C912C1E3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B23F9A63-8F0F-8248-9F0B-8FC8E2D81DB8}"/>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23907" name="Rectangle 4">
            <a:extLst>
              <a:ext uri="{FF2B5EF4-FFF2-40B4-BE49-F238E27FC236}">
                <a16:creationId xmlns:a16="http://schemas.microsoft.com/office/drawing/2014/main" id="{D9C177B0-ABE9-3645-B68E-8A88C00C2335}"/>
              </a:ext>
            </a:extLst>
          </p:cNvPr>
          <p:cNvSpPr>
            <a:spLocks noGrp="1" noChangeArrowheads="1"/>
          </p:cNvSpPr>
          <p:nvPr>
            <p:ph type="body" sz="half" idx="1"/>
          </p:nvPr>
        </p:nvSpPr>
        <p:spPr>
          <a:xfrm>
            <a:off x="609600" y="1066800"/>
            <a:ext cx="7620000" cy="3049588"/>
          </a:xfrm>
          <a:noFill/>
        </p:spPr>
        <p:txBody>
          <a:bodyPr/>
          <a:lstStyle/>
          <a:p>
            <a:pPr lvl="1" eaLnBrk="1" hangingPunct="1">
              <a:lnSpc>
                <a:spcPct val="110000"/>
              </a:lnSpc>
              <a:buSzPct val="80000"/>
            </a:pPr>
            <a:r>
              <a:rPr lang="de-DE" altLang="de-DE" sz="1800"/>
              <a:t>In Entwicklungsländern wird DDT nach wie vor eingesetzt</a:t>
            </a:r>
          </a:p>
          <a:p>
            <a:pPr lvl="1" eaLnBrk="1" hangingPunct="1">
              <a:lnSpc>
                <a:spcPct val="110000"/>
              </a:lnSpc>
              <a:buSzPct val="80000"/>
            </a:pPr>
            <a:r>
              <a:rPr lang="de-DE" altLang="de-DE" sz="1800"/>
              <a:t>In der Umwelt ist DDT noch immer nachweisbar, z.B. in der Muttermilch oder im Fettgewebe von Pinguinen</a:t>
            </a:r>
          </a:p>
          <a:p>
            <a:pPr lvl="1" eaLnBrk="1" hangingPunct="1">
              <a:lnSpc>
                <a:spcPct val="110000"/>
              </a:lnSpc>
              <a:buSzPct val="80000"/>
            </a:pPr>
            <a:r>
              <a:rPr lang="de-DE" altLang="de-DE" sz="1800"/>
              <a:t>Neuere Studien zeigen, dass auch andere, moderne Schädlingsbekämpfungsmittel Schäden anrichten können </a:t>
            </a:r>
          </a:p>
        </p:txBody>
      </p:sp>
      <p:sp>
        <p:nvSpPr>
          <p:cNvPr id="123908" name="Rectangle 5">
            <a:extLst>
              <a:ext uri="{FF2B5EF4-FFF2-40B4-BE49-F238E27FC236}">
                <a16:creationId xmlns:a16="http://schemas.microsoft.com/office/drawing/2014/main" id="{B3D37FE7-5CBA-D24C-9DD7-F44C94CF2972}"/>
              </a:ext>
            </a:extLst>
          </p:cNvPr>
          <p:cNvSpPr>
            <a:spLocks noChangeArrowheads="1"/>
          </p:cNvSpPr>
          <p:nvPr/>
        </p:nvSpPr>
        <p:spPr bwMode="auto">
          <a:xfrm>
            <a:off x="1524000" y="6354763"/>
            <a:ext cx="6799263"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200"/>
              <a:t>Obwohl der Gehalt zurückgeht, ist DDT noch immer in der menschlichen Muttermilch nachweisbar</a:t>
            </a:r>
          </a:p>
        </p:txBody>
      </p:sp>
      <p:pic>
        <p:nvPicPr>
          <p:cNvPr id="123909" name="Picture 11" descr="ddt-muttermilch">
            <a:extLst>
              <a:ext uri="{FF2B5EF4-FFF2-40B4-BE49-F238E27FC236}">
                <a16:creationId xmlns:a16="http://schemas.microsoft.com/office/drawing/2014/main" id="{F1A28AA7-651D-EA42-A296-A000BDA66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2895600"/>
            <a:ext cx="639286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15" descr="Unbenannt-3">
            <a:extLst>
              <a:ext uri="{FF2B5EF4-FFF2-40B4-BE49-F238E27FC236}">
                <a16:creationId xmlns:a16="http://schemas.microsoft.com/office/drawing/2014/main" id="{53A096B9-4BF3-AA48-8D2B-E58154A08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16" descr="namensherkunft">
            <a:extLst>
              <a:ext uri="{FF2B5EF4-FFF2-40B4-BE49-F238E27FC236}">
                <a16:creationId xmlns:a16="http://schemas.microsoft.com/office/drawing/2014/main" id="{8F449464-321B-F94B-87F9-C16A14C380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17" descr="kennzeichen">
            <a:extLst>
              <a:ext uri="{FF2B5EF4-FFF2-40B4-BE49-F238E27FC236}">
                <a16:creationId xmlns:a16="http://schemas.microsoft.com/office/drawing/2014/main" id="{0D5DB0F7-C4F7-044D-A48E-6F9554BAAA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Picture 18" descr="stimme">
            <a:extLst>
              <a:ext uri="{FF2B5EF4-FFF2-40B4-BE49-F238E27FC236}">
                <a16:creationId xmlns:a16="http://schemas.microsoft.com/office/drawing/2014/main" id="{46ABB6B9-8C23-A246-B209-D07EBD6474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4" name="Picture 19" descr="verbreitung">
            <a:extLst>
              <a:ext uri="{FF2B5EF4-FFF2-40B4-BE49-F238E27FC236}">
                <a16:creationId xmlns:a16="http://schemas.microsoft.com/office/drawing/2014/main" id="{1AF14581-016D-CE43-A2BA-289EEA027A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5" name="Picture 20" descr="wanderung">
            <a:extLst>
              <a:ext uri="{FF2B5EF4-FFF2-40B4-BE49-F238E27FC236}">
                <a16:creationId xmlns:a16="http://schemas.microsoft.com/office/drawing/2014/main" id="{0C58D243-8D1C-A543-A015-54994835C3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6" name="Picture 21" descr="bestand">
            <a:extLst>
              <a:ext uri="{FF2B5EF4-FFF2-40B4-BE49-F238E27FC236}">
                <a16:creationId xmlns:a16="http://schemas.microsoft.com/office/drawing/2014/main" id="{3829C361-4D45-4B49-B7B1-4835D045018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7" name="Picture 22" descr="systematik">
            <a:extLst>
              <a:ext uri="{FF2B5EF4-FFF2-40B4-BE49-F238E27FC236}">
                <a16:creationId xmlns:a16="http://schemas.microsoft.com/office/drawing/2014/main" id="{96784B40-89B0-DC43-B3D6-47F4B8B6F1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8" name="Picture 23" descr="vergleich">
            <a:extLst>
              <a:ext uri="{FF2B5EF4-FFF2-40B4-BE49-F238E27FC236}">
                <a16:creationId xmlns:a16="http://schemas.microsoft.com/office/drawing/2014/main" id="{C0A23946-3DC4-134A-98EA-BC9F73FD8C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9" name="Picture 24" descr="lebensraum">
            <a:extLst>
              <a:ext uri="{FF2B5EF4-FFF2-40B4-BE49-F238E27FC236}">
                <a16:creationId xmlns:a16="http://schemas.microsoft.com/office/drawing/2014/main" id="{DE727D5D-2E68-5047-B089-F764C17B9C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0" name="Picture 25" descr="nahrung">
            <a:extLst>
              <a:ext uri="{FF2B5EF4-FFF2-40B4-BE49-F238E27FC236}">
                <a16:creationId xmlns:a16="http://schemas.microsoft.com/office/drawing/2014/main" id="{940395FD-6996-8B46-BB3E-16294881217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1" name="Picture 26" descr="jagdtechnik">
            <a:extLst>
              <a:ext uri="{FF2B5EF4-FFF2-40B4-BE49-F238E27FC236}">
                <a16:creationId xmlns:a16="http://schemas.microsoft.com/office/drawing/2014/main" id="{6E7B12F0-F547-444C-983E-97044666676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2" name="Picture 27" descr="fortpflanzung">
            <a:extLst>
              <a:ext uri="{FF2B5EF4-FFF2-40B4-BE49-F238E27FC236}">
                <a16:creationId xmlns:a16="http://schemas.microsoft.com/office/drawing/2014/main" id="{C9C993D4-BB80-8C4D-AD99-CED0590980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3" name="Picture 28" descr="gefährdung">
            <a:extLst>
              <a:ext uri="{FF2B5EF4-FFF2-40B4-BE49-F238E27FC236}">
                <a16:creationId xmlns:a16="http://schemas.microsoft.com/office/drawing/2014/main" id="{2536B2C2-CA86-924C-A12D-0156A77F48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4" name="Picture 29" descr="schutzmassnahmen">
            <a:extLst>
              <a:ext uri="{FF2B5EF4-FFF2-40B4-BE49-F238E27FC236}">
                <a16:creationId xmlns:a16="http://schemas.microsoft.com/office/drawing/2014/main" id="{D45390DD-7330-8C4E-A211-3E72701A32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2">
            <a:extLst>
              <a:ext uri="{FF2B5EF4-FFF2-40B4-BE49-F238E27FC236}">
                <a16:creationId xmlns:a16="http://schemas.microsoft.com/office/drawing/2014/main" id="{DF60D6FD-B1F5-0F4D-8C2F-32D4BDAD27A8}"/>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5363" name="Rectangle 2">
            <a:extLst>
              <a:ext uri="{FF2B5EF4-FFF2-40B4-BE49-F238E27FC236}">
                <a16:creationId xmlns:a16="http://schemas.microsoft.com/office/drawing/2014/main" id="{DF16BCDE-3E2E-D74F-A31D-636D40FE063F}"/>
              </a:ext>
            </a:extLst>
          </p:cNvPr>
          <p:cNvSpPr>
            <a:spLocks noChangeArrowheads="1"/>
          </p:cNvSpPr>
          <p:nvPr>
            <p:ph type="title"/>
          </p:nvPr>
        </p:nvSpPr>
        <p:spPr bwMode="auto">
          <a:xfrm>
            <a:off x="914400" y="990600"/>
            <a:ext cx="80772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e-DE" altLang="de-DE" i="1"/>
              <a:t>Falco tinnunculus:</a:t>
            </a:r>
            <a:endParaRPr lang="de-DE" altLang="de-DE"/>
          </a:p>
        </p:txBody>
      </p:sp>
      <p:sp>
        <p:nvSpPr>
          <p:cNvPr id="15364" name="Rectangle 3">
            <a:extLst>
              <a:ext uri="{FF2B5EF4-FFF2-40B4-BE49-F238E27FC236}">
                <a16:creationId xmlns:a16="http://schemas.microsoft.com/office/drawing/2014/main" id="{FF7E2F76-7888-844E-B009-C2FFF679200F}"/>
              </a:ext>
            </a:extLst>
          </p:cNvPr>
          <p:cNvSpPr>
            <a:spLocks noGrp="1" noChangeArrowheads="1"/>
          </p:cNvSpPr>
          <p:nvPr>
            <p:ph type="body" idx="1"/>
          </p:nvPr>
        </p:nvSpPr>
        <p:spPr>
          <a:xfrm>
            <a:off x="914400" y="1676400"/>
            <a:ext cx="3886200" cy="5105400"/>
          </a:xfrm>
        </p:spPr>
        <p:txBody>
          <a:bodyPr/>
          <a:lstStyle/>
          <a:p>
            <a:pPr eaLnBrk="1" hangingPunct="1">
              <a:buFontTx/>
              <a:buNone/>
            </a:pPr>
            <a:r>
              <a:rPr lang="de-DE" altLang="de-DE" sz="1800" b="1"/>
              <a:t>tinnunculus: </a:t>
            </a:r>
            <a:r>
              <a:rPr lang="de-DE" altLang="de-DE" sz="1800"/>
              <a:t>(lateinisch) klingen, schellen</a:t>
            </a:r>
          </a:p>
          <a:p>
            <a:pPr lvl="1" eaLnBrk="1" hangingPunct="1"/>
            <a:r>
              <a:rPr lang="de-DE" altLang="de-DE" sz="1800">
                <a:sym typeface="Zapf Dingbats" pitchFamily="1" charset="2"/>
              </a:rPr>
              <a:t>Weist auf den Ruf des Turmfalken hin</a:t>
            </a:r>
          </a:p>
          <a:p>
            <a:pPr eaLnBrk="1" hangingPunct="1">
              <a:buFontTx/>
              <a:buNone/>
            </a:pPr>
            <a:endParaRPr lang="de-DE" altLang="de-DE" sz="1800" b="1">
              <a:sym typeface="Zapf Dingbats" pitchFamily="1" charset="2"/>
            </a:endParaRPr>
          </a:p>
          <a:p>
            <a:pPr eaLnBrk="1" hangingPunct="1">
              <a:buFontTx/>
              <a:buNone/>
            </a:pPr>
            <a:r>
              <a:rPr lang="de-DE" altLang="de-DE" sz="1800" b="1">
                <a:sym typeface="Zapf Dingbats" pitchFamily="1" charset="2"/>
              </a:rPr>
              <a:t>Turmfalke: </a:t>
            </a:r>
            <a:r>
              <a:rPr lang="de-DE" altLang="de-DE" sz="1800">
                <a:sym typeface="Zapf Dingbats" pitchFamily="1" charset="2"/>
              </a:rPr>
              <a:t>benutzt auch menschliche Bauwerke als Brutplatz, nistet dabei bevorzugt in den obersten Regionen eines Gebäudes</a:t>
            </a:r>
          </a:p>
        </p:txBody>
      </p:sp>
      <p:pic>
        <p:nvPicPr>
          <p:cNvPr id="15365" name="Picture 14" descr="turmfalkenbroschüre-NABU">
            <a:extLst>
              <a:ext uri="{FF2B5EF4-FFF2-40B4-BE49-F238E27FC236}">
                <a16:creationId xmlns:a16="http://schemas.microsoft.com/office/drawing/2014/main" id="{47ECEC70-BEE5-CE45-92B4-D205570DE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575" y="654050"/>
            <a:ext cx="428942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15">
            <a:extLst>
              <a:ext uri="{FF2B5EF4-FFF2-40B4-BE49-F238E27FC236}">
                <a16:creationId xmlns:a16="http://schemas.microsoft.com/office/drawing/2014/main" id="{5D5A668B-2078-7F4D-B0D3-62D09D1BC021}"/>
              </a:ext>
            </a:extLst>
          </p:cNvPr>
          <p:cNvSpPr txBox="1">
            <a:spLocks noChangeArrowheads="1"/>
          </p:cNvSpPr>
          <p:nvPr/>
        </p:nvSpPr>
        <p:spPr bwMode="auto">
          <a:xfrm rot="-5400000">
            <a:off x="3993356" y="6049169"/>
            <a:ext cx="152241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picture alliance/dpa</a:t>
            </a:r>
          </a:p>
        </p:txBody>
      </p:sp>
      <p:pic>
        <p:nvPicPr>
          <p:cNvPr id="15367" name="Picture 33" descr="Unbenannt-3">
            <a:extLst>
              <a:ext uri="{FF2B5EF4-FFF2-40B4-BE49-F238E27FC236}">
                <a16:creationId xmlns:a16="http://schemas.microsoft.com/office/drawing/2014/main" id="{A60043D8-B5DA-E74C-895D-4168F8853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34" descr="namensherkunft">
            <a:extLst>
              <a:ext uri="{FF2B5EF4-FFF2-40B4-BE49-F238E27FC236}">
                <a16:creationId xmlns:a16="http://schemas.microsoft.com/office/drawing/2014/main" id="{E9E5673D-FB86-BF4C-901E-56965A719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5" descr="kennzeichen">
            <a:extLst>
              <a:ext uri="{FF2B5EF4-FFF2-40B4-BE49-F238E27FC236}">
                <a16:creationId xmlns:a16="http://schemas.microsoft.com/office/drawing/2014/main" id="{83FE34D9-1498-634C-961C-8FF411DB6C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6" descr="stimme">
            <a:extLst>
              <a:ext uri="{FF2B5EF4-FFF2-40B4-BE49-F238E27FC236}">
                <a16:creationId xmlns:a16="http://schemas.microsoft.com/office/drawing/2014/main" id="{806BA0ED-8AD1-C44E-8E54-393905CDD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7" descr="verbreitung">
            <a:extLst>
              <a:ext uri="{FF2B5EF4-FFF2-40B4-BE49-F238E27FC236}">
                <a16:creationId xmlns:a16="http://schemas.microsoft.com/office/drawing/2014/main" id="{677A08A1-BFC7-B647-A1D4-3D17351AAA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38" descr="wanderung">
            <a:extLst>
              <a:ext uri="{FF2B5EF4-FFF2-40B4-BE49-F238E27FC236}">
                <a16:creationId xmlns:a16="http://schemas.microsoft.com/office/drawing/2014/main" id="{6E179770-C1CE-E34E-BA4E-A448A6444B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39" descr="bestand">
            <a:extLst>
              <a:ext uri="{FF2B5EF4-FFF2-40B4-BE49-F238E27FC236}">
                <a16:creationId xmlns:a16="http://schemas.microsoft.com/office/drawing/2014/main" id="{D3BAB77A-C47C-C745-A029-9692A3B3F4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40" descr="systematik">
            <a:extLst>
              <a:ext uri="{FF2B5EF4-FFF2-40B4-BE49-F238E27FC236}">
                <a16:creationId xmlns:a16="http://schemas.microsoft.com/office/drawing/2014/main" id="{B7E411DF-544C-6041-A292-5FF2C79864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41" descr="vergleich">
            <a:extLst>
              <a:ext uri="{FF2B5EF4-FFF2-40B4-BE49-F238E27FC236}">
                <a16:creationId xmlns:a16="http://schemas.microsoft.com/office/drawing/2014/main" id="{CF8DDF6F-D0FA-9E45-A8F6-CABA730E44E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6" name="Picture 42" descr="lebensraum">
            <a:extLst>
              <a:ext uri="{FF2B5EF4-FFF2-40B4-BE49-F238E27FC236}">
                <a16:creationId xmlns:a16="http://schemas.microsoft.com/office/drawing/2014/main" id="{34B8CAD0-1F96-7E46-BC3F-452B920818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7" name="Picture 43" descr="nahrung">
            <a:extLst>
              <a:ext uri="{FF2B5EF4-FFF2-40B4-BE49-F238E27FC236}">
                <a16:creationId xmlns:a16="http://schemas.microsoft.com/office/drawing/2014/main" id="{24A8E33F-D1DD-A746-8422-45C7EA998F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44" descr="jagdtechnik">
            <a:extLst>
              <a:ext uri="{FF2B5EF4-FFF2-40B4-BE49-F238E27FC236}">
                <a16:creationId xmlns:a16="http://schemas.microsoft.com/office/drawing/2014/main" id="{461D3EE3-4ECB-934F-B3E7-19D0921DA1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45" descr="fortpflanzung">
            <a:extLst>
              <a:ext uri="{FF2B5EF4-FFF2-40B4-BE49-F238E27FC236}">
                <a16:creationId xmlns:a16="http://schemas.microsoft.com/office/drawing/2014/main" id="{E9F5AB6C-430C-7249-BF75-6DDC7DBC45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46" descr="gefährdung">
            <a:extLst>
              <a:ext uri="{FF2B5EF4-FFF2-40B4-BE49-F238E27FC236}">
                <a16:creationId xmlns:a16="http://schemas.microsoft.com/office/drawing/2014/main" id="{1FD60F9D-0567-0E4D-A040-0DEEABB4A4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47" descr="schutzmassnahmen">
            <a:extLst>
              <a:ext uri="{FF2B5EF4-FFF2-40B4-BE49-F238E27FC236}">
                <a16:creationId xmlns:a16="http://schemas.microsoft.com/office/drawing/2014/main" id="{B5B8A902-24A2-7240-B48F-0BADC2DA3A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
            <a:extLst>
              <a:ext uri="{FF2B5EF4-FFF2-40B4-BE49-F238E27FC236}">
                <a16:creationId xmlns:a16="http://schemas.microsoft.com/office/drawing/2014/main" id="{D51839AA-0738-DD4C-AA93-29403042BEBB}"/>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25955" name="Picture 28">
            <a:extLst>
              <a:ext uri="{FF2B5EF4-FFF2-40B4-BE49-F238E27FC236}">
                <a16:creationId xmlns:a16="http://schemas.microsoft.com/office/drawing/2014/main" id="{FEB2B5BA-E257-8945-A8D3-763983766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040188"/>
            <a:ext cx="3200400"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56" name="Picture 27">
            <a:extLst>
              <a:ext uri="{FF2B5EF4-FFF2-40B4-BE49-F238E27FC236}">
                <a16:creationId xmlns:a16="http://schemas.microsoft.com/office/drawing/2014/main" id="{564660EB-7157-724C-90E2-728E4126C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3200400"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7" name="Rectangle 3">
            <a:extLst>
              <a:ext uri="{FF2B5EF4-FFF2-40B4-BE49-F238E27FC236}">
                <a16:creationId xmlns:a16="http://schemas.microsoft.com/office/drawing/2014/main" id="{377E9B80-596D-6342-AFF3-C3DAA6DD7EE8}"/>
              </a:ext>
            </a:extLst>
          </p:cNvPr>
          <p:cNvSpPr>
            <a:spLocks noGrp="1" noChangeArrowheads="1"/>
          </p:cNvSpPr>
          <p:nvPr>
            <p:ph type="body" sz="half" idx="1"/>
          </p:nvPr>
        </p:nvSpPr>
        <p:spPr>
          <a:xfrm>
            <a:off x="1143000" y="1524000"/>
            <a:ext cx="4191000" cy="4114800"/>
          </a:xfrm>
        </p:spPr>
        <p:txBody>
          <a:bodyPr/>
          <a:lstStyle/>
          <a:p>
            <a:pPr lvl="1" eaLnBrk="1" hangingPunct="1">
              <a:lnSpc>
                <a:spcPct val="140000"/>
              </a:lnSpc>
            </a:pPr>
            <a:r>
              <a:rPr lang="de-DE" altLang="de-DE" sz="1600"/>
              <a:t>Umbruch von Dauergrünland in Ackerflächen</a:t>
            </a:r>
            <a:endParaRPr lang="de-DE" altLang="ja-JP" sz="1600"/>
          </a:p>
          <a:p>
            <a:pPr eaLnBrk="1" hangingPunct="1">
              <a:lnSpc>
                <a:spcPct val="140000"/>
              </a:lnSpc>
            </a:pPr>
            <a:endParaRPr lang="de-DE" altLang="ja-JP" sz="1600"/>
          </a:p>
          <a:p>
            <a:pPr eaLnBrk="1" hangingPunct="1">
              <a:lnSpc>
                <a:spcPct val="140000"/>
              </a:lnSpc>
            </a:pPr>
            <a:endParaRPr lang="de-DE" altLang="ja-JP" sz="1600"/>
          </a:p>
          <a:p>
            <a:pPr eaLnBrk="1" hangingPunct="1">
              <a:lnSpc>
                <a:spcPct val="140000"/>
              </a:lnSpc>
            </a:pPr>
            <a:endParaRPr lang="de-DE" altLang="ja-JP" sz="1600"/>
          </a:p>
          <a:p>
            <a:pPr eaLnBrk="1" hangingPunct="1">
              <a:lnSpc>
                <a:spcPct val="140000"/>
              </a:lnSpc>
            </a:pPr>
            <a:endParaRPr lang="de-DE" altLang="ja-JP" sz="1600"/>
          </a:p>
          <a:p>
            <a:pPr lvl="1" eaLnBrk="1" hangingPunct="1">
              <a:lnSpc>
                <a:spcPct val="150000"/>
              </a:lnSpc>
            </a:pPr>
            <a:r>
              <a:rPr lang="de-DE" altLang="ja-JP" sz="1600"/>
              <a:t>Umwandlung von kleinparzelligen, abwechslungsreichen Anbauflächen mit Fruchtwechsel und Mehrfruchtwirtschaft sowie Winterbrachen in grossflächige Ackersteppen</a:t>
            </a:r>
            <a:endParaRPr lang="de-DE" altLang="de-DE" sz="1600"/>
          </a:p>
        </p:txBody>
      </p:sp>
      <p:sp>
        <p:nvSpPr>
          <p:cNvPr id="125958" name="Text Box 21">
            <a:extLst>
              <a:ext uri="{FF2B5EF4-FFF2-40B4-BE49-F238E27FC236}">
                <a16:creationId xmlns:a16="http://schemas.microsoft.com/office/drawing/2014/main" id="{15814761-9F9B-3F45-9C57-D8236780F133}"/>
              </a:ext>
            </a:extLst>
          </p:cNvPr>
          <p:cNvSpPr txBox="1">
            <a:spLocks noChangeArrowheads="1"/>
          </p:cNvSpPr>
          <p:nvPr/>
        </p:nvSpPr>
        <p:spPr bwMode="auto">
          <a:xfrm>
            <a:off x="1143000" y="838200"/>
            <a:ext cx="7391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400" b="1"/>
              <a:t>Rückgang des Beutetierangebotes durch:</a:t>
            </a:r>
            <a:endParaRPr lang="de-DE" altLang="de-DE" sz="2400"/>
          </a:p>
        </p:txBody>
      </p:sp>
      <p:sp>
        <p:nvSpPr>
          <p:cNvPr id="125959" name="Text Box 25">
            <a:extLst>
              <a:ext uri="{FF2B5EF4-FFF2-40B4-BE49-F238E27FC236}">
                <a16:creationId xmlns:a16="http://schemas.microsoft.com/office/drawing/2014/main" id="{BF63D817-6E7F-774D-91AC-BF530C26CA73}"/>
              </a:ext>
            </a:extLst>
          </p:cNvPr>
          <p:cNvSpPr txBox="1">
            <a:spLocks noChangeArrowheads="1"/>
          </p:cNvSpPr>
          <p:nvPr/>
        </p:nvSpPr>
        <p:spPr bwMode="auto">
          <a:xfrm rot="-5400000">
            <a:off x="8166894" y="5531644"/>
            <a:ext cx="1219200"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800"/>
              <a:t>Markus Jenny</a:t>
            </a:r>
          </a:p>
        </p:txBody>
      </p:sp>
      <p:sp>
        <p:nvSpPr>
          <p:cNvPr id="125960" name="Text Box 26">
            <a:extLst>
              <a:ext uri="{FF2B5EF4-FFF2-40B4-BE49-F238E27FC236}">
                <a16:creationId xmlns:a16="http://schemas.microsoft.com/office/drawing/2014/main" id="{9960E224-E559-C14A-8A0F-FC71D3E9967B}"/>
              </a:ext>
            </a:extLst>
          </p:cNvPr>
          <p:cNvSpPr txBox="1">
            <a:spLocks noChangeArrowheads="1"/>
          </p:cNvSpPr>
          <p:nvPr/>
        </p:nvSpPr>
        <p:spPr bwMode="auto">
          <a:xfrm rot="-5400000">
            <a:off x="7880351" y="2865437"/>
            <a:ext cx="1827212"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800"/>
              <a:t>Paul Mosimann-Kampe</a:t>
            </a:r>
          </a:p>
        </p:txBody>
      </p:sp>
      <p:pic>
        <p:nvPicPr>
          <p:cNvPr id="125961" name="Picture 32" descr="Unbenannt-3">
            <a:extLst>
              <a:ext uri="{FF2B5EF4-FFF2-40B4-BE49-F238E27FC236}">
                <a16:creationId xmlns:a16="http://schemas.microsoft.com/office/drawing/2014/main" id="{C672429D-B815-AE4C-93CA-18B7B09859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2" name="Picture 33" descr="namensherkunft">
            <a:extLst>
              <a:ext uri="{FF2B5EF4-FFF2-40B4-BE49-F238E27FC236}">
                <a16:creationId xmlns:a16="http://schemas.microsoft.com/office/drawing/2014/main" id="{7BEA578E-3F4C-0547-814E-8B1BA1CB4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3" name="Picture 34" descr="kennzeichen">
            <a:extLst>
              <a:ext uri="{FF2B5EF4-FFF2-40B4-BE49-F238E27FC236}">
                <a16:creationId xmlns:a16="http://schemas.microsoft.com/office/drawing/2014/main" id="{A7CAD8F4-9D15-A141-9692-1FF7671F03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4" name="Picture 35" descr="stimme">
            <a:extLst>
              <a:ext uri="{FF2B5EF4-FFF2-40B4-BE49-F238E27FC236}">
                <a16:creationId xmlns:a16="http://schemas.microsoft.com/office/drawing/2014/main" id="{82B8727B-E86C-5F45-8964-2DF5CB5F00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5" name="Picture 36" descr="verbreitung">
            <a:extLst>
              <a:ext uri="{FF2B5EF4-FFF2-40B4-BE49-F238E27FC236}">
                <a16:creationId xmlns:a16="http://schemas.microsoft.com/office/drawing/2014/main" id="{32153FF0-031D-6844-9F8D-B01DF60EE7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6" name="Picture 37" descr="wanderung">
            <a:extLst>
              <a:ext uri="{FF2B5EF4-FFF2-40B4-BE49-F238E27FC236}">
                <a16:creationId xmlns:a16="http://schemas.microsoft.com/office/drawing/2014/main" id="{AD426C80-8FD9-0548-889B-BDD809AAE6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7" name="Picture 38" descr="bestand">
            <a:extLst>
              <a:ext uri="{FF2B5EF4-FFF2-40B4-BE49-F238E27FC236}">
                <a16:creationId xmlns:a16="http://schemas.microsoft.com/office/drawing/2014/main" id="{C9C71CF0-FB48-3947-AE73-41EC90B531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8" name="Picture 39" descr="systematik">
            <a:extLst>
              <a:ext uri="{FF2B5EF4-FFF2-40B4-BE49-F238E27FC236}">
                <a16:creationId xmlns:a16="http://schemas.microsoft.com/office/drawing/2014/main" id="{3F4AB0B0-74B7-0446-87B0-8DBD5B6654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9" name="Picture 40" descr="vergleich">
            <a:extLst>
              <a:ext uri="{FF2B5EF4-FFF2-40B4-BE49-F238E27FC236}">
                <a16:creationId xmlns:a16="http://schemas.microsoft.com/office/drawing/2014/main" id="{6F77157C-3E38-2844-983E-3CCB494ED7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0" name="Picture 41" descr="lebensraum">
            <a:extLst>
              <a:ext uri="{FF2B5EF4-FFF2-40B4-BE49-F238E27FC236}">
                <a16:creationId xmlns:a16="http://schemas.microsoft.com/office/drawing/2014/main" id="{1B467300-9C01-9143-80D6-9A9DE1D441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1" name="Picture 42" descr="nahrung">
            <a:extLst>
              <a:ext uri="{FF2B5EF4-FFF2-40B4-BE49-F238E27FC236}">
                <a16:creationId xmlns:a16="http://schemas.microsoft.com/office/drawing/2014/main" id="{A0577531-7FCB-0B41-A496-F4ACD0B4F2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2" name="Picture 43" descr="jagdtechnik">
            <a:extLst>
              <a:ext uri="{FF2B5EF4-FFF2-40B4-BE49-F238E27FC236}">
                <a16:creationId xmlns:a16="http://schemas.microsoft.com/office/drawing/2014/main" id="{113627AE-0EA4-9045-8D0A-E0FEAAA5324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3" name="Picture 44" descr="fortpflanzung">
            <a:extLst>
              <a:ext uri="{FF2B5EF4-FFF2-40B4-BE49-F238E27FC236}">
                <a16:creationId xmlns:a16="http://schemas.microsoft.com/office/drawing/2014/main" id="{21DD90C6-5050-0F46-9CF6-8A7A0958166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4" name="Picture 45" descr="gefährdung">
            <a:extLst>
              <a:ext uri="{FF2B5EF4-FFF2-40B4-BE49-F238E27FC236}">
                <a16:creationId xmlns:a16="http://schemas.microsoft.com/office/drawing/2014/main" id="{08FDB9D7-33A4-7244-926B-3C456205FCB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75" name="Picture 46" descr="schutzmassnahmen">
            <a:extLst>
              <a:ext uri="{FF2B5EF4-FFF2-40B4-BE49-F238E27FC236}">
                <a16:creationId xmlns:a16="http://schemas.microsoft.com/office/drawing/2014/main" id="{70ED30F4-1588-3148-BD7E-B29F138C0AE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D5E8EEC2-3D5F-6444-A410-B07DED58B892}"/>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28003" name="Picture 14">
            <a:extLst>
              <a:ext uri="{FF2B5EF4-FFF2-40B4-BE49-F238E27FC236}">
                <a16:creationId xmlns:a16="http://schemas.microsoft.com/office/drawing/2014/main" id="{CF61C130-6168-844E-AFEC-A34681346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4035425"/>
            <a:ext cx="320040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8004" name="Picture 13">
            <a:extLst>
              <a:ext uri="{FF2B5EF4-FFF2-40B4-BE49-F238E27FC236}">
                <a16:creationId xmlns:a16="http://schemas.microsoft.com/office/drawing/2014/main" id="{1C236847-5563-D14C-A243-607A08639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9575" y="1652588"/>
            <a:ext cx="3200400"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5" name="Text Box 5">
            <a:extLst>
              <a:ext uri="{FF2B5EF4-FFF2-40B4-BE49-F238E27FC236}">
                <a16:creationId xmlns:a16="http://schemas.microsoft.com/office/drawing/2014/main" id="{DC491A21-5FD1-EC45-9FC6-DAE234892FE0}"/>
              </a:ext>
            </a:extLst>
          </p:cNvPr>
          <p:cNvSpPr txBox="1">
            <a:spLocks noChangeArrowheads="1"/>
          </p:cNvSpPr>
          <p:nvPr/>
        </p:nvSpPr>
        <p:spPr bwMode="auto">
          <a:xfrm>
            <a:off x="1143000" y="838200"/>
            <a:ext cx="7391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400" b="1"/>
              <a:t>Rückgang des Beutetierangebotes</a:t>
            </a:r>
            <a:endParaRPr lang="de-DE" altLang="de-DE" sz="2400"/>
          </a:p>
        </p:txBody>
      </p:sp>
      <p:sp>
        <p:nvSpPr>
          <p:cNvPr id="128006" name="Text Box 11">
            <a:extLst>
              <a:ext uri="{FF2B5EF4-FFF2-40B4-BE49-F238E27FC236}">
                <a16:creationId xmlns:a16="http://schemas.microsoft.com/office/drawing/2014/main" id="{3022275D-188E-9642-86B0-D22AAF5A695E}"/>
              </a:ext>
            </a:extLst>
          </p:cNvPr>
          <p:cNvSpPr txBox="1">
            <a:spLocks noChangeArrowheads="1"/>
          </p:cNvSpPr>
          <p:nvPr/>
        </p:nvSpPr>
        <p:spPr bwMode="auto">
          <a:xfrm rot="-5400000">
            <a:off x="8184357" y="3169443"/>
            <a:ext cx="12192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800"/>
              <a:t>SVS/BirdLife Schweiz</a:t>
            </a:r>
          </a:p>
        </p:txBody>
      </p:sp>
      <p:sp>
        <p:nvSpPr>
          <p:cNvPr id="128007" name="Text Box 12">
            <a:extLst>
              <a:ext uri="{FF2B5EF4-FFF2-40B4-BE49-F238E27FC236}">
                <a16:creationId xmlns:a16="http://schemas.microsoft.com/office/drawing/2014/main" id="{96B9B6FE-B285-B24F-A7BA-7F18482D09CE}"/>
              </a:ext>
            </a:extLst>
          </p:cNvPr>
          <p:cNvSpPr txBox="1">
            <a:spLocks noChangeArrowheads="1"/>
          </p:cNvSpPr>
          <p:nvPr/>
        </p:nvSpPr>
        <p:spPr bwMode="auto">
          <a:xfrm rot="-5400000">
            <a:off x="8184357" y="5531643"/>
            <a:ext cx="12192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800"/>
              <a:t>Uni Bonn</a:t>
            </a:r>
          </a:p>
        </p:txBody>
      </p:sp>
      <p:pic>
        <p:nvPicPr>
          <p:cNvPr id="128008" name="Picture 18" descr="Unbenannt-3">
            <a:extLst>
              <a:ext uri="{FF2B5EF4-FFF2-40B4-BE49-F238E27FC236}">
                <a16:creationId xmlns:a16="http://schemas.microsoft.com/office/drawing/2014/main" id="{80CB4699-1450-524B-8C2F-9AD7034A2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9" name="Picture 19" descr="namensherkunft">
            <a:extLst>
              <a:ext uri="{FF2B5EF4-FFF2-40B4-BE49-F238E27FC236}">
                <a16:creationId xmlns:a16="http://schemas.microsoft.com/office/drawing/2014/main" id="{7639BF6F-2446-5F4A-BE57-5C45D2E3C9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0" name="Picture 20" descr="kennzeichen">
            <a:extLst>
              <a:ext uri="{FF2B5EF4-FFF2-40B4-BE49-F238E27FC236}">
                <a16:creationId xmlns:a16="http://schemas.microsoft.com/office/drawing/2014/main" id="{24B6F5FA-2C3B-E140-B88F-A23867440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1" name="Picture 21" descr="stimme">
            <a:extLst>
              <a:ext uri="{FF2B5EF4-FFF2-40B4-BE49-F238E27FC236}">
                <a16:creationId xmlns:a16="http://schemas.microsoft.com/office/drawing/2014/main" id="{5A5A2E42-6DED-7D48-B9A9-4D733EA7B1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2" name="Picture 22" descr="verbreitung">
            <a:extLst>
              <a:ext uri="{FF2B5EF4-FFF2-40B4-BE49-F238E27FC236}">
                <a16:creationId xmlns:a16="http://schemas.microsoft.com/office/drawing/2014/main" id="{D2B5FC9B-DA25-B04D-9636-D025D6A852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3" name="Picture 23" descr="wanderung">
            <a:extLst>
              <a:ext uri="{FF2B5EF4-FFF2-40B4-BE49-F238E27FC236}">
                <a16:creationId xmlns:a16="http://schemas.microsoft.com/office/drawing/2014/main" id="{31DDC5AE-37C9-6444-96A4-D02A4D0A24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4" name="Picture 24" descr="bestand">
            <a:extLst>
              <a:ext uri="{FF2B5EF4-FFF2-40B4-BE49-F238E27FC236}">
                <a16:creationId xmlns:a16="http://schemas.microsoft.com/office/drawing/2014/main" id="{AEBE6AD7-A7C0-C14A-9C38-C4A54B47D4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5" name="Picture 25" descr="systematik">
            <a:extLst>
              <a:ext uri="{FF2B5EF4-FFF2-40B4-BE49-F238E27FC236}">
                <a16:creationId xmlns:a16="http://schemas.microsoft.com/office/drawing/2014/main" id="{D29F1B0D-E99F-3644-B0E8-FEE93AA0BE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6" name="Picture 26" descr="vergleich">
            <a:extLst>
              <a:ext uri="{FF2B5EF4-FFF2-40B4-BE49-F238E27FC236}">
                <a16:creationId xmlns:a16="http://schemas.microsoft.com/office/drawing/2014/main" id="{F90910BB-8649-7941-BF0A-E0994996DB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7" name="Picture 27" descr="lebensraum">
            <a:extLst>
              <a:ext uri="{FF2B5EF4-FFF2-40B4-BE49-F238E27FC236}">
                <a16:creationId xmlns:a16="http://schemas.microsoft.com/office/drawing/2014/main" id="{C3BFFB09-9F3E-D048-BBB3-60439413CB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8" name="Picture 28" descr="nahrung">
            <a:extLst>
              <a:ext uri="{FF2B5EF4-FFF2-40B4-BE49-F238E27FC236}">
                <a16:creationId xmlns:a16="http://schemas.microsoft.com/office/drawing/2014/main" id="{5107BCB1-7863-2D48-BD90-0B222B1BBAD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19" name="Picture 29" descr="jagdtechnik">
            <a:extLst>
              <a:ext uri="{FF2B5EF4-FFF2-40B4-BE49-F238E27FC236}">
                <a16:creationId xmlns:a16="http://schemas.microsoft.com/office/drawing/2014/main" id="{C59A09C2-D570-2F40-A797-32473BD195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0" name="Picture 30" descr="fortpflanzung">
            <a:extLst>
              <a:ext uri="{FF2B5EF4-FFF2-40B4-BE49-F238E27FC236}">
                <a16:creationId xmlns:a16="http://schemas.microsoft.com/office/drawing/2014/main" id="{5B28361B-CCD6-F947-BE47-A764C97858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1" name="Picture 31" descr="gefährdung">
            <a:extLst>
              <a:ext uri="{FF2B5EF4-FFF2-40B4-BE49-F238E27FC236}">
                <a16:creationId xmlns:a16="http://schemas.microsoft.com/office/drawing/2014/main" id="{5EE16380-6C28-4C49-B53F-34C306AB9C6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2" name="Picture 32" descr="schutzmassnahmen">
            <a:extLst>
              <a:ext uri="{FF2B5EF4-FFF2-40B4-BE49-F238E27FC236}">
                <a16:creationId xmlns:a16="http://schemas.microsoft.com/office/drawing/2014/main" id="{D6E02154-A313-3E46-B08A-FC36E638619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23" name="Rectangle 34">
            <a:extLst>
              <a:ext uri="{FF2B5EF4-FFF2-40B4-BE49-F238E27FC236}">
                <a16:creationId xmlns:a16="http://schemas.microsoft.com/office/drawing/2014/main" id="{7CB595F6-A24D-214B-B773-89CE1E0B95D9}"/>
              </a:ext>
            </a:extLst>
          </p:cNvPr>
          <p:cNvSpPr>
            <a:spLocks noChangeArrowheads="1"/>
          </p:cNvSpPr>
          <p:nvPr/>
        </p:nvSpPr>
        <p:spPr bwMode="auto">
          <a:xfrm>
            <a:off x="1143000" y="1652588"/>
            <a:ext cx="4043363" cy="4208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140000"/>
              </a:lnSpc>
              <a:spcBef>
                <a:spcPct val="20000"/>
              </a:spcBef>
            </a:pPr>
            <a:r>
              <a:rPr lang="de-DE" altLang="de-DE" b="1"/>
              <a:t>Bodenverdichtung,</a:t>
            </a:r>
            <a:r>
              <a:rPr lang="de-DE" altLang="de-DE"/>
              <a:t> </a:t>
            </a:r>
            <a:r>
              <a:rPr lang="de-DE" altLang="de-DE" b="1"/>
              <a:t>starke Beweidung</a:t>
            </a:r>
            <a:r>
              <a:rPr lang="de-DE" altLang="ja-JP"/>
              <a:t> und </a:t>
            </a:r>
            <a:r>
              <a:rPr lang="de-DE" altLang="ja-JP" b="1"/>
              <a:t>Beweidung auf ungeeigneten Flächen</a:t>
            </a:r>
            <a:r>
              <a:rPr lang="de-DE" altLang="ja-JP"/>
              <a:t> 	sowie 			</a:t>
            </a:r>
            <a:r>
              <a:rPr lang="de-DE" altLang="ja-JP" b="1"/>
              <a:t>Einsatz schwerer Land-maschinen</a:t>
            </a:r>
            <a:r>
              <a:rPr lang="de-DE" altLang="ja-JP"/>
              <a:t> 			führen zu einem </a:t>
            </a:r>
            <a:r>
              <a:rPr lang="de-DE" altLang="ja-JP" b="1"/>
              <a:t>Einbruch 	von Feldmausbeständen</a:t>
            </a:r>
            <a:r>
              <a:rPr lang="de-DE" altLang="ja-JP"/>
              <a:t>, teilweise bedingt durch übermässigen Gülleeinsatz.</a:t>
            </a:r>
            <a:endParaRPr lang="de-DE" altLang="de-DE"/>
          </a:p>
          <a:p>
            <a:endParaRPr lang="de-DE" altLang="de-DE"/>
          </a:p>
        </p:txBody>
      </p:sp>
    </p:spTree>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1">
            <a:extLst>
              <a:ext uri="{FF2B5EF4-FFF2-40B4-BE49-F238E27FC236}">
                <a16:creationId xmlns:a16="http://schemas.microsoft.com/office/drawing/2014/main" id="{CD6703C0-9AC1-5246-B119-A7ABFE2A0C85}"/>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30051" name="Picture 19">
            <a:extLst>
              <a:ext uri="{FF2B5EF4-FFF2-40B4-BE49-F238E27FC236}">
                <a16:creationId xmlns:a16="http://schemas.microsoft.com/office/drawing/2014/main" id="{CB96518E-0053-F841-A55B-4629E0AD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8575"/>
            <a:ext cx="2898775" cy="533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2" name="Rectangle 4">
            <a:extLst>
              <a:ext uri="{FF2B5EF4-FFF2-40B4-BE49-F238E27FC236}">
                <a16:creationId xmlns:a16="http://schemas.microsoft.com/office/drawing/2014/main" id="{96C293D0-8951-B349-AC53-D0D8B960C9BA}"/>
              </a:ext>
            </a:extLst>
          </p:cNvPr>
          <p:cNvSpPr>
            <a:spLocks noGrp="1" noChangeArrowheads="1"/>
          </p:cNvSpPr>
          <p:nvPr>
            <p:ph type="body" sz="half" idx="2"/>
          </p:nvPr>
        </p:nvSpPr>
        <p:spPr>
          <a:xfrm>
            <a:off x="4267200" y="1752600"/>
            <a:ext cx="3429000" cy="4114800"/>
          </a:xfrm>
        </p:spPr>
        <p:txBody>
          <a:bodyPr/>
          <a:lstStyle/>
          <a:p>
            <a:pPr eaLnBrk="1" hangingPunct="1"/>
            <a:r>
              <a:rPr lang="de-DE" altLang="de-DE" sz="2000"/>
              <a:t>Verlust von</a:t>
            </a:r>
          </a:p>
          <a:p>
            <a:pPr lvl="1" eaLnBrk="1" hangingPunct="1"/>
            <a:r>
              <a:rPr lang="de-DE" altLang="de-DE" sz="1800"/>
              <a:t>Feldgehölzen</a:t>
            </a:r>
          </a:p>
          <a:p>
            <a:pPr lvl="1" eaLnBrk="1" hangingPunct="1"/>
            <a:r>
              <a:rPr lang="de-DE" altLang="de-DE" sz="1800"/>
              <a:t>Feldhecken</a:t>
            </a:r>
          </a:p>
          <a:p>
            <a:pPr lvl="1" eaLnBrk="1" hangingPunct="1"/>
            <a:r>
              <a:rPr lang="de-DE" altLang="de-DE" sz="1800"/>
              <a:t>Altholzbeständen</a:t>
            </a:r>
          </a:p>
          <a:p>
            <a:pPr eaLnBrk="1" hangingPunct="1">
              <a:buFontTx/>
              <a:buNone/>
            </a:pPr>
            <a:r>
              <a:rPr lang="de-DE" altLang="de-DE" sz="2000"/>
              <a:t>     als potenzielle Nistplätze</a:t>
            </a:r>
          </a:p>
          <a:p>
            <a:pPr eaLnBrk="1" hangingPunct="1">
              <a:lnSpc>
                <a:spcPct val="70000"/>
              </a:lnSpc>
              <a:buFontTx/>
              <a:buNone/>
            </a:pPr>
            <a:endParaRPr lang="de-DE" altLang="de-DE" sz="2000"/>
          </a:p>
          <a:p>
            <a:pPr eaLnBrk="1" hangingPunct="1"/>
            <a:r>
              <a:rPr lang="de-DE" altLang="de-DE" sz="2000"/>
              <a:t>Fällen von Horstbäumen zur Brutzeit</a:t>
            </a:r>
          </a:p>
        </p:txBody>
      </p:sp>
      <p:sp>
        <p:nvSpPr>
          <p:cNvPr id="130053" name="Text Box 15">
            <a:extLst>
              <a:ext uri="{FF2B5EF4-FFF2-40B4-BE49-F238E27FC236}">
                <a16:creationId xmlns:a16="http://schemas.microsoft.com/office/drawing/2014/main" id="{D5000CD0-3AAB-1E40-89F1-DEBDCE5497A5}"/>
              </a:ext>
            </a:extLst>
          </p:cNvPr>
          <p:cNvSpPr txBox="1">
            <a:spLocks noChangeArrowheads="1"/>
          </p:cNvSpPr>
          <p:nvPr/>
        </p:nvSpPr>
        <p:spPr bwMode="auto">
          <a:xfrm>
            <a:off x="1143000" y="838200"/>
            <a:ext cx="411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DE" altLang="de-DE" sz="2400" b="1"/>
              <a:t>Lebensraumzerstörung</a:t>
            </a:r>
          </a:p>
        </p:txBody>
      </p:sp>
      <p:sp>
        <p:nvSpPr>
          <p:cNvPr id="130054" name="Text Box 18">
            <a:extLst>
              <a:ext uri="{FF2B5EF4-FFF2-40B4-BE49-F238E27FC236}">
                <a16:creationId xmlns:a16="http://schemas.microsoft.com/office/drawing/2014/main" id="{73C743A1-8FD2-2B42-9622-E93830B5CFD5}"/>
              </a:ext>
            </a:extLst>
          </p:cNvPr>
          <p:cNvSpPr txBox="1">
            <a:spLocks noChangeArrowheads="1"/>
          </p:cNvSpPr>
          <p:nvPr/>
        </p:nvSpPr>
        <p:spPr bwMode="auto">
          <a:xfrm rot="-5400000">
            <a:off x="3705226" y="5899150"/>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K. H. Löhr</a:t>
            </a:r>
          </a:p>
        </p:txBody>
      </p:sp>
      <p:pic>
        <p:nvPicPr>
          <p:cNvPr id="130055" name="Picture 23" descr="Unbenannt-3">
            <a:extLst>
              <a:ext uri="{FF2B5EF4-FFF2-40B4-BE49-F238E27FC236}">
                <a16:creationId xmlns:a16="http://schemas.microsoft.com/office/drawing/2014/main" id="{20ADD3CA-47BB-5F40-BC09-D84A61728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6" name="Picture 24" descr="namensherkunft">
            <a:extLst>
              <a:ext uri="{FF2B5EF4-FFF2-40B4-BE49-F238E27FC236}">
                <a16:creationId xmlns:a16="http://schemas.microsoft.com/office/drawing/2014/main" id="{BFB1431D-3812-794A-B710-8A4740EE7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Picture 25" descr="kennzeichen">
            <a:extLst>
              <a:ext uri="{FF2B5EF4-FFF2-40B4-BE49-F238E27FC236}">
                <a16:creationId xmlns:a16="http://schemas.microsoft.com/office/drawing/2014/main" id="{63B73477-9796-D14F-94BE-941BF3C39C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8" name="Picture 26" descr="stimme">
            <a:extLst>
              <a:ext uri="{FF2B5EF4-FFF2-40B4-BE49-F238E27FC236}">
                <a16:creationId xmlns:a16="http://schemas.microsoft.com/office/drawing/2014/main" id="{9E753CCA-A74C-A948-B0D9-E3C6F0F2C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9" name="Picture 27" descr="verbreitung">
            <a:extLst>
              <a:ext uri="{FF2B5EF4-FFF2-40B4-BE49-F238E27FC236}">
                <a16:creationId xmlns:a16="http://schemas.microsoft.com/office/drawing/2014/main" id="{30EE9245-3365-384B-84A0-0DB8CC075D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0" name="Picture 28" descr="wanderung">
            <a:extLst>
              <a:ext uri="{FF2B5EF4-FFF2-40B4-BE49-F238E27FC236}">
                <a16:creationId xmlns:a16="http://schemas.microsoft.com/office/drawing/2014/main" id="{F4E6439A-ED4C-7D40-B17D-4B39934DFD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1" name="Picture 29" descr="bestand">
            <a:extLst>
              <a:ext uri="{FF2B5EF4-FFF2-40B4-BE49-F238E27FC236}">
                <a16:creationId xmlns:a16="http://schemas.microsoft.com/office/drawing/2014/main" id="{1B1F062F-4CFE-3940-8B53-09B933C615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2" name="Picture 30" descr="systematik">
            <a:extLst>
              <a:ext uri="{FF2B5EF4-FFF2-40B4-BE49-F238E27FC236}">
                <a16:creationId xmlns:a16="http://schemas.microsoft.com/office/drawing/2014/main" id="{135B540E-DEDC-574E-8BD3-A1DBCB8EC9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3" name="Picture 31" descr="vergleich">
            <a:extLst>
              <a:ext uri="{FF2B5EF4-FFF2-40B4-BE49-F238E27FC236}">
                <a16:creationId xmlns:a16="http://schemas.microsoft.com/office/drawing/2014/main" id="{C83C0F9B-3B8C-EA45-B152-41AC24F787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4" name="Picture 32" descr="lebensraum">
            <a:extLst>
              <a:ext uri="{FF2B5EF4-FFF2-40B4-BE49-F238E27FC236}">
                <a16:creationId xmlns:a16="http://schemas.microsoft.com/office/drawing/2014/main" id="{FCC5F9AE-40D7-EE4B-9D03-9CC54C89D2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5" name="Picture 33" descr="nahrung">
            <a:extLst>
              <a:ext uri="{FF2B5EF4-FFF2-40B4-BE49-F238E27FC236}">
                <a16:creationId xmlns:a16="http://schemas.microsoft.com/office/drawing/2014/main" id="{EB425D7C-D1EE-FE4F-9A46-89DF9248B67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6" name="Picture 34" descr="jagdtechnik">
            <a:extLst>
              <a:ext uri="{FF2B5EF4-FFF2-40B4-BE49-F238E27FC236}">
                <a16:creationId xmlns:a16="http://schemas.microsoft.com/office/drawing/2014/main" id="{2D791EB7-6A42-E849-9A65-46DF8A8C27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7" name="Picture 35" descr="fortpflanzung">
            <a:extLst>
              <a:ext uri="{FF2B5EF4-FFF2-40B4-BE49-F238E27FC236}">
                <a16:creationId xmlns:a16="http://schemas.microsoft.com/office/drawing/2014/main" id="{20B24738-2844-BE48-AD61-FDFE45A7CC4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8" name="Picture 36" descr="gefährdung">
            <a:extLst>
              <a:ext uri="{FF2B5EF4-FFF2-40B4-BE49-F238E27FC236}">
                <a16:creationId xmlns:a16="http://schemas.microsoft.com/office/drawing/2014/main" id="{17BD6E86-2540-2545-9E7B-A66EB6FFE5B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9" name="Picture 37" descr="schutzmassnahmen">
            <a:extLst>
              <a:ext uri="{FF2B5EF4-FFF2-40B4-BE49-F238E27FC236}">
                <a16:creationId xmlns:a16="http://schemas.microsoft.com/office/drawing/2014/main" id="{48C8BC5A-FA3A-304F-8FC7-3658094B4D9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264757CE-DEA9-7749-8885-A84D2D6AA0AE}"/>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32099" name="Picture 8">
            <a:extLst>
              <a:ext uri="{FF2B5EF4-FFF2-40B4-BE49-F238E27FC236}">
                <a16:creationId xmlns:a16="http://schemas.microsoft.com/office/drawing/2014/main" id="{2EB4C437-A3D5-654C-A8A7-AECFCD511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3200"/>
            <a:ext cx="2670175"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Rectangle 3">
            <a:extLst>
              <a:ext uri="{FF2B5EF4-FFF2-40B4-BE49-F238E27FC236}">
                <a16:creationId xmlns:a16="http://schemas.microsoft.com/office/drawing/2014/main" id="{883AD542-620F-EE45-975F-ABD0CA29CD6A}"/>
              </a:ext>
            </a:extLst>
          </p:cNvPr>
          <p:cNvSpPr>
            <a:spLocks noGrp="1" noChangeArrowheads="1"/>
          </p:cNvSpPr>
          <p:nvPr>
            <p:ph type="body" sz="half" idx="2"/>
          </p:nvPr>
        </p:nvSpPr>
        <p:spPr>
          <a:xfrm>
            <a:off x="1066800" y="1066800"/>
            <a:ext cx="7507288" cy="4114800"/>
          </a:xfrm>
        </p:spPr>
        <p:txBody>
          <a:bodyPr/>
          <a:lstStyle/>
          <a:p>
            <a:pPr eaLnBrk="1" hangingPunct="1"/>
            <a:r>
              <a:rPr lang="de-DE" altLang="de-DE" sz="2000"/>
              <a:t>Direkte Verfolgung</a:t>
            </a:r>
          </a:p>
          <a:p>
            <a:pPr lvl="1" eaLnBrk="1" hangingPunct="1"/>
            <a:r>
              <a:rPr lang="de-DE" altLang="de-DE" sz="1800"/>
              <a:t>Illegale Jagd wohl nur noch in Mittelmeerländern als Problem</a:t>
            </a:r>
          </a:p>
          <a:p>
            <a:pPr lvl="1" eaLnBrk="1" hangingPunct="1"/>
            <a:r>
              <a:rPr lang="de-DE" altLang="de-DE" sz="1800"/>
              <a:t>In Mitteleuropa gelegentlich Ausschiessen von Gelegen in Krähennestern und Aushorstung</a:t>
            </a:r>
          </a:p>
        </p:txBody>
      </p:sp>
      <p:sp>
        <p:nvSpPr>
          <p:cNvPr id="132101" name="Text Box 7">
            <a:extLst>
              <a:ext uri="{FF2B5EF4-FFF2-40B4-BE49-F238E27FC236}">
                <a16:creationId xmlns:a16="http://schemas.microsoft.com/office/drawing/2014/main" id="{76F737E7-6822-5548-8EC3-30FD2813E78A}"/>
              </a:ext>
            </a:extLst>
          </p:cNvPr>
          <p:cNvSpPr txBox="1">
            <a:spLocks noChangeArrowheads="1"/>
          </p:cNvSpPr>
          <p:nvPr/>
        </p:nvSpPr>
        <p:spPr bwMode="auto">
          <a:xfrm rot="-5400000">
            <a:off x="4237832" y="5288756"/>
            <a:ext cx="25892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VNV im Hochsauerlandkreis</a:t>
            </a:r>
          </a:p>
        </p:txBody>
      </p:sp>
      <p:pic>
        <p:nvPicPr>
          <p:cNvPr id="132102" name="Picture 12" descr="Unbenannt-3">
            <a:extLst>
              <a:ext uri="{FF2B5EF4-FFF2-40B4-BE49-F238E27FC236}">
                <a16:creationId xmlns:a16="http://schemas.microsoft.com/office/drawing/2014/main" id="{0ADDFDE9-E696-7748-BD4B-020ABE7A0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3" name="Picture 13" descr="namensherkunft">
            <a:extLst>
              <a:ext uri="{FF2B5EF4-FFF2-40B4-BE49-F238E27FC236}">
                <a16:creationId xmlns:a16="http://schemas.microsoft.com/office/drawing/2014/main" id="{99754F58-E819-1443-8F3C-942F7C3C7D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14" descr="kennzeichen">
            <a:extLst>
              <a:ext uri="{FF2B5EF4-FFF2-40B4-BE49-F238E27FC236}">
                <a16:creationId xmlns:a16="http://schemas.microsoft.com/office/drawing/2014/main" id="{7B913784-CF56-3444-ADE0-924A6B5C93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15" descr="stimme">
            <a:extLst>
              <a:ext uri="{FF2B5EF4-FFF2-40B4-BE49-F238E27FC236}">
                <a16:creationId xmlns:a16="http://schemas.microsoft.com/office/drawing/2014/main" id="{070F9797-A08D-E641-A0A4-CD2298C12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16" descr="verbreitung">
            <a:extLst>
              <a:ext uri="{FF2B5EF4-FFF2-40B4-BE49-F238E27FC236}">
                <a16:creationId xmlns:a16="http://schemas.microsoft.com/office/drawing/2014/main" id="{E41BE34C-24C7-F441-9BD7-76724364D4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7" descr="wanderung">
            <a:extLst>
              <a:ext uri="{FF2B5EF4-FFF2-40B4-BE49-F238E27FC236}">
                <a16:creationId xmlns:a16="http://schemas.microsoft.com/office/drawing/2014/main" id="{6A648AB5-A15B-B444-8B6F-D0917DDF07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8" name="Picture 18" descr="bestand">
            <a:extLst>
              <a:ext uri="{FF2B5EF4-FFF2-40B4-BE49-F238E27FC236}">
                <a16:creationId xmlns:a16="http://schemas.microsoft.com/office/drawing/2014/main" id="{EC960C0A-0C9A-E54F-AAB4-FA375319F1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9" name="Picture 19" descr="systematik">
            <a:extLst>
              <a:ext uri="{FF2B5EF4-FFF2-40B4-BE49-F238E27FC236}">
                <a16:creationId xmlns:a16="http://schemas.microsoft.com/office/drawing/2014/main" id="{44CC6375-EEB9-CB45-92F8-4489849A65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0" name="Picture 20" descr="vergleich">
            <a:extLst>
              <a:ext uri="{FF2B5EF4-FFF2-40B4-BE49-F238E27FC236}">
                <a16:creationId xmlns:a16="http://schemas.microsoft.com/office/drawing/2014/main" id="{EEE4498C-DB2E-4148-B2F4-FE4016B48E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1" name="Picture 21" descr="lebensraum">
            <a:extLst>
              <a:ext uri="{FF2B5EF4-FFF2-40B4-BE49-F238E27FC236}">
                <a16:creationId xmlns:a16="http://schemas.microsoft.com/office/drawing/2014/main" id="{094DD807-1E39-764B-BD20-9539C03C0F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2" name="Picture 22" descr="nahrung">
            <a:extLst>
              <a:ext uri="{FF2B5EF4-FFF2-40B4-BE49-F238E27FC236}">
                <a16:creationId xmlns:a16="http://schemas.microsoft.com/office/drawing/2014/main" id="{F4EC3EF4-CD22-D440-A8C0-72D371B198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3" name="Picture 23" descr="jagdtechnik">
            <a:extLst>
              <a:ext uri="{FF2B5EF4-FFF2-40B4-BE49-F238E27FC236}">
                <a16:creationId xmlns:a16="http://schemas.microsoft.com/office/drawing/2014/main" id="{4A1C3395-0249-9046-897C-EE3A349583C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4" name="Picture 24" descr="fortpflanzung">
            <a:extLst>
              <a:ext uri="{FF2B5EF4-FFF2-40B4-BE49-F238E27FC236}">
                <a16:creationId xmlns:a16="http://schemas.microsoft.com/office/drawing/2014/main" id="{A9F97E24-9BA8-9C48-AF2B-BB655BE3A0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5" name="Picture 25" descr="gefährdung">
            <a:extLst>
              <a:ext uri="{FF2B5EF4-FFF2-40B4-BE49-F238E27FC236}">
                <a16:creationId xmlns:a16="http://schemas.microsoft.com/office/drawing/2014/main" id="{444EF342-63FE-E744-A45F-29F624E866B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6" name="Picture 26" descr="schutzmassnahmen">
            <a:extLst>
              <a:ext uri="{FF2B5EF4-FFF2-40B4-BE49-F238E27FC236}">
                <a16:creationId xmlns:a16="http://schemas.microsoft.com/office/drawing/2014/main" id="{002F88FE-EBD2-2B4D-B58B-F1AF8371154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9A0784C-5EC0-434A-92A2-73B9DF2EE2AE}"/>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34147" name="Rectangle 3">
            <a:extLst>
              <a:ext uri="{FF2B5EF4-FFF2-40B4-BE49-F238E27FC236}">
                <a16:creationId xmlns:a16="http://schemas.microsoft.com/office/drawing/2014/main" id="{CE683571-ACBE-A940-8F14-348E622BDB1D}"/>
              </a:ext>
            </a:extLst>
          </p:cNvPr>
          <p:cNvSpPr>
            <a:spLocks noGrp="1" noChangeArrowheads="1"/>
          </p:cNvSpPr>
          <p:nvPr>
            <p:ph type="body" sz="half" idx="2"/>
          </p:nvPr>
        </p:nvSpPr>
        <p:spPr>
          <a:xfrm>
            <a:off x="1066800" y="1066800"/>
            <a:ext cx="7507288" cy="4114800"/>
          </a:xfrm>
        </p:spPr>
        <p:txBody>
          <a:bodyPr/>
          <a:lstStyle/>
          <a:p>
            <a:pPr eaLnBrk="1" hangingPunct="1"/>
            <a:r>
              <a:rPr lang="de-DE" altLang="de-DE" sz="2000"/>
              <a:t>Weitere Verluste durch</a:t>
            </a:r>
          </a:p>
          <a:p>
            <a:pPr lvl="1" eaLnBrk="1" hangingPunct="1"/>
            <a:r>
              <a:rPr lang="de-DE" altLang="de-DE" sz="1800"/>
              <a:t>Strassenverkehr</a:t>
            </a:r>
          </a:p>
          <a:p>
            <a:pPr lvl="1" eaLnBrk="1" hangingPunct="1"/>
            <a:r>
              <a:rPr lang="de-DE" altLang="de-DE" sz="1800"/>
              <a:t>Verdrahtung</a:t>
            </a:r>
          </a:p>
          <a:p>
            <a:pPr lvl="1" eaLnBrk="1" hangingPunct="1"/>
            <a:r>
              <a:rPr lang="de-DE" altLang="de-DE" sz="1800"/>
              <a:t>Scheibenanflug</a:t>
            </a:r>
          </a:p>
          <a:p>
            <a:pPr lvl="1" eaLnBrk="1" hangingPunct="1"/>
            <a:r>
              <a:rPr lang="de-DE" altLang="de-DE" sz="1800"/>
              <a:t>Badewannen (Viehtränke)</a:t>
            </a:r>
          </a:p>
          <a:p>
            <a:pPr lvl="1" eaLnBrk="1" hangingPunct="1"/>
            <a:r>
              <a:rPr lang="de-DE" altLang="de-DE" sz="1800"/>
              <a:t>Offene Jauchegruben</a:t>
            </a:r>
          </a:p>
        </p:txBody>
      </p:sp>
      <p:pic>
        <p:nvPicPr>
          <p:cNvPr id="134148" name="Picture 6" descr="stromschlag">
            <a:extLst>
              <a:ext uri="{FF2B5EF4-FFF2-40B4-BE49-F238E27FC236}">
                <a16:creationId xmlns:a16="http://schemas.microsoft.com/office/drawing/2014/main" id="{FFA741E8-A90E-5F4E-AE44-CB0178979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40" b="8340"/>
          <a:stretch>
            <a:fillRect/>
          </a:stretch>
        </p:blipFill>
        <p:spPr bwMode="auto">
          <a:xfrm>
            <a:off x="5346700" y="2860675"/>
            <a:ext cx="30353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7" descr="verkehr">
            <a:extLst>
              <a:ext uri="{FF2B5EF4-FFF2-40B4-BE49-F238E27FC236}">
                <a16:creationId xmlns:a16="http://schemas.microsoft.com/office/drawing/2014/main" id="{1E6B7788-22B1-A848-BDBA-78D97EF20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581400"/>
            <a:ext cx="3749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 Box 8">
            <a:extLst>
              <a:ext uri="{FF2B5EF4-FFF2-40B4-BE49-F238E27FC236}">
                <a16:creationId xmlns:a16="http://schemas.microsoft.com/office/drawing/2014/main" id="{F51C8ADE-FE0F-FA45-9C64-09B727A2BEB6}"/>
              </a:ext>
            </a:extLst>
          </p:cNvPr>
          <p:cNvSpPr txBox="1">
            <a:spLocks noChangeArrowheads="1"/>
          </p:cNvSpPr>
          <p:nvPr/>
        </p:nvSpPr>
        <p:spPr bwMode="auto">
          <a:xfrm rot="-5400000">
            <a:off x="7894638" y="58213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B. Mate</a:t>
            </a:r>
          </a:p>
        </p:txBody>
      </p:sp>
      <p:sp>
        <p:nvSpPr>
          <p:cNvPr id="134151" name="Text Box 9">
            <a:extLst>
              <a:ext uri="{FF2B5EF4-FFF2-40B4-BE49-F238E27FC236}">
                <a16:creationId xmlns:a16="http://schemas.microsoft.com/office/drawing/2014/main" id="{E85BD5BD-D29E-824D-B61D-4C4E5859BA6E}"/>
              </a:ext>
            </a:extLst>
          </p:cNvPr>
          <p:cNvSpPr txBox="1">
            <a:spLocks noChangeArrowheads="1"/>
          </p:cNvSpPr>
          <p:nvPr/>
        </p:nvSpPr>
        <p:spPr bwMode="auto">
          <a:xfrm rot="-5400000">
            <a:off x="4541838" y="58213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O. Diehl</a:t>
            </a:r>
          </a:p>
        </p:txBody>
      </p:sp>
      <p:pic>
        <p:nvPicPr>
          <p:cNvPr id="134152" name="Picture 13" descr="Unbenannt-3">
            <a:extLst>
              <a:ext uri="{FF2B5EF4-FFF2-40B4-BE49-F238E27FC236}">
                <a16:creationId xmlns:a16="http://schemas.microsoft.com/office/drawing/2014/main" id="{8BDB7029-59AB-AD4B-BFE4-274B3AA7D1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3" name="Picture 14" descr="namensherkunft">
            <a:extLst>
              <a:ext uri="{FF2B5EF4-FFF2-40B4-BE49-F238E27FC236}">
                <a16:creationId xmlns:a16="http://schemas.microsoft.com/office/drawing/2014/main" id="{76277321-E170-454C-97E4-FE908000A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4" name="Picture 15" descr="kennzeichen">
            <a:extLst>
              <a:ext uri="{FF2B5EF4-FFF2-40B4-BE49-F238E27FC236}">
                <a16:creationId xmlns:a16="http://schemas.microsoft.com/office/drawing/2014/main" id="{324ABBF7-7188-FE4A-806C-61ABF87F7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5" name="Picture 16" descr="stimme">
            <a:extLst>
              <a:ext uri="{FF2B5EF4-FFF2-40B4-BE49-F238E27FC236}">
                <a16:creationId xmlns:a16="http://schemas.microsoft.com/office/drawing/2014/main" id="{93976BE3-866A-9541-8A1F-3E8232AA89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6" name="Picture 17" descr="verbreitung">
            <a:extLst>
              <a:ext uri="{FF2B5EF4-FFF2-40B4-BE49-F238E27FC236}">
                <a16:creationId xmlns:a16="http://schemas.microsoft.com/office/drawing/2014/main" id="{55402D91-F542-A749-B1F5-196591D61C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7" name="Picture 18" descr="wanderung">
            <a:extLst>
              <a:ext uri="{FF2B5EF4-FFF2-40B4-BE49-F238E27FC236}">
                <a16:creationId xmlns:a16="http://schemas.microsoft.com/office/drawing/2014/main" id="{AC62C22A-15D0-1D45-9383-E1EDF50549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19" descr="bestand">
            <a:extLst>
              <a:ext uri="{FF2B5EF4-FFF2-40B4-BE49-F238E27FC236}">
                <a16:creationId xmlns:a16="http://schemas.microsoft.com/office/drawing/2014/main" id="{81E3D7A3-5FEF-4B4A-8C6E-D341AD014A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9" name="Picture 20" descr="systematik">
            <a:extLst>
              <a:ext uri="{FF2B5EF4-FFF2-40B4-BE49-F238E27FC236}">
                <a16:creationId xmlns:a16="http://schemas.microsoft.com/office/drawing/2014/main" id="{28D86D98-1823-CE4A-BC03-D2E9A1A860B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0" name="Picture 21" descr="vergleich">
            <a:extLst>
              <a:ext uri="{FF2B5EF4-FFF2-40B4-BE49-F238E27FC236}">
                <a16:creationId xmlns:a16="http://schemas.microsoft.com/office/drawing/2014/main" id="{0D1400DE-6A20-A741-B3C0-81F92A96CA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1" name="Picture 22" descr="lebensraum">
            <a:extLst>
              <a:ext uri="{FF2B5EF4-FFF2-40B4-BE49-F238E27FC236}">
                <a16:creationId xmlns:a16="http://schemas.microsoft.com/office/drawing/2014/main" id="{E8B76689-92C2-0142-B333-F456B60D58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2" name="Picture 23" descr="nahrung">
            <a:extLst>
              <a:ext uri="{FF2B5EF4-FFF2-40B4-BE49-F238E27FC236}">
                <a16:creationId xmlns:a16="http://schemas.microsoft.com/office/drawing/2014/main" id="{09B080A4-43A0-F446-B73A-C0C9EF4F532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3" name="Picture 24" descr="jagdtechnik">
            <a:extLst>
              <a:ext uri="{FF2B5EF4-FFF2-40B4-BE49-F238E27FC236}">
                <a16:creationId xmlns:a16="http://schemas.microsoft.com/office/drawing/2014/main" id="{247F331D-5D1F-9D47-A695-C95ECC0532E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4" name="Picture 25" descr="fortpflanzung">
            <a:extLst>
              <a:ext uri="{FF2B5EF4-FFF2-40B4-BE49-F238E27FC236}">
                <a16:creationId xmlns:a16="http://schemas.microsoft.com/office/drawing/2014/main" id="{04BF4CB2-91EC-D14C-9528-BF63AF85E71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5" name="Picture 26" descr="gefährdung">
            <a:extLst>
              <a:ext uri="{FF2B5EF4-FFF2-40B4-BE49-F238E27FC236}">
                <a16:creationId xmlns:a16="http://schemas.microsoft.com/office/drawing/2014/main" id="{EB79FB42-A4DD-6D41-BAA6-88DC786925D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6" name="Picture 27" descr="schutzmassnahmen">
            <a:extLst>
              <a:ext uri="{FF2B5EF4-FFF2-40B4-BE49-F238E27FC236}">
                <a16:creationId xmlns:a16="http://schemas.microsoft.com/office/drawing/2014/main" id="{4F5B46E2-631F-0F4C-80AB-2DF6C0A6F4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7" name="Picture 29">
            <a:extLst>
              <a:ext uri="{FF2B5EF4-FFF2-40B4-BE49-F238E27FC236}">
                <a16:creationId xmlns:a16="http://schemas.microsoft.com/office/drawing/2014/main" id="{FAD07A43-21AB-D142-A4EC-4DBD73889BB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34000" y="685800"/>
            <a:ext cx="3048000"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68" name="Text Box 30">
            <a:extLst>
              <a:ext uri="{FF2B5EF4-FFF2-40B4-BE49-F238E27FC236}">
                <a16:creationId xmlns:a16="http://schemas.microsoft.com/office/drawing/2014/main" id="{4E7855AA-5843-7744-8A75-E585EA2D7F29}"/>
              </a:ext>
            </a:extLst>
          </p:cNvPr>
          <p:cNvSpPr txBox="1">
            <a:spLocks noChangeArrowheads="1"/>
          </p:cNvSpPr>
          <p:nvPr/>
        </p:nvSpPr>
        <p:spPr bwMode="auto">
          <a:xfrm rot="-5400000">
            <a:off x="7894638" y="20875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W. Morscher</a:t>
            </a:r>
          </a:p>
        </p:txBody>
      </p:sp>
    </p:spTree>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2">
            <a:extLst>
              <a:ext uri="{FF2B5EF4-FFF2-40B4-BE49-F238E27FC236}">
                <a16:creationId xmlns:a16="http://schemas.microsoft.com/office/drawing/2014/main" id="{2F1AC6A4-D67F-7947-8A71-29D211DB5EEF}"/>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36195" name="Picture 17" descr="schutzmassnahmen">
            <a:extLst>
              <a:ext uri="{FF2B5EF4-FFF2-40B4-BE49-F238E27FC236}">
                <a16:creationId xmlns:a16="http://schemas.microsoft.com/office/drawing/2014/main" id="{05B9CAC0-3724-6146-B734-7B3D7C2DD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60925"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11" descr="Unbenannt-1">
            <a:extLst>
              <a:ext uri="{FF2B5EF4-FFF2-40B4-BE49-F238E27FC236}">
                <a16:creationId xmlns:a16="http://schemas.microsoft.com/office/drawing/2014/main" id="{010C100C-F8CF-6F49-B57E-70842FBA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142038"/>
            <a:ext cx="5411788" cy="258762"/>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Rectangle 15">
            <a:extLst>
              <a:ext uri="{FF2B5EF4-FFF2-40B4-BE49-F238E27FC236}">
                <a16:creationId xmlns:a16="http://schemas.microsoft.com/office/drawing/2014/main" id="{C8CCC4C0-7F77-0C47-A1D6-23CEB0664B44}"/>
              </a:ext>
            </a:extLst>
          </p:cNvPr>
          <p:cNvSpPr>
            <a:spLocks noChangeArrowheads="1"/>
          </p:cNvSpPr>
          <p:nvPr/>
        </p:nvSpPr>
        <p:spPr bwMode="auto">
          <a:xfrm>
            <a:off x="1295400" y="914400"/>
            <a:ext cx="14033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15</a:t>
            </a:r>
          </a:p>
        </p:txBody>
      </p:sp>
      <p:pic>
        <p:nvPicPr>
          <p:cNvPr id="136198" name="Picture 18" descr="Unbenannt-3">
            <a:extLst>
              <a:ext uri="{FF2B5EF4-FFF2-40B4-BE49-F238E27FC236}">
                <a16:creationId xmlns:a16="http://schemas.microsoft.com/office/drawing/2014/main" id="{E5A677B7-5B18-644F-AA7F-7CA635EEE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Picture 19" descr="namensherkunft">
            <a:extLst>
              <a:ext uri="{FF2B5EF4-FFF2-40B4-BE49-F238E27FC236}">
                <a16:creationId xmlns:a16="http://schemas.microsoft.com/office/drawing/2014/main" id="{81658D5C-B592-3A41-8AFE-4ABB1ED44E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0" name="Picture 20" descr="kennzeichen">
            <a:extLst>
              <a:ext uri="{FF2B5EF4-FFF2-40B4-BE49-F238E27FC236}">
                <a16:creationId xmlns:a16="http://schemas.microsoft.com/office/drawing/2014/main" id="{57C4B3D3-AD6B-4F43-82E7-682800A28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21" descr="stimme">
            <a:extLst>
              <a:ext uri="{FF2B5EF4-FFF2-40B4-BE49-F238E27FC236}">
                <a16:creationId xmlns:a16="http://schemas.microsoft.com/office/drawing/2014/main" id="{EA2ADCF2-BDED-3640-9FA0-769B785B2C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2" name="Picture 22" descr="verbreitung">
            <a:extLst>
              <a:ext uri="{FF2B5EF4-FFF2-40B4-BE49-F238E27FC236}">
                <a16:creationId xmlns:a16="http://schemas.microsoft.com/office/drawing/2014/main" id="{1CFF6E31-1927-9746-8683-EF0DC2055A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3" name="Picture 23" descr="wanderung">
            <a:extLst>
              <a:ext uri="{FF2B5EF4-FFF2-40B4-BE49-F238E27FC236}">
                <a16:creationId xmlns:a16="http://schemas.microsoft.com/office/drawing/2014/main" id="{95152814-E2B2-834B-8E73-33196B809A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4" name="Picture 24" descr="bestand">
            <a:extLst>
              <a:ext uri="{FF2B5EF4-FFF2-40B4-BE49-F238E27FC236}">
                <a16:creationId xmlns:a16="http://schemas.microsoft.com/office/drawing/2014/main" id="{321F8748-A140-C549-A9D5-B3E7BFEFD3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5" name="Picture 25" descr="systematik">
            <a:extLst>
              <a:ext uri="{FF2B5EF4-FFF2-40B4-BE49-F238E27FC236}">
                <a16:creationId xmlns:a16="http://schemas.microsoft.com/office/drawing/2014/main" id="{23BE5643-55BA-F349-862F-FDA9DFB6493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6" name="Picture 26" descr="vergleich">
            <a:extLst>
              <a:ext uri="{FF2B5EF4-FFF2-40B4-BE49-F238E27FC236}">
                <a16:creationId xmlns:a16="http://schemas.microsoft.com/office/drawing/2014/main" id="{D27C3C95-58C6-B34D-BABE-FF706EFD16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7" name="Picture 27" descr="lebensraum">
            <a:extLst>
              <a:ext uri="{FF2B5EF4-FFF2-40B4-BE49-F238E27FC236}">
                <a16:creationId xmlns:a16="http://schemas.microsoft.com/office/drawing/2014/main" id="{0494EC4F-19B6-C945-98B2-2A543EACE8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8" name="Picture 28" descr="nahrung">
            <a:extLst>
              <a:ext uri="{FF2B5EF4-FFF2-40B4-BE49-F238E27FC236}">
                <a16:creationId xmlns:a16="http://schemas.microsoft.com/office/drawing/2014/main" id="{502882E6-7A79-6048-B100-F5F461555F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9" name="Picture 29" descr="jagdtechnik">
            <a:extLst>
              <a:ext uri="{FF2B5EF4-FFF2-40B4-BE49-F238E27FC236}">
                <a16:creationId xmlns:a16="http://schemas.microsoft.com/office/drawing/2014/main" id="{EB8FA60B-82A9-5341-A773-96BE0B0D70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0" name="Picture 30" descr="fortpflanzung">
            <a:extLst>
              <a:ext uri="{FF2B5EF4-FFF2-40B4-BE49-F238E27FC236}">
                <a16:creationId xmlns:a16="http://schemas.microsoft.com/office/drawing/2014/main" id="{C397374A-AAB7-F94A-9F86-8E86B8F64B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1" name="Picture 31" descr="gefährdung">
            <a:extLst>
              <a:ext uri="{FF2B5EF4-FFF2-40B4-BE49-F238E27FC236}">
                <a16:creationId xmlns:a16="http://schemas.microsoft.com/office/drawing/2014/main" id="{0AE434E6-6731-C34D-8896-A460E78B950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32" descr="schutzmassnahmen">
            <a:extLst>
              <a:ext uri="{FF2B5EF4-FFF2-40B4-BE49-F238E27FC236}">
                <a16:creationId xmlns:a16="http://schemas.microsoft.com/office/drawing/2014/main" id="{68B2242B-4993-D242-9899-29DCF2B2B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2">
            <a:extLst>
              <a:ext uri="{FF2B5EF4-FFF2-40B4-BE49-F238E27FC236}">
                <a16:creationId xmlns:a16="http://schemas.microsoft.com/office/drawing/2014/main" id="{7294C300-18F8-E246-941D-1009DA9A69C7}"/>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38243" name="Rectangle 3">
            <a:extLst>
              <a:ext uri="{FF2B5EF4-FFF2-40B4-BE49-F238E27FC236}">
                <a16:creationId xmlns:a16="http://schemas.microsoft.com/office/drawing/2014/main" id="{2DDED8AD-2357-274C-8AD3-8BC9A5538208}"/>
              </a:ext>
            </a:extLst>
          </p:cNvPr>
          <p:cNvSpPr>
            <a:spLocks noGrp="1" noChangeArrowheads="1"/>
          </p:cNvSpPr>
          <p:nvPr>
            <p:ph type="body" idx="1"/>
          </p:nvPr>
        </p:nvSpPr>
        <p:spPr>
          <a:xfrm>
            <a:off x="1143000" y="990600"/>
            <a:ext cx="7620000" cy="4114800"/>
          </a:xfrm>
        </p:spPr>
        <p:txBody>
          <a:bodyPr/>
          <a:lstStyle/>
          <a:p>
            <a:pPr eaLnBrk="1" hangingPunct="1">
              <a:buFontTx/>
              <a:buNone/>
            </a:pPr>
            <a:r>
              <a:rPr lang="de-DE" altLang="de-DE" b="1"/>
              <a:t>Extensivierung der Landwirtschaft</a:t>
            </a:r>
          </a:p>
          <a:p>
            <a:pPr lvl="1" eaLnBrk="1" hangingPunct="1"/>
            <a:r>
              <a:rPr lang="de-DE" altLang="de-DE"/>
              <a:t>Förderung stark strukturierter Ackerflächen 		mit häufigem Fruchtwechsel</a:t>
            </a:r>
            <a:endParaRPr lang="de-DE" altLang="de-DE" b="1"/>
          </a:p>
        </p:txBody>
      </p:sp>
      <p:sp>
        <p:nvSpPr>
          <p:cNvPr id="138244" name="Text Box 24">
            <a:extLst>
              <a:ext uri="{FF2B5EF4-FFF2-40B4-BE49-F238E27FC236}">
                <a16:creationId xmlns:a16="http://schemas.microsoft.com/office/drawing/2014/main" id="{6B6CC30A-AB8D-5E4F-A6E8-830830E63974}"/>
              </a:ext>
            </a:extLst>
          </p:cNvPr>
          <p:cNvSpPr txBox="1">
            <a:spLocks noChangeArrowheads="1"/>
          </p:cNvSpPr>
          <p:nvPr/>
        </p:nvSpPr>
        <p:spPr bwMode="auto">
          <a:xfrm rot="-5400000">
            <a:off x="7589838" y="59864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Markus Jenny</a:t>
            </a:r>
          </a:p>
        </p:txBody>
      </p:sp>
      <p:pic>
        <p:nvPicPr>
          <p:cNvPr id="138245" name="Picture 26">
            <a:extLst>
              <a:ext uri="{FF2B5EF4-FFF2-40B4-BE49-F238E27FC236}">
                <a16:creationId xmlns:a16="http://schemas.microsoft.com/office/drawing/2014/main" id="{4054B09F-12C5-4049-80EA-C07882F3C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25" y="2362200"/>
            <a:ext cx="655637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8246" name="Picture 31" descr="Unbenannt-3">
            <a:extLst>
              <a:ext uri="{FF2B5EF4-FFF2-40B4-BE49-F238E27FC236}">
                <a16:creationId xmlns:a16="http://schemas.microsoft.com/office/drawing/2014/main" id="{FE6C8B33-2718-8F47-BF65-90333B697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32" descr="namensherkunft">
            <a:extLst>
              <a:ext uri="{FF2B5EF4-FFF2-40B4-BE49-F238E27FC236}">
                <a16:creationId xmlns:a16="http://schemas.microsoft.com/office/drawing/2014/main" id="{592F6867-DDF5-1C49-8EAC-96317924F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33" descr="kennzeichen">
            <a:extLst>
              <a:ext uri="{FF2B5EF4-FFF2-40B4-BE49-F238E27FC236}">
                <a16:creationId xmlns:a16="http://schemas.microsoft.com/office/drawing/2014/main" id="{66BD099F-8B46-9A4F-B1C1-00809FC0B7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34" descr="stimme">
            <a:extLst>
              <a:ext uri="{FF2B5EF4-FFF2-40B4-BE49-F238E27FC236}">
                <a16:creationId xmlns:a16="http://schemas.microsoft.com/office/drawing/2014/main" id="{0B649E3A-2008-6041-BEB2-E561960AE3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0" name="Picture 35" descr="verbreitung">
            <a:extLst>
              <a:ext uri="{FF2B5EF4-FFF2-40B4-BE49-F238E27FC236}">
                <a16:creationId xmlns:a16="http://schemas.microsoft.com/office/drawing/2014/main" id="{070574D2-E267-924F-9A5F-197C6FFD10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36" descr="wanderung">
            <a:extLst>
              <a:ext uri="{FF2B5EF4-FFF2-40B4-BE49-F238E27FC236}">
                <a16:creationId xmlns:a16="http://schemas.microsoft.com/office/drawing/2014/main" id="{913177D8-1D65-614A-9A6B-5537E9E9F0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2" name="Picture 37" descr="bestand">
            <a:extLst>
              <a:ext uri="{FF2B5EF4-FFF2-40B4-BE49-F238E27FC236}">
                <a16:creationId xmlns:a16="http://schemas.microsoft.com/office/drawing/2014/main" id="{07DB72CE-3208-3542-84A8-BE3B478CCC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Picture 38" descr="systematik">
            <a:extLst>
              <a:ext uri="{FF2B5EF4-FFF2-40B4-BE49-F238E27FC236}">
                <a16:creationId xmlns:a16="http://schemas.microsoft.com/office/drawing/2014/main" id="{E7643706-1FFD-C04D-BB34-70035EE235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39" descr="vergleich">
            <a:extLst>
              <a:ext uri="{FF2B5EF4-FFF2-40B4-BE49-F238E27FC236}">
                <a16:creationId xmlns:a16="http://schemas.microsoft.com/office/drawing/2014/main" id="{04D7ED50-B508-0546-8B8B-58073A2296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5" name="Picture 40" descr="lebensraum">
            <a:extLst>
              <a:ext uri="{FF2B5EF4-FFF2-40B4-BE49-F238E27FC236}">
                <a16:creationId xmlns:a16="http://schemas.microsoft.com/office/drawing/2014/main" id="{DF04F92C-533A-D54F-860B-A1B064FB4E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6" name="Picture 41" descr="nahrung">
            <a:extLst>
              <a:ext uri="{FF2B5EF4-FFF2-40B4-BE49-F238E27FC236}">
                <a16:creationId xmlns:a16="http://schemas.microsoft.com/office/drawing/2014/main" id="{F54BD819-5B72-CB4B-AA66-881321EF19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7" name="Picture 42" descr="jagdtechnik">
            <a:extLst>
              <a:ext uri="{FF2B5EF4-FFF2-40B4-BE49-F238E27FC236}">
                <a16:creationId xmlns:a16="http://schemas.microsoft.com/office/drawing/2014/main" id="{5161F057-A247-4D4F-B474-3B81E52A6D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8" name="Picture 43" descr="fortpflanzung">
            <a:extLst>
              <a:ext uri="{FF2B5EF4-FFF2-40B4-BE49-F238E27FC236}">
                <a16:creationId xmlns:a16="http://schemas.microsoft.com/office/drawing/2014/main" id="{1F0D0946-CED7-8D41-A115-93706C620F7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9" name="Picture 44" descr="gefährdung">
            <a:extLst>
              <a:ext uri="{FF2B5EF4-FFF2-40B4-BE49-F238E27FC236}">
                <a16:creationId xmlns:a16="http://schemas.microsoft.com/office/drawing/2014/main" id="{D478DB12-C5FB-F14A-A3E1-C55E6133B4A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0" name="Picture 45" descr="schutzmassnahmen">
            <a:extLst>
              <a:ext uri="{FF2B5EF4-FFF2-40B4-BE49-F238E27FC236}">
                <a16:creationId xmlns:a16="http://schemas.microsoft.com/office/drawing/2014/main" id="{C7A8077F-36A4-ED40-9582-1C6E4A5A02F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4BBDE850-51D0-724C-ADCF-CEE8418634D9}"/>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40291" name="Rectangle 3">
            <a:extLst>
              <a:ext uri="{FF2B5EF4-FFF2-40B4-BE49-F238E27FC236}">
                <a16:creationId xmlns:a16="http://schemas.microsoft.com/office/drawing/2014/main" id="{5085051A-8614-D943-9264-494E5D581793}"/>
              </a:ext>
            </a:extLst>
          </p:cNvPr>
          <p:cNvSpPr>
            <a:spLocks noGrp="1" noChangeArrowheads="1"/>
          </p:cNvSpPr>
          <p:nvPr>
            <p:ph type="body" idx="1"/>
          </p:nvPr>
        </p:nvSpPr>
        <p:spPr>
          <a:xfrm>
            <a:off x="1143000" y="990600"/>
            <a:ext cx="7620000" cy="4114800"/>
          </a:xfrm>
        </p:spPr>
        <p:txBody>
          <a:bodyPr/>
          <a:lstStyle/>
          <a:p>
            <a:pPr eaLnBrk="1" hangingPunct="1">
              <a:buFontTx/>
              <a:buNone/>
            </a:pPr>
            <a:r>
              <a:rPr lang="de-DE" altLang="de-DE" b="1"/>
              <a:t>Extensivierung der Landwirtschaft</a:t>
            </a:r>
            <a:endParaRPr lang="de-DE" altLang="de-DE"/>
          </a:p>
          <a:p>
            <a:pPr lvl="1" eaLnBrk="1" hangingPunct="1"/>
            <a:r>
              <a:rPr lang="de-DE" altLang="de-DE"/>
              <a:t>Vielfältiges Angebot beutetierreicher Ruderalflächen</a:t>
            </a:r>
          </a:p>
        </p:txBody>
      </p:sp>
      <p:sp>
        <p:nvSpPr>
          <p:cNvPr id="140292" name="Text Box 7">
            <a:extLst>
              <a:ext uri="{FF2B5EF4-FFF2-40B4-BE49-F238E27FC236}">
                <a16:creationId xmlns:a16="http://schemas.microsoft.com/office/drawing/2014/main" id="{95B0E3AF-5A2E-2840-912C-4391C43E2073}"/>
              </a:ext>
            </a:extLst>
          </p:cNvPr>
          <p:cNvSpPr txBox="1">
            <a:spLocks noChangeArrowheads="1"/>
          </p:cNvSpPr>
          <p:nvPr/>
        </p:nvSpPr>
        <p:spPr bwMode="auto">
          <a:xfrm rot="-5400000">
            <a:off x="7250113" y="5651500"/>
            <a:ext cx="189865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SVS/BirdLife Schweiz</a:t>
            </a:r>
          </a:p>
        </p:txBody>
      </p:sp>
      <p:pic>
        <p:nvPicPr>
          <p:cNvPr id="140293" name="Picture 10">
            <a:extLst>
              <a:ext uri="{FF2B5EF4-FFF2-40B4-BE49-F238E27FC236}">
                <a16:creationId xmlns:a16="http://schemas.microsoft.com/office/drawing/2014/main" id="{EBA6A554-97E6-4C4A-8536-36C33B329B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25" y="2362200"/>
            <a:ext cx="655637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0294" name="Picture 14" descr="Unbenannt-3">
            <a:extLst>
              <a:ext uri="{FF2B5EF4-FFF2-40B4-BE49-F238E27FC236}">
                <a16:creationId xmlns:a16="http://schemas.microsoft.com/office/drawing/2014/main" id="{EFE814F9-E69F-7D44-914C-AFC66A7140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15" descr="namensherkunft">
            <a:extLst>
              <a:ext uri="{FF2B5EF4-FFF2-40B4-BE49-F238E27FC236}">
                <a16:creationId xmlns:a16="http://schemas.microsoft.com/office/drawing/2014/main" id="{32CEEAAE-1A0A-764A-B219-ABDF2E26ED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Picture 16" descr="kennzeichen">
            <a:extLst>
              <a:ext uri="{FF2B5EF4-FFF2-40B4-BE49-F238E27FC236}">
                <a16:creationId xmlns:a16="http://schemas.microsoft.com/office/drawing/2014/main" id="{AB6EFCD5-8C39-A449-81B6-71BF4AAB9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7" name="Picture 17" descr="stimme">
            <a:extLst>
              <a:ext uri="{FF2B5EF4-FFF2-40B4-BE49-F238E27FC236}">
                <a16:creationId xmlns:a16="http://schemas.microsoft.com/office/drawing/2014/main" id="{39B12ECB-C8AA-E54C-960A-2D6CF3E094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8" name="Picture 18" descr="verbreitung">
            <a:extLst>
              <a:ext uri="{FF2B5EF4-FFF2-40B4-BE49-F238E27FC236}">
                <a16:creationId xmlns:a16="http://schemas.microsoft.com/office/drawing/2014/main" id="{90FCB45A-9BF2-414E-87BD-BA13044736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9" name="Picture 19" descr="wanderung">
            <a:extLst>
              <a:ext uri="{FF2B5EF4-FFF2-40B4-BE49-F238E27FC236}">
                <a16:creationId xmlns:a16="http://schemas.microsoft.com/office/drawing/2014/main" id="{0D30A996-B03F-6C48-BF28-6DB51A6CFE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0" name="Picture 20" descr="bestand">
            <a:extLst>
              <a:ext uri="{FF2B5EF4-FFF2-40B4-BE49-F238E27FC236}">
                <a16:creationId xmlns:a16="http://schemas.microsoft.com/office/drawing/2014/main" id="{3A657846-93A4-B24B-B242-A91A2EE899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1" name="Picture 21" descr="systematik">
            <a:extLst>
              <a:ext uri="{FF2B5EF4-FFF2-40B4-BE49-F238E27FC236}">
                <a16:creationId xmlns:a16="http://schemas.microsoft.com/office/drawing/2014/main" id="{5797BB24-E389-8947-BA1A-0A295207D0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2" name="Picture 22" descr="vergleich">
            <a:extLst>
              <a:ext uri="{FF2B5EF4-FFF2-40B4-BE49-F238E27FC236}">
                <a16:creationId xmlns:a16="http://schemas.microsoft.com/office/drawing/2014/main" id="{1EFC9CBE-8DD3-4647-A602-2E32BA81203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3" name="Picture 23" descr="lebensraum">
            <a:extLst>
              <a:ext uri="{FF2B5EF4-FFF2-40B4-BE49-F238E27FC236}">
                <a16:creationId xmlns:a16="http://schemas.microsoft.com/office/drawing/2014/main" id="{B757E270-B898-8E4D-A95E-0694103570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4" name="Picture 24" descr="nahrung">
            <a:extLst>
              <a:ext uri="{FF2B5EF4-FFF2-40B4-BE49-F238E27FC236}">
                <a16:creationId xmlns:a16="http://schemas.microsoft.com/office/drawing/2014/main" id="{730477A9-314F-3848-AE43-776326E33BD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5" name="Picture 25" descr="jagdtechnik">
            <a:extLst>
              <a:ext uri="{FF2B5EF4-FFF2-40B4-BE49-F238E27FC236}">
                <a16:creationId xmlns:a16="http://schemas.microsoft.com/office/drawing/2014/main" id="{C546C6E2-1A8D-A843-9556-AB12EAF00F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6" name="Picture 26" descr="fortpflanzung">
            <a:extLst>
              <a:ext uri="{FF2B5EF4-FFF2-40B4-BE49-F238E27FC236}">
                <a16:creationId xmlns:a16="http://schemas.microsoft.com/office/drawing/2014/main" id="{15B5DB9B-4483-D641-8622-3CB86F6DC0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7" name="Picture 27" descr="gefährdung">
            <a:extLst>
              <a:ext uri="{FF2B5EF4-FFF2-40B4-BE49-F238E27FC236}">
                <a16:creationId xmlns:a16="http://schemas.microsoft.com/office/drawing/2014/main" id="{CF91FA9F-A47E-4E4C-808B-CD1F7FD9979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08" name="Picture 28" descr="schutzmassnahmen">
            <a:extLst>
              <a:ext uri="{FF2B5EF4-FFF2-40B4-BE49-F238E27FC236}">
                <a16:creationId xmlns:a16="http://schemas.microsoft.com/office/drawing/2014/main" id="{9EF008C3-6199-604A-8F79-F44B0299BB8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40FEAB7-D0FA-BE4A-81DC-683105437514}"/>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42339" name="Rectangle 3">
            <a:extLst>
              <a:ext uri="{FF2B5EF4-FFF2-40B4-BE49-F238E27FC236}">
                <a16:creationId xmlns:a16="http://schemas.microsoft.com/office/drawing/2014/main" id="{349F3D39-301F-D04A-9CE4-1C14DB3DBEF0}"/>
              </a:ext>
            </a:extLst>
          </p:cNvPr>
          <p:cNvSpPr>
            <a:spLocks noGrp="1" noChangeArrowheads="1"/>
          </p:cNvSpPr>
          <p:nvPr>
            <p:ph type="body" idx="1"/>
          </p:nvPr>
        </p:nvSpPr>
        <p:spPr>
          <a:xfrm>
            <a:off x="1143000" y="990600"/>
            <a:ext cx="7620000" cy="4114800"/>
          </a:xfrm>
        </p:spPr>
        <p:txBody>
          <a:bodyPr/>
          <a:lstStyle/>
          <a:p>
            <a:pPr eaLnBrk="1" hangingPunct="1">
              <a:buFontTx/>
              <a:buNone/>
            </a:pPr>
            <a:r>
              <a:rPr lang="de-DE" altLang="de-DE" b="1"/>
              <a:t>Extensivierung der Landwirtschaft</a:t>
            </a:r>
            <a:endParaRPr lang="de-DE" altLang="de-DE"/>
          </a:p>
          <a:p>
            <a:pPr lvl="1" eaLnBrk="1" hangingPunct="1"/>
            <a:r>
              <a:rPr lang="de-DE" altLang="de-DE"/>
              <a:t>Förderung von Bracheflächen</a:t>
            </a:r>
            <a:endParaRPr lang="de-DE" altLang="de-DE" b="1"/>
          </a:p>
        </p:txBody>
      </p:sp>
      <p:sp>
        <p:nvSpPr>
          <p:cNvPr id="142340" name="Text Box 7">
            <a:extLst>
              <a:ext uri="{FF2B5EF4-FFF2-40B4-BE49-F238E27FC236}">
                <a16:creationId xmlns:a16="http://schemas.microsoft.com/office/drawing/2014/main" id="{322220F2-FDBB-1044-BC87-31DA0F7997EE}"/>
              </a:ext>
            </a:extLst>
          </p:cNvPr>
          <p:cNvSpPr txBox="1">
            <a:spLocks noChangeArrowheads="1"/>
          </p:cNvSpPr>
          <p:nvPr/>
        </p:nvSpPr>
        <p:spPr bwMode="auto">
          <a:xfrm rot="-5400000">
            <a:off x="7589838" y="599281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Urs Weibel / SVS</a:t>
            </a:r>
          </a:p>
        </p:txBody>
      </p:sp>
      <p:pic>
        <p:nvPicPr>
          <p:cNvPr id="142341" name="Picture 10">
            <a:extLst>
              <a:ext uri="{FF2B5EF4-FFF2-40B4-BE49-F238E27FC236}">
                <a16:creationId xmlns:a16="http://schemas.microsoft.com/office/drawing/2014/main" id="{91950D63-EDD6-6449-95CE-7665D4415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25" y="2368550"/>
            <a:ext cx="655637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2" name="Picture 14" descr="Unbenannt-3">
            <a:extLst>
              <a:ext uri="{FF2B5EF4-FFF2-40B4-BE49-F238E27FC236}">
                <a16:creationId xmlns:a16="http://schemas.microsoft.com/office/drawing/2014/main" id="{152DB39B-4E20-F941-AB37-8B11E08C9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5" descr="namensherkunft">
            <a:extLst>
              <a:ext uri="{FF2B5EF4-FFF2-40B4-BE49-F238E27FC236}">
                <a16:creationId xmlns:a16="http://schemas.microsoft.com/office/drawing/2014/main" id="{DAD7976D-5BB3-0B4D-A5BC-3A2D21077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6" descr="kennzeichen">
            <a:extLst>
              <a:ext uri="{FF2B5EF4-FFF2-40B4-BE49-F238E27FC236}">
                <a16:creationId xmlns:a16="http://schemas.microsoft.com/office/drawing/2014/main" id="{7A1C0CAF-B076-8D44-A0CE-D91EA34AAC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7" descr="stimme">
            <a:extLst>
              <a:ext uri="{FF2B5EF4-FFF2-40B4-BE49-F238E27FC236}">
                <a16:creationId xmlns:a16="http://schemas.microsoft.com/office/drawing/2014/main" id="{990FD031-BC2C-0F46-BDB7-5083E56EE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8" descr="verbreitung">
            <a:extLst>
              <a:ext uri="{FF2B5EF4-FFF2-40B4-BE49-F238E27FC236}">
                <a16:creationId xmlns:a16="http://schemas.microsoft.com/office/drawing/2014/main" id="{76F22D04-F7B9-2A4D-AB58-24A54067B9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9" descr="wanderung">
            <a:extLst>
              <a:ext uri="{FF2B5EF4-FFF2-40B4-BE49-F238E27FC236}">
                <a16:creationId xmlns:a16="http://schemas.microsoft.com/office/drawing/2014/main" id="{0E28492C-BD9B-694D-A88A-91D12FBE23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20" descr="bestand">
            <a:extLst>
              <a:ext uri="{FF2B5EF4-FFF2-40B4-BE49-F238E27FC236}">
                <a16:creationId xmlns:a16="http://schemas.microsoft.com/office/drawing/2014/main" id="{8F2A79B5-17CB-0142-9129-EEFB9EF768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21" descr="systematik">
            <a:extLst>
              <a:ext uri="{FF2B5EF4-FFF2-40B4-BE49-F238E27FC236}">
                <a16:creationId xmlns:a16="http://schemas.microsoft.com/office/drawing/2014/main" id="{95F67154-CB4C-B04E-B0A9-BC86D7CE7E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0" name="Picture 22" descr="vergleich">
            <a:extLst>
              <a:ext uri="{FF2B5EF4-FFF2-40B4-BE49-F238E27FC236}">
                <a16:creationId xmlns:a16="http://schemas.microsoft.com/office/drawing/2014/main" id="{E359F22C-B84E-1A43-BEF6-A3CEBEC91D2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1" name="Picture 23" descr="lebensraum">
            <a:extLst>
              <a:ext uri="{FF2B5EF4-FFF2-40B4-BE49-F238E27FC236}">
                <a16:creationId xmlns:a16="http://schemas.microsoft.com/office/drawing/2014/main" id="{B33688DA-BF87-2D4F-88D3-8EF9D13B70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2" name="Picture 24" descr="nahrung">
            <a:extLst>
              <a:ext uri="{FF2B5EF4-FFF2-40B4-BE49-F238E27FC236}">
                <a16:creationId xmlns:a16="http://schemas.microsoft.com/office/drawing/2014/main" id="{494A42E2-C80C-6249-AD12-ECE160C7FF9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3" name="Picture 25" descr="jagdtechnik">
            <a:extLst>
              <a:ext uri="{FF2B5EF4-FFF2-40B4-BE49-F238E27FC236}">
                <a16:creationId xmlns:a16="http://schemas.microsoft.com/office/drawing/2014/main" id="{161920C1-316C-9B46-8D65-4F7BB446C1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4" name="Picture 26" descr="fortpflanzung">
            <a:extLst>
              <a:ext uri="{FF2B5EF4-FFF2-40B4-BE49-F238E27FC236}">
                <a16:creationId xmlns:a16="http://schemas.microsoft.com/office/drawing/2014/main" id="{B57FA119-9D4E-5943-9329-5276CB07BA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5" name="Picture 27" descr="gefährdung">
            <a:extLst>
              <a:ext uri="{FF2B5EF4-FFF2-40B4-BE49-F238E27FC236}">
                <a16:creationId xmlns:a16="http://schemas.microsoft.com/office/drawing/2014/main" id="{B9E32AAC-C7DD-4B41-A27C-2CBD5EAC241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6" name="Picture 28" descr="schutzmassnahmen">
            <a:extLst>
              <a:ext uri="{FF2B5EF4-FFF2-40B4-BE49-F238E27FC236}">
                <a16:creationId xmlns:a16="http://schemas.microsoft.com/office/drawing/2014/main" id="{E23772C5-4D92-4B46-BDB7-60944E8829E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E6E8FA3D-EA18-8842-8317-47356AE7F7D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44387" name="Rectangle 3">
            <a:extLst>
              <a:ext uri="{FF2B5EF4-FFF2-40B4-BE49-F238E27FC236}">
                <a16:creationId xmlns:a16="http://schemas.microsoft.com/office/drawing/2014/main" id="{A2A747AE-EEFD-884F-A562-B1EFA74AA38A}"/>
              </a:ext>
            </a:extLst>
          </p:cNvPr>
          <p:cNvSpPr>
            <a:spLocks noGrp="1" noChangeArrowheads="1"/>
          </p:cNvSpPr>
          <p:nvPr>
            <p:ph type="body" idx="1"/>
          </p:nvPr>
        </p:nvSpPr>
        <p:spPr>
          <a:xfrm>
            <a:off x="1143000" y="990600"/>
            <a:ext cx="7620000" cy="4114800"/>
          </a:xfrm>
        </p:spPr>
        <p:txBody>
          <a:bodyPr/>
          <a:lstStyle/>
          <a:p>
            <a:pPr eaLnBrk="1" hangingPunct="1">
              <a:buFontTx/>
              <a:buNone/>
            </a:pPr>
            <a:r>
              <a:rPr lang="de-DE" altLang="de-DE" b="1"/>
              <a:t>Extensivierung der Landwirtschaft</a:t>
            </a:r>
            <a:endParaRPr lang="de-DE" altLang="de-DE"/>
          </a:p>
          <a:p>
            <a:pPr lvl="1" eaLnBrk="1" hangingPunct="1"/>
            <a:r>
              <a:rPr lang="de-DE" altLang="de-DE"/>
              <a:t>Anlegen von Wanderbrachen und Krautstreifen</a:t>
            </a:r>
            <a:endParaRPr lang="de-DE" altLang="de-DE" b="1"/>
          </a:p>
        </p:txBody>
      </p:sp>
      <p:sp>
        <p:nvSpPr>
          <p:cNvPr id="144388" name="Text Box 5">
            <a:extLst>
              <a:ext uri="{FF2B5EF4-FFF2-40B4-BE49-F238E27FC236}">
                <a16:creationId xmlns:a16="http://schemas.microsoft.com/office/drawing/2014/main" id="{A0EBCE59-7366-D74D-B316-E97CD71EE23C}"/>
              </a:ext>
            </a:extLst>
          </p:cNvPr>
          <p:cNvSpPr txBox="1">
            <a:spLocks noChangeArrowheads="1"/>
          </p:cNvSpPr>
          <p:nvPr/>
        </p:nvSpPr>
        <p:spPr bwMode="auto">
          <a:xfrm rot="-5400000">
            <a:off x="7289006" y="5680869"/>
            <a:ext cx="182086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SVS/BirdLife Schweiz</a:t>
            </a:r>
          </a:p>
        </p:txBody>
      </p:sp>
      <p:pic>
        <p:nvPicPr>
          <p:cNvPr id="144389" name="Picture 9">
            <a:extLst>
              <a:ext uri="{FF2B5EF4-FFF2-40B4-BE49-F238E27FC236}">
                <a16:creationId xmlns:a16="http://schemas.microsoft.com/office/drawing/2014/main" id="{3AC2FC20-B78B-734C-A8E7-66E734A1A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25" y="2381250"/>
            <a:ext cx="6556375"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4390" name="Picture 13" descr="Unbenannt-3">
            <a:extLst>
              <a:ext uri="{FF2B5EF4-FFF2-40B4-BE49-F238E27FC236}">
                <a16:creationId xmlns:a16="http://schemas.microsoft.com/office/drawing/2014/main" id="{88D5759A-5805-2F4D-8A4D-4054F74C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14" descr="namensherkunft">
            <a:extLst>
              <a:ext uri="{FF2B5EF4-FFF2-40B4-BE49-F238E27FC236}">
                <a16:creationId xmlns:a16="http://schemas.microsoft.com/office/drawing/2014/main" id="{9EFE172B-07EB-2E42-9930-E75E12771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15" descr="kennzeichen">
            <a:extLst>
              <a:ext uri="{FF2B5EF4-FFF2-40B4-BE49-F238E27FC236}">
                <a16:creationId xmlns:a16="http://schemas.microsoft.com/office/drawing/2014/main" id="{8731A6C9-661F-7944-B0F8-D8B337093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16" descr="stimme">
            <a:extLst>
              <a:ext uri="{FF2B5EF4-FFF2-40B4-BE49-F238E27FC236}">
                <a16:creationId xmlns:a16="http://schemas.microsoft.com/office/drawing/2014/main" id="{6771742B-0347-EC44-9168-D9F603211F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17" descr="verbreitung">
            <a:extLst>
              <a:ext uri="{FF2B5EF4-FFF2-40B4-BE49-F238E27FC236}">
                <a16:creationId xmlns:a16="http://schemas.microsoft.com/office/drawing/2014/main" id="{F775A082-9604-F74E-B8D4-8E7FC879D8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18" descr="wanderung">
            <a:extLst>
              <a:ext uri="{FF2B5EF4-FFF2-40B4-BE49-F238E27FC236}">
                <a16:creationId xmlns:a16="http://schemas.microsoft.com/office/drawing/2014/main" id="{BA04EA00-62F6-2E45-A1B5-0793345F56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9" descr="bestand">
            <a:extLst>
              <a:ext uri="{FF2B5EF4-FFF2-40B4-BE49-F238E27FC236}">
                <a16:creationId xmlns:a16="http://schemas.microsoft.com/office/drawing/2014/main" id="{0F612D4C-2BD2-7A4C-A83F-329620C53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Picture 20" descr="systematik">
            <a:extLst>
              <a:ext uri="{FF2B5EF4-FFF2-40B4-BE49-F238E27FC236}">
                <a16:creationId xmlns:a16="http://schemas.microsoft.com/office/drawing/2014/main" id="{657FDABE-AEFA-544E-A7E2-1896CFB81D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8" name="Picture 21" descr="vergleich">
            <a:extLst>
              <a:ext uri="{FF2B5EF4-FFF2-40B4-BE49-F238E27FC236}">
                <a16:creationId xmlns:a16="http://schemas.microsoft.com/office/drawing/2014/main" id="{7DE66829-8D00-0B44-8CD3-C75C1CD19D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9" name="Picture 22" descr="lebensraum">
            <a:extLst>
              <a:ext uri="{FF2B5EF4-FFF2-40B4-BE49-F238E27FC236}">
                <a16:creationId xmlns:a16="http://schemas.microsoft.com/office/drawing/2014/main" id="{2EF5C69E-0DE5-DB48-84D0-091206F286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0" name="Picture 23" descr="nahrung">
            <a:extLst>
              <a:ext uri="{FF2B5EF4-FFF2-40B4-BE49-F238E27FC236}">
                <a16:creationId xmlns:a16="http://schemas.microsoft.com/office/drawing/2014/main" id="{17FD1D2C-7BEB-7443-A840-9E94296769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1" name="Picture 24" descr="jagdtechnik">
            <a:extLst>
              <a:ext uri="{FF2B5EF4-FFF2-40B4-BE49-F238E27FC236}">
                <a16:creationId xmlns:a16="http://schemas.microsoft.com/office/drawing/2014/main" id="{885976E0-3D10-5145-B9D0-47CCDAD914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2" name="Picture 25" descr="fortpflanzung">
            <a:extLst>
              <a:ext uri="{FF2B5EF4-FFF2-40B4-BE49-F238E27FC236}">
                <a16:creationId xmlns:a16="http://schemas.microsoft.com/office/drawing/2014/main" id="{F6BD1B4B-1ACF-0A44-B3E4-B907C5EC22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3" name="Picture 26" descr="gefährdung">
            <a:extLst>
              <a:ext uri="{FF2B5EF4-FFF2-40B4-BE49-F238E27FC236}">
                <a16:creationId xmlns:a16="http://schemas.microsoft.com/office/drawing/2014/main" id="{C921CE99-A434-A148-B7FB-743F9A578B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4" name="Picture 27" descr="schutzmassnahmen">
            <a:extLst>
              <a:ext uri="{FF2B5EF4-FFF2-40B4-BE49-F238E27FC236}">
                <a16:creationId xmlns:a16="http://schemas.microsoft.com/office/drawing/2014/main" id="{AADBC83C-22A9-9347-83B5-CFEAFC0E757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A836265-C7E0-ED4B-941B-D2954AD3E6EA}"/>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7411" name="Rectangle 4">
            <a:extLst>
              <a:ext uri="{FF2B5EF4-FFF2-40B4-BE49-F238E27FC236}">
                <a16:creationId xmlns:a16="http://schemas.microsoft.com/office/drawing/2014/main" id="{13D8CB30-7DA5-1D44-8097-E9DCD68FFA65}"/>
              </a:ext>
            </a:extLst>
          </p:cNvPr>
          <p:cNvSpPr>
            <a:spLocks noGrp="1" noChangeArrowheads="1"/>
          </p:cNvSpPr>
          <p:nvPr>
            <p:ph type="body" idx="1"/>
          </p:nvPr>
        </p:nvSpPr>
        <p:spPr>
          <a:xfrm>
            <a:off x="914400" y="914400"/>
            <a:ext cx="7772400" cy="5105400"/>
          </a:xfrm>
        </p:spPr>
        <p:txBody>
          <a:bodyPr/>
          <a:lstStyle/>
          <a:p>
            <a:pPr eaLnBrk="1" hangingPunct="1">
              <a:buFontTx/>
              <a:buNone/>
            </a:pPr>
            <a:r>
              <a:rPr lang="de-DE" altLang="de-DE" sz="2800" b="1">
                <a:sym typeface="Zapf Dingbats" pitchFamily="1" charset="2"/>
              </a:rPr>
              <a:t>Weitere Trivialnamen: </a:t>
            </a:r>
          </a:p>
          <a:p>
            <a:pPr eaLnBrk="1" hangingPunct="1">
              <a:lnSpc>
                <a:spcPct val="70000"/>
              </a:lnSpc>
              <a:buFontTx/>
              <a:buNone/>
            </a:pPr>
            <a:endParaRPr lang="de-DE" altLang="de-DE" b="1">
              <a:sym typeface="Zapf Dingbats" pitchFamily="1" charset="2"/>
            </a:endParaRPr>
          </a:p>
          <a:p>
            <a:pPr eaLnBrk="1" hangingPunct="1">
              <a:lnSpc>
                <a:spcPct val="140000"/>
              </a:lnSpc>
            </a:pPr>
            <a:r>
              <a:rPr lang="de-DE" altLang="de-DE" b="1">
                <a:sym typeface="Zapf Dingbats" pitchFamily="1" charset="2"/>
              </a:rPr>
              <a:t>Rüttelfalke oder Rüttelgeier:</a:t>
            </a:r>
            <a:r>
              <a:rPr lang="de-DE" altLang="de-DE">
                <a:sym typeface="Zapf Dingbats" pitchFamily="1" charset="2"/>
              </a:rPr>
              <a:t> weisen auf den charakteristischen Rüttelflug hin</a:t>
            </a:r>
          </a:p>
          <a:p>
            <a:pPr eaLnBrk="1" hangingPunct="1">
              <a:lnSpc>
                <a:spcPct val="90000"/>
              </a:lnSpc>
            </a:pPr>
            <a:endParaRPr lang="de-DE" altLang="de-DE">
              <a:sym typeface="Zapf Dingbats" pitchFamily="1" charset="2"/>
            </a:endParaRPr>
          </a:p>
          <a:p>
            <a:pPr eaLnBrk="1" hangingPunct="1"/>
            <a:r>
              <a:rPr lang="de-DE" altLang="de-DE" b="1">
                <a:sym typeface="Zapf Dingbats" pitchFamily="1" charset="2"/>
              </a:rPr>
              <a:t>Mauer-, Dom- oder Kirchfalke:</a:t>
            </a:r>
            <a:r>
              <a:rPr lang="de-DE" altLang="de-DE">
                <a:sym typeface="Zapf Dingbats" pitchFamily="1" charset="2"/>
              </a:rPr>
              <a:t> ebenfalls Hinweis auf die bevorzugten Nistgelegenheiten in menschlichen Siedlungen </a:t>
            </a:r>
          </a:p>
          <a:p>
            <a:pPr eaLnBrk="1" hangingPunct="1">
              <a:lnSpc>
                <a:spcPct val="70000"/>
              </a:lnSpc>
            </a:pPr>
            <a:endParaRPr lang="de-DE" altLang="de-DE">
              <a:sym typeface="Zapf Dingbats" pitchFamily="1" charset="2"/>
            </a:endParaRPr>
          </a:p>
          <a:p>
            <a:pPr eaLnBrk="1" hangingPunct="1"/>
            <a:r>
              <a:rPr lang="de-DE" altLang="de-DE" b="1">
                <a:sym typeface="Zapf Dingbats" pitchFamily="1" charset="2"/>
              </a:rPr>
              <a:t>Taubensperber:</a:t>
            </a:r>
            <a:r>
              <a:rPr lang="de-DE" altLang="de-DE">
                <a:sym typeface="Zapf Dingbats" pitchFamily="1" charset="2"/>
              </a:rPr>
              <a:t> gelegentlich verwendet, aufgrund einer Fehlinterpretation des Beutespektrums</a:t>
            </a:r>
          </a:p>
        </p:txBody>
      </p:sp>
      <p:pic>
        <p:nvPicPr>
          <p:cNvPr id="17412" name="Picture 25" descr="Unbenannt-3">
            <a:extLst>
              <a:ext uri="{FF2B5EF4-FFF2-40B4-BE49-F238E27FC236}">
                <a16:creationId xmlns:a16="http://schemas.microsoft.com/office/drawing/2014/main" id="{D9C325DA-2A35-5D4F-B141-0DE434582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6" descr="namensherkunft">
            <a:extLst>
              <a:ext uri="{FF2B5EF4-FFF2-40B4-BE49-F238E27FC236}">
                <a16:creationId xmlns:a16="http://schemas.microsoft.com/office/drawing/2014/main" id="{6F4B8966-AE40-0345-9EAF-4C90CA77E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7" descr="kennzeichen">
            <a:extLst>
              <a:ext uri="{FF2B5EF4-FFF2-40B4-BE49-F238E27FC236}">
                <a16:creationId xmlns:a16="http://schemas.microsoft.com/office/drawing/2014/main" id="{112E45AB-534B-0849-A95B-5336378F7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8" descr="stimme">
            <a:extLst>
              <a:ext uri="{FF2B5EF4-FFF2-40B4-BE49-F238E27FC236}">
                <a16:creationId xmlns:a16="http://schemas.microsoft.com/office/drawing/2014/main" id="{3559A480-A110-E245-B0EF-B8285E419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9" descr="verbreitung">
            <a:extLst>
              <a:ext uri="{FF2B5EF4-FFF2-40B4-BE49-F238E27FC236}">
                <a16:creationId xmlns:a16="http://schemas.microsoft.com/office/drawing/2014/main" id="{612CABAA-7660-6040-A089-387E81217D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0" descr="wanderung">
            <a:extLst>
              <a:ext uri="{FF2B5EF4-FFF2-40B4-BE49-F238E27FC236}">
                <a16:creationId xmlns:a16="http://schemas.microsoft.com/office/drawing/2014/main" id="{17EB1833-92D6-2A4D-A700-57892A4DF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31" descr="bestand">
            <a:extLst>
              <a:ext uri="{FF2B5EF4-FFF2-40B4-BE49-F238E27FC236}">
                <a16:creationId xmlns:a16="http://schemas.microsoft.com/office/drawing/2014/main" id="{BA477DD4-02EF-0040-ABDF-B6CC3342CE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32" descr="systematik">
            <a:extLst>
              <a:ext uri="{FF2B5EF4-FFF2-40B4-BE49-F238E27FC236}">
                <a16:creationId xmlns:a16="http://schemas.microsoft.com/office/drawing/2014/main" id="{E1B86037-D647-AF49-B989-EDCFFE3D9C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3" descr="vergleich">
            <a:extLst>
              <a:ext uri="{FF2B5EF4-FFF2-40B4-BE49-F238E27FC236}">
                <a16:creationId xmlns:a16="http://schemas.microsoft.com/office/drawing/2014/main" id="{F0B97659-765F-F94D-BB7D-083A0EA969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4" descr="lebensraum">
            <a:extLst>
              <a:ext uri="{FF2B5EF4-FFF2-40B4-BE49-F238E27FC236}">
                <a16:creationId xmlns:a16="http://schemas.microsoft.com/office/drawing/2014/main" id="{DCCFD084-E596-CE45-ACDB-9ED382EDD0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35" descr="nahrung">
            <a:extLst>
              <a:ext uri="{FF2B5EF4-FFF2-40B4-BE49-F238E27FC236}">
                <a16:creationId xmlns:a16="http://schemas.microsoft.com/office/drawing/2014/main" id="{7A85A143-B809-1244-AC64-86E60202D7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36" descr="jagdtechnik">
            <a:extLst>
              <a:ext uri="{FF2B5EF4-FFF2-40B4-BE49-F238E27FC236}">
                <a16:creationId xmlns:a16="http://schemas.microsoft.com/office/drawing/2014/main" id="{E58AF400-FA0D-664A-AD40-8C971C51CB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37" descr="fortpflanzung">
            <a:extLst>
              <a:ext uri="{FF2B5EF4-FFF2-40B4-BE49-F238E27FC236}">
                <a16:creationId xmlns:a16="http://schemas.microsoft.com/office/drawing/2014/main" id="{9F8151FE-0565-9C42-AD3B-7D23F2B8A9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38" descr="gefährdung">
            <a:extLst>
              <a:ext uri="{FF2B5EF4-FFF2-40B4-BE49-F238E27FC236}">
                <a16:creationId xmlns:a16="http://schemas.microsoft.com/office/drawing/2014/main" id="{BF1DC2AF-8916-454E-B6DB-BFF5CA2689A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39" descr="schutzmassnahmen">
            <a:extLst>
              <a:ext uri="{FF2B5EF4-FFF2-40B4-BE49-F238E27FC236}">
                <a16:creationId xmlns:a16="http://schemas.microsoft.com/office/drawing/2014/main" id="{CFD6C420-8B11-8145-AD04-A958686FFAF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69F9920-0DFF-054B-AE19-405454A71072}"/>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46435" name="Picture 9">
            <a:extLst>
              <a:ext uri="{FF2B5EF4-FFF2-40B4-BE49-F238E27FC236}">
                <a16:creationId xmlns:a16="http://schemas.microsoft.com/office/drawing/2014/main" id="{8A6F8D6B-9850-504A-A049-8608E0CBD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273425"/>
            <a:ext cx="4059237"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436" name="Rectangle 3">
            <a:extLst>
              <a:ext uri="{FF2B5EF4-FFF2-40B4-BE49-F238E27FC236}">
                <a16:creationId xmlns:a16="http://schemas.microsoft.com/office/drawing/2014/main" id="{78516415-DA6A-4849-A2A0-AAE28D6D9EB0}"/>
              </a:ext>
            </a:extLst>
          </p:cNvPr>
          <p:cNvSpPr>
            <a:spLocks noGrp="1" noChangeArrowheads="1"/>
          </p:cNvSpPr>
          <p:nvPr>
            <p:ph type="body" idx="1"/>
          </p:nvPr>
        </p:nvSpPr>
        <p:spPr>
          <a:xfrm>
            <a:off x="1143000" y="990600"/>
            <a:ext cx="7620000" cy="4114800"/>
          </a:xfrm>
        </p:spPr>
        <p:txBody>
          <a:bodyPr/>
          <a:lstStyle/>
          <a:p>
            <a:pPr eaLnBrk="1" hangingPunct="1">
              <a:lnSpc>
                <a:spcPct val="110000"/>
              </a:lnSpc>
              <a:buFontTx/>
              <a:buNone/>
            </a:pPr>
            <a:r>
              <a:rPr lang="de-DE" altLang="de-DE" b="1"/>
              <a:t>Extensivierung der Landwirtschaft</a:t>
            </a:r>
            <a:endParaRPr lang="de-DE" altLang="de-DE"/>
          </a:p>
          <a:p>
            <a:pPr lvl="1" eaLnBrk="1" hangingPunct="1">
              <a:lnSpc>
                <a:spcPct val="110000"/>
              </a:lnSpc>
            </a:pPr>
            <a:r>
              <a:rPr lang="de-DE" altLang="de-DE"/>
              <a:t>Verringerung des Einsatzes von Düngemitteln und Bioziden</a:t>
            </a:r>
          </a:p>
          <a:p>
            <a:pPr lvl="1" eaLnBrk="1" hangingPunct="1">
              <a:lnSpc>
                <a:spcPct val="110000"/>
              </a:lnSpc>
            </a:pPr>
            <a:r>
              <a:rPr lang="de-DE" altLang="de-DE"/>
              <a:t>Reduktion der Zahl der Weidetiere pro Flächeneinheit zur Vermeidung von Bodenverdichtung und von Einbrüchen der Mäusepopulationen</a:t>
            </a:r>
            <a:endParaRPr lang="de-DE" altLang="de-DE" b="1"/>
          </a:p>
        </p:txBody>
      </p:sp>
      <p:sp>
        <p:nvSpPr>
          <p:cNvPr id="146437" name="Text Box 7">
            <a:extLst>
              <a:ext uri="{FF2B5EF4-FFF2-40B4-BE49-F238E27FC236}">
                <a16:creationId xmlns:a16="http://schemas.microsoft.com/office/drawing/2014/main" id="{E898912A-7727-6845-B7BC-8BB038F1A1F6}"/>
              </a:ext>
            </a:extLst>
          </p:cNvPr>
          <p:cNvSpPr txBox="1">
            <a:spLocks noChangeArrowheads="1"/>
          </p:cNvSpPr>
          <p:nvPr/>
        </p:nvSpPr>
        <p:spPr bwMode="auto">
          <a:xfrm rot="-5400000">
            <a:off x="5380037" y="5073651"/>
            <a:ext cx="3046413" cy="21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800"/>
              <a:t>GNU Free Documentation License</a:t>
            </a:r>
          </a:p>
        </p:txBody>
      </p:sp>
      <p:pic>
        <p:nvPicPr>
          <p:cNvPr id="146438" name="Picture 13" descr="Unbenannt-3">
            <a:extLst>
              <a:ext uri="{FF2B5EF4-FFF2-40B4-BE49-F238E27FC236}">
                <a16:creationId xmlns:a16="http://schemas.microsoft.com/office/drawing/2014/main" id="{9F394CA7-C64F-854B-8752-8D1D12B4D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14" descr="namensherkunft">
            <a:extLst>
              <a:ext uri="{FF2B5EF4-FFF2-40B4-BE49-F238E27FC236}">
                <a16:creationId xmlns:a16="http://schemas.microsoft.com/office/drawing/2014/main" id="{4101679B-9BC6-504E-B10E-6F4CAA0E7D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0" name="Picture 15" descr="kennzeichen">
            <a:extLst>
              <a:ext uri="{FF2B5EF4-FFF2-40B4-BE49-F238E27FC236}">
                <a16:creationId xmlns:a16="http://schemas.microsoft.com/office/drawing/2014/main" id="{75A75C33-6B8C-D940-A73F-D1DA153B80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16" descr="stimme">
            <a:extLst>
              <a:ext uri="{FF2B5EF4-FFF2-40B4-BE49-F238E27FC236}">
                <a16:creationId xmlns:a16="http://schemas.microsoft.com/office/drawing/2014/main" id="{A1102E14-7D36-694D-BF9B-A8842DCA4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7" descr="verbreitung">
            <a:extLst>
              <a:ext uri="{FF2B5EF4-FFF2-40B4-BE49-F238E27FC236}">
                <a16:creationId xmlns:a16="http://schemas.microsoft.com/office/drawing/2014/main" id="{3E479822-6895-9749-B3FE-CED68E3CF6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3" name="Picture 18" descr="wanderung">
            <a:extLst>
              <a:ext uri="{FF2B5EF4-FFF2-40B4-BE49-F238E27FC236}">
                <a16:creationId xmlns:a16="http://schemas.microsoft.com/office/drawing/2014/main" id="{6D46A82A-C675-6746-91D8-DAD08285DE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4" name="Picture 19" descr="bestand">
            <a:extLst>
              <a:ext uri="{FF2B5EF4-FFF2-40B4-BE49-F238E27FC236}">
                <a16:creationId xmlns:a16="http://schemas.microsoft.com/office/drawing/2014/main" id="{2B8301C4-7817-C54C-A004-88AE152DBC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5" name="Picture 20" descr="systematik">
            <a:extLst>
              <a:ext uri="{FF2B5EF4-FFF2-40B4-BE49-F238E27FC236}">
                <a16:creationId xmlns:a16="http://schemas.microsoft.com/office/drawing/2014/main" id="{2CCD14C9-71F8-A941-94A1-FF053D41C1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6" name="Picture 21" descr="vergleich">
            <a:extLst>
              <a:ext uri="{FF2B5EF4-FFF2-40B4-BE49-F238E27FC236}">
                <a16:creationId xmlns:a16="http://schemas.microsoft.com/office/drawing/2014/main" id="{D9E315FC-5058-5B4F-81E6-A795B56140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7" name="Picture 22" descr="lebensraum">
            <a:extLst>
              <a:ext uri="{FF2B5EF4-FFF2-40B4-BE49-F238E27FC236}">
                <a16:creationId xmlns:a16="http://schemas.microsoft.com/office/drawing/2014/main" id="{817C1C07-6BD4-CA42-8392-565E4D0F88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8" name="Picture 23" descr="nahrung">
            <a:extLst>
              <a:ext uri="{FF2B5EF4-FFF2-40B4-BE49-F238E27FC236}">
                <a16:creationId xmlns:a16="http://schemas.microsoft.com/office/drawing/2014/main" id="{BA8ABB87-2D16-4C4B-8510-0CEC9336BD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9" name="Picture 24" descr="jagdtechnik">
            <a:extLst>
              <a:ext uri="{FF2B5EF4-FFF2-40B4-BE49-F238E27FC236}">
                <a16:creationId xmlns:a16="http://schemas.microsoft.com/office/drawing/2014/main" id="{1FDE982F-4884-5B4A-AB23-B29D074CEC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0" name="Picture 25" descr="fortpflanzung">
            <a:extLst>
              <a:ext uri="{FF2B5EF4-FFF2-40B4-BE49-F238E27FC236}">
                <a16:creationId xmlns:a16="http://schemas.microsoft.com/office/drawing/2014/main" id="{5F7E5A8A-2418-9E4A-9DC1-EE907B7F59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1" name="Picture 26" descr="gefährdung">
            <a:extLst>
              <a:ext uri="{FF2B5EF4-FFF2-40B4-BE49-F238E27FC236}">
                <a16:creationId xmlns:a16="http://schemas.microsoft.com/office/drawing/2014/main" id="{DD81332A-7A0F-5241-BBF0-CB4B6EE1B4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2" name="Picture 27" descr="schutzmassnahmen">
            <a:extLst>
              <a:ext uri="{FF2B5EF4-FFF2-40B4-BE49-F238E27FC236}">
                <a16:creationId xmlns:a16="http://schemas.microsoft.com/office/drawing/2014/main" id="{DA74BCE7-5788-FD4D-9244-E51881F950C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1759BF30-F9FB-1B48-B391-4E16204DE452}"/>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48483" name="Picture 7">
            <a:extLst>
              <a:ext uri="{FF2B5EF4-FFF2-40B4-BE49-F238E27FC236}">
                <a16:creationId xmlns:a16="http://schemas.microsoft.com/office/drawing/2014/main" id="{D7D1B6FD-4537-984A-BF45-486CDB542A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2587625"/>
            <a:ext cx="6026150" cy="392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4" name="Rectangle 3">
            <a:extLst>
              <a:ext uri="{FF2B5EF4-FFF2-40B4-BE49-F238E27FC236}">
                <a16:creationId xmlns:a16="http://schemas.microsoft.com/office/drawing/2014/main" id="{ECDD16A1-9388-BA48-9C03-BC74538DD36A}"/>
              </a:ext>
            </a:extLst>
          </p:cNvPr>
          <p:cNvSpPr>
            <a:spLocks noGrp="1" noChangeArrowheads="1"/>
          </p:cNvSpPr>
          <p:nvPr>
            <p:ph type="body" idx="1"/>
          </p:nvPr>
        </p:nvSpPr>
        <p:spPr>
          <a:xfrm>
            <a:off x="1143000" y="990600"/>
            <a:ext cx="7620000" cy="4114800"/>
          </a:xfrm>
        </p:spPr>
        <p:txBody>
          <a:bodyPr/>
          <a:lstStyle/>
          <a:p>
            <a:pPr eaLnBrk="1" hangingPunct="1">
              <a:lnSpc>
                <a:spcPct val="110000"/>
              </a:lnSpc>
              <a:buFontTx/>
              <a:buNone/>
            </a:pPr>
            <a:r>
              <a:rPr lang="de-DE" altLang="de-DE" b="1"/>
              <a:t>Strukturreiche Landschaft</a:t>
            </a:r>
            <a:endParaRPr lang="de-DE" altLang="de-DE"/>
          </a:p>
          <a:p>
            <a:pPr lvl="1" eaLnBrk="1" hangingPunct="1">
              <a:lnSpc>
                <a:spcPct val="110000"/>
              </a:lnSpc>
            </a:pPr>
            <a:r>
              <a:rPr lang="de-DE" altLang="de-DE"/>
              <a:t>Erhalt, Förderung und besserer Schutz von Altholzinseln, Feldgehölzen und Feldhecken</a:t>
            </a:r>
            <a:endParaRPr lang="de-DE" altLang="de-DE" b="1"/>
          </a:p>
        </p:txBody>
      </p:sp>
      <p:sp>
        <p:nvSpPr>
          <p:cNvPr id="148485" name="Text Box 6">
            <a:extLst>
              <a:ext uri="{FF2B5EF4-FFF2-40B4-BE49-F238E27FC236}">
                <a16:creationId xmlns:a16="http://schemas.microsoft.com/office/drawing/2014/main" id="{8E39D5C8-D49D-CF45-8BE1-558C28E7D709}"/>
              </a:ext>
            </a:extLst>
          </p:cNvPr>
          <p:cNvSpPr txBox="1">
            <a:spLocks noChangeArrowheads="1"/>
          </p:cNvSpPr>
          <p:nvPr/>
        </p:nvSpPr>
        <p:spPr bwMode="auto">
          <a:xfrm rot="-5400000">
            <a:off x="7285038" y="5746750"/>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Markus Jenny</a:t>
            </a:r>
          </a:p>
        </p:txBody>
      </p:sp>
      <p:pic>
        <p:nvPicPr>
          <p:cNvPr id="148486" name="Picture 11" descr="Unbenannt-3">
            <a:extLst>
              <a:ext uri="{FF2B5EF4-FFF2-40B4-BE49-F238E27FC236}">
                <a16:creationId xmlns:a16="http://schemas.microsoft.com/office/drawing/2014/main" id="{D386FAA2-3D0D-364D-B975-24092A4CB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12" descr="namensherkunft">
            <a:extLst>
              <a:ext uri="{FF2B5EF4-FFF2-40B4-BE49-F238E27FC236}">
                <a16:creationId xmlns:a16="http://schemas.microsoft.com/office/drawing/2014/main" id="{A0D270FE-958E-D744-878E-D2053664A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13" descr="kennzeichen">
            <a:extLst>
              <a:ext uri="{FF2B5EF4-FFF2-40B4-BE49-F238E27FC236}">
                <a16:creationId xmlns:a16="http://schemas.microsoft.com/office/drawing/2014/main" id="{A21C36EA-A405-A04C-BF4A-E45F69801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14" descr="stimme">
            <a:extLst>
              <a:ext uri="{FF2B5EF4-FFF2-40B4-BE49-F238E27FC236}">
                <a16:creationId xmlns:a16="http://schemas.microsoft.com/office/drawing/2014/main" id="{FA2469F4-FA6D-1141-A141-66D69E054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15" descr="verbreitung">
            <a:extLst>
              <a:ext uri="{FF2B5EF4-FFF2-40B4-BE49-F238E27FC236}">
                <a16:creationId xmlns:a16="http://schemas.microsoft.com/office/drawing/2014/main" id="{FB8335B2-F150-364A-876D-0C0FCCA27B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1" name="Picture 16" descr="wanderung">
            <a:extLst>
              <a:ext uri="{FF2B5EF4-FFF2-40B4-BE49-F238E27FC236}">
                <a16:creationId xmlns:a16="http://schemas.microsoft.com/office/drawing/2014/main" id="{4A55AF6E-E94E-F94B-AB0C-AD0A572E78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Picture 17" descr="bestand">
            <a:extLst>
              <a:ext uri="{FF2B5EF4-FFF2-40B4-BE49-F238E27FC236}">
                <a16:creationId xmlns:a16="http://schemas.microsoft.com/office/drawing/2014/main" id="{8B0CF74B-4DF5-5047-A392-F01011C39B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3" name="Picture 18" descr="systematik">
            <a:extLst>
              <a:ext uri="{FF2B5EF4-FFF2-40B4-BE49-F238E27FC236}">
                <a16:creationId xmlns:a16="http://schemas.microsoft.com/office/drawing/2014/main" id="{B0C4830D-2CE7-6D49-A1B8-D998204385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4" name="Picture 19" descr="vergleich">
            <a:extLst>
              <a:ext uri="{FF2B5EF4-FFF2-40B4-BE49-F238E27FC236}">
                <a16:creationId xmlns:a16="http://schemas.microsoft.com/office/drawing/2014/main" id="{319DC8C9-1C81-4445-96E6-763EB9236C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5" name="Picture 20" descr="lebensraum">
            <a:extLst>
              <a:ext uri="{FF2B5EF4-FFF2-40B4-BE49-F238E27FC236}">
                <a16:creationId xmlns:a16="http://schemas.microsoft.com/office/drawing/2014/main" id="{02C4EF60-29E0-9B4F-8BCC-DD8A203B88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6" name="Picture 21" descr="nahrung">
            <a:extLst>
              <a:ext uri="{FF2B5EF4-FFF2-40B4-BE49-F238E27FC236}">
                <a16:creationId xmlns:a16="http://schemas.microsoft.com/office/drawing/2014/main" id="{204BA2C4-7312-F344-993B-E25B5E3795D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7" name="Picture 22" descr="jagdtechnik">
            <a:extLst>
              <a:ext uri="{FF2B5EF4-FFF2-40B4-BE49-F238E27FC236}">
                <a16:creationId xmlns:a16="http://schemas.microsoft.com/office/drawing/2014/main" id="{B884ADF1-E060-4648-A215-45E6B177B0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8" name="Picture 23" descr="fortpflanzung">
            <a:extLst>
              <a:ext uri="{FF2B5EF4-FFF2-40B4-BE49-F238E27FC236}">
                <a16:creationId xmlns:a16="http://schemas.microsoft.com/office/drawing/2014/main" id="{E4CB542A-7FE2-AD4B-8619-02F5DA2DB61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9" name="Picture 24" descr="gefährdung">
            <a:extLst>
              <a:ext uri="{FF2B5EF4-FFF2-40B4-BE49-F238E27FC236}">
                <a16:creationId xmlns:a16="http://schemas.microsoft.com/office/drawing/2014/main" id="{4CF55161-ED23-1D45-A485-41A4964B912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0" name="Picture 25" descr="schutzmassnahmen">
            <a:extLst>
              <a:ext uri="{FF2B5EF4-FFF2-40B4-BE49-F238E27FC236}">
                <a16:creationId xmlns:a16="http://schemas.microsoft.com/office/drawing/2014/main" id="{4A005E33-3B55-694D-992E-3259402B515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D2C346BB-2E1D-D844-9634-413BBFB15391}"/>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50531" name="Rectangle 3">
            <a:extLst>
              <a:ext uri="{FF2B5EF4-FFF2-40B4-BE49-F238E27FC236}">
                <a16:creationId xmlns:a16="http://schemas.microsoft.com/office/drawing/2014/main" id="{E92D493C-F967-674E-8F83-D6053C426ECA}"/>
              </a:ext>
            </a:extLst>
          </p:cNvPr>
          <p:cNvSpPr>
            <a:spLocks noGrp="1" noChangeArrowheads="1"/>
          </p:cNvSpPr>
          <p:nvPr>
            <p:ph type="body" idx="1"/>
          </p:nvPr>
        </p:nvSpPr>
        <p:spPr>
          <a:xfrm>
            <a:off x="1143000" y="1600200"/>
            <a:ext cx="7620000" cy="4114800"/>
          </a:xfrm>
        </p:spPr>
        <p:txBody>
          <a:bodyPr/>
          <a:lstStyle/>
          <a:p>
            <a:pPr eaLnBrk="1" hangingPunct="1">
              <a:lnSpc>
                <a:spcPct val="110000"/>
              </a:lnSpc>
              <a:buFont typeface="Zapf Dingbats" pitchFamily="1" charset="2"/>
              <a:buChar char=""/>
            </a:pPr>
            <a:r>
              <a:rPr lang="de-DE" altLang="de-DE" b="1"/>
              <a:t>In all diesen Punkten sorgt der ökologische Ausgleich in der Landwirtschaft bei Anwendung der </a:t>
            </a:r>
            <a:r>
              <a:rPr lang="de-DE" altLang="ja-JP" b="1"/>
              <a:t>Ökoqualitätsverodnung (ÖQV) für Verbesserung.</a:t>
            </a:r>
          </a:p>
          <a:p>
            <a:pPr eaLnBrk="1" hangingPunct="1">
              <a:lnSpc>
                <a:spcPct val="110000"/>
              </a:lnSpc>
              <a:buFont typeface="Zapf Dingbats" pitchFamily="1" charset="2"/>
              <a:buChar char=""/>
            </a:pPr>
            <a:endParaRPr lang="de-DE" altLang="ja-JP" b="1"/>
          </a:p>
          <a:p>
            <a:pPr eaLnBrk="1" hangingPunct="1">
              <a:lnSpc>
                <a:spcPct val="110000"/>
              </a:lnSpc>
              <a:buFont typeface="Zapf Dingbats" pitchFamily="1" charset="2"/>
              <a:buChar char=""/>
            </a:pPr>
            <a:r>
              <a:rPr lang="de-DE" altLang="ja-JP"/>
              <a:t>Der Schweizer Vogelschutz SVS/BirdLife Schweiz setzt sich daher für eine konsequente Umsetzung der ÖQV ein.</a:t>
            </a:r>
            <a:endParaRPr lang="de-DE" altLang="de-DE" b="1"/>
          </a:p>
        </p:txBody>
      </p:sp>
      <p:pic>
        <p:nvPicPr>
          <p:cNvPr id="150532" name="Picture 8" descr="Unbenannt-3">
            <a:extLst>
              <a:ext uri="{FF2B5EF4-FFF2-40B4-BE49-F238E27FC236}">
                <a16:creationId xmlns:a16="http://schemas.microsoft.com/office/drawing/2014/main" id="{9728BE79-7B33-6D45-BB08-5BD958D68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9" descr="namensherkunft">
            <a:extLst>
              <a:ext uri="{FF2B5EF4-FFF2-40B4-BE49-F238E27FC236}">
                <a16:creationId xmlns:a16="http://schemas.microsoft.com/office/drawing/2014/main" id="{79441ED3-7C6D-8848-A37A-B8C07C1C7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10" descr="kennzeichen">
            <a:extLst>
              <a:ext uri="{FF2B5EF4-FFF2-40B4-BE49-F238E27FC236}">
                <a16:creationId xmlns:a16="http://schemas.microsoft.com/office/drawing/2014/main" id="{3163CF9F-F6D4-E843-9A6A-23DA66B49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5" name="Picture 11" descr="stimme">
            <a:extLst>
              <a:ext uri="{FF2B5EF4-FFF2-40B4-BE49-F238E27FC236}">
                <a16:creationId xmlns:a16="http://schemas.microsoft.com/office/drawing/2014/main" id="{F2CCB435-056F-6943-A241-C46F24878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6" name="Picture 12" descr="verbreitung">
            <a:extLst>
              <a:ext uri="{FF2B5EF4-FFF2-40B4-BE49-F238E27FC236}">
                <a16:creationId xmlns:a16="http://schemas.microsoft.com/office/drawing/2014/main" id="{5CB7FABA-E38D-FC4E-8305-DE1B914271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7" name="Picture 13" descr="wanderung">
            <a:extLst>
              <a:ext uri="{FF2B5EF4-FFF2-40B4-BE49-F238E27FC236}">
                <a16:creationId xmlns:a16="http://schemas.microsoft.com/office/drawing/2014/main" id="{E45FF4BA-558D-7843-A0E9-F833314F34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8" name="Picture 14" descr="bestand">
            <a:extLst>
              <a:ext uri="{FF2B5EF4-FFF2-40B4-BE49-F238E27FC236}">
                <a16:creationId xmlns:a16="http://schemas.microsoft.com/office/drawing/2014/main" id="{646037E7-60C3-2E4D-B91A-3E885E7B4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15" descr="systematik">
            <a:extLst>
              <a:ext uri="{FF2B5EF4-FFF2-40B4-BE49-F238E27FC236}">
                <a16:creationId xmlns:a16="http://schemas.microsoft.com/office/drawing/2014/main" id="{2F5845CE-AA58-4D49-9101-F1F724E2C0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16" descr="vergleich">
            <a:extLst>
              <a:ext uri="{FF2B5EF4-FFF2-40B4-BE49-F238E27FC236}">
                <a16:creationId xmlns:a16="http://schemas.microsoft.com/office/drawing/2014/main" id="{D94E5F82-F295-A04E-BEFE-516D4A2B7A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17" descr="lebensraum">
            <a:extLst>
              <a:ext uri="{FF2B5EF4-FFF2-40B4-BE49-F238E27FC236}">
                <a16:creationId xmlns:a16="http://schemas.microsoft.com/office/drawing/2014/main" id="{02BDCB23-1CE1-A94D-9D51-C70A0CCADF7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2" name="Picture 18" descr="nahrung">
            <a:extLst>
              <a:ext uri="{FF2B5EF4-FFF2-40B4-BE49-F238E27FC236}">
                <a16:creationId xmlns:a16="http://schemas.microsoft.com/office/drawing/2014/main" id="{AD903A7D-71DF-3A48-8D91-0BBD0DF8FD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3" name="Picture 19" descr="jagdtechnik">
            <a:extLst>
              <a:ext uri="{FF2B5EF4-FFF2-40B4-BE49-F238E27FC236}">
                <a16:creationId xmlns:a16="http://schemas.microsoft.com/office/drawing/2014/main" id="{354568F0-55C4-0544-A3D5-9904516296C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4" name="Picture 20" descr="fortpflanzung">
            <a:extLst>
              <a:ext uri="{FF2B5EF4-FFF2-40B4-BE49-F238E27FC236}">
                <a16:creationId xmlns:a16="http://schemas.microsoft.com/office/drawing/2014/main" id="{9BFA1FA3-851F-6F49-A874-6AF4898F59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5" name="Picture 21" descr="gefährdung">
            <a:extLst>
              <a:ext uri="{FF2B5EF4-FFF2-40B4-BE49-F238E27FC236}">
                <a16:creationId xmlns:a16="http://schemas.microsoft.com/office/drawing/2014/main" id="{F343ECE1-3DB9-A54C-AF44-0BDA23F6348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6" name="Picture 22" descr="schutzmassnahmen">
            <a:extLst>
              <a:ext uri="{FF2B5EF4-FFF2-40B4-BE49-F238E27FC236}">
                <a16:creationId xmlns:a16="http://schemas.microsoft.com/office/drawing/2014/main" id="{935726E8-CB56-684E-8734-31DF7335A3A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63F2F176-95C2-9944-B400-FC5ECF0ED48E}"/>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152579" name="Rectangle 6">
            <a:extLst>
              <a:ext uri="{FF2B5EF4-FFF2-40B4-BE49-F238E27FC236}">
                <a16:creationId xmlns:a16="http://schemas.microsoft.com/office/drawing/2014/main" id="{5D068158-DA32-FE43-9C71-3ABE2DF82F7C}"/>
              </a:ext>
            </a:extLst>
          </p:cNvPr>
          <p:cNvSpPr>
            <a:spLocks noGrp="1" noChangeArrowheads="1"/>
          </p:cNvSpPr>
          <p:nvPr>
            <p:ph type="body" idx="1"/>
          </p:nvPr>
        </p:nvSpPr>
        <p:spPr>
          <a:xfrm>
            <a:off x="914400" y="990600"/>
            <a:ext cx="7620000" cy="4114800"/>
          </a:xfrm>
          <a:noFill/>
        </p:spPr>
        <p:txBody>
          <a:bodyPr/>
          <a:lstStyle/>
          <a:p>
            <a:pPr lvl="1" eaLnBrk="1" hangingPunct="1">
              <a:lnSpc>
                <a:spcPct val="110000"/>
              </a:lnSpc>
            </a:pPr>
            <a:r>
              <a:rPr lang="de-DE" altLang="de-DE"/>
              <a:t>Erstellen künstlicher Warten („Sitzkrücken“) für die Ansitzjagd</a:t>
            </a:r>
            <a:endParaRPr lang="de-DE" altLang="de-DE" b="1"/>
          </a:p>
        </p:txBody>
      </p:sp>
      <p:sp>
        <p:nvSpPr>
          <p:cNvPr id="152580" name="Line 8">
            <a:extLst>
              <a:ext uri="{FF2B5EF4-FFF2-40B4-BE49-F238E27FC236}">
                <a16:creationId xmlns:a16="http://schemas.microsoft.com/office/drawing/2014/main" id="{DFF2D046-3F4D-964F-9D4A-6301BAFEE6ED}"/>
              </a:ext>
            </a:extLst>
          </p:cNvPr>
          <p:cNvSpPr>
            <a:spLocks noChangeShapeType="1"/>
          </p:cNvSpPr>
          <p:nvPr/>
        </p:nvSpPr>
        <p:spPr bwMode="auto">
          <a:xfrm>
            <a:off x="2100263" y="2667000"/>
            <a:ext cx="0" cy="38862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52581" name="Line 9">
            <a:extLst>
              <a:ext uri="{FF2B5EF4-FFF2-40B4-BE49-F238E27FC236}">
                <a16:creationId xmlns:a16="http://schemas.microsoft.com/office/drawing/2014/main" id="{A4A3DE29-34EA-594C-8D7E-0396B2F9083A}"/>
              </a:ext>
            </a:extLst>
          </p:cNvPr>
          <p:cNvSpPr>
            <a:spLocks noChangeShapeType="1"/>
          </p:cNvSpPr>
          <p:nvPr/>
        </p:nvSpPr>
        <p:spPr bwMode="auto">
          <a:xfrm>
            <a:off x="2405063" y="2438400"/>
            <a:ext cx="1295400" cy="7620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152582" name="Text Box 10">
            <a:extLst>
              <a:ext uri="{FF2B5EF4-FFF2-40B4-BE49-F238E27FC236}">
                <a16:creationId xmlns:a16="http://schemas.microsoft.com/office/drawing/2014/main" id="{8F02A3D8-ABEC-664E-806F-94D8B4074CFB}"/>
              </a:ext>
            </a:extLst>
          </p:cNvPr>
          <p:cNvSpPr txBox="1">
            <a:spLocks noChangeArrowheads="1"/>
          </p:cNvSpPr>
          <p:nvPr/>
        </p:nvSpPr>
        <p:spPr bwMode="auto">
          <a:xfrm>
            <a:off x="1338263" y="4191000"/>
            <a:ext cx="1219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min. 1.5 m</a:t>
            </a:r>
          </a:p>
          <a:p>
            <a:r>
              <a:rPr lang="de-CH" altLang="de-DE" sz="900">
                <a:latin typeface="ヒラギノ角ゴ Pro W3" panose="020B0300000000000000" pitchFamily="34" charset="-128"/>
              </a:rPr>
              <a:t>∅ </a:t>
            </a:r>
            <a:r>
              <a:rPr lang="de-CH" altLang="de-DE" sz="1000">
                <a:latin typeface="ヒラギノ角ゴ Pro W3" panose="020B0300000000000000" pitchFamily="34" charset="-128"/>
              </a:rPr>
              <a:t> </a:t>
            </a:r>
            <a:r>
              <a:rPr lang="de-CH" altLang="de-DE" sz="1000"/>
              <a:t>10 cm</a:t>
            </a:r>
          </a:p>
        </p:txBody>
      </p:sp>
      <p:sp>
        <p:nvSpPr>
          <p:cNvPr id="152583" name="Text Box 11">
            <a:extLst>
              <a:ext uri="{FF2B5EF4-FFF2-40B4-BE49-F238E27FC236}">
                <a16:creationId xmlns:a16="http://schemas.microsoft.com/office/drawing/2014/main" id="{CC49D9A9-1FBB-1042-B585-E7AAAE0788E5}"/>
              </a:ext>
            </a:extLst>
          </p:cNvPr>
          <p:cNvSpPr txBox="1">
            <a:spLocks noChangeArrowheads="1"/>
          </p:cNvSpPr>
          <p:nvPr/>
        </p:nvSpPr>
        <p:spPr bwMode="auto">
          <a:xfrm>
            <a:off x="2786063" y="2057400"/>
            <a:ext cx="12192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ca. 30 cm</a:t>
            </a:r>
          </a:p>
          <a:p>
            <a:r>
              <a:rPr lang="de-CH" altLang="de-DE" sz="900">
                <a:latin typeface="ヒラギノ角ゴ Pro W3" panose="020B0300000000000000" pitchFamily="34" charset="-128"/>
              </a:rPr>
              <a:t>∅ </a:t>
            </a:r>
            <a:r>
              <a:rPr lang="de-CH" altLang="de-DE" sz="1000">
                <a:latin typeface="ヒラギノ角ゴ Pro W3" panose="020B0300000000000000" pitchFamily="34" charset="-128"/>
              </a:rPr>
              <a:t> </a:t>
            </a:r>
            <a:r>
              <a:rPr lang="de-CH" altLang="de-DE" sz="1000"/>
              <a:t>3 cm</a:t>
            </a:r>
          </a:p>
        </p:txBody>
      </p:sp>
      <p:sp>
        <p:nvSpPr>
          <p:cNvPr id="152584" name="Rectangle 12">
            <a:extLst>
              <a:ext uri="{FF2B5EF4-FFF2-40B4-BE49-F238E27FC236}">
                <a16:creationId xmlns:a16="http://schemas.microsoft.com/office/drawing/2014/main" id="{8CCF71F7-1406-2B4E-BCE7-46DC1095451D}"/>
              </a:ext>
            </a:extLst>
          </p:cNvPr>
          <p:cNvSpPr>
            <a:spLocks noChangeArrowheads="1"/>
          </p:cNvSpPr>
          <p:nvPr/>
        </p:nvSpPr>
        <p:spPr bwMode="auto">
          <a:xfrm>
            <a:off x="3962400" y="5105400"/>
            <a:ext cx="33528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nSpc>
                <a:spcPct val="120000"/>
              </a:lnSpc>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120000"/>
              </a:lnSpc>
              <a:spcBef>
                <a:spcPct val="20000"/>
              </a:spcBef>
              <a:buFont typeface="Zapf Dingbats" pitchFamily="1" charset="2"/>
              <a:buChar char=""/>
              <a:defRPr sz="2000">
                <a:solidFill>
                  <a:schemeClr val="tx1"/>
                </a:solidFill>
                <a:latin typeface="Arial" panose="020B0604020202020204" pitchFamily="34" charset="0"/>
                <a:ea typeface="ＭＳ Ｐゴシック" panose="020B0600070205080204" pitchFamily="34" charset="-128"/>
              </a:defRPr>
            </a:lvl2pPr>
            <a:lvl3pPr marL="1143000" indent="-228600">
              <a:lnSpc>
                <a:spcPct val="120000"/>
              </a:lnSpc>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lnSpc>
                <a:spcPct val="120000"/>
              </a:lnSpc>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20000"/>
              </a:lnSpc>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120000"/>
              </a:lnSpc>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110000"/>
              </a:lnSpc>
            </a:pPr>
            <a:r>
              <a:rPr lang="de-DE" altLang="de-DE"/>
              <a:t>An Ackerrändern oder in der Nähe von Scheunen aufstellen</a:t>
            </a:r>
            <a:endParaRPr lang="de-DE" altLang="de-DE" b="1"/>
          </a:p>
        </p:txBody>
      </p:sp>
      <p:pic>
        <p:nvPicPr>
          <p:cNvPr id="152585" name="Picture 13" descr="ansitzstange">
            <a:extLst>
              <a:ext uri="{FF2B5EF4-FFF2-40B4-BE49-F238E27FC236}">
                <a16:creationId xmlns:a16="http://schemas.microsoft.com/office/drawing/2014/main" id="{59C3DE05-E4B4-D74F-A048-235348E34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67000"/>
            <a:ext cx="1262063"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6" name="Picture 17" descr="Unbenannt-3">
            <a:extLst>
              <a:ext uri="{FF2B5EF4-FFF2-40B4-BE49-F238E27FC236}">
                <a16:creationId xmlns:a16="http://schemas.microsoft.com/office/drawing/2014/main" id="{8916A540-7F74-5644-862D-692CC3D78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7" name="Picture 18" descr="namensherkunft">
            <a:extLst>
              <a:ext uri="{FF2B5EF4-FFF2-40B4-BE49-F238E27FC236}">
                <a16:creationId xmlns:a16="http://schemas.microsoft.com/office/drawing/2014/main" id="{4BFFF758-93BF-054C-B09F-AF79B7369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8" name="Picture 19" descr="kennzeichen">
            <a:extLst>
              <a:ext uri="{FF2B5EF4-FFF2-40B4-BE49-F238E27FC236}">
                <a16:creationId xmlns:a16="http://schemas.microsoft.com/office/drawing/2014/main" id="{0087A0E5-4765-9549-A837-BAB7CA8A5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9" name="Picture 20" descr="stimme">
            <a:extLst>
              <a:ext uri="{FF2B5EF4-FFF2-40B4-BE49-F238E27FC236}">
                <a16:creationId xmlns:a16="http://schemas.microsoft.com/office/drawing/2014/main" id="{2F6DE772-FAED-BA4F-B156-974FBBA86C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0" name="Picture 21" descr="verbreitung">
            <a:extLst>
              <a:ext uri="{FF2B5EF4-FFF2-40B4-BE49-F238E27FC236}">
                <a16:creationId xmlns:a16="http://schemas.microsoft.com/office/drawing/2014/main" id="{E2275436-32A1-5740-B27C-0516448615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1" name="Picture 22" descr="wanderung">
            <a:extLst>
              <a:ext uri="{FF2B5EF4-FFF2-40B4-BE49-F238E27FC236}">
                <a16:creationId xmlns:a16="http://schemas.microsoft.com/office/drawing/2014/main" id="{F898ED8B-358D-9249-9065-4B4453BBB3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2" name="Picture 23" descr="bestand">
            <a:extLst>
              <a:ext uri="{FF2B5EF4-FFF2-40B4-BE49-F238E27FC236}">
                <a16:creationId xmlns:a16="http://schemas.microsoft.com/office/drawing/2014/main" id="{73AE0B3B-CBC3-1F47-ABD1-EDA9A774CE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3" name="Picture 24" descr="systematik">
            <a:extLst>
              <a:ext uri="{FF2B5EF4-FFF2-40B4-BE49-F238E27FC236}">
                <a16:creationId xmlns:a16="http://schemas.microsoft.com/office/drawing/2014/main" id="{7E5CA374-CB3A-E845-B2A9-2B8F5D1E73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4" name="Picture 25" descr="vergleich">
            <a:extLst>
              <a:ext uri="{FF2B5EF4-FFF2-40B4-BE49-F238E27FC236}">
                <a16:creationId xmlns:a16="http://schemas.microsoft.com/office/drawing/2014/main" id="{7575A6AF-879B-424E-ABDD-CC0DF1F743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5" name="Picture 26" descr="lebensraum">
            <a:extLst>
              <a:ext uri="{FF2B5EF4-FFF2-40B4-BE49-F238E27FC236}">
                <a16:creationId xmlns:a16="http://schemas.microsoft.com/office/drawing/2014/main" id="{E7421B49-32BA-BA48-A1F3-B6968F74B1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6" name="Picture 27" descr="nahrung">
            <a:extLst>
              <a:ext uri="{FF2B5EF4-FFF2-40B4-BE49-F238E27FC236}">
                <a16:creationId xmlns:a16="http://schemas.microsoft.com/office/drawing/2014/main" id="{09812E1F-6E4B-1747-A09E-7F8A88CE58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7" name="Picture 28" descr="jagdtechnik">
            <a:extLst>
              <a:ext uri="{FF2B5EF4-FFF2-40B4-BE49-F238E27FC236}">
                <a16:creationId xmlns:a16="http://schemas.microsoft.com/office/drawing/2014/main" id="{C468D8BB-8758-3C4D-BF7B-658AD6C884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8" name="Picture 29" descr="fortpflanzung">
            <a:extLst>
              <a:ext uri="{FF2B5EF4-FFF2-40B4-BE49-F238E27FC236}">
                <a16:creationId xmlns:a16="http://schemas.microsoft.com/office/drawing/2014/main" id="{832F573C-94D1-9C47-9A22-098E4A1C72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99" name="Picture 30" descr="gefährdung">
            <a:extLst>
              <a:ext uri="{FF2B5EF4-FFF2-40B4-BE49-F238E27FC236}">
                <a16:creationId xmlns:a16="http://schemas.microsoft.com/office/drawing/2014/main" id="{356A6186-7978-1145-B263-D91BD4911BE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00" name="Picture 31" descr="schutzmassnahmen">
            <a:extLst>
              <a:ext uri="{FF2B5EF4-FFF2-40B4-BE49-F238E27FC236}">
                <a16:creationId xmlns:a16="http://schemas.microsoft.com/office/drawing/2014/main" id="{41498663-EB78-B346-8FA2-C2239DA1055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01" name="Picture 32">
            <a:extLst>
              <a:ext uri="{FF2B5EF4-FFF2-40B4-BE49-F238E27FC236}">
                <a16:creationId xmlns:a16="http://schemas.microsoft.com/office/drawing/2014/main" id="{4017814A-837D-1640-AA9C-911B179EF1D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95800" y="1676400"/>
            <a:ext cx="4419600"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9BCD89ED-F830-AD48-85AE-43F61D10AE4E}"/>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54627" name="Picture 5" descr="nistkasten">
            <a:extLst>
              <a:ext uri="{FF2B5EF4-FFF2-40B4-BE49-F238E27FC236}">
                <a16:creationId xmlns:a16="http://schemas.microsoft.com/office/drawing/2014/main" id="{633A5E57-D382-124C-954A-5EFCD1523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272" b="7544"/>
          <a:stretch>
            <a:fillRect/>
          </a:stretch>
        </p:blipFill>
        <p:spPr bwMode="auto">
          <a:xfrm>
            <a:off x="5349875" y="1143000"/>
            <a:ext cx="33369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7">
            <a:extLst>
              <a:ext uri="{FF2B5EF4-FFF2-40B4-BE49-F238E27FC236}">
                <a16:creationId xmlns:a16="http://schemas.microsoft.com/office/drawing/2014/main" id="{4BD8B4A0-F830-CE4E-9FA3-2979377BD405}"/>
              </a:ext>
            </a:extLst>
          </p:cNvPr>
          <p:cNvSpPr txBox="1">
            <a:spLocks noChangeArrowheads="1"/>
          </p:cNvSpPr>
          <p:nvPr/>
        </p:nvSpPr>
        <p:spPr bwMode="auto">
          <a:xfrm rot="-5400000">
            <a:off x="8199438" y="59737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NABU</a:t>
            </a:r>
          </a:p>
        </p:txBody>
      </p:sp>
      <p:sp>
        <p:nvSpPr>
          <p:cNvPr id="154629" name="Text Box 8">
            <a:extLst>
              <a:ext uri="{FF2B5EF4-FFF2-40B4-BE49-F238E27FC236}">
                <a16:creationId xmlns:a16="http://schemas.microsoft.com/office/drawing/2014/main" id="{0885A844-8EB0-4B4F-B608-B5F1E58A6B5E}"/>
              </a:ext>
            </a:extLst>
          </p:cNvPr>
          <p:cNvSpPr txBox="1">
            <a:spLocks noChangeArrowheads="1"/>
          </p:cNvSpPr>
          <p:nvPr/>
        </p:nvSpPr>
        <p:spPr bwMode="auto">
          <a:xfrm rot="-5400000">
            <a:off x="8199438" y="29257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J. Weber</a:t>
            </a:r>
          </a:p>
        </p:txBody>
      </p:sp>
      <p:sp>
        <p:nvSpPr>
          <p:cNvPr id="154630" name="Rectangle 9">
            <a:extLst>
              <a:ext uri="{FF2B5EF4-FFF2-40B4-BE49-F238E27FC236}">
                <a16:creationId xmlns:a16="http://schemas.microsoft.com/office/drawing/2014/main" id="{CBF93A2C-ABE7-C043-B139-9D272D34A875}"/>
              </a:ext>
            </a:extLst>
          </p:cNvPr>
          <p:cNvSpPr>
            <a:spLocks noGrp="1" noChangeArrowheads="1"/>
          </p:cNvSpPr>
          <p:nvPr>
            <p:ph type="body" idx="1"/>
          </p:nvPr>
        </p:nvSpPr>
        <p:spPr>
          <a:xfrm>
            <a:off x="533400" y="990600"/>
            <a:ext cx="4724400" cy="4114800"/>
          </a:xfrm>
          <a:noFill/>
        </p:spPr>
        <p:txBody>
          <a:bodyPr/>
          <a:lstStyle/>
          <a:p>
            <a:pPr lvl="1" eaLnBrk="1" hangingPunct="1">
              <a:lnSpc>
                <a:spcPct val="140000"/>
              </a:lnSpc>
            </a:pPr>
            <a:r>
              <a:rPr lang="de-DE" altLang="de-DE"/>
              <a:t>Anbringen von Nistkästen in ausgeräumten, weitgehend baumfreien Landschaften sowie in Stadtbereichen</a:t>
            </a:r>
            <a:endParaRPr lang="de-DE" altLang="de-DE" b="1"/>
          </a:p>
        </p:txBody>
      </p:sp>
      <p:pic>
        <p:nvPicPr>
          <p:cNvPr id="154631" name="Picture 13" descr="Unbenannt-3">
            <a:extLst>
              <a:ext uri="{FF2B5EF4-FFF2-40B4-BE49-F238E27FC236}">
                <a16:creationId xmlns:a16="http://schemas.microsoft.com/office/drawing/2014/main" id="{C775555A-8640-4B4E-B71C-6552010D5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14" descr="namensherkunft">
            <a:extLst>
              <a:ext uri="{FF2B5EF4-FFF2-40B4-BE49-F238E27FC236}">
                <a16:creationId xmlns:a16="http://schemas.microsoft.com/office/drawing/2014/main" id="{86154C0A-1A04-8C4C-A182-32392C231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3" name="Picture 15" descr="kennzeichen">
            <a:extLst>
              <a:ext uri="{FF2B5EF4-FFF2-40B4-BE49-F238E27FC236}">
                <a16:creationId xmlns:a16="http://schemas.microsoft.com/office/drawing/2014/main" id="{F8891A97-0F6D-AD4F-9B67-A54517D77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4" name="Picture 16" descr="stimme">
            <a:extLst>
              <a:ext uri="{FF2B5EF4-FFF2-40B4-BE49-F238E27FC236}">
                <a16:creationId xmlns:a16="http://schemas.microsoft.com/office/drawing/2014/main" id="{BDC9DDC1-5CF6-8643-82FF-7AD7CAAE7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17" descr="verbreitung">
            <a:extLst>
              <a:ext uri="{FF2B5EF4-FFF2-40B4-BE49-F238E27FC236}">
                <a16:creationId xmlns:a16="http://schemas.microsoft.com/office/drawing/2014/main" id="{99D45CAA-E055-E64A-9888-F234505AFD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6" name="Picture 18" descr="wanderung">
            <a:extLst>
              <a:ext uri="{FF2B5EF4-FFF2-40B4-BE49-F238E27FC236}">
                <a16:creationId xmlns:a16="http://schemas.microsoft.com/office/drawing/2014/main" id="{A6282486-AE03-344F-8D72-F228B6C46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7" name="Picture 19" descr="bestand">
            <a:extLst>
              <a:ext uri="{FF2B5EF4-FFF2-40B4-BE49-F238E27FC236}">
                <a16:creationId xmlns:a16="http://schemas.microsoft.com/office/drawing/2014/main" id="{70255197-1615-DD42-A784-7623D875C3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8" name="Picture 20" descr="systematik">
            <a:extLst>
              <a:ext uri="{FF2B5EF4-FFF2-40B4-BE49-F238E27FC236}">
                <a16:creationId xmlns:a16="http://schemas.microsoft.com/office/drawing/2014/main" id="{6B65EE4F-4EAD-2348-A772-7AA1FD5EB0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9" name="Picture 21" descr="vergleich">
            <a:extLst>
              <a:ext uri="{FF2B5EF4-FFF2-40B4-BE49-F238E27FC236}">
                <a16:creationId xmlns:a16="http://schemas.microsoft.com/office/drawing/2014/main" id="{00515679-4E7D-124C-80E9-8850C0FB46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0" name="Picture 22" descr="lebensraum">
            <a:extLst>
              <a:ext uri="{FF2B5EF4-FFF2-40B4-BE49-F238E27FC236}">
                <a16:creationId xmlns:a16="http://schemas.microsoft.com/office/drawing/2014/main" id="{260AB6AD-FE5B-874A-B423-9C236EE827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1" name="Picture 23" descr="nahrung">
            <a:extLst>
              <a:ext uri="{FF2B5EF4-FFF2-40B4-BE49-F238E27FC236}">
                <a16:creationId xmlns:a16="http://schemas.microsoft.com/office/drawing/2014/main" id="{FD66A705-55B9-CB41-9467-6A5AA61001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2" name="Picture 24" descr="jagdtechnik">
            <a:extLst>
              <a:ext uri="{FF2B5EF4-FFF2-40B4-BE49-F238E27FC236}">
                <a16:creationId xmlns:a16="http://schemas.microsoft.com/office/drawing/2014/main" id="{9587FB81-874B-3342-A8F4-54F56AE77F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3" name="Picture 25" descr="fortpflanzung">
            <a:extLst>
              <a:ext uri="{FF2B5EF4-FFF2-40B4-BE49-F238E27FC236}">
                <a16:creationId xmlns:a16="http://schemas.microsoft.com/office/drawing/2014/main" id="{D7607D14-4C71-9D44-B61B-F1FF1ACEFC3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4" name="Picture 26" descr="gefährdung">
            <a:extLst>
              <a:ext uri="{FF2B5EF4-FFF2-40B4-BE49-F238E27FC236}">
                <a16:creationId xmlns:a16="http://schemas.microsoft.com/office/drawing/2014/main" id="{304EE8AD-D133-AD42-91A4-AC997F3DA1A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5" name="Picture 27" descr="schutzmassnahmen">
            <a:extLst>
              <a:ext uri="{FF2B5EF4-FFF2-40B4-BE49-F238E27FC236}">
                <a16:creationId xmlns:a16="http://schemas.microsoft.com/office/drawing/2014/main" id="{4CA1D4E2-28DD-324B-AB0C-49A68936BE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6" name="Picture 28">
            <a:extLst>
              <a:ext uri="{FF2B5EF4-FFF2-40B4-BE49-F238E27FC236}">
                <a16:creationId xmlns:a16="http://schemas.microsoft.com/office/drawing/2014/main" id="{DBFA98D5-1AA8-0D4B-9AF7-4021E4F678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6800" y="3657600"/>
            <a:ext cx="762000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05B18545-682C-4143-98AC-F4C323BF657E}"/>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56675" name="Picture 12">
            <a:extLst>
              <a:ext uri="{FF2B5EF4-FFF2-40B4-BE49-F238E27FC236}">
                <a16:creationId xmlns:a16="http://schemas.microsoft.com/office/drawing/2014/main" id="{6F75959A-BC6F-5D48-BE9F-DD8A0FA1D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3521075" cy="84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6676" name="Picture 11">
            <a:extLst>
              <a:ext uri="{FF2B5EF4-FFF2-40B4-BE49-F238E27FC236}">
                <a16:creationId xmlns:a16="http://schemas.microsoft.com/office/drawing/2014/main" id="{CD973F94-CF7B-434D-B16B-11E2AE8014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25" y="3068638"/>
            <a:ext cx="4498975" cy="37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6677" name="Text Box 8">
            <a:extLst>
              <a:ext uri="{FF2B5EF4-FFF2-40B4-BE49-F238E27FC236}">
                <a16:creationId xmlns:a16="http://schemas.microsoft.com/office/drawing/2014/main" id="{89EC38FA-DACC-8E41-99A2-EB08B9532989}"/>
              </a:ext>
            </a:extLst>
          </p:cNvPr>
          <p:cNvSpPr txBox="1">
            <a:spLocks noChangeArrowheads="1"/>
          </p:cNvSpPr>
          <p:nvPr/>
        </p:nvSpPr>
        <p:spPr bwMode="auto">
          <a:xfrm>
            <a:off x="838200" y="4205288"/>
            <a:ext cx="354488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400"/>
              <a:t>(Berner Zeitung vom 25.1.2005)</a:t>
            </a:r>
          </a:p>
        </p:txBody>
      </p:sp>
      <p:sp>
        <p:nvSpPr>
          <p:cNvPr id="156678" name="Text Box 9">
            <a:extLst>
              <a:ext uri="{FF2B5EF4-FFF2-40B4-BE49-F238E27FC236}">
                <a16:creationId xmlns:a16="http://schemas.microsoft.com/office/drawing/2014/main" id="{22FC5502-9F10-7640-9665-630730EFCFB3}"/>
              </a:ext>
            </a:extLst>
          </p:cNvPr>
          <p:cNvSpPr txBox="1">
            <a:spLocks noChangeArrowheads="1"/>
          </p:cNvSpPr>
          <p:nvPr/>
        </p:nvSpPr>
        <p:spPr bwMode="auto">
          <a:xfrm>
            <a:off x="990600" y="838200"/>
            <a:ext cx="7924800"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20000"/>
              </a:spcBef>
            </a:pPr>
            <a:r>
              <a:rPr lang="de-DE" altLang="de-DE" sz="2400" b="1"/>
              <a:t>Rabenvögel haben eine Bedeutung als Nistplatzlieferanten</a:t>
            </a:r>
          </a:p>
          <a:p>
            <a:pPr eaLnBrk="1" hangingPunct="1">
              <a:lnSpc>
                <a:spcPct val="20000"/>
              </a:lnSpc>
              <a:spcBef>
                <a:spcPct val="20000"/>
              </a:spcBef>
            </a:pPr>
            <a:endParaRPr lang="de-DE" altLang="de-DE" sz="2400"/>
          </a:p>
          <a:p>
            <a:pPr lvl="1" eaLnBrk="1" hangingPunct="1">
              <a:lnSpc>
                <a:spcPct val="110000"/>
              </a:lnSpc>
              <a:spcBef>
                <a:spcPct val="20000"/>
              </a:spcBef>
              <a:buFont typeface="Zapf Dingbats" pitchFamily="1" charset="2"/>
              <a:buChar char=""/>
            </a:pPr>
            <a:r>
              <a:rPr lang="de-DE" altLang="de-DE" sz="2000"/>
              <a:t> Jagd auf Rabenvögel wegen generellem Nistplatzmangel in   </a:t>
            </a:r>
          </a:p>
          <a:p>
            <a:pPr lvl="1" eaLnBrk="1" hangingPunct="1">
              <a:lnSpc>
                <a:spcPct val="80000"/>
              </a:lnSpc>
              <a:spcBef>
                <a:spcPct val="20000"/>
              </a:spcBef>
              <a:buFont typeface="Zapf Dingbats" pitchFamily="1" charset="2"/>
              <a:buNone/>
            </a:pPr>
            <a:r>
              <a:rPr lang="de-DE" altLang="de-DE" sz="2000"/>
              <a:t>     ausgeräumter Feldflur daher zusätzlich negativ</a:t>
            </a:r>
          </a:p>
          <a:p>
            <a:pPr lvl="1" eaLnBrk="1" hangingPunct="1">
              <a:lnSpc>
                <a:spcPct val="90000"/>
              </a:lnSpc>
              <a:spcBef>
                <a:spcPct val="20000"/>
              </a:spcBef>
            </a:pPr>
            <a:r>
              <a:rPr lang="de-DE" altLang="de-DE" sz="2000"/>
              <a:t>     (aus biologischer Sicht ohnehin unsinnig)</a:t>
            </a:r>
            <a:endParaRPr lang="de-CH" altLang="de-DE" sz="2000"/>
          </a:p>
        </p:txBody>
      </p:sp>
      <p:pic>
        <p:nvPicPr>
          <p:cNvPr id="156679" name="Picture 16" descr="Unbenannt-3">
            <a:extLst>
              <a:ext uri="{FF2B5EF4-FFF2-40B4-BE49-F238E27FC236}">
                <a16:creationId xmlns:a16="http://schemas.microsoft.com/office/drawing/2014/main" id="{ACB600CD-0326-CC40-AABA-49FAFB1D1D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17" descr="namensherkunft">
            <a:extLst>
              <a:ext uri="{FF2B5EF4-FFF2-40B4-BE49-F238E27FC236}">
                <a16:creationId xmlns:a16="http://schemas.microsoft.com/office/drawing/2014/main" id="{C53D4433-D39D-D148-B2F8-9763D1A5B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Picture 18" descr="kennzeichen">
            <a:extLst>
              <a:ext uri="{FF2B5EF4-FFF2-40B4-BE49-F238E27FC236}">
                <a16:creationId xmlns:a16="http://schemas.microsoft.com/office/drawing/2014/main" id="{BEE05AE1-F8CB-B042-921B-314924898F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2" name="Picture 19" descr="stimme">
            <a:extLst>
              <a:ext uri="{FF2B5EF4-FFF2-40B4-BE49-F238E27FC236}">
                <a16:creationId xmlns:a16="http://schemas.microsoft.com/office/drawing/2014/main" id="{B17BEBD6-2BBC-FA46-803C-69A6A100F6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3" name="Picture 20" descr="verbreitung">
            <a:extLst>
              <a:ext uri="{FF2B5EF4-FFF2-40B4-BE49-F238E27FC236}">
                <a16:creationId xmlns:a16="http://schemas.microsoft.com/office/drawing/2014/main" id="{927FBDA6-60F7-134A-AFAE-FF1FB894B7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4" name="Picture 21" descr="wanderung">
            <a:extLst>
              <a:ext uri="{FF2B5EF4-FFF2-40B4-BE49-F238E27FC236}">
                <a16:creationId xmlns:a16="http://schemas.microsoft.com/office/drawing/2014/main" id="{69204CF4-AEAE-1D41-9CF5-DF77A53969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5" name="Picture 22" descr="bestand">
            <a:extLst>
              <a:ext uri="{FF2B5EF4-FFF2-40B4-BE49-F238E27FC236}">
                <a16:creationId xmlns:a16="http://schemas.microsoft.com/office/drawing/2014/main" id="{EFF0EE22-A6BA-0D48-BF37-BC1D435EA3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6" name="Picture 23" descr="systematik">
            <a:extLst>
              <a:ext uri="{FF2B5EF4-FFF2-40B4-BE49-F238E27FC236}">
                <a16:creationId xmlns:a16="http://schemas.microsoft.com/office/drawing/2014/main" id="{601402B2-C90B-D148-9B4A-8C4704CA69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7" name="Picture 24" descr="vergleich">
            <a:extLst>
              <a:ext uri="{FF2B5EF4-FFF2-40B4-BE49-F238E27FC236}">
                <a16:creationId xmlns:a16="http://schemas.microsoft.com/office/drawing/2014/main" id="{D6C10D53-6093-4A48-B7E0-8FAC5A0E24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8" name="Picture 25" descr="lebensraum">
            <a:extLst>
              <a:ext uri="{FF2B5EF4-FFF2-40B4-BE49-F238E27FC236}">
                <a16:creationId xmlns:a16="http://schemas.microsoft.com/office/drawing/2014/main" id="{B9FD2BAA-AB84-BD4D-9F05-AE6BA3AC153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9" name="Picture 26" descr="nahrung">
            <a:extLst>
              <a:ext uri="{FF2B5EF4-FFF2-40B4-BE49-F238E27FC236}">
                <a16:creationId xmlns:a16="http://schemas.microsoft.com/office/drawing/2014/main" id="{0AE8D643-0244-7145-81C3-5FF3F26642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90" name="Picture 27" descr="jagdtechnik">
            <a:extLst>
              <a:ext uri="{FF2B5EF4-FFF2-40B4-BE49-F238E27FC236}">
                <a16:creationId xmlns:a16="http://schemas.microsoft.com/office/drawing/2014/main" id="{0A2484E1-41B7-7F42-9A79-12FEE30CD8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91" name="Picture 28" descr="fortpflanzung">
            <a:extLst>
              <a:ext uri="{FF2B5EF4-FFF2-40B4-BE49-F238E27FC236}">
                <a16:creationId xmlns:a16="http://schemas.microsoft.com/office/drawing/2014/main" id="{58FD21DE-8612-304C-BD18-C16AABB888F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92" name="Picture 29" descr="gefährdung">
            <a:extLst>
              <a:ext uri="{FF2B5EF4-FFF2-40B4-BE49-F238E27FC236}">
                <a16:creationId xmlns:a16="http://schemas.microsoft.com/office/drawing/2014/main" id="{F7285FC9-ADD1-9F40-8FB4-38EAD55BD6C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93" name="Picture 30" descr="schutzmassnahmen">
            <a:extLst>
              <a:ext uri="{FF2B5EF4-FFF2-40B4-BE49-F238E27FC236}">
                <a16:creationId xmlns:a16="http://schemas.microsoft.com/office/drawing/2014/main" id="{A46864BA-9F67-674C-84FB-DCEAE4E7782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049693E7-48C1-A047-9F8F-239AA81AA88C}"/>
              </a:ext>
            </a:extLst>
          </p:cNvPr>
          <p:cNvSpPr>
            <a:spLocks noChangeArrowheads="1"/>
          </p:cNvSpPr>
          <p:nvPr/>
        </p:nvSpPr>
        <p:spPr bwMode="auto">
          <a:xfrm>
            <a:off x="762000" y="609600"/>
            <a:ext cx="8382000" cy="6248400"/>
          </a:xfrm>
          <a:prstGeom prst="rect">
            <a:avLst/>
          </a:prstGeom>
          <a:solidFill>
            <a:schemeClr val="bg1">
              <a:alpha val="70195"/>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58723" name="Picture 9">
            <a:extLst>
              <a:ext uri="{FF2B5EF4-FFF2-40B4-BE49-F238E27FC236}">
                <a16:creationId xmlns:a16="http://schemas.microsoft.com/office/drawing/2014/main" id="{8BF38838-E690-B441-805A-63602AE54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447800"/>
            <a:ext cx="24003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24" name="Rectangle 3">
            <a:extLst>
              <a:ext uri="{FF2B5EF4-FFF2-40B4-BE49-F238E27FC236}">
                <a16:creationId xmlns:a16="http://schemas.microsoft.com/office/drawing/2014/main" id="{BABAE1B4-A119-AB4A-86DB-CF78FD4BC01E}"/>
              </a:ext>
            </a:extLst>
          </p:cNvPr>
          <p:cNvSpPr>
            <a:spLocks noGrp="1" noChangeArrowheads="1"/>
          </p:cNvSpPr>
          <p:nvPr>
            <p:ph type="body" idx="1"/>
          </p:nvPr>
        </p:nvSpPr>
        <p:spPr>
          <a:xfrm>
            <a:off x="1143000" y="990600"/>
            <a:ext cx="7620000" cy="5638800"/>
          </a:xfrm>
        </p:spPr>
        <p:txBody>
          <a:bodyPr/>
          <a:lstStyle/>
          <a:p>
            <a:pPr eaLnBrk="1" hangingPunct="1">
              <a:lnSpc>
                <a:spcPct val="110000"/>
              </a:lnSpc>
            </a:pPr>
            <a:r>
              <a:rPr lang="de-DE" altLang="de-DE" sz="1800"/>
              <a:t>Einschränkung der Freizeitnutzung in Nähe der Felsbruten</a:t>
            </a:r>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endParaRPr lang="de-DE" altLang="de-DE" sz="1800"/>
          </a:p>
          <a:p>
            <a:pPr eaLnBrk="1" hangingPunct="1">
              <a:lnSpc>
                <a:spcPct val="110000"/>
              </a:lnSpc>
            </a:pPr>
            <a:r>
              <a:rPr lang="de-DE" altLang="de-DE" sz="1800"/>
              <a:t>In Badewannen (Viehtränken) ein Brett</a:t>
            </a:r>
            <a:br>
              <a:rPr lang="de-DE" altLang="de-DE" sz="1800"/>
            </a:br>
            <a:r>
              <a:rPr lang="de-DE" altLang="de-DE" sz="1800"/>
              <a:t>(ca. 20 x 20 cm, 2 cm dick) als Ausstiegshilfe</a:t>
            </a:r>
            <a:br>
              <a:rPr lang="de-DE" altLang="de-DE" sz="1800"/>
            </a:br>
            <a:r>
              <a:rPr lang="de-DE" altLang="de-DE" sz="1800"/>
              <a:t>hineinlegen, damit Turmfalken, die beim</a:t>
            </a:r>
            <a:br>
              <a:rPr lang="de-DE" altLang="de-DE" sz="1800"/>
            </a:br>
            <a:r>
              <a:rPr lang="de-DE" altLang="de-DE" sz="1800"/>
              <a:t>Trinken hineinfallen, nicht ertrinken.</a:t>
            </a:r>
          </a:p>
        </p:txBody>
      </p:sp>
      <p:pic>
        <p:nvPicPr>
          <p:cNvPr id="158725" name="Picture 6" descr="steinschlag_naturschutz1">
            <a:extLst>
              <a:ext uri="{FF2B5EF4-FFF2-40B4-BE49-F238E27FC236}">
                <a16:creationId xmlns:a16="http://schemas.microsoft.com/office/drawing/2014/main" id="{9751B34C-1A4D-134A-8E76-DD5371EC4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14478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 Box 7">
            <a:extLst>
              <a:ext uri="{FF2B5EF4-FFF2-40B4-BE49-F238E27FC236}">
                <a16:creationId xmlns:a16="http://schemas.microsoft.com/office/drawing/2014/main" id="{D7CDCF18-6972-3E49-AAA2-86854CDEF639}"/>
              </a:ext>
            </a:extLst>
          </p:cNvPr>
          <p:cNvSpPr txBox="1">
            <a:spLocks noChangeArrowheads="1"/>
          </p:cNvSpPr>
          <p:nvPr/>
        </p:nvSpPr>
        <p:spPr bwMode="auto">
          <a:xfrm rot="-5400000">
            <a:off x="5990431" y="2842419"/>
            <a:ext cx="3960813"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Gesellschaft zur Erhaltung der Eulen e.V.</a:t>
            </a:r>
          </a:p>
        </p:txBody>
      </p:sp>
      <p:sp>
        <p:nvSpPr>
          <p:cNvPr id="158727" name="Text Box 8">
            <a:extLst>
              <a:ext uri="{FF2B5EF4-FFF2-40B4-BE49-F238E27FC236}">
                <a16:creationId xmlns:a16="http://schemas.microsoft.com/office/drawing/2014/main" id="{32843D11-3E4B-9C46-937C-7FAF2F44889D}"/>
              </a:ext>
            </a:extLst>
          </p:cNvPr>
          <p:cNvSpPr txBox="1">
            <a:spLocks noChangeArrowheads="1"/>
          </p:cNvSpPr>
          <p:nvPr/>
        </p:nvSpPr>
        <p:spPr bwMode="auto">
          <a:xfrm rot="-5400000">
            <a:off x="3362325" y="3489325"/>
            <a:ext cx="266382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Deutscher Alpenverein</a:t>
            </a:r>
          </a:p>
        </p:txBody>
      </p:sp>
      <p:pic>
        <p:nvPicPr>
          <p:cNvPr id="158728" name="Picture 13" descr="Unbenannt-3">
            <a:extLst>
              <a:ext uri="{FF2B5EF4-FFF2-40B4-BE49-F238E27FC236}">
                <a16:creationId xmlns:a16="http://schemas.microsoft.com/office/drawing/2014/main" id="{A11F7944-3E1C-2641-9626-1B58ECC33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14" descr="namensherkunft">
            <a:extLst>
              <a:ext uri="{FF2B5EF4-FFF2-40B4-BE49-F238E27FC236}">
                <a16:creationId xmlns:a16="http://schemas.microsoft.com/office/drawing/2014/main" id="{373FF796-6BCB-0845-9EBD-E8A3830771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15" descr="kennzeichen">
            <a:extLst>
              <a:ext uri="{FF2B5EF4-FFF2-40B4-BE49-F238E27FC236}">
                <a16:creationId xmlns:a16="http://schemas.microsoft.com/office/drawing/2014/main" id="{6252BEF3-ACAC-5743-8AE7-A12392675B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1" name="Picture 16" descr="stimme">
            <a:extLst>
              <a:ext uri="{FF2B5EF4-FFF2-40B4-BE49-F238E27FC236}">
                <a16:creationId xmlns:a16="http://schemas.microsoft.com/office/drawing/2014/main" id="{71BD6072-7F7D-814F-92A3-4E966A4197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2" name="Picture 17" descr="verbreitung">
            <a:extLst>
              <a:ext uri="{FF2B5EF4-FFF2-40B4-BE49-F238E27FC236}">
                <a16:creationId xmlns:a16="http://schemas.microsoft.com/office/drawing/2014/main" id="{3E2F4BA8-5E61-E940-A3BE-8573DFA1A8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3" name="Picture 18" descr="wanderung">
            <a:extLst>
              <a:ext uri="{FF2B5EF4-FFF2-40B4-BE49-F238E27FC236}">
                <a16:creationId xmlns:a16="http://schemas.microsoft.com/office/drawing/2014/main" id="{682C78E1-2452-EB44-AA14-0E4E8CBE67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4" name="Picture 19" descr="bestand">
            <a:extLst>
              <a:ext uri="{FF2B5EF4-FFF2-40B4-BE49-F238E27FC236}">
                <a16:creationId xmlns:a16="http://schemas.microsoft.com/office/drawing/2014/main" id="{F7C6A2FC-6B41-A740-8928-2B244955AF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5" name="Picture 20" descr="systematik">
            <a:extLst>
              <a:ext uri="{FF2B5EF4-FFF2-40B4-BE49-F238E27FC236}">
                <a16:creationId xmlns:a16="http://schemas.microsoft.com/office/drawing/2014/main" id="{1321C5EF-E97F-3842-8138-A4C77E0DAEA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6" name="Picture 21" descr="vergleich">
            <a:extLst>
              <a:ext uri="{FF2B5EF4-FFF2-40B4-BE49-F238E27FC236}">
                <a16:creationId xmlns:a16="http://schemas.microsoft.com/office/drawing/2014/main" id="{AC665BCB-C70D-2540-94D5-967A11A2BC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7" name="Picture 22" descr="lebensraum">
            <a:extLst>
              <a:ext uri="{FF2B5EF4-FFF2-40B4-BE49-F238E27FC236}">
                <a16:creationId xmlns:a16="http://schemas.microsoft.com/office/drawing/2014/main" id="{A4657C4E-8ECA-4D44-97A2-E4EBADE9AE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8" name="Picture 23" descr="nahrung">
            <a:extLst>
              <a:ext uri="{FF2B5EF4-FFF2-40B4-BE49-F238E27FC236}">
                <a16:creationId xmlns:a16="http://schemas.microsoft.com/office/drawing/2014/main" id="{946B7211-9C01-FD46-A7EE-E142A62B191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9" name="Picture 24" descr="jagdtechnik">
            <a:extLst>
              <a:ext uri="{FF2B5EF4-FFF2-40B4-BE49-F238E27FC236}">
                <a16:creationId xmlns:a16="http://schemas.microsoft.com/office/drawing/2014/main" id="{5A568B4F-2E47-CB47-8D69-7FB1E0910BF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0" name="Picture 25" descr="fortpflanzung">
            <a:extLst>
              <a:ext uri="{FF2B5EF4-FFF2-40B4-BE49-F238E27FC236}">
                <a16:creationId xmlns:a16="http://schemas.microsoft.com/office/drawing/2014/main" id="{6A057AE7-0AA1-4D44-8046-F6F82297EE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1" name="Picture 26" descr="gefährdung">
            <a:extLst>
              <a:ext uri="{FF2B5EF4-FFF2-40B4-BE49-F238E27FC236}">
                <a16:creationId xmlns:a16="http://schemas.microsoft.com/office/drawing/2014/main" id="{4CA2C47A-28A7-3446-8FFA-415BA5E6F65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2" name="Picture 27" descr="schutzmassnahmen">
            <a:extLst>
              <a:ext uri="{FF2B5EF4-FFF2-40B4-BE49-F238E27FC236}">
                <a16:creationId xmlns:a16="http://schemas.microsoft.com/office/drawing/2014/main" id="{53D640FF-54FD-464E-8117-F400E8226B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3" name="Picture 28">
            <a:extLst>
              <a:ext uri="{FF2B5EF4-FFF2-40B4-BE49-F238E27FC236}">
                <a16:creationId xmlns:a16="http://schemas.microsoft.com/office/drawing/2014/main" id="{DAC1783F-9856-6A43-B37C-992804BAE57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77000" y="5268913"/>
            <a:ext cx="2133600"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8744" name="Text Box 29">
            <a:extLst>
              <a:ext uri="{FF2B5EF4-FFF2-40B4-BE49-F238E27FC236}">
                <a16:creationId xmlns:a16="http://schemas.microsoft.com/office/drawing/2014/main" id="{4992F43D-1CA0-2B4D-8E9B-8A79B266E084}"/>
              </a:ext>
            </a:extLst>
          </p:cNvPr>
          <p:cNvSpPr txBox="1">
            <a:spLocks noChangeArrowheads="1"/>
          </p:cNvSpPr>
          <p:nvPr/>
        </p:nvSpPr>
        <p:spPr bwMode="auto">
          <a:xfrm rot="-5400000">
            <a:off x="8123238" y="6049962"/>
            <a:ext cx="12192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000"/>
              <a:t>W. Morscher</a:t>
            </a: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7" descr="TITEL">
            <a:extLst>
              <a:ext uri="{FF2B5EF4-FFF2-40B4-BE49-F238E27FC236}">
                <a16:creationId xmlns:a16="http://schemas.microsoft.com/office/drawing/2014/main" id="{0E9347A9-CBF9-D142-92D8-A40F778DB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0" y="5257800"/>
            <a:ext cx="2667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Picture 9" descr="TITEL">
            <a:extLst>
              <a:ext uri="{FF2B5EF4-FFF2-40B4-BE49-F238E27FC236}">
                <a16:creationId xmlns:a16="http://schemas.microsoft.com/office/drawing/2014/main" id="{CC641ADE-86F0-3746-AE9D-2BA182FCAF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7620000"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Box 11">
            <a:extLst>
              <a:ext uri="{FF2B5EF4-FFF2-40B4-BE49-F238E27FC236}">
                <a16:creationId xmlns:a16="http://schemas.microsoft.com/office/drawing/2014/main" id="{1A5A8053-AD59-0547-B087-9023583E23EB}"/>
              </a:ext>
            </a:extLst>
          </p:cNvPr>
          <p:cNvSpPr txBox="1">
            <a:spLocks noChangeArrowheads="1"/>
          </p:cNvSpPr>
          <p:nvPr/>
        </p:nvSpPr>
        <p:spPr bwMode="auto">
          <a:xfrm rot="-5400000">
            <a:off x="7041357" y="4691856"/>
            <a:ext cx="396081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CH" altLang="de-DE" sz="1000"/>
              <a:t>Hintergrundbild: Günter Bachmeier</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a:extLst>
              <a:ext uri="{FF2B5EF4-FFF2-40B4-BE49-F238E27FC236}">
                <a16:creationId xmlns:a16="http://schemas.microsoft.com/office/drawing/2014/main" id="{AA952069-C130-4744-BE11-5C1A79356D6E}"/>
              </a:ext>
            </a:extLst>
          </p:cNvPr>
          <p:cNvSpPr>
            <a:spLocks noChangeArrowheads="1"/>
          </p:cNvSpPr>
          <p:nvPr/>
        </p:nvSpPr>
        <p:spPr bwMode="auto">
          <a:xfrm>
            <a:off x="762000" y="609600"/>
            <a:ext cx="8382000" cy="6248400"/>
          </a:xfrm>
          <a:prstGeom prst="rect">
            <a:avLst/>
          </a:prstGeom>
          <a:solidFill>
            <a:schemeClr val="bg1">
              <a:alpha val="8196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pic>
        <p:nvPicPr>
          <p:cNvPr id="19459" name="Picture 16" descr="kennzeichen">
            <a:extLst>
              <a:ext uri="{FF2B5EF4-FFF2-40B4-BE49-F238E27FC236}">
                <a16:creationId xmlns:a16="http://schemas.microsoft.com/office/drawing/2014/main" id="{DA62FDCB-33FA-3242-9210-6FB5A6891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4857750" cy="48609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0" descr="Unbenannt-1">
            <a:extLst>
              <a:ext uri="{FF2B5EF4-FFF2-40B4-BE49-F238E27FC236}">
                <a16:creationId xmlns:a16="http://schemas.microsoft.com/office/drawing/2014/main" id="{17081822-7DF3-0F4D-8D22-B556D5676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045200"/>
            <a:ext cx="3992563" cy="355600"/>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14">
            <a:extLst>
              <a:ext uri="{FF2B5EF4-FFF2-40B4-BE49-F238E27FC236}">
                <a16:creationId xmlns:a16="http://schemas.microsoft.com/office/drawing/2014/main" id="{BEE56BD8-168E-FE4D-B011-EAD36C89AC41}"/>
              </a:ext>
            </a:extLst>
          </p:cNvPr>
          <p:cNvSpPr>
            <a:spLocks noChangeArrowheads="1"/>
          </p:cNvSpPr>
          <p:nvPr/>
        </p:nvSpPr>
        <p:spPr bwMode="auto">
          <a:xfrm>
            <a:off x="1416050" y="990600"/>
            <a:ext cx="793750" cy="1189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de-DE" altLang="de-DE" sz="7200">
                <a:solidFill>
                  <a:srgbClr val="656565"/>
                </a:solidFill>
                <a:latin typeface="Arial Black" panose="020B0604020202020204" pitchFamily="34" charset="0"/>
              </a:rPr>
              <a:t>3</a:t>
            </a:r>
            <a:endParaRPr lang="de-DE" altLang="de-DE" sz="7200">
              <a:latin typeface="Arial Black" panose="020B0604020202020204" pitchFamily="34" charset="0"/>
            </a:endParaRPr>
          </a:p>
        </p:txBody>
      </p:sp>
      <p:pic>
        <p:nvPicPr>
          <p:cNvPr id="19462" name="Picture 17" descr="Unbenannt-3">
            <a:extLst>
              <a:ext uri="{FF2B5EF4-FFF2-40B4-BE49-F238E27FC236}">
                <a16:creationId xmlns:a16="http://schemas.microsoft.com/office/drawing/2014/main" id="{55B1D441-16CF-3B4E-8DE7-544ECF895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8" descr="namensherkunft">
            <a:extLst>
              <a:ext uri="{FF2B5EF4-FFF2-40B4-BE49-F238E27FC236}">
                <a16:creationId xmlns:a16="http://schemas.microsoft.com/office/drawing/2014/main" id="{78EE37AB-E761-9648-8B54-004ACCA7AB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9" descr="kennzeichen">
            <a:extLst>
              <a:ext uri="{FF2B5EF4-FFF2-40B4-BE49-F238E27FC236}">
                <a16:creationId xmlns:a16="http://schemas.microsoft.com/office/drawing/2014/main" id="{325CC5A2-8829-B648-81A7-7EC7483F5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0" descr="stimme">
            <a:extLst>
              <a:ext uri="{FF2B5EF4-FFF2-40B4-BE49-F238E27FC236}">
                <a16:creationId xmlns:a16="http://schemas.microsoft.com/office/drawing/2014/main" id="{DECBF623-C565-194D-8429-A72C73E829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1" descr="verbreitung">
            <a:extLst>
              <a:ext uri="{FF2B5EF4-FFF2-40B4-BE49-F238E27FC236}">
                <a16:creationId xmlns:a16="http://schemas.microsoft.com/office/drawing/2014/main" id="{009ED3E3-8E03-D647-847C-809D44A1DE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2" descr="wanderung">
            <a:extLst>
              <a:ext uri="{FF2B5EF4-FFF2-40B4-BE49-F238E27FC236}">
                <a16:creationId xmlns:a16="http://schemas.microsoft.com/office/drawing/2014/main" id="{D3BEDE33-A0C5-554E-A971-F5D9BA246E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3" descr="bestand">
            <a:extLst>
              <a:ext uri="{FF2B5EF4-FFF2-40B4-BE49-F238E27FC236}">
                <a16:creationId xmlns:a16="http://schemas.microsoft.com/office/drawing/2014/main" id="{A99FA362-32C9-6A42-A434-3E09C5915B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4" descr="systematik">
            <a:extLst>
              <a:ext uri="{FF2B5EF4-FFF2-40B4-BE49-F238E27FC236}">
                <a16:creationId xmlns:a16="http://schemas.microsoft.com/office/drawing/2014/main" id="{902CCB97-1735-C344-B05D-1EAAA90107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5" descr="vergleich">
            <a:extLst>
              <a:ext uri="{FF2B5EF4-FFF2-40B4-BE49-F238E27FC236}">
                <a16:creationId xmlns:a16="http://schemas.microsoft.com/office/drawing/2014/main" id="{E60B9477-D7C3-6045-B0F0-512033BEBE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6" descr="lebensraum">
            <a:extLst>
              <a:ext uri="{FF2B5EF4-FFF2-40B4-BE49-F238E27FC236}">
                <a16:creationId xmlns:a16="http://schemas.microsoft.com/office/drawing/2014/main" id="{EF3C0F48-DDA7-634B-B6D9-D6A353F756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7" descr="nahrung">
            <a:extLst>
              <a:ext uri="{FF2B5EF4-FFF2-40B4-BE49-F238E27FC236}">
                <a16:creationId xmlns:a16="http://schemas.microsoft.com/office/drawing/2014/main" id="{46CB8671-FE80-A048-B4FB-1C1AC6091C0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28" descr="jagdtechnik">
            <a:extLst>
              <a:ext uri="{FF2B5EF4-FFF2-40B4-BE49-F238E27FC236}">
                <a16:creationId xmlns:a16="http://schemas.microsoft.com/office/drawing/2014/main" id="{A7D56332-8A48-C64A-B376-8AF1DF3D81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29" descr="fortpflanzung">
            <a:extLst>
              <a:ext uri="{FF2B5EF4-FFF2-40B4-BE49-F238E27FC236}">
                <a16:creationId xmlns:a16="http://schemas.microsoft.com/office/drawing/2014/main" id="{FA48F031-640A-F049-96CD-DB99C5595C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30" descr="gefährdung">
            <a:extLst>
              <a:ext uri="{FF2B5EF4-FFF2-40B4-BE49-F238E27FC236}">
                <a16:creationId xmlns:a16="http://schemas.microsoft.com/office/drawing/2014/main" id="{8E01BEA5-18FB-4248-A766-CEBB6E4893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31" descr="schutzmassnahmen">
            <a:extLst>
              <a:ext uri="{FF2B5EF4-FFF2-40B4-BE49-F238E27FC236}">
                <a16:creationId xmlns:a16="http://schemas.microsoft.com/office/drawing/2014/main" id="{4EE74901-FD92-E844-BBD8-E2B8232647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8" descr="turmfalke">
            <a:extLst>
              <a:ext uri="{FF2B5EF4-FFF2-40B4-BE49-F238E27FC236}">
                <a16:creationId xmlns:a16="http://schemas.microsoft.com/office/drawing/2014/main" id="{0BD86256-AF0D-1742-B3EB-84BA11284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654050"/>
            <a:ext cx="8385175"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0">
            <a:extLst>
              <a:ext uri="{FF2B5EF4-FFF2-40B4-BE49-F238E27FC236}">
                <a16:creationId xmlns:a16="http://schemas.microsoft.com/office/drawing/2014/main" id="{82EC81C8-0B45-3D45-953B-F447FE552232}"/>
              </a:ext>
            </a:extLst>
          </p:cNvPr>
          <p:cNvSpPr>
            <a:spLocks noChangeArrowheads="1"/>
          </p:cNvSpPr>
          <p:nvPr/>
        </p:nvSpPr>
        <p:spPr bwMode="auto">
          <a:xfrm>
            <a:off x="762000" y="654050"/>
            <a:ext cx="8382000" cy="6203950"/>
          </a:xfrm>
          <a:prstGeom prst="rect">
            <a:avLst/>
          </a:prstGeom>
          <a:gradFill rotWithShape="0">
            <a:gsLst>
              <a:gs pos="0">
                <a:srgbClr val="66CCFF">
                  <a:alpha val="54999"/>
                </a:srgbClr>
              </a:gs>
              <a:gs pos="100000">
                <a:srgbClr val="FFFFFF">
                  <a:alpha val="0"/>
                </a:srgb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de-CH" altLang="de-DE"/>
          </a:p>
        </p:txBody>
      </p:sp>
      <p:sp>
        <p:nvSpPr>
          <p:cNvPr id="21508" name="Rectangle 3">
            <a:extLst>
              <a:ext uri="{FF2B5EF4-FFF2-40B4-BE49-F238E27FC236}">
                <a16:creationId xmlns:a16="http://schemas.microsoft.com/office/drawing/2014/main" id="{5F71E338-C288-2343-821E-775B6C2582C6}"/>
              </a:ext>
            </a:extLst>
          </p:cNvPr>
          <p:cNvSpPr>
            <a:spLocks noGrp="1" noChangeArrowheads="1"/>
          </p:cNvSpPr>
          <p:nvPr>
            <p:ph type="body" idx="1"/>
          </p:nvPr>
        </p:nvSpPr>
        <p:spPr>
          <a:xfrm>
            <a:off x="914400" y="838200"/>
            <a:ext cx="6629400" cy="5029200"/>
          </a:xfrm>
        </p:spPr>
        <p:txBody>
          <a:bodyPr/>
          <a:lstStyle/>
          <a:p>
            <a:pPr eaLnBrk="1" hangingPunct="1">
              <a:lnSpc>
                <a:spcPct val="160000"/>
              </a:lnSpc>
            </a:pPr>
            <a:r>
              <a:rPr lang="de-CH" altLang="de-DE" sz="2000">
                <a:solidFill>
                  <a:srgbClr val="000000"/>
                </a:solidFill>
              </a:rPr>
              <a:t>Länge: rund 34 cm (Grösse einer Taube)</a:t>
            </a:r>
          </a:p>
          <a:p>
            <a:pPr eaLnBrk="1" hangingPunct="1">
              <a:lnSpc>
                <a:spcPct val="160000"/>
              </a:lnSpc>
            </a:pPr>
            <a:r>
              <a:rPr lang="de-CH" altLang="de-DE" sz="2000">
                <a:solidFill>
                  <a:srgbClr val="000000"/>
                </a:solidFill>
              </a:rPr>
              <a:t>Spannweite: rund 75 cm</a:t>
            </a:r>
          </a:p>
          <a:p>
            <a:pPr eaLnBrk="1" hangingPunct="1">
              <a:lnSpc>
                <a:spcPct val="160000"/>
              </a:lnSpc>
            </a:pPr>
            <a:r>
              <a:rPr lang="de-CH" altLang="de-DE" sz="2000">
                <a:solidFill>
                  <a:srgbClr val="000000"/>
                </a:solidFill>
              </a:rPr>
              <a:t>Im Flug an den langen, spitzen Fl</a:t>
            </a:r>
            <a:r>
              <a:rPr lang="de-DE" altLang="de-DE" sz="2000">
                <a:solidFill>
                  <a:srgbClr val="000000"/>
                </a:solidFill>
              </a:rPr>
              <a:t>üge</a:t>
            </a:r>
            <a:r>
              <a:rPr lang="de-CH" altLang="de-DE" sz="2000">
                <a:solidFill>
                  <a:srgbClr val="000000"/>
                </a:solidFill>
              </a:rPr>
              <a:t>ln</a:t>
            </a:r>
          </a:p>
          <a:p>
            <a:pPr eaLnBrk="1" hangingPunct="1">
              <a:lnSpc>
                <a:spcPct val="110000"/>
              </a:lnSpc>
              <a:buFontTx/>
              <a:buNone/>
            </a:pPr>
            <a:r>
              <a:rPr lang="de-CH" altLang="de-DE" sz="2000">
                <a:solidFill>
                  <a:srgbClr val="000000"/>
                </a:solidFill>
              </a:rPr>
              <a:t>	und am langen Schwanz zu erkennen.</a:t>
            </a:r>
          </a:p>
          <a:p>
            <a:pPr eaLnBrk="1" hangingPunct="1">
              <a:lnSpc>
                <a:spcPct val="160000"/>
              </a:lnSpc>
            </a:pPr>
            <a:r>
              <a:rPr lang="de-DE" altLang="de-DE" sz="2000">
                <a:solidFill>
                  <a:srgbClr val="000000"/>
                </a:solidFill>
              </a:rPr>
              <a:t>♂</a:t>
            </a:r>
            <a:r>
              <a:rPr lang="de-CH" altLang="de-DE" sz="2000">
                <a:solidFill>
                  <a:srgbClr val="000000"/>
                </a:solidFill>
              </a:rPr>
              <a:t> und </a:t>
            </a:r>
            <a:r>
              <a:rPr lang="de-DE" altLang="de-DE" sz="2000">
                <a:solidFill>
                  <a:srgbClr val="000000"/>
                </a:solidFill>
              </a:rPr>
              <a:t>♀</a:t>
            </a:r>
            <a:r>
              <a:rPr lang="de-CH" altLang="de-DE" sz="2000">
                <a:solidFill>
                  <a:srgbClr val="000000"/>
                </a:solidFill>
              </a:rPr>
              <a:t> unterscheiden sich optisch</a:t>
            </a:r>
          </a:p>
        </p:txBody>
      </p:sp>
      <p:sp>
        <p:nvSpPr>
          <p:cNvPr id="21509" name="Text Box 19">
            <a:extLst>
              <a:ext uri="{FF2B5EF4-FFF2-40B4-BE49-F238E27FC236}">
                <a16:creationId xmlns:a16="http://schemas.microsoft.com/office/drawing/2014/main" id="{1EAD71A4-0A8B-E541-BCC6-16B595346CE8}"/>
              </a:ext>
            </a:extLst>
          </p:cNvPr>
          <p:cNvSpPr txBox="1">
            <a:spLocks noChangeArrowheads="1"/>
          </p:cNvSpPr>
          <p:nvPr/>
        </p:nvSpPr>
        <p:spPr bwMode="auto">
          <a:xfrm rot="-5400000">
            <a:off x="7977982" y="5691981"/>
            <a:ext cx="20574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de-CH" altLang="de-DE" sz="1200"/>
              <a:t>NABU/M. Heng</a:t>
            </a:r>
          </a:p>
        </p:txBody>
      </p:sp>
      <p:pic>
        <p:nvPicPr>
          <p:cNvPr id="21510" name="Picture 21" descr="flug-strich">
            <a:extLst>
              <a:ext uri="{FF2B5EF4-FFF2-40B4-BE49-F238E27FC236}">
                <a16:creationId xmlns:a16="http://schemas.microsoft.com/office/drawing/2014/main" id="{6F42DF69-CFBD-D842-8F08-17312A0E1B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733800"/>
            <a:ext cx="199548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0" descr="Unbenannt-3">
            <a:extLst>
              <a:ext uri="{FF2B5EF4-FFF2-40B4-BE49-F238E27FC236}">
                <a16:creationId xmlns:a16="http://schemas.microsoft.com/office/drawing/2014/main" id="{9D6C1806-77CD-F64A-A373-ED0CAEB10B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685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1" descr="namensherkunft">
            <a:extLst>
              <a:ext uri="{FF2B5EF4-FFF2-40B4-BE49-F238E27FC236}">
                <a16:creationId xmlns:a16="http://schemas.microsoft.com/office/drawing/2014/main" id="{50B4B0F8-8A97-5F44-B7DC-52A31E125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038" y="10937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42" descr="kennzeichen">
            <a:extLst>
              <a:ext uri="{FF2B5EF4-FFF2-40B4-BE49-F238E27FC236}">
                <a16:creationId xmlns:a16="http://schemas.microsoft.com/office/drawing/2014/main" id="{3C92AD55-D43A-194F-ADEC-773E93ADD8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8" y="150177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43" descr="stimme">
            <a:extLst>
              <a:ext uri="{FF2B5EF4-FFF2-40B4-BE49-F238E27FC236}">
                <a16:creationId xmlns:a16="http://schemas.microsoft.com/office/drawing/2014/main" id="{8E6DC59E-5022-C448-83E3-0D98286647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19097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44" descr="verbreitung">
            <a:extLst>
              <a:ext uri="{FF2B5EF4-FFF2-40B4-BE49-F238E27FC236}">
                <a16:creationId xmlns:a16="http://schemas.microsoft.com/office/drawing/2014/main" id="{06461338-51C2-EF4A-96AC-2D5BCF6267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3177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45" descr="wanderung">
            <a:extLst>
              <a:ext uri="{FF2B5EF4-FFF2-40B4-BE49-F238E27FC236}">
                <a16:creationId xmlns:a16="http://schemas.microsoft.com/office/drawing/2014/main" id="{3F702825-AB8F-6747-91FC-3A061512F1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27257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46" descr="bestand">
            <a:extLst>
              <a:ext uri="{FF2B5EF4-FFF2-40B4-BE49-F238E27FC236}">
                <a16:creationId xmlns:a16="http://schemas.microsoft.com/office/drawing/2014/main" id="{8E51BCC2-4C5B-6642-8CF1-A9625FFB77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3038" y="31337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47" descr="systematik">
            <a:extLst>
              <a:ext uri="{FF2B5EF4-FFF2-40B4-BE49-F238E27FC236}">
                <a16:creationId xmlns:a16="http://schemas.microsoft.com/office/drawing/2014/main" id="{C0034E40-0ACB-7246-8F04-D506121829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038" y="35433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48" descr="vergleich">
            <a:extLst>
              <a:ext uri="{FF2B5EF4-FFF2-40B4-BE49-F238E27FC236}">
                <a16:creationId xmlns:a16="http://schemas.microsoft.com/office/drawing/2014/main" id="{45EAC73D-DC1E-B541-A7D3-69CA7F3219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038" y="395128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49" descr="lebensraum">
            <a:extLst>
              <a:ext uri="{FF2B5EF4-FFF2-40B4-BE49-F238E27FC236}">
                <a16:creationId xmlns:a16="http://schemas.microsoft.com/office/drawing/2014/main" id="{CBEF4450-006A-B542-86DB-0A0A335683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3038" y="435927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50" descr="nahrung">
            <a:extLst>
              <a:ext uri="{FF2B5EF4-FFF2-40B4-BE49-F238E27FC236}">
                <a16:creationId xmlns:a16="http://schemas.microsoft.com/office/drawing/2014/main" id="{A7E8F0AB-A899-5646-B736-81AC2A0882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038" y="4767263"/>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51" descr="jagdtechnik">
            <a:extLst>
              <a:ext uri="{FF2B5EF4-FFF2-40B4-BE49-F238E27FC236}">
                <a16:creationId xmlns:a16="http://schemas.microsoft.com/office/drawing/2014/main" id="{F1B16D38-B21F-F843-9FB8-D5625E33D2F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517525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52" descr="fortpflanzung">
            <a:extLst>
              <a:ext uri="{FF2B5EF4-FFF2-40B4-BE49-F238E27FC236}">
                <a16:creationId xmlns:a16="http://schemas.microsoft.com/office/drawing/2014/main" id="{A78E89D2-713C-7A4B-A1ED-36DAC42EAFF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038" y="5583238"/>
            <a:ext cx="360362" cy="360362"/>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53" descr="gefährdung">
            <a:extLst>
              <a:ext uri="{FF2B5EF4-FFF2-40B4-BE49-F238E27FC236}">
                <a16:creationId xmlns:a16="http://schemas.microsoft.com/office/drawing/2014/main" id="{54757332-E9B9-1943-B1F2-36BDD1CE28E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038" y="5991225"/>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54" descr="schutzmassnahmen">
            <a:extLst>
              <a:ext uri="{FF2B5EF4-FFF2-40B4-BE49-F238E27FC236}">
                <a16:creationId xmlns:a16="http://schemas.microsoft.com/office/drawing/2014/main" id="{14AEB025-1689-B842-A86E-BF12B8198A9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038" y="6400800"/>
            <a:ext cx="360362" cy="360363"/>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altLang="de-DE"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3557</Words>
  <Application>Microsoft Macintosh PowerPoint</Application>
  <PresentationFormat>Bildschirmpräsentation (4:3)</PresentationFormat>
  <Paragraphs>636</Paragraphs>
  <Slides>77</Slides>
  <Notes>77</Notes>
  <HiddenSlides>0</HiddenSlides>
  <MMClips>2</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77</vt:i4>
      </vt:variant>
    </vt:vector>
  </HeadingPairs>
  <TitlesOfParts>
    <vt:vector size="85" baseType="lpstr">
      <vt:lpstr>Arial</vt:lpstr>
      <vt:lpstr>ＭＳ Ｐゴシック</vt:lpstr>
      <vt:lpstr>Zapf Dingbats</vt:lpstr>
      <vt:lpstr>Arial Black</vt:lpstr>
      <vt:lpstr>Verdana</vt:lpstr>
      <vt:lpstr>Helvetica</vt:lpstr>
      <vt:lpstr>ヒラギノ角ゴ Pro W3</vt:lpstr>
      <vt:lpstr>Leere Präsentation</vt:lpstr>
      <vt:lpstr>PowerPoint-Präsentation</vt:lpstr>
      <vt:lpstr>PowerPoint-Präsentation</vt:lpstr>
      <vt:lpstr>PowerPoint-Präsentation</vt:lpstr>
      <vt:lpstr>Vogel des Jahres 2008</vt:lpstr>
      <vt:lpstr>PowerPoint-Präsentation</vt:lpstr>
      <vt:lpstr>Falco tinnunculus: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SVS 33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SVS 33</dc:creator>
  <cp:lastModifiedBy>Stefan Bachmann</cp:lastModifiedBy>
  <cp:revision>279</cp:revision>
  <cp:lastPrinted>2007-07-27T14:27:56Z</cp:lastPrinted>
  <dcterms:created xsi:type="dcterms:W3CDTF">2007-02-19T15:57:33Z</dcterms:created>
  <dcterms:modified xsi:type="dcterms:W3CDTF">2023-01-03T16:28:05Z</dcterms:modified>
</cp:coreProperties>
</file>