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trictFirstAndLastChars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8" r:id="rId3"/>
    <p:sldId id="261" r:id="rId4"/>
    <p:sldId id="269" r:id="rId5"/>
    <p:sldId id="262" r:id="rId6"/>
    <p:sldId id="263" r:id="rId7"/>
    <p:sldId id="297" r:id="rId8"/>
    <p:sldId id="264" r:id="rId9"/>
    <p:sldId id="265" r:id="rId10"/>
    <p:sldId id="267" r:id="rId11"/>
    <p:sldId id="300" r:id="rId12"/>
    <p:sldId id="306" r:id="rId13"/>
    <p:sldId id="298" r:id="rId14"/>
    <p:sldId id="299" r:id="rId15"/>
    <p:sldId id="296" r:id="rId16"/>
    <p:sldId id="268" r:id="rId17"/>
    <p:sldId id="311" r:id="rId18"/>
    <p:sldId id="270" r:id="rId19"/>
    <p:sldId id="272" r:id="rId20"/>
    <p:sldId id="273" r:id="rId21"/>
    <p:sldId id="277" r:id="rId22"/>
    <p:sldId id="278" r:id="rId23"/>
    <p:sldId id="308" r:id="rId24"/>
    <p:sldId id="309" r:id="rId25"/>
    <p:sldId id="310" r:id="rId26"/>
    <p:sldId id="274" r:id="rId27"/>
    <p:sldId id="275" r:id="rId28"/>
    <p:sldId id="295" r:id="rId29"/>
    <p:sldId id="276" r:id="rId30"/>
    <p:sldId id="304" r:id="rId31"/>
    <p:sldId id="301" r:id="rId32"/>
    <p:sldId id="302" r:id="rId33"/>
    <p:sldId id="303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4" r:id="rId45"/>
    <p:sldId id="292" r:id="rId46"/>
    <p:sldId id="293" r:id="rId47"/>
    <p:sldId id="305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1"/>
    <p:restoredTop sz="96327"/>
  </p:normalViewPr>
  <p:slideViewPr>
    <p:cSldViewPr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1688" y="-3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2BC1601-9EE1-974D-8501-B73A399430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 altLang="de-DE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2E37483-7D77-E343-935A-5B1EAA7BAFF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de-DE" alt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3A4A972-3B1C-CA40-8AB6-2805BAD17D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 altLang="de-DE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9CE07BA-705C-2C4F-9A58-AA1F2FA0CB3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50954F2-E407-0E46-84FE-286C02E9931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EE93BD2-704B-6045-BD00-C75A10F0E4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 altLang="de-DE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89EA3F9-B21D-2242-9BE1-9C7F55EC8AD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de-DE" altLang="de-DE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7DD231C7-847E-5F4F-9945-104CD114661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AFEC1FF-B1CC-F549-8B1F-1C55AA1FF19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105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20E10E0E-949B-BF4A-B52E-E5114EB5C8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 altLang="de-DE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BBF37791-71B1-C642-95A8-3CE2D1FE0F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9C52322-67A5-6347-81AE-7C8916104E9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1E177F-F774-994B-8DC2-60A171222E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3DC5D-A944-114B-9BA8-BBC571AB1CB0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51554" name="Rectangle 3074">
            <a:extLst>
              <a:ext uri="{FF2B5EF4-FFF2-40B4-BE49-F238E27FC236}">
                <a16:creationId xmlns:a16="http://schemas.microsoft.com/office/drawing/2014/main" id="{E4145B6D-7658-9445-A0BA-637BCD777F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075">
            <a:extLst>
              <a:ext uri="{FF2B5EF4-FFF2-40B4-BE49-F238E27FC236}">
                <a16:creationId xmlns:a16="http://schemas.microsoft.com/office/drawing/2014/main" id="{F93845F4-F2E9-7743-BAD1-74B21CA21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4523BB-568F-9F4E-9C09-2C50B509D5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55DCE-679D-7C43-B09D-AC495C798AF0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90E51B62-5AF4-6241-B6FF-EF9C559156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037AD867-4F87-C04C-A86C-13C7B3C61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54E5F3-FB40-A241-AA2A-76708BD332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812C7-5909-444C-9CB6-5B4903949939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61CACCA7-D209-914E-99CF-3F8A847D23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222F0EEB-C9AC-8446-B614-9F2F30416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ED4C0D-A69C-FD4C-B1A4-5372CC5DE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E57B3-5082-0944-896B-8A0C9AE57C4F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3C2736BD-FBAC-1547-AB4C-EB6482F89A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4B020D61-9FA6-F540-86EE-D0B43A83E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5B5D7D-3A86-A946-931D-F498219F4B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0372F-4C3B-E648-BCAA-3ABD66D39B9A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BE6AB917-B8A0-7E4B-AF49-A6EED71A70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B903FA15-95CD-D840-9DB0-0C3626D97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89FA60-CA39-7C45-BBB1-51FF49A915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33753-68C1-2D41-A5CE-ACD7F9BA283E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44678609-E34B-6143-BF5D-394910A15D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DDEFA182-A227-D549-9921-1AE64C946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sz="1600">
                <a:latin typeface="Syntax" pitchFamily="2" charset="0"/>
              </a:rPr>
              <a:t>Geschwindigkeit:</a:t>
            </a:r>
          </a:p>
          <a:p>
            <a:r>
              <a:rPr lang="de-CH" altLang="de-DE" sz="1600">
                <a:latin typeface="Syntax" pitchFamily="2" charset="0"/>
              </a:rPr>
              <a:t>Energetisch ideal:	26 km/h</a:t>
            </a:r>
          </a:p>
          <a:p>
            <a:r>
              <a:rPr lang="de-CH" altLang="de-DE" sz="1600">
                <a:latin typeface="Syntax" pitchFamily="2" charset="0"/>
              </a:rPr>
              <a:t>Auf dem Vogelzug:	40 km/h</a:t>
            </a:r>
          </a:p>
          <a:p>
            <a:r>
              <a:rPr lang="de-CH" altLang="de-DE" sz="1600">
                <a:latin typeface="Syntax" pitchFamily="2" charset="0"/>
              </a:rPr>
              <a:t>Jagd, Flugspiele	100 km/h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C4B592-4EB4-3443-A3D8-26EF6EBE54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89D8E-D36E-2040-8BCC-73A8B16CF43D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86EDA36C-7CBC-A84C-A625-589209D61C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F6A430E2-C236-ED47-9477-87CB807F6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2B798F-4ADB-4A46-B144-48DDD016FC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941D0-A109-5243-A278-64A554AB115C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EB6A290A-BD3D-5149-8C4F-46B43BC792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66699F43-E7DE-D543-8D8E-82AE941B5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sz="1600">
                <a:latin typeface="Syntax" pitchFamily="2" charset="0"/>
              </a:rPr>
              <a:t>Überwinterungsgebiet:  zieht mit der Regenzeit mit (Konvergenzzone) </a:t>
            </a:r>
          </a:p>
          <a:p>
            <a:endParaRPr lang="de-CH" altLang="de-DE" sz="1600">
              <a:latin typeface="Syntax" pitchFamily="2" charset="0"/>
            </a:endParaRPr>
          </a:p>
          <a:p>
            <a:r>
              <a:rPr lang="de-CH" altLang="de-DE" sz="1600" b="1">
                <a:latin typeface="Syntax" pitchFamily="2" charset="0"/>
              </a:rPr>
              <a:t>92 Segler</a:t>
            </a:r>
            <a:r>
              <a:rPr lang="de-CH" altLang="de-DE" sz="1600">
                <a:latin typeface="Syntax" pitchFamily="2" charset="0"/>
              </a:rPr>
              <a:t>, die meisten sind vorwiegend in den Tropen verbreitet!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45F6CA-1E53-C947-A0A3-89D3D857E6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8444E-39E9-7D48-A152-4042A654DD7D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167938" name="Rectangle 4098">
            <a:extLst>
              <a:ext uri="{FF2B5EF4-FFF2-40B4-BE49-F238E27FC236}">
                <a16:creationId xmlns:a16="http://schemas.microsoft.com/office/drawing/2014/main" id="{A39EAC7D-50D1-3247-B877-9CC78AEAA2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4099">
            <a:extLst>
              <a:ext uri="{FF2B5EF4-FFF2-40B4-BE49-F238E27FC236}">
                <a16:creationId xmlns:a16="http://schemas.microsoft.com/office/drawing/2014/main" id="{5EC1FBED-4647-F345-B1B2-E33AD19A0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EE1F57-0F1A-0D4C-9F8C-1755779A7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964D5-B4AA-3245-ADEC-DEB3411C1A19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16FC204E-23CA-AB4B-9EB7-D81B59B4ED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1E42FFB-4E72-6844-AE54-054AE3CE62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8A90BD0-2A3C-B74F-9F4C-DDDB8B8D66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7FD17-5691-9244-9B12-4FB20C5B50B8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D1FC7567-9946-254A-B442-E1908550E2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1456BF11-B8CD-004F-9DFD-F68E1BA83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sz="1600" b="1">
                <a:latin typeface="Syntax" pitchFamily="2" charset="0"/>
              </a:rPr>
              <a:t>Nest: </a:t>
            </a:r>
            <a:r>
              <a:rPr lang="de-CH" altLang="de-DE" sz="1600">
                <a:latin typeface="Syntax" pitchFamily="2" charset="0"/>
              </a:rPr>
              <a:t>Federn, feines pflanzliches Material, das mit Speichel verklebt wird (spezielle Unterzungendrüsen!)</a:t>
            </a:r>
          </a:p>
          <a:p>
            <a:r>
              <a:rPr lang="de-CH" altLang="de-DE" sz="1600" b="1">
                <a:latin typeface="Syntax" pitchFamily="2" charset="0"/>
              </a:rPr>
              <a:t>Altes Nest</a:t>
            </a:r>
            <a:r>
              <a:rPr lang="de-CH" altLang="de-DE" sz="1600">
                <a:latin typeface="Syntax" pitchFamily="2" charset="0"/>
              </a:rPr>
              <a:t> wird wieder benutzt</a:t>
            </a:r>
          </a:p>
          <a:p>
            <a:r>
              <a:rPr lang="de-CH" altLang="de-DE" sz="1600">
                <a:latin typeface="Syntax" pitchFamily="2" charset="0"/>
              </a:rPr>
              <a:t>ganz hinten im Kasten (dunkel!)</a:t>
            </a:r>
          </a:p>
          <a:p>
            <a:r>
              <a:rPr lang="de-CH" altLang="de-DE" sz="1600" b="1">
                <a:latin typeface="Syntax" pitchFamily="2" charset="0"/>
              </a:rPr>
              <a:t>Nestbau</a:t>
            </a:r>
            <a:r>
              <a:rPr lang="de-CH" altLang="de-DE" sz="1600">
                <a:latin typeface="Syntax" pitchFamily="2" charset="0"/>
              </a:rPr>
              <a:t>: Dauer 10-12 Tage</a:t>
            </a:r>
          </a:p>
          <a:p>
            <a:endParaRPr lang="de-CH" altLang="de-DE" sz="1600">
              <a:latin typeface="Syntax" pitchFamily="2" charset="0"/>
            </a:endParaRPr>
          </a:p>
          <a:p>
            <a:r>
              <a:rPr lang="de-CH" altLang="de-DE" sz="1600" b="1">
                <a:latin typeface="Syntax" pitchFamily="2" charset="0"/>
              </a:rPr>
              <a:t>Dauer Nestbau</a:t>
            </a:r>
            <a:r>
              <a:rPr lang="de-CH" altLang="de-DE" sz="1600">
                <a:latin typeface="Syntax" pitchFamily="2" charset="0"/>
              </a:rPr>
              <a:t>: 10-12 Tage</a:t>
            </a:r>
          </a:p>
          <a:p>
            <a:endParaRPr lang="de-CH" altLang="de-DE" sz="1600">
              <a:latin typeface="Syntax" pitchFamily="2" charset="0"/>
            </a:endParaRPr>
          </a:p>
          <a:p>
            <a:r>
              <a:rPr lang="de-CH" altLang="de-DE" sz="1600" b="1">
                <a:latin typeface="Syntax" pitchFamily="2" charset="0"/>
              </a:rPr>
              <a:t>Aggressives Verhalten</a:t>
            </a:r>
            <a:endParaRPr lang="de-CH" altLang="de-DE" sz="1600">
              <a:latin typeface="Syntax" pitchFamily="2" charset="0"/>
            </a:endParaRPr>
          </a:p>
          <a:p>
            <a:r>
              <a:rPr lang="de-CH" altLang="de-DE" sz="1600">
                <a:latin typeface="Syntax" pitchFamily="2" charset="0"/>
              </a:rPr>
              <a:t>bauen Nest über Eier &amp; Junge von anderen Vögeln!</a:t>
            </a:r>
          </a:p>
          <a:p>
            <a:r>
              <a:rPr lang="de-CH" altLang="de-DE" sz="1600">
                <a:latin typeface="Syntax" pitchFamily="2" charset="0"/>
              </a:rPr>
              <a:t>Mauersegler </a:t>
            </a:r>
            <a:r>
              <a:rPr lang="de-CH" altLang="de-DE" sz="1600" b="1">
                <a:latin typeface="Syntax" pitchFamily="2" charset="0"/>
              </a:rPr>
              <a:t>verdrängen andere Brutvögel</a:t>
            </a:r>
            <a:r>
              <a:rPr lang="de-CH" altLang="de-DE" sz="1600">
                <a:latin typeface="Syntax" pitchFamily="2" charset="0"/>
              </a:rPr>
              <a:t> (Stare, Spatzen, etc.) aus „ihrem“ Nistkasten (</a:t>
            </a:r>
            <a:r>
              <a:rPr lang="de-CH" altLang="de-DE" sz="1600" b="1">
                <a:latin typeface="Syntax" pitchFamily="2" charset="0"/>
              </a:rPr>
              <a:t>Flügelschläge, Krällchen</a:t>
            </a:r>
            <a:r>
              <a:rPr lang="de-CH" altLang="de-DE" sz="1600">
                <a:latin typeface="Syntax" pitchFamily="2" charset="0"/>
              </a:rPr>
              <a:t>)</a:t>
            </a:r>
          </a:p>
          <a:p>
            <a:r>
              <a:rPr lang="de-CH" altLang="de-DE" sz="1600">
                <a:latin typeface="Syntax" pitchFamily="2" charset="0"/>
              </a:rPr>
              <a:t>Gleiches gilt für </a:t>
            </a:r>
            <a:r>
              <a:rPr lang="de-CH" altLang="de-DE" sz="1600" b="1">
                <a:latin typeface="Syntax" pitchFamily="2" charset="0"/>
              </a:rPr>
              <a:t>juvenile, 1-jährige Mauersegler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631391-A7FC-B945-B854-5284B75E63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6602D-E876-A946-97B8-2324CF19EB9E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152578" name="Rectangle 1026">
            <a:extLst>
              <a:ext uri="{FF2B5EF4-FFF2-40B4-BE49-F238E27FC236}">
                <a16:creationId xmlns:a16="http://schemas.microsoft.com/office/drawing/2014/main" id="{EF8F7F5C-2443-2B4F-A10C-0ADD110DC8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1027">
            <a:extLst>
              <a:ext uri="{FF2B5EF4-FFF2-40B4-BE49-F238E27FC236}">
                <a16:creationId xmlns:a16="http://schemas.microsoft.com/office/drawing/2014/main" id="{9817B480-FCB0-5B4B-9A68-B4F39D8DF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48A533-4F49-8F48-9349-9B893271B3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A7B82-F72E-1347-8F27-7739F99326F2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6E2A7CC8-5B6B-A944-9722-7BF026A44B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06BDB8CA-D3F8-AA45-87F6-BF3A49A2E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0B28B5-3030-D54C-8537-6701536DC2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5CA1F-208B-0D4D-B631-4BD05664035A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2FBB0F41-7780-DB4A-A8B7-BB405C9F61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D09BE43D-ADB2-6244-B6B5-D5BEA4457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sz="1600" b="1">
                <a:latin typeface="Syntax" pitchFamily="2" charset="0"/>
              </a:rPr>
              <a:t>Brutortstreue</a:t>
            </a:r>
            <a:r>
              <a:rPr lang="de-CH" altLang="de-DE" sz="1600">
                <a:latin typeface="Syntax" pitchFamily="2" charset="0"/>
              </a:rPr>
              <a:t> = in gleicher Ortschaft, gleiche Kirche</a:t>
            </a:r>
          </a:p>
          <a:p>
            <a:r>
              <a:rPr lang="de-CH" altLang="de-DE" sz="1600" b="1">
                <a:latin typeface="Syntax" pitchFamily="2" charset="0"/>
              </a:rPr>
              <a:t>Nistplatztreue</a:t>
            </a:r>
            <a:r>
              <a:rPr lang="de-CH" altLang="de-DE" sz="1600">
                <a:latin typeface="Syntax" pitchFamily="2" charset="0"/>
              </a:rPr>
              <a:t> = gleicher Nistkasten</a:t>
            </a:r>
          </a:p>
          <a:p>
            <a:r>
              <a:rPr lang="de-CH" altLang="de-DE" sz="1600" b="1">
                <a:latin typeface="Syntax" pitchFamily="2" charset="0"/>
              </a:rPr>
              <a:t>Partnertreue</a:t>
            </a:r>
            <a:r>
              <a:rPr lang="de-CH" altLang="de-DE" sz="1600">
                <a:latin typeface="Syntax" pitchFamily="2" charset="0"/>
              </a:rPr>
              <a:t> = Gleicher Partner im Folgejahr</a:t>
            </a:r>
          </a:p>
          <a:p>
            <a:endParaRPr lang="de-CH" altLang="de-DE" sz="1600">
              <a:latin typeface="Syntax" pitchFamily="2" charset="0"/>
            </a:endParaRPr>
          </a:p>
          <a:p>
            <a:r>
              <a:rPr lang="de-CH" altLang="de-DE" sz="1600" b="1">
                <a:latin typeface="Syntax" pitchFamily="2" charset="0"/>
              </a:rPr>
              <a:t>Mauersegler sehr ausgeprägte Treue (alle drei):</a:t>
            </a:r>
          </a:p>
          <a:p>
            <a:r>
              <a:rPr lang="de-CH" altLang="de-DE" sz="1600">
                <a:latin typeface="Syntax" pitchFamily="2" charset="0"/>
              </a:rPr>
              <a:t>Wenn Nistplatzwechsel, dann kommt Partner auch mit!</a:t>
            </a:r>
          </a:p>
          <a:p>
            <a:r>
              <a:rPr lang="de-CH" altLang="de-DE" sz="1600">
                <a:latin typeface="Syntax" pitchFamily="2" charset="0"/>
              </a:rPr>
              <a:t>Partnertreue bis 12 Jahre</a:t>
            </a:r>
          </a:p>
          <a:p>
            <a:r>
              <a:rPr lang="de-CH" altLang="de-DE" sz="1600">
                <a:latin typeface="Syntax" pitchFamily="2" charset="0"/>
              </a:rPr>
              <a:t>Andere Mauersegler werden aus eigenem Nistplatz vertrieben</a:t>
            </a:r>
          </a:p>
          <a:p>
            <a:endParaRPr lang="de-CH" altLang="de-DE" sz="1600">
              <a:latin typeface="Syntax" pitchFamily="2" charset="0"/>
            </a:endParaRPr>
          </a:p>
          <a:p>
            <a:r>
              <a:rPr lang="de-CH" altLang="de-DE" sz="1600" b="1">
                <a:latin typeface="Syntax" pitchFamily="2" charset="0"/>
              </a:rPr>
              <a:t>Sozialverhalten:</a:t>
            </a:r>
            <a:r>
              <a:rPr lang="de-CH" altLang="de-DE" sz="1600">
                <a:latin typeface="Syntax" pitchFamily="2" charset="0"/>
              </a:rPr>
              <a:t> Flugspiele, gemeinsames Jagen (auch Individuen verschiedener Kolonien)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3B93E91-2718-5B42-8ED4-5B6AE4DD7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BD6F0-BB2E-DD4E-8747-518D1B18C9BB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2A94E518-0178-814E-A967-4A5AD97FBE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6B933D52-BD05-F04E-AB83-3FF517D7F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244600" algn="l"/>
              </a:tabLst>
            </a:pPr>
            <a:r>
              <a:rPr lang="de-CH" altLang="de-DE" sz="1600" b="1">
                <a:latin typeface="Syntax" pitchFamily="2" charset="0"/>
              </a:rPr>
              <a:t>Begattung:</a:t>
            </a:r>
            <a:r>
              <a:rPr lang="de-CH" altLang="de-DE" sz="1600">
                <a:latin typeface="Syntax" pitchFamily="2" charset="0"/>
              </a:rPr>
              <a:t>	In der Luft, aber auch am Nest</a:t>
            </a:r>
          </a:p>
          <a:p>
            <a:pPr>
              <a:tabLst>
                <a:tab pos="1244600" algn="l"/>
              </a:tabLst>
            </a:pPr>
            <a:r>
              <a:rPr lang="de-CH" altLang="de-DE" sz="1600" b="1">
                <a:latin typeface="Syntax" pitchFamily="2" charset="0"/>
              </a:rPr>
              <a:t>Legedatum:</a:t>
            </a:r>
            <a:r>
              <a:rPr lang="de-CH" altLang="de-DE" sz="1600">
                <a:latin typeface="Syntax" pitchFamily="2" charset="0"/>
              </a:rPr>
              <a:t>	ab ca. 10. Mai</a:t>
            </a:r>
          </a:p>
          <a:p>
            <a:pPr>
              <a:tabLst>
                <a:tab pos="1244600" algn="l"/>
              </a:tabLst>
            </a:pPr>
            <a:r>
              <a:rPr lang="de-CH" altLang="de-DE" sz="1600" b="1">
                <a:latin typeface="Syntax" pitchFamily="2" charset="0"/>
              </a:rPr>
              <a:t>Nestlingszeit:	</a:t>
            </a:r>
            <a:r>
              <a:rPr lang="de-CH" altLang="de-DE" sz="1600">
                <a:latin typeface="Syntax" pitchFamily="2" charset="0"/>
              </a:rPr>
              <a:t>38 - 46 Tage</a:t>
            </a:r>
            <a:endParaRPr lang="de-CH" altLang="de-DE" sz="1600" b="1">
              <a:latin typeface="Syntax" pitchFamily="2" charset="0"/>
            </a:endParaRPr>
          </a:p>
          <a:p>
            <a:pPr>
              <a:tabLst>
                <a:tab pos="1244600" algn="l"/>
              </a:tabLst>
            </a:pPr>
            <a:r>
              <a:rPr lang="de-CH" altLang="de-DE" sz="1600" b="1">
                <a:latin typeface="Syntax" pitchFamily="2" charset="0"/>
              </a:rPr>
              <a:t>Ausflug:</a:t>
            </a:r>
            <a:r>
              <a:rPr lang="de-CH" altLang="de-DE" sz="1600">
                <a:latin typeface="Syntax" pitchFamily="2" charset="0"/>
              </a:rPr>
              <a:t>	ab Mitte Juli</a:t>
            </a:r>
          </a:p>
          <a:p>
            <a:pPr>
              <a:tabLst>
                <a:tab pos="1244600" algn="l"/>
              </a:tabLst>
            </a:pPr>
            <a:r>
              <a:rPr lang="de-CH" altLang="de-DE" sz="1600" b="1">
                <a:latin typeface="Syntax" pitchFamily="2" charset="0"/>
              </a:rPr>
              <a:t>Zug nach Süden</a:t>
            </a:r>
            <a:r>
              <a:rPr lang="de-CH" altLang="de-DE" sz="1600">
                <a:latin typeface="Syntax" pitchFamily="2" charset="0"/>
              </a:rPr>
              <a:t>:	Ab Anfang August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3E21F0-E632-3746-A11D-47A3907EC5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1D5EE-8CA7-C44E-B90C-38B9E6540674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ACE60A34-9600-974A-B942-56B76F463B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85DA4764-FEB0-0347-9348-F06A0DC6E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sz="1600" b="1">
                <a:latin typeface="Syntax" pitchFamily="2" charset="0"/>
              </a:rPr>
              <a:t>Fettreserven</a:t>
            </a:r>
            <a:r>
              <a:rPr lang="de-CH" altLang="de-DE" sz="1600">
                <a:latin typeface="Syntax" pitchFamily="2" charset="0"/>
              </a:rPr>
              <a:t> bei Höchstgewicht wichtig für die Entwicklung von Inneren Organen, und als Reserve bei Futterknappheit</a:t>
            </a:r>
          </a:p>
          <a:p>
            <a:r>
              <a:rPr lang="de-CH" altLang="de-DE" sz="1600" b="1">
                <a:latin typeface="Syntax" pitchFamily="2" charset="0"/>
              </a:rPr>
              <a:t>Vor Ausflug</a:t>
            </a:r>
            <a:r>
              <a:rPr lang="de-CH" altLang="de-DE" sz="1600">
                <a:latin typeface="Syntax" pitchFamily="2" charset="0"/>
              </a:rPr>
              <a:t> müssen Jungvögel ihr </a:t>
            </a:r>
            <a:r>
              <a:rPr lang="de-CH" altLang="de-DE" sz="1600" b="1">
                <a:latin typeface="Syntax" pitchFamily="2" charset="0"/>
              </a:rPr>
              <a:t>Gewicht</a:t>
            </a:r>
            <a:r>
              <a:rPr lang="de-CH" altLang="de-DE" sz="1600">
                <a:latin typeface="Syntax" pitchFamily="2" charset="0"/>
              </a:rPr>
              <a:t> wieder leicht </a:t>
            </a:r>
            <a:r>
              <a:rPr lang="de-CH" altLang="de-DE" sz="1600" b="1">
                <a:latin typeface="Syntax" pitchFamily="2" charset="0"/>
              </a:rPr>
              <a:t>reduzuieren</a:t>
            </a:r>
            <a:r>
              <a:rPr lang="de-CH" altLang="de-DE" sz="1600">
                <a:latin typeface="Syntax" pitchFamily="2" charset="0"/>
              </a:rPr>
              <a:t>!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46D282-BB1F-CE4B-AE56-499980454F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77964-F466-8042-BBBB-751907638650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3C192FB5-FC88-9D41-AF1D-20C1DBCAF2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1F579ADC-90AE-964C-A3D7-0156DFAC2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B5D946-0979-D848-ACC1-8A7368431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89C22-C46D-CD40-84D2-90549BC5C59D}" type="slidenum">
              <a:rPr lang="de-DE" altLang="de-DE"/>
              <a:pPr/>
              <a:t>25</a:t>
            </a:fld>
            <a:endParaRPr lang="de-DE" altLang="de-DE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2016EB32-3230-5040-AB16-4D484BC141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3E905F7F-1AE3-CF49-AA9E-F0AB6603E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sz="1600" b="1">
                <a:latin typeface="Syntax" pitchFamily="2" charset="0"/>
              </a:rPr>
              <a:t>Verlobung:</a:t>
            </a:r>
          </a:p>
          <a:p>
            <a:r>
              <a:rPr lang="de-CH" altLang="de-DE" sz="1600">
                <a:latin typeface="Syntax" pitchFamily="2" charset="0"/>
              </a:rPr>
              <a:t>Einjährige folgen Adulten (=Erwachsenen) zu Nestern</a:t>
            </a:r>
          </a:p>
          <a:p>
            <a:r>
              <a:rPr lang="de-CH" altLang="de-DE" sz="1600">
                <a:latin typeface="Syntax" pitchFamily="2" charset="0"/>
              </a:rPr>
              <a:t>Klammern sich an Mauern unterhalb der Nester</a:t>
            </a:r>
          </a:p>
          <a:p>
            <a:r>
              <a:rPr lang="de-CH" altLang="de-DE" sz="1600">
                <a:latin typeface="Syntax" pitchFamily="2" charset="0"/>
              </a:rPr>
              <a:t>Ruf aus Nestern signalisiert die besetzten Nistmöglichkeiten</a:t>
            </a:r>
          </a:p>
          <a:p>
            <a:r>
              <a:rPr lang="de-CH" altLang="de-DE" sz="1600">
                <a:latin typeface="Syntax" pitchFamily="2" charset="0"/>
              </a:rPr>
              <a:t>Einjährige besetzen die unbesetzten Nistmöglichkeiten</a:t>
            </a:r>
          </a:p>
          <a:p>
            <a:r>
              <a:rPr lang="de-CH" altLang="de-DE" sz="1600">
                <a:latin typeface="Syntax" pitchFamily="2" charset="0"/>
              </a:rPr>
              <a:t>Nächtigen sogar schon darin (bei Schlechtwetter)</a:t>
            </a:r>
          </a:p>
          <a:p>
            <a:r>
              <a:rPr lang="de-CH" altLang="de-DE" sz="1600">
                <a:latin typeface="Syntax" pitchFamily="2" charset="0"/>
              </a:rPr>
              <a:t>Suchen schon jetzt Partner/Partnerin (“Verlobung“)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6D2237-73BD-A344-B2B3-D58848BE52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0CC81-1A56-7243-949D-1DD2B83556BE}" type="slidenum">
              <a:rPr lang="de-DE" altLang="de-DE"/>
              <a:pPr/>
              <a:t>26</a:t>
            </a:fld>
            <a:endParaRPr lang="de-DE" altLang="de-DE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56B87B5D-C3B2-C24A-8A15-2398155ECA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0D60B536-8B03-B64C-BE8F-CF825858D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sz="1600" b="1">
                <a:latin typeface="Syntax" pitchFamily="2" charset="0"/>
              </a:rPr>
              <a:t>Bei Schlechtwetter:</a:t>
            </a:r>
          </a:p>
          <a:p>
            <a:r>
              <a:rPr lang="de-CH" altLang="de-DE" sz="1600">
                <a:latin typeface="Syntax" pitchFamily="2" charset="0"/>
              </a:rPr>
              <a:t>Verlust einer ganzen Brut in einem grossen Gebiet möglich</a:t>
            </a:r>
          </a:p>
          <a:p>
            <a:r>
              <a:rPr lang="de-CH" altLang="de-DE" sz="1600">
                <a:latin typeface="Syntax" pitchFamily="2" charset="0"/>
              </a:rPr>
              <a:t>Dank hoher Überlebenswahrscheinlichkeit keinen grossen Einfluss auf die Population!</a:t>
            </a:r>
          </a:p>
          <a:p>
            <a:endParaRPr lang="de-CH" altLang="de-DE" sz="1600">
              <a:latin typeface="Syntax" pitchFamily="2" charset="0"/>
            </a:endParaRPr>
          </a:p>
          <a:p>
            <a:r>
              <a:rPr lang="de-CH" altLang="de-DE" sz="1600" b="1">
                <a:latin typeface="Syntax" pitchFamily="2" charset="0"/>
              </a:rPr>
              <a:t>Alter</a:t>
            </a:r>
            <a:r>
              <a:rPr lang="de-CH" altLang="de-DE" sz="1600">
                <a:latin typeface="Syntax" pitchFamily="2" charset="0"/>
              </a:rPr>
              <a:t>: Kein Singvogel ähnlicher Grösse wird so alt!</a:t>
            </a:r>
          </a:p>
          <a:p>
            <a:r>
              <a:rPr lang="de-CH" altLang="de-DE" sz="1600">
                <a:latin typeface="Syntax" pitchFamily="2" charset="0"/>
              </a:rPr>
              <a:t>In der Regel </a:t>
            </a:r>
            <a:r>
              <a:rPr lang="de-CH" altLang="de-DE" sz="1600" b="1">
                <a:latin typeface="Syntax" pitchFamily="2" charset="0"/>
              </a:rPr>
              <a:t>8-10 Jahre</a:t>
            </a:r>
            <a:r>
              <a:rPr lang="de-CH" altLang="de-DE" sz="1600">
                <a:latin typeface="Syntax" pitchFamily="2" charset="0"/>
              </a:rPr>
              <a:t>, aber auch bis 21 Jahre belegt</a:t>
            </a:r>
          </a:p>
          <a:p>
            <a:r>
              <a:rPr lang="de-CH" altLang="de-DE" sz="1600" b="1">
                <a:latin typeface="Syntax" pitchFamily="2" charset="0"/>
              </a:rPr>
              <a:t>Durchschnittsalter</a:t>
            </a:r>
            <a:r>
              <a:rPr lang="de-CH" altLang="de-DE" sz="1600">
                <a:latin typeface="Syntax" pitchFamily="2" charset="0"/>
              </a:rPr>
              <a:t>: 7.6 Jahre (Mein Vogel)</a:t>
            </a:r>
          </a:p>
          <a:p>
            <a:endParaRPr lang="de-CH" altLang="de-DE" sz="1600">
              <a:latin typeface="Syntax" pitchFamily="2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3DFA075-35DE-7A43-8583-22202E9C4B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BB320-5177-AC4B-94DD-5A88D399E003}" type="slidenum">
              <a:rPr lang="de-DE" altLang="de-DE"/>
              <a:pPr/>
              <a:t>27</a:t>
            </a:fld>
            <a:endParaRPr lang="de-DE" altLang="de-DE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1728F257-65DA-4E44-8CFF-90EE0D78BD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9B946C62-2CB4-9444-9CA7-BA0ED0294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997E68-76AC-9F46-B3E7-073C7F53D7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7FD50-651B-E342-A4FF-3D9E8D3238A1}" type="slidenum">
              <a:rPr lang="de-DE" altLang="de-DE"/>
              <a:pPr/>
              <a:t>28</a:t>
            </a:fld>
            <a:endParaRPr lang="de-DE" altLang="de-DE"/>
          </a:p>
        </p:txBody>
      </p:sp>
      <p:sp>
        <p:nvSpPr>
          <p:cNvPr id="137218" name="Rectangle 1026">
            <a:extLst>
              <a:ext uri="{FF2B5EF4-FFF2-40B4-BE49-F238E27FC236}">
                <a16:creationId xmlns:a16="http://schemas.microsoft.com/office/drawing/2014/main" id="{0767E31D-918C-2B45-BDA0-ADBE249DCAF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1027">
            <a:extLst>
              <a:ext uri="{FF2B5EF4-FFF2-40B4-BE49-F238E27FC236}">
                <a16:creationId xmlns:a16="http://schemas.microsoft.com/office/drawing/2014/main" id="{60FE8E41-7769-214C-9A16-2510F5AE3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77B8D2-643B-7A40-8EF7-9B67DB933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E8DEA-B6F3-E24A-8268-8C6636F242CE}" type="slidenum">
              <a:rPr lang="de-DE" altLang="de-DE"/>
              <a:pPr/>
              <a:t>29</a:t>
            </a:fld>
            <a:endParaRPr lang="de-DE" altLang="de-DE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D97A41D4-B4CE-3C44-BF22-45D0968060A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D95434A5-5198-054B-965C-FE7C744D6E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E62EF9-15A5-2A4E-9648-723AD39248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3103D-5E19-AF4F-9ED3-1F71019A6C09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30050" name="Rectangle 1026">
            <a:extLst>
              <a:ext uri="{FF2B5EF4-FFF2-40B4-BE49-F238E27FC236}">
                <a16:creationId xmlns:a16="http://schemas.microsoft.com/office/drawing/2014/main" id="{5447DFB3-E8C9-2E47-B058-094AB7C7BC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1027">
            <a:extLst>
              <a:ext uri="{FF2B5EF4-FFF2-40B4-BE49-F238E27FC236}">
                <a16:creationId xmlns:a16="http://schemas.microsoft.com/office/drawing/2014/main" id="{DAC6EE29-19DA-B642-AFF5-225977AE6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sz="1600" b="1">
                <a:latin typeface="Syntax" pitchFamily="2" charset="0"/>
              </a:rPr>
              <a:t>Unterschied M &amp; W:</a:t>
            </a:r>
            <a:r>
              <a:rPr lang="de-CH" altLang="de-DE" sz="1600">
                <a:latin typeface="Syntax" pitchFamily="2" charset="0"/>
              </a:rPr>
              <a:t> Weibchen haben etwas breitere Stirn, aber im Feld nicht bestimmbar!</a:t>
            </a:r>
          </a:p>
          <a:p>
            <a:endParaRPr lang="de-CH" altLang="de-DE" sz="1600">
              <a:latin typeface="Syntax" pitchFamily="2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608DF4-0F5C-1F45-8921-72ECA57AB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DB674-D326-2041-A041-DE27991902BE}" type="slidenum">
              <a:rPr lang="de-DE" altLang="de-DE"/>
              <a:pPr/>
              <a:t>30</a:t>
            </a:fld>
            <a:endParaRPr lang="de-DE" altLang="de-DE"/>
          </a:p>
        </p:txBody>
      </p:sp>
      <p:sp>
        <p:nvSpPr>
          <p:cNvPr id="154626" name="Rectangle 2050">
            <a:extLst>
              <a:ext uri="{FF2B5EF4-FFF2-40B4-BE49-F238E27FC236}">
                <a16:creationId xmlns:a16="http://schemas.microsoft.com/office/drawing/2014/main" id="{AC3E23C9-9744-B542-8F1B-FFDEE48655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2051">
            <a:extLst>
              <a:ext uri="{FF2B5EF4-FFF2-40B4-BE49-F238E27FC236}">
                <a16:creationId xmlns:a16="http://schemas.microsoft.com/office/drawing/2014/main" id="{46FDDAFD-146A-884A-B1C4-6A6CD213C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9B3ECA-9434-4146-9E49-96A614B660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59352-2EF2-7D44-B32A-67781AC5EBB0}" type="slidenum">
              <a:rPr lang="de-DE" altLang="de-DE"/>
              <a:pPr/>
              <a:t>31</a:t>
            </a:fld>
            <a:endParaRPr lang="de-DE" altLang="de-DE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36E49727-8D06-D345-A677-6788D30C50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37D48826-474F-0049-90CC-79646C463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sz="1600">
                <a:latin typeface="Syntax" pitchFamily="2" charset="0"/>
              </a:rPr>
              <a:t>Jagen in der Luft nach ihrer Nahrung!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01C927A-F4E3-7B4C-BDCB-BE874127FB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BC3EA3-4500-104F-AD32-FF3664CAA32B}" type="slidenum">
              <a:rPr lang="de-DE" altLang="de-DE"/>
              <a:pPr/>
              <a:t>32</a:t>
            </a:fld>
            <a:endParaRPr lang="de-DE" altLang="de-DE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BF4BAB8F-9E48-8241-A4F3-7CC5EC907D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E112649E-EDEA-4F41-AAD7-CB0377CC6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de-CH" altLang="de-DE" sz="1600" b="1">
                <a:latin typeface="Syntax" pitchFamily="2" charset="0"/>
              </a:rPr>
              <a:t>Luftplankton</a:t>
            </a:r>
            <a:r>
              <a:rPr lang="de-CH" altLang="de-DE" sz="1600">
                <a:latin typeface="Syntax" pitchFamily="2" charset="0"/>
              </a:rPr>
              <a:t> = Insekten, die sich in der Luft bewegen</a:t>
            </a:r>
          </a:p>
          <a:p>
            <a:pPr>
              <a:spcBef>
                <a:spcPct val="50000"/>
              </a:spcBef>
            </a:pPr>
            <a:r>
              <a:rPr lang="de-CH" altLang="de-DE" sz="1600" b="1">
                <a:latin typeface="Syntax" pitchFamily="2" charset="0"/>
              </a:rPr>
              <a:t>Netzhaut</a:t>
            </a:r>
            <a:r>
              <a:rPr lang="de-CH" altLang="de-DE" sz="1600">
                <a:latin typeface="Syntax" pitchFamily="2" charset="0"/>
              </a:rPr>
              <a:t>: Fast nur Zäpfchen --&gt; KEIN Nachtvogel, Jagd nach Futter in der Nacht nicht möglich</a:t>
            </a:r>
          </a:p>
          <a:p>
            <a:pPr>
              <a:spcBef>
                <a:spcPct val="50000"/>
              </a:spcBef>
            </a:pPr>
            <a:endParaRPr lang="de-CH" altLang="de-DE" sz="1600">
              <a:latin typeface="Syntax" pitchFamily="2" charset="0"/>
            </a:endParaRPr>
          </a:p>
          <a:p>
            <a:pPr>
              <a:spcBef>
                <a:spcPct val="50000"/>
              </a:spcBef>
            </a:pPr>
            <a:r>
              <a:rPr lang="de-CH" altLang="de-DE" sz="1600">
                <a:latin typeface="Syntax" pitchFamily="2" charset="0"/>
              </a:rPr>
              <a:t>Gleicher Mauersegler kann im gleichen Sommer </a:t>
            </a:r>
            <a:r>
              <a:rPr lang="de-CH" altLang="de-DE" sz="1600" b="1">
                <a:latin typeface="Syntax" pitchFamily="2" charset="0"/>
              </a:rPr>
              <a:t>zwischen 39 und 52 g</a:t>
            </a:r>
            <a:r>
              <a:rPr lang="de-CH" altLang="de-DE" sz="1600">
                <a:latin typeface="Syntax" pitchFamily="2" charset="0"/>
              </a:rPr>
              <a:t> wiegen!</a:t>
            </a:r>
          </a:p>
          <a:p>
            <a:pPr>
              <a:spcBef>
                <a:spcPct val="50000"/>
              </a:spcBef>
            </a:pPr>
            <a:endParaRPr lang="de-CH" altLang="de-DE" sz="1600">
              <a:latin typeface="Syntax" pitchFamily="2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130659-7A66-8F4A-988F-6B95B093CD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2DE44-E269-6540-989B-CF7ED11F55D1}" type="slidenum">
              <a:rPr lang="de-DE" altLang="de-DE"/>
              <a:pPr/>
              <a:t>33</a:t>
            </a:fld>
            <a:endParaRPr lang="de-DE" altLang="de-DE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4A1C677B-E5A3-C54B-A78A-F14801F1E7D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6CFA47F5-EA64-3445-8221-98986D3AF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de-CH" altLang="de-DE" sz="1600" b="1">
                <a:latin typeface="Syntax" pitchFamily="2" charset="0"/>
              </a:rPr>
              <a:t>Kältestarre</a:t>
            </a:r>
            <a:r>
              <a:rPr lang="de-CH" altLang="de-DE" sz="1600">
                <a:latin typeface="Syntax" pitchFamily="2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de-CH" altLang="de-DE" sz="1600">
                <a:latin typeface="Syntax" pitchFamily="2" charset="0"/>
              </a:rPr>
              <a:t>Mauersegler klammern sich dichtgedrängt an Felswände oder Hausmauern</a:t>
            </a:r>
          </a:p>
          <a:p>
            <a:pPr>
              <a:spcBef>
                <a:spcPct val="50000"/>
              </a:spcBef>
            </a:pPr>
            <a:r>
              <a:rPr lang="de-CH" altLang="de-DE" sz="1600">
                <a:latin typeface="Syntax" pitchFamily="2" charset="0"/>
              </a:rPr>
              <a:t>41°C --&gt; bis auf 20°C!</a:t>
            </a:r>
          </a:p>
          <a:p>
            <a:pPr>
              <a:spcBef>
                <a:spcPct val="50000"/>
              </a:spcBef>
            </a:pPr>
            <a:r>
              <a:rPr lang="de-CH" altLang="de-DE" sz="1600">
                <a:latin typeface="Syntax" pitchFamily="2" charset="0"/>
              </a:rPr>
              <a:t>Atemfrequenz: 90 --&gt; 20 Atemzüge pro Minute</a:t>
            </a:r>
          </a:p>
          <a:p>
            <a:pPr>
              <a:spcBef>
                <a:spcPct val="50000"/>
              </a:spcBef>
            </a:pPr>
            <a:endParaRPr lang="de-CH" altLang="de-DE" sz="1600">
              <a:latin typeface="Syntax" pitchFamily="2" charset="0"/>
            </a:endParaRPr>
          </a:p>
          <a:p>
            <a:pPr>
              <a:spcBef>
                <a:spcPct val="50000"/>
              </a:spcBef>
            </a:pPr>
            <a:r>
              <a:rPr lang="de-CH" altLang="de-DE" sz="1600" b="1">
                <a:latin typeface="Syntax" pitchFamily="2" charset="0"/>
              </a:rPr>
              <a:t>Nachts:</a:t>
            </a:r>
          </a:p>
          <a:p>
            <a:pPr>
              <a:spcBef>
                <a:spcPct val="50000"/>
              </a:spcBef>
            </a:pPr>
            <a:r>
              <a:rPr lang="de-CH" altLang="de-DE" sz="1600">
                <a:latin typeface="Syntax" pitchFamily="2" charset="0"/>
              </a:rPr>
              <a:t>Temperatur auf 36°C gesenkt (ähnlich Kolibri)</a:t>
            </a:r>
          </a:p>
          <a:p>
            <a:pPr>
              <a:spcBef>
                <a:spcPct val="50000"/>
              </a:spcBef>
            </a:pPr>
            <a:endParaRPr lang="de-CH" altLang="de-DE" sz="1600">
              <a:latin typeface="Syntax" pitchFamily="2" charset="0"/>
            </a:endParaRPr>
          </a:p>
          <a:p>
            <a:pPr>
              <a:spcBef>
                <a:spcPct val="50000"/>
              </a:spcBef>
            </a:pPr>
            <a:r>
              <a:rPr lang="de-CH" altLang="de-DE" sz="1600">
                <a:latin typeface="Syntax" pitchFamily="2" charset="0"/>
              </a:rPr>
              <a:t>Nach 2-3 Tagen Schlechtwetter: </a:t>
            </a:r>
            <a:r>
              <a:rPr lang="de-CH" altLang="de-DE" sz="1600" b="1">
                <a:latin typeface="Syntax" pitchFamily="2" charset="0"/>
              </a:rPr>
              <a:t>Wetterfluchtreaktion</a:t>
            </a:r>
            <a:endParaRPr lang="de-CH" altLang="de-DE" sz="1600">
              <a:latin typeface="Syntax" pitchFamily="2" charset="0"/>
            </a:endParaRPr>
          </a:p>
          <a:p>
            <a:pPr>
              <a:spcBef>
                <a:spcPct val="50000"/>
              </a:spcBef>
            </a:pPr>
            <a:endParaRPr lang="de-CH" altLang="de-DE" sz="1600">
              <a:latin typeface="Syntax" pitchFamily="2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B845A8-A92F-AA4B-8657-BB84A32CA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4119F-355B-B940-A9B2-06BC6D0CF6E6}" type="slidenum">
              <a:rPr lang="de-DE" altLang="de-DE"/>
              <a:pPr/>
              <a:t>34</a:t>
            </a:fld>
            <a:endParaRPr lang="de-DE" altLang="de-DE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0B544F9F-F36A-0D41-87E6-CCBA317A80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6A954C80-7A09-994D-A15A-A49947E03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sz="1600" b="1">
                <a:latin typeface="Syntax" pitchFamily="2" charset="0"/>
              </a:rPr>
              <a:t>Herzschlagfrequenz</a:t>
            </a:r>
            <a:r>
              <a:rPr lang="de-CH" altLang="de-DE" sz="1600">
                <a:latin typeface="Syntax" pitchFamily="2" charset="0"/>
              </a:rPr>
              <a:t> normal: 220-240x pro Minute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B4DE66-1BF6-0240-9BED-8DE7F38E83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E08EF-F0CF-5144-91D3-28FC3441FF6D}" type="slidenum">
              <a:rPr lang="de-DE" altLang="de-DE"/>
              <a:pPr/>
              <a:t>35</a:t>
            </a:fld>
            <a:endParaRPr lang="de-DE" altLang="de-DE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D1977788-DAD6-8147-A1F2-1B1ADB5200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9084B6A3-A8C7-3B40-AD34-99A66A42D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BDA42A-6B95-D94A-828C-168302D4E6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E529A-BCC9-F74C-8F8A-F26A56FFECCF}" type="slidenum">
              <a:rPr lang="de-DE" altLang="de-DE"/>
              <a:pPr/>
              <a:t>36</a:t>
            </a:fld>
            <a:endParaRPr lang="de-DE" altLang="de-DE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386DAB85-D6D6-7B40-AF36-3305A973B9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44712FF0-8F51-3C43-8D7A-FE2124F75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2A17C0B-011F-ED4C-B0B1-80D272645A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9806E-8149-9446-BEAA-465E1F4F43E1}" type="slidenum">
              <a:rPr lang="de-DE" altLang="de-DE"/>
              <a:pPr/>
              <a:t>37</a:t>
            </a:fld>
            <a:endParaRPr lang="de-DE" altLang="de-DE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BE556500-02DB-2F43-A9CF-FA4BB30287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1FA20A8D-8888-EF4B-85E0-52BB6920E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FEDD12-5651-CC46-B60C-5AACACA88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92CAD-2196-E947-83EB-0032CB00577C}" type="slidenum">
              <a:rPr lang="de-DE" altLang="de-DE"/>
              <a:pPr/>
              <a:t>38</a:t>
            </a:fld>
            <a:endParaRPr lang="de-DE" altLang="de-DE"/>
          </a:p>
        </p:txBody>
      </p:sp>
      <p:sp>
        <p:nvSpPr>
          <p:cNvPr id="143362" name="Rectangle 1026">
            <a:extLst>
              <a:ext uri="{FF2B5EF4-FFF2-40B4-BE49-F238E27FC236}">
                <a16:creationId xmlns:a16="http://schemas.microsoft.com/office/drawing/2014/main" id="{4D8E2FC1-5A80-5843-B54B-A4F399312F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1027">
            <a:extLst>
              <a:ext uri="{FF2B5EF4-FFF2-40B4-BE49-F238E27FC236}">
                <a16:creationId xmlns:a16="http://schemas.microsoft.com/office/drawing/2014/main" id="{46A4A98D-3062-204E-94C9-C0EC8A8CC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5D5294-66AB-2A4A-81A4-BD2C8BD581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8A992-7680-E349-B662-283B0DC615DD}" type="slidenum">
              <a:rPr lang="de-DE" altLang="de-DE"/>
              <a:pPr/>
              <a:t>39</a:t>
            </a:fld>
            <a:endParaRPr lang="de-DE" altLang="de-DE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4622ECD3-E363-AD47-A8C2-0B7A03C76E6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13458FAE-3E88-2A43-B6C3-B4CFEC56B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854ADC-D437-4E42-8A92-A9F377F29A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2A778-04FD-E84B-BB68-4D678596273B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20834" name="Rectangle 1026">
            <a:extLst>
              <a:ext uri="{FF2B5EF4-FFF2-40B4-BE49-F238E27FC236}">
                <a16:creationId xmlns:a16="http://schemas.microsoft.com/office/drawing/2014/main" id="{DDBFD9C8-AFA6-C247-8B86-3EB51C8BDC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1027">
            <a:extLst>
              <a:ext uri="{FF2B5EF4-FFF2-40B4-BE49-F238E27FC236}">
                <a16:creationId xmlns:a16="http://schemas.microsoft.com/office/drawing/2014/main" id="{F54DC15E-737A-2642-9F75-A6D6A57BD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291134-C61F-D448-A938-D20064D90F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059A0C-693B-AC49-A2BC-290BD7AAE793}" type="slidenum">
              <a:rPr lang="de-DE" altLang="de-DE"/>
              <a:pPr/>
              <a:t>40</a:t>
            </a:fld>
            <a:endParaRPr lang="de-DE" altLang="de-DE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794F6D8A-2BED-E841-90C3-B16834129A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CAB77FE3-7E6F-8442-BBA7-7C0425BAB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1C0E1E-DC23-144B-85C8-EFE85B962D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EC545-55D9-B046-AEFA-4C8114E084A8}" type="slidenum">
              <a:rPr lang="de-DE" altLang="de-DE"/>
              <a:pPr/>
              <a:t>41</a:t>
            </a:fld>
            <a:endParaRPr lang="de-DE" altLang="de-DE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37F3F23D-A2A8-2A4C-821D-84FD059A9DA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93B5C7DD-11CC-A342-B65F-B87173E64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6141B8-7043-8445-A1DE-C97EAAE38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DC0F24-D462-2144-ABD8-2951FBB24137}" type="slidenum">
              <a:rPr lang="de-DE" altLang="de-DE"/>
              <a:pPr/>
              <a:t>42</a:t>
            </a:fld>
            <a:endParaRPr lang="de-DE" altLang="de-DE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AFE8F820-7E24-0F41-ABF5-7D8E6EE973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51CB05F5-04F8-A247-BBDF-61A90CDFA9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sz="1600" b="1">
                <a:latin typeface="Syntax" pitchFamily="2" charset="0"/>
              </a:rPr>
              <a:t>Verweis auf Nistplatztreue!</a:t>
            </a:r>
          </a:p>
        </p:txBody>
      </p:sp>
      <p:pic>
        <p:nvPicPr>
          <p:cNvPr id="97285" name="Picture 5">
            <a:extLst>
              <a:ext uri="{FF2B5EF4-FFF2-40B4-BE49-F238E27FC236}">
                <a16:creationId xmlns:a16="http://schemas.microsoft.com/office/drawing/2014/main" id="{62E5D7BD-898B-4148-944D-B588B5A09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00"/>
            <a:ext cx="5221288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AC8861-D526-1F4A-ACC8-8D31FEF40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7DA7F-AC47-1546-A51E-8708875CA75D}" type="slidenum">
              <a:rPr lang="de-DE" altLang="de-DE"/>
              <a:pPr/>
              <a:t>43</a:t>
            </a:fld>
            <a:endParaRPr lang="de-DE" altLang="de-DE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B0E7C777-D99C-F846-8294-6ADE8F18C3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6CF1AD16-BC8F-F24C-806C-83C3DA3FE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04E319-B7D8-A046-A23E-0184EC2F19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73087-093C-9948-AB5C-B3D6E8F27B10}" type="slidenum">
              <a:rPr lang="de-DE" altLang="de-DE"/>
              <a:pPr/>
              <a:t>44</a:t>
            </a:fld>
            <a:endParaRPr lang="de-DE" altLang="de-DE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A4B54925-240F-A646-8A7F-2216E4AA31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747284BC-C745-0046-8D22-9D94CFFEE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F4A98A-7EBF-3D4E-840A-AEFE460D1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60B4C-24BD-274A-BE27-A7B28D87D3D7}" type="slidenum">
              <a:rPr lang="de-DE" altLang="de-DE"/>
              <a:pPr/>
              <a:t>45</a:t>
            </a:fld>
            <a:endParaRPr lang="de-DE" altLang="de-DE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E91149B4-D6CB-2A4A-A70A-A054E3B24F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E2E0B5CC-F46C-954E-A52C-5CFC91F75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089E80-EAA5-DF48-8CCD-ECB36742DD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8AC31-A2BC-D744-A2C8-4256721F4F8B}" type="slidenum">
              <a:rPr lang="de-DE" altLang="de-DE"/>
              <a:pPr/>
              <a:t>46</a:t>
            </a:fld>
            <a:endParaRPr lang="de-DE" altLang="de-DE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09A1858D-B3F2-074E-91D2-A274A8D619A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86DC623E-AF65-F246-A460-13579C922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sz="1600">
                <a:latin typeface="Syntax" pitchFamily="2" charset="0"/>
              </a:rPr>
              <a:t>«Mein Vogel» beim BNV erhältlich!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B8A349-71F9-6A4D-9EC4-A69045C07E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1C80E-CBDC-CB49-B85C-167B64C47456}" type="slidenum">
              <a:rPr lang="de-DE" altLang="de-DE"/>
              <a:pPr/>
              <a:t>47</a:t>
            </a:fld>
            <a:endParaRPr lang="de-DE" altLang="de-DE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93EA60FF-34CB-0A49-94E5-B6DD154F1B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4729224B-6C1A-354E-AAB9-594B1707A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23A4A5-DDB6-794B-9D86-A9EB0CF143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E7B71-E565-7D45-8B05-F34956FA6E44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19810" name="Rectangle 1026">
            <a:extLst>
              <a:ext uri="{FF2B5EF4-FFF2-40B4-BE49-F238E27FC236}">
                <a16:creationId xmlns:a16="http://schemas.microsoft.com/office/drawing/2014/main" id="{4159D126-FBAE-8442-950B-E808E7EF02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1027">
            <a:extLst>
              <a:ext uri="{FF2B5EF4-FFF2-40B4-BE49-F238E27FC236}">
                <a16:creationId xmlns:a16="http://schemas.microsoft.com/office/drawing/2014/main" id="{B5E69923-E177-7A49-A851-2A1F53FBF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sz="1600" b="1">
                <a:latin typeface="Syntax" pitchFamily="2" charset="0"/>
              </a:rPr>
              <a:t>Osten</a:t>
            </a:r>
            <a:r>
              <a:rPr lang="de-CH" altLang="de-DE" sz="1600">
                <a:latin typeface="Syntax" pitchFamily="2" charset="0"/>
              </a:rPr>
              <a:t>: Bis Baikalsee</a:t>
            </a:r>
          </a:p>
          <a:p>
            <a:r>
              <a:rPr lang="de-CH" altLang="de-DE" sz="1600" b="1">
                <a:latin typeface="Syntax" pitchFamily="2" charset="0"/>
              </a:rPr>
              <a:t>Süden</a:t>
            </a:r>
            <a:r>
              <a:rPr lang="de-CH" altLang="de-DE" sz="1600">
                <a:latin typeface="Syntax" pitchFamily="2" charset="0"/>
              </a:rPr>
              <a:t>: Bis Marokko, Algerien, Tunesien</a:t>
            </a:r>
          </a:p>
          <a:p>
            <a:endParaRPr lang="de-CH" altLang="de-DE" sz="1600">
              <a:latin typeface="Syntax" pitchFamily="2" charset="0"/>
            </a:endParaRPr>
          </a:p>
          <a:p>
            <a:r>
              <a:rPr lang="de-CH" altLang="de-DE" sz="1600">
                <a:latin typeface="Syntax" pitchFamily="2" charset="0"/>
              </a:rPr>
              <a:t>In der Vergangenheit </a:t>
            </a:r>
            <a:r>
              <a:rPr lang="de-CH" altLang="de-DE" sz="1600" b="1">
                <a:latin typeface="Syntax" pitchFamily="2" charset="0"/>
              </a:rPr>
              <a:t>nach Norden ausgebreitet</a:t>
            </a:r>
            <a:r>
              <a:rPr lang="de-CH" altLang="de-DE" sz="1600">
                <a:latin typeface="Syntax" pitchFamily="2" charset="0"/>
              </a:rPr>
              <a:t>!</a:t>
            </a:r>
          </a:p>
          <a:p>
            <a:endParaRPr lang="de-CH" altLang="de-DE" sz="1600">
              <a:latin typeface="Syntax" pitchFamily="2" charset="0"/>
            </a:endParaRPr>
          </a:p>
          <a:p>
            <a:r>
              <a:rPr lang="de-CH" altLang="de-DE" sz="1600">
                <a:latin typeface="Syntax" pitchFamily="2" charset="0"/>
              </a:rPr>
              <a:t>==&gt; </a:t>
            </a:r>
            <a:r>
              <a:rPr lang="de-CH" altLang="de-DE" sz="1600" b="1">
                <a:latin typeface="Syntax" pitchFamily="2" charset="0"/>
              </a:rPr>
              <a:t>Zitat von Seite 15 («Mein Vogel»)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893EFC-3290-B941-88F8-532DAF5331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0B33E7-660E-F94A-B50E-BD4E622268F7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661A230C-4EFC-6347-8BBF-CF86D00D2B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FD9FCD63-433D-7B44-BB20-4081B05E7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sz="1600">
                <a:latin typeface="Syntax" pitchFamily="2" charset="0"/>
              </a:rPr>
              <a:t>Lebensraum: </a:t>
            </a:r>
            <a:r>
              <a:rPr lang="de-CH" altLang="de-DE" sz="1600" b="1">
                <a:latin typeface="Syntax" pitchFamily="2" charset="0"/>
              </a:rPr>
              <a:t>ursprünglich Baumhöhlen und Felsnischen</a:t>
            </a:r>
            <a:endParaRPr lang="de-CH" altLang="de-DE" sz="1600">
              <a:latin typeface="Syntax" pitchFamily="2" charset="0"/>
            </a:endParaRPr>
          </a:p>
          <a:p>
            <a:r>
              <a:rPr lang="de-CH" altLang="de-DE" sz="1600">
                <a:latin typeface="Syntax" pitchFamily="2" charset="0"/>
              </a:rPr>
              <a:t>Heute aber </a:t>
            </a:r>
            <a:r>
              <a:rPr lang="de-CH" altLang="de-DE" sz="1600" b="1">
                <a:latin typeface="Syntax" pitchFamily="2" charset="0"/>
              </a:rPr>
              <a:t>Kulturfolger</a:t>
            </a:r>
            <a:r>
              <a:rPr lang="de-CH" altLang="de-DE" sz="1600">
                <a:latin typeface="Syntax" pitchFamily="2" charset="0"/>
              </a:rPr>
              <a:t>!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FBE3C6-1821-2E4D-8DFA-006E42F92B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26B4D-3FFB-2646-99E4-4A49224EC713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BFDC0F45-7E4E-9F4D-9E57-744A7B36F6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005FC41B-5A2D-E14B-A44F-DF9066BE3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AFD6A1-9645-4E4B-BC4E-919B96013D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7B42E-8894-D342-AFF9-20FA95F4F74C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C0F4F107-7BB6-7345-990E-775C0432F5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31DE7713-9E2A-AB48-A680-A4E4905D9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3B1ACB-C18E-9D49-99C9-D155B4564B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96A9F3-002E-7642-8592-992DBDA4F8C8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31B2AB69-3BE4-9846-9201-A847B8005D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AA6CFAAE-967C-354A-9CCA-074017B1F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gradFill rotWithShape="0">
          <a:gsLst>
            <a:gs pos="0">
              <a:schemeClr val="bg1"/>
            </a:gs>
            <a:gs pos="100000">
              <a:srgbClr val="1E56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4C88FE6-29D0-254B-8849-E94992B753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1828800"/>
          </a:xfrm>
        </p:spPr>
        <p:txBody>
          <a:bodyPr/>
          <a:lstStyle>
            <a:lvl1pPr algn="ctr">
              <a:defRPr sz="4000">
                <a:solidFill>
                  <a:srgbClr val="1E569F"/>
                </a:solidFill>
              </a:defRPr>
            </a:lvl1pPr>
          </a:lstStyle>
          <a:p>
            <a:pPr lvl="0"/>
            <a:r>
              <a:rPr lang="de-DE" altLang="de-DE" noProof="0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00F3E59-3004-9A43-BA47-E739C5ABC0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4359275"/>
            <a:ext cx="6781800" cy="5334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de-DE" altLang="de-DE" noProof="0"/>
              <a:t>Click to edit Master subtitle style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C11E57C6-18D9-2D44-B0CF-A1DDA375DE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de-DE" altLang="de-DE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85E7DA0-DEF5-DE4F-B448-AC0353FE80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de-DE" altLang="de-DE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7BF36D5-1431-1741-858A-6509E5D6A0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286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E1AA21B4-D696-DE43-93FF-4DFEEC8D8AFF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4103" name="Picture 7">
            <a:extLst>
              <a:ext uri="{FF2B5EF4-FFF2-40B4-BE49-F238E27FC236}">
                <a16:creationId xmlns:a16="http://schemas.microsoft.com/office/drawing/2014/main" id="{A3EE6BE2-3193-6F42-98CE-0C4C7E29D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546350"/>
            <a:ext cx="2171700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Text Box 8">
            <a:extLst>
              <a:ext uri="{FF2B5EF4-FFF2-40B4-BE49-F238E27FC236}">
                <a16:creationId xmlns:a16="http://schemas.microsoft.com/office/drawing/2014/main" id="{B8146CFD-DFE9-854A-9B17-A270E28BD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273675"/>
            <a:ext cx="678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altLang="de-DE" b="0">
                <a:latin typeface="Syntax" pitchFamily="2" charset="0"/>
              </a:rPr>
              <a:t>Schweizer Vogelschutz</a:t>
            </a:r>
            <a:br>
              <a:rPr lang="de-CH" altLang="de-DE" b="0">
                <a:latin typeface="Syntax" pitchFamily="2" charset="0"/>
              </a:rPr>
            </a:br>
            <a:r>
              <a:rPr lang="de-CH" altLang="de-DE" b="0">
                <a:latin typeface="Syntax" pitchFamily="2" charset="0"/>
              </a:rPr>
              <a:t>SVS/BirdLife Schweiz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1F4CF-6650-4144-A6FD-2B060E62F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A80B5B3-64CD-D64D-BB38-81125C55E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8301378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432C17A-C111-D840-8583-A244089FB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1219200"/>
            <a:ext cx="2133600" cy="5105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86A8D3B-FFF0-A24B-841B-8D4436D8E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1219200"/>
            <a:ext cx="6248400" cy="5105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5530379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EF9D9-2F32-9547-8229-BAEA539C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4F6D77-9618-B942-BE87-07ECB7E4E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1563034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0DFE2-1FE4-F949-87E2-0A90AC578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345F5C-3C92-0E4F-B08B-A272D473E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7428437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8E636A-2C21-EC4E-9ADE-72160A93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409E0B-EF4D-1146-9885-EB2B7EE2F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076700" cy="4267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F35087-48D0-4646-B2AC-859B96B7C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3900" y="2057400"/>
            <a:ext cx="4076700" cy="4267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50045112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8F15E-D9CD-D04C-8ECF-47027498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4FE698-8FE3-C14A-8868-2D25FE6DC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D1D8F1-DFF4-7041-B87E-3A75C5341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2FA7E1-FD21-D24F-883D-E5055669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9FBB731-483F-7043-9E20-3476E17E53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131581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B9327-0AB3-A240-AB6C-A3F1D0BB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043463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798914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727AA-E7A8-0B43-86A5-0B5356E1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AD2D42-E028-6043-BE71-C86CDA1C3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E78544-C06D-894E-A0E6-44F5CF8C3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4125539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29DF1-A4F2-9A4D-9316-611014C3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BF9B840-6C60-0146-A168-696C4B3A8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B188C2-318F-D243-8E09-9DC53E2A0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886210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444E50C-4907-B54E-BAD2-0CCC1DD19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219200"/>
            <a:ext cx="853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CH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0804B24-5C13-5543-ABF7-527BFA62D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305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CH"/>
              <a:t>Click to edit Master text styles</a:t>
            </a:r>
          </a:p>
          <a:p>
            <a:pPr lvl="1"/>
            <a:r>
              <a:rPr lang="de-DE" altLang="de-CH"/>
              <a:t>Second level</a:t>
            </a:r>
          </a:p>
          <a:p>
            <a:pPr lvl="2"/>
            <a:r>
              <a:rPr lang="de-DE" altLang="de-CH"/>
              <a:t>Third level</a:t>
            </a:r>
          </a:p>
          <a:p>
            <a:pPr lvl="3"/>
            <a:r>
              <a:rPr lang="de-DE" altLang="de-CH"/>
              <a:t>Fourth level</a:t>
            </a:r>
          </a:p>
          <a:p>
            <a:pPr lvl="4"/>
            <a:r>
              <a:rPr lang="de-DE" altLang="de-CH"/>
              <a:t>Fifth level</a:t>
            </a:r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E9DBBD4D-5784-584D-9A2E-7B9BC107C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1E569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5575E06D-A983-414E-91A5-A60A0EE64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180138"/>
            <a:ext cx="9906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Line 18">
            <a:extLst>
              <a:ext uri="{FF2B5EF4-FFF2-40B4-BE49-F238E27FC236}">
                <a16:creationId xmlns:a16="http://schemas.microsoft.com/office/drawing/2014/main" id="{12FB215E-0D17-B541-A3BB-B6CA0D74A22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91600" y="838200"/>
            <a:ext cx="0" cy="5562600"/>
          </a:xfrm>
          <a:prstGeom prst="line">
            <a:avLst/>
          </a:prstGeom>
          <a:noFill/>
          <a:ln w="38100" cap="rnd">
            <a:solidFill>
              <a:srgbClr val="1E569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4" name="Text Box 20">
            <a:extLst>
              <a:ext uri="{FF2B5EF4-FFF2-40B4-BE49-F238E27FC236}">
                <a16:creationId xmlns:a16="http://schemas.microsoft.com/office/drawing/2014/main" id="{F3D8703C-F4BD-274E-B032-E7F3657E7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97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CH" b="0">
                <a:solidFill>
                  <a:srgbClr val="1E569F"/>
                </a:solidFill>
                <a:latin typeface="Syntax" pitchFamily="2" charset="0"/>
              </a:rPr>
              <a:t>Mauersegler – Vogel des Jahres 2005</a:t>
            </a:r>
          </a:p>
        </p:txBody>
      </p:sp>
      <p:pic>
        <p:nvPicPr>
          <p:cNvPr id="1046" name="Picture 22">
            <a:extLst>
              <a:ext uri="{FF2B5EF4-FFF2-40B4-BE49-F238E27FC236}">
                <a16:creationId xmlns:a16="http://schemas.microsoft.com/office/drawing/2014/main" id="{07D067E4-048F-6046-9B08-605722905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2238"/>
            <a:ext cx="30480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Line 24">
            <a:extLst>
              <a:ext uri="{FF2B5EF4-FFF2-40B4-BE49-F238E27FC236}">
                <a16:creationId xmlns:a16="http://schemas.microsoft.com/office/drawing/2014/main" id="{D5AA553E-72AD-0B44-BF96-1122EA47FA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463" y="6621463"/>
            <a:ext cx="8008937" cy="7937"/>
          </a:xfrm>
          <a:prstGeom prst="line">
            <a:avLst/>
          </a:prstGeom>
          <a:noFill/>
          <a:ln w="38100" cap="rnd">
            <a:solidFill>
              <a:srgbClr val="1E569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Syntax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Syntax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Syntax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Syntax" pitchFamily="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Syntax" pitchFamily="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Syntax" pitchFamily="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Syntax" pitchFamily="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Syntax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569F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E569F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E569F"/>
        </a:buClr>
        <a:buFont typeface="Wingdings" pitchFamily="2" charset="2"/>
        <a:buChar char="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Times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1E56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>
            <a:extLst>
              <a:ext uri="{FF2B5EF4-FFF2-40B4-BE49-F238E27FC236}">
                <a16:creationId xmlns:a16="http://schemas.microsoft.com/office/drawing/2014/main" id="{7D3C4785-1B8C-7843-94BB-EDB82CBB7F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CH" altLang="de-CH" sz="5400"/>
              <a:t>Mauersegler</a:t>
            </a:r>
            <a:br>
              <a:rPr lang="de-CH" altLang="de-CH"/>
            </a:br>
            <a:r>
              <a:rPr lang="de-CH" altLang="de-CH"/>
              <a:t>Vogel des Jahres 2005</a:t>
            </a:r>
          </a:p>
        </p:txBody>
      </p:sp>
      <p:pic>
        <p:nvPicPr>
          <p:cNvPr id="55305" name="Picture 9">
            <a:extLst>
              <a:ext uri="{FF2B5EF4-FFF2-40B4-BE49-F238E27FC236}">
                <a16:creationId xmlns:a16="http://schemas.microsoft.com/office/drawing/2014/main" id="{ABFF930A-AFB1-CF4C-9546-2F2FD0C4E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650875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10">
            <a:extLst>
              <a:ext uri="{FF2B5EF4-FFF2-40B4-BE49-F238E27FC236}">
                <a16:creationId xmlns:a16="http://schemas.microsoft.com/office/drawing/2014/main" id="{6BB7FF85-4CB2-994B-9FD8-143D2D9B8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048000"/>
            <a:ext cx="650875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7" name="Picture 11">
            <a:extLst>
              <a:ext uri="{FF2B5EF4-FFF2-40B4-BE49-F238E27FC236}">
                <a16:creationId xmlns:a16="http://schemas.microsoft.com/office/drawing/2014/main" id="{6327A0C4-AE9A-DA49-94DB-084B9B9DE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"/>
            <a:ext cx="1535113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8" name="Picture 12">
            <a:extLst>
              <a:ext uri="{FF2B5EF4-FFF2-40B4-BE49-F238E27FC236}">
                <a16:creationId xmlns:a16="http://schemas.microsoft.com/office/drawing/2014/main" id="{3FB8204D-9A47-9E4C-85A5-2405258B2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581400"/>
            <a:ext cx="9112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9" name="Picture 13">
            <a:extLst>
              <a:ext uri="{FF2B5EF4-FFF2-40B4-BE49-F238E27FC236}">
                <a16:creationId xmlns:a16="http://schemas.microsoft.com/office/drawing/2014/main" id="{43D5F814-E62A-9441-B2E7-7DFAF9BDE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362200"/>
            <a:ext cx="1447800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0" name="Picture 14">
            <a:extLst>
              <a:ext uri="{FF2B5EF4-FFF2-40B4-BE49-F238E27FC236}">
                <a16:creationId xmlns:a16="http://schemas.microsoft.com/office/drawing/2014/main" id="{898418B3-5FE0-7C4D-B778-CF6B5C210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7188"/>
            <a:ext cx="1149350" cy="11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1" name="Picture 15">
            <a:extLst>
              <a:ext uri="{FF2B5EF4-FFF2-40B4-BE49-F238E27FC236}">
                <a16:creationId xmlns:a16="http://schemas.microsoft.com/office/drawing/2014/main" id="{5AAEA9A9-5E94-E14A-B527-079AAD64E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0813"/>
            <a:ext cx="46355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2" name="Picture 16">
            <a:extLst>
              <a:ext uri="{FF2B5EF4-FFF2-40B4-BE49-F238E27FC236}">
                <a16:creationId xmlns:a16="http://schemas.microsoft.com/office/drawing/2014/main" id="{47100FD0-E559-384F-89D3-595BA085C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131286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AAAC6B78-C613-8247-A7DE-76084465A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Ein Leben in der Luft!</a:t>
            </a:r>
          </a:p>
        </p:txBody>
      </p:sp>
      <p:pic>
        <p:nvPicPr>
          <p:cNvPr id="72707" name="Picture 3">
            <a:extLst>
              <a:ext uri="{FF2B5EF4-FFF2-40B4-BE49-F238E27FC236}">
                <a16:creationId xmlns:a16="http://schemas.microsoft.com/office/drawing/2014/main" id="{CA0FF8A6-AB2D-2248-AA30-20BC3B78A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838200"/>
            <a:ext cx="428148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Rectangle 4">
            <a:extLst>
              <a:ext uri="{FF2B5EF4-FFF2-40B4-BE49-F238E27FC236}">
                <a16:creationId xmlns:a16="http://schemas.microsoft.com/office/drawing/2014/main" id="{590C7557-5409-A346-B872-C6308B00F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5791200" cy="42672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CH" b="1"/>
              <a:t>Mauersegler ...</a:t>
            </a:r>
          </a:p>
          <a:p>
            <a:pPr>
              <a:spcBef>
                <a:spcPct val="50000"/>
              </a:spcBef>
            </a:pPr>
            <a:r>
              <a:rPr lang="de-DE" altLang="de-CH" b="1"/>
              <a:t>...</a:t>
            </a:r>
            <a:r>
              <a:rPr lang="de-DE" altLang="de-CH"/>
              <a:t> sind </a:t>
            </a:r>
            <a:r>
              <a:rPr lang="de-DE" altLang="de-CH" b="1"/>
              <a:t>perfekte Flieger</a:t>
            </a:r>
            <a:endParaRPr lang="de-DE" altLang="de-CH"/>
          </a:p>
          <a:p>
            <a:pPr>
              <a:spcBef>
                <a:spcPct val="50000"/>
              </a:spcBef>
            </a:pPr>
            <a:r>
              <a:rPr lang="de-DE" altLang="de-CH"/>
              <a:t>... </a:t>
            </a:r>
            <a:r>
              <a:rPr lang="de-DE" altLang="de-CH" b="1"/>
              <a:t>fressen und trinken</a:t>
            </a:r>
            <a:r>
              <a:rPr lang="de-DE" altLang="de-CH"/>
              <a:t> fliegend</a:t>
            </a:r>
          </a:p>
          <a:p>
            <a:pPr>
              <a:spcBef>
                <a:spcPct val="50000"/>
              </a:spcBef>
            </a:pPr>
            <a:r>
              <a:rPr lang="de-DE" altLang="de-CH"/>
              <a:t>...</a:t>
            </a:r>
            <a:r>
              <a:rPr lang="de-DE" altLang="de-CH" b="1"/>
              <a:t> schlafen</a:t>
            </a:r>
            <a:r>
              <a:rPr lang="de-DE" altLang="de-CH"/>
              <a:t> in der Luft (700 - 3‘000 m)</a:t>
            </a:r>
          </a:p>
          <a:p>
            <a:pPr>
              <a:spcBef>
                <a:spcPct val="50000"/>
              </a:spcBef>
            </a:pPr>
            <a:r>
              <a:rPr lang="de-DE" altLang="de-CH"/>
              <a:t>... </a:t>
            </a:r>
            <a:r>
              <a:rPr lang="de-DE" altLang="de-CH" b="1"/>
              <a:t>paaren sich</a:t>
            </a:r>
            <a:r>
              <a:rPr lang="de-DE" altLang="de-CH"/>
              <a:t> fliegend</a:t>
            </a:r>
          </a:p>
          <a:p>
            <a:pPr>
              <a:spcBef>
                <a:spcPct val="50000"/>
              </a:spcBef>
            </a:pPr>
            <a:r>
              <a:rPr lang="de-DE" altLang="de-CH"/>
              <a:t>... suchen das </a:t>
            </a:r>
            <a:r>
              <a:rPr lang="de-DE" altLang="de-CH" b="1"/>
              <a:t>Nestmaterial</a:t>
            </a:r>
            <a:r>
              <a:rPr lang="de-DE" altLang="de-CH"/>
              <a:t> in der Luft</a:t>
            </a:r>
          </a:p>
          <a:p>
            <a:pPr>
              <a:spcBef>
                <a:spcPct val="50000"/>
              </a:spcBef>
            </a:pPr>
            <a:r>
              <a:rPr lang="de-DE" altLang="de-CH"/>
              <a:t>... </a:t>
            </a:r>
            <a:r>
              <a:rPr lang="de-DE" altLang="de-CH" b="1"/>
              <a:t>pflegen Gefieder</a:t>
            </a:r>
            <a:r>
              <a:rPr lang="de-DE" altLang="de-CH"/>
              <a:t> fliegend</a:t>
            </a:r>
            <a:endParaRPr lang="de-CH" altLang="de-C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050">
            <a:extLst>
              <a:ext uri="{FF2B5EF4-FFF2-40B4-BE49-F238E27FC236}">
                <a16:creationId xmlns:a16="http://schemas.microsoft.com/office/drawing/2014/main" id="{F33E44CC-B001-5F4B-B9E4-AE4DD460E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Ein Leben in der Luft!</a:t>
            </a:r>
          </a:p>
        </p:txBody>
      </p:sp>
      <p:sp>
        <p:nvSpPr>
          <p:cNvPr id="117764" name="Rectangle 2052">
            <a:extLst>
              <a:ext uri="{FF2B5EF4-FFF2-40B4-BE49-F238E27FC236}">
                <a16:creationId xmlns:a16="http://schemas.microsoft.com/office/drawing/2014/main" id="{283EA33C-803C-BD4E-8383-46877DEC3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4572000" cy="42672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CH" b="1"/>
              <a:t>Anpassungen:</a:t>
            </a:r>
          </a:p>
          <a:p>
            <a:pPr>
              <a:spcBef>
                <a:spcPct val="50000"/>
              </a:spcBef>
            </a:pPr>
            <a:r>
              <a:rPr lang="de-DE" altLang="de-CH" b="1"/>
              <a:t>Körperbau:</a:t>
            </a:r>
            <a:r>
              <a:rPr lang="de-DE" altLang="de-CH"/>
              <a:t> spindelförmig, aerodynamisch ideal!</a:t>
            </a:r>
          </a:p>
          <a:p>
            <a:pPr>
              <a:spcBef>
                <a:spcPct val="50000"/>
              </a:spcBef>
            </a:pPr>
            <a:r>
              <a:rPr lang="de-DE" altLang="de-CH" b="1"/>
              <a:t>Flügel:</a:t>
            </a:r>
            <a:r>
              <a:rPr lang="de-DE" altLang="de-CH"/>
              <a:t> sichelförmig, schlank, scharfe Vorderkante</a:t>
            </a:r>
          </a:p>
          <a:p>
            <a:pPr>
              <a:spcBef>
                <a:spcPct val="50000"/>
              </a:spcBef>
            </a:pPr>
            <a:r>
              <a:rPr lang="de-CH" altLang="de-CH" b="1"/>
              <a:t>Blut:</a:t>
            </a:r>
            <a:r>
              <a:rPr lang="de-CH" altLang="de-CH"/>
              <a:t> Rote Blutkörperchen binden Sauerstoff stärker als jene im Blut anderer Tiere</a:t>
            </a:r>
          </a:p>
        </p:txBody>
      </p:sp>
      <p:pic>
        <p:nvPicPr>
          <p:cNvPr id="117765" name="Picture 2053">
            <a:extLst>
              <a:ext uri="{FF2B5EF4-FFF2-40B4-BE49-F238E27FC236}">
                <a16:creationId xmlns:a16="http://schemas.microsoft.com/office/drawing/2014/main" id="{5215654C-3D98-6249-9680-B71B727B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2209800"/>
            <a:ext cx="355123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18AB522A-3299-8E49-8E8B-74F36EF8B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Ein Leben in der Luft!</a:t>
            </a:r>
          </a:p>
        </p:txBody>
      </p:sp>
      <p:pic>
        <p:nvPicPr>
          <p:cNvPr id="156676" name="Picture 4">
            <a:extLst>
              <a:ext uri="{FF2B5EF4-FFF2-40B4-BE49-F238E27FC236}">
                <a16:creationId xmlns:a16="http://schemas.microsoft.com/office/drawing/2014/main" id="{E5A4A63B-73DB-DE45-B099-6F746417C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68580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20A54CFC-78C8-7946-9A60-AD06E51A5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Ein Leben in der Luft!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1CFC01C6-D9E6-9E49-9672-51C6C2679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305800" cy="41148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de-CH" altLang="de-CH" b="1"/>
              <a:t>Vorteile:</a:t>
            </a:r>
          </a:p>
          <a:p>
            <a:pPr>
              <a:spcBef>
                <a:spcPct val="50000"/>
              </a:spcBef>
            </a:pPr>
            <a:r>
              <a:rPr lang="de-CH" altLang="de-CH"/>
              <a:t>Nicht auf </a:t>
            </a:r>
            <a:r>
              <a:rPr lang="de-CH" altLang="de-CH" b="1"/>
              <a:t>Rastgebiete</a:t>
            </a:r>
            <a:r>
              <a:rPr lang="de-CH" altLang="de-CH"/>
              <a:t> angewiesen</a:t>
            </a:r>
          </a:p>
          <a:p>
            <a:pPr>
              <a:spcBef>
                <a:spcPct val="50000"/>
              </a:spcBef>
            </a:pPr>
            <a:r>
              <a:rPr lang="de-CH" altLang="de-CH"/>
              <a:t>Natürliche </a:t>
            </a:r>
            <a:r>
              <a:rPr lang="de-CH" altLang="de-CH" b="1"/>
              <a:t>Barrieren</a:t>
            </a:r>
            <a:r>
              <a:rPr lang="de-CH" altLang="de-CH"/>
              <a:t> wie Alpen, Mittelmeer und Sahara können spielend überflogen werden</a:t>
            </a:r>
          </a:p>
          <a:p>
            <a:pPr>
              <a:spcBef>
                <a:spcPct val="50000"/>
              </a:spcBef>
            </a:pPr>
            <a:r>
              <a:rPr lang="de-CH" altLang="de-CH"/>
              <a:t>Jagd nach Nahrung in Gegenden, wo </a:t>
            </a:r>
            <a:r>
              <a:rPr lang="de-CH" altLang="de-CH" b="1"/>
              <a:t>Konkurrenz</a:t>
            </a:r>
            <a:r>
              <a:rPr lang="de-CH" altLang="de-CH"/>
              <a:t> klein (z.B. Savannengebiete Afrikas)</a:t>
            </a: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26">
            <a:extLst>
              <a:ext uri="{FF2B5EF4-FFF2-40B4-BE49-F238E27FC236}">
                <a16:creationId xmlns:a16="http://schemas.microsoft.com/office/drawing/2014/main" id="{85526DFB-58E7-C14B-942E-434B42CEE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Ein Leben in der Luft!</a:t>
            </a:r>
          </a:p>
        </p:txBody>
      </p:sp>
      <p:sp>
        <p:nvSpPr>
          <p:cNvPr id="115715" name="Rectangle 1027">
            <a:extLst>
              <a:ext uri="{FF2B5EF4-FFF2-40B4-BE49-F238E27FC236}">
                <a16:creationId xmlns:a16="http://schemas.microsoft.com/office/drawing/2014/main" id="{FDFC57ED-50DC-5B47-A13A-914008DBA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305800" cy="41148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de-CH" altLang="de-CH" b="1"/>
              <a:t>Schlafen:</a:t>
            </a:r>
          </a:p>
          <a:p>
            <a:pPr>
              <a:spcBef>
                <a:spcPct val="50000"/>
              </a:spcBef>
            </a:pPr>
            <a:r>
              <a:rPr lang="de-CH" altLang="de-CH"/>
              <a:t>Stets </a:t>
            </a:r>
            <a:r>
              <a:rPr lang="de-CH" altLang="de-CH" b="1"/>
              <a:t>gegen den Wind</a:t>
            </a:r>
            <a:endParaRPr lang="de-CH" altLang="de-CH"/>
          </a:p>
          <a:p>
            <a:pPr>
              <a:spcBef>
                <a:spcPct val="50000"/>
              </a:spcBef>
            </a:pPr>
            <a:r>
              <a:rPr lang="de-CH" altLang="de-CH"/>
              <a:t>Optimale Geschwindigkeit: </a:t>
            </a:r>
            <a:r>
              <a:rPr lang="de-CH" altLang="de-CH" b="1"/>
              <a:t>26 km/h</a:t>
            </a:r>
            <a:endParaRPr lang="de-CH" altLang="de-CH"/>
          </a:p>
          <a:p>
            <a:pPr>
              <a:spcBef>
                <a:spcPct val="50000"/>
              </a:spcBef>
            </a:pPr>
            <a:r>
              <a:rPr lang="de-CH" altLang="de-CH"/>
              <a:t>Bei leichtem Wind bleiben die Mauersegler an Ort</a:t>
            </a:r>
          </a:p>
          <a:p>
            <a:pPr>
              <a:spcBef>
                <a:spcPct val="50000"/>
              </a:spcBef>
            </a:pPr>
            <a:r>
              <a:rPr lang="de-CH" altLang="de-CH"/>
              <a:t>Bei starkem Wind verdriften sie</a:t>
            </a:r>
          </a:p>
          <a:p>
            <a:pPr>
              <a:spcBef>
                <a:spcPct val="50000"/>
              </a:spcBef>
            </a:pPr>
            <a:r>
              <a:rPr lang="de-CH" altLang="de-CH" b="1"/>
              <a:t>Verdriftung</a:t>
            </a:r>
            <a:r>
              <a:rPr lang="de-CH" altLang="de-CH"/>
              <a:t> ohne grössere Konsequenzen</a:t>
            </a:r>
          </a:p>
          <a:p>
            <a:pPr>
              <a:spcBef>
                <a:spcPct val="50000"/>
              </a:spcBef>
            </a:pPr>
            <a:r>
              <a:rPr lang="de-CH" altLang="de-CH"/>
              <a:t>Immer mit </a:t>
            </a:r>
            <a:r>
              <a:rPr lang="de-CH" altLang="de-CH" b="1"/>
              <a:t>aktivem Flügelschlag</a:t>
            </a:r>
            <a:endParaRPr lang="de-CH" altLang="de-CH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47873973-0FC1-E14E-9865-29EF55215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Ein Leben in der Luft!</a:t>
            </a:r>
          </a:p>
        </p:txBody>
      </p:sp>
      <p:pic>
        <p:nvPicPr>
          <p:cNvPr id="103429" name="Picture 5">
            <a:extLst>
              <a:ext uri="{FF2B5EF4-FFF2-40B4-BE49-F238E27FC236}">
                <a16:creationId xmlns:a16="http://schemas.microsoft.com/office/drawing/2014/main" id="{DFA4AA1A-885B-A24C-8E03-E174D9584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7772400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58DDF9B-7E26-8348-869E-C21D5869B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Zum Brüten in den Norden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4411953-A3B0-AE4A-A655-145EF4484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67200" y="2057400"/>
            <a:ext cx="4343400" cy="4267200"/>
          </a:xfrm>
        </p:spPr>
        <p:txBody>
          <a:bodyPr/>
          <a:lstStyle/>
          <a:p>
            <a:r>
              <a:rPr lang="de-CH" altLang="de-CH" b="1"/>
              <a:t>Überwinterungsgebiet:</a:t>
            </a:r>
            <a:r>
              <a:rPr lang="de-CH" altLang="de-CH"/>
              <a:t> Innertropische Konvergenzzone</a:t>
            </a:r>
          </a:p>
          <a:p>
            <a:r>
              <a:rPr lang="de-CH" altLang="de-CH"/>
              <a:t>Mauersegler folgen den Regenschauern</a:t>
            </a:r>
          </a:p>
          <a:p>
            <a:pPr lvl="1"/>
            <a:r>
              <a:rPr lang="de-CH" altLang="de-CH" b="1"/>
              <a:t>Grund:</a:t>
            </a:r>
            <a:r>
              <a:rPr lang="de-CH" altLang="de-CH"/>
              <a:t> Nahrungsangebot nach Regen am grössten</a:t>
            </a:r>
          </a:p>
        </p:txBody>
      </p:sp>
      <p:pic>
        <p:nvPicPr>
          <p:cNvPr id="73734" name="Picture 6">
            <a:extLst>
              <a:ext uri="{FF2B5EF4-FFF2-40B4-BE49-F238E27FC236}">
                <a16:creationId xmlns:a16="http://schemas.microsoft.com/office/drawing/2014/main" id="{6FC511E2-9AB5-D04A-9701-2DBA0D282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86238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55CA5615-1A8C-F247-AFF7-F0247A4A4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Zum Brüten in den Norden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7468B305-6EF8-AB45-B35F-2C8720654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tabLst>
                <a:tab pos="4568825" algn="r"/>
              </a:tabLst>
            </a:pPr>
            <a:r>
              <a:rPr lang="de-CH" altLang="de-CH" b="1"/>
              <a:t>Zum Nachdenken ...</a:t>
            </a:r>
          </a:p>
          <a:p>
            <a:pPr>
              <a:tabLst>
                <a:tab pos="4568825" algn="r"/>
              </a:tabLst>
            </a:pPr>
            <a:r>
              <a:rPr lang="de-CH" altLang="de-CH" b="1"/>
              <a:t>1 Zugweg</a:t>
            </a:r>
            <a:r>
              <a:rPr lang="de-CH" altLang="de-CH"/>
              <a:t> nach Afrika: </a:t>
            </a:r>
            <a:r>
              <a:rPr lang="de-CH" altLang="de-CH" b="1"/>
              <a:t>6‘700 km</a:t>
            </a:r>
            <a:r>
              <a:rPr lang="de-CH" altLang="de-CH"/>
              <a:t>, retour 13‘400 km</a:t>
            </a:r>
          </a:p>
          <a:p>
            <a:pPr>
              <a:tabLst>
                <a:tab pos="4568825" algn="r"/>
              </a:tabLst>
            </a:pPr>
            <a:r>
              <a:rPr lang="de-CH" altLang="de-CH" b="1"/>
              <a:t>Pro Tag:</a:t>
            </a:r>
            <a:r>
              <a:rPr lang="de-CH" altLang="de-CH"/>
              <a:t> 600 km (ausserhalb Zugzeit)</a:t>
            </a:r>
          </a:p>
          <a:p>
            <a:pPr>
              <a:tabLst>
                <a:tab pos="4568825" algn="r"/>
              </a:tabLst>
            </a:pPr>
            <a:r>
              <a:rPr lang="de-CH" altLang="de-CH"/>
              <a:t>Pro Jahr: 300 Tage à 600 km + 13‘400 km = 193‘400 km</a:t>
            </a:r>
          </a:p>
          <a:p>
            <a:pPr>
              <a:tabLst>
                <a:tab pos="4568825" algn="r"/>
              </a:tabLst>
            </a:pPr>
            <a:r>
              <a:rPr lang="de-CH" altLang="de-CH"/>
              <a:t>21jähriger Mauersegler: </a:t>
            </a:r>
            <a:r>
              <a:rPr lang="de-CH" altLang="de-CH" b="1"/>
              <a:t>4‘061‘400 km</a:t>
            </a:r>
            <a:r>
              <a:rPr lang="de-CH" altLang="de-CH"/>
              <a:t>!</a:t>
            </a:r>
          </a:p>
          <a:p>
            <a:pPr>
              <a:tabLst>
                <a:tab pos="4568825" algn="r"/>
              </a:tabLst>
            </a:pPr>
            <a:endParaRPr lang="de-CH" altLang="de-CH" sz="1200"/>
          </a:p>
          <a:p>
            <a:pPr>
              <a:buFontTx/>
              <a:buNone/>
              <a:tabLst>
                <a:tab pos="4568825" algn="r"/>
              </a:tabLst>
            </a:pPr>
            <a:r>
              <a:rPr lang="de-CH" altLang="de-CH" b="1"/>
              <a:t>Zum Vergleich:</a:t>
            </a:r>
          </a:p>
          <a:p>
            <a:pPr>
              <a:tabLst>
                <a:tab pos="4568825" algn="r"/>
              </a:tabLst>
            </a:pPr>
            <a:r>
              <a:rPr lang="de-CH" altLang="de-CH"/>
              <a:t>Umfang Äquator:	40‘000 km</a:t>
            </a:r>
          </a:p>
          <a:p>
            <a:pPr>
              <a:tabLst>
                <a:tab pos="4568825" algn="r"/>
              </a:tabLst>
            </a:pPr>
            <a:r>
              <a:rPr lang="de-CH" altLang="de-CH"/>
              <a:t>Erde - Mond:	380‘000 km</a:t>
            </a: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3D9C405-72FE-4046-8739-CF499F935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Die Kinderstube des Mauerseglers</a:t>
            </a:r>
          </a:p>
        </p:txBody>
      </p:sp>
      <p:pic>
        <p:nvPicPr>
          <p:cNvPr id="75780" name="Picture 4">
            <a:extLst>
              <a:ext uri="{FF2B5EF4-FFF2-40B4-BE49-F238E27FC236}">
                <a16:creationId xmlns:a16="http://schemas.microsoft.com/office/drawing/2014/main" id="{4CC19784-6E07-4B4A-98A2-B2E3CE9B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35163"/>
            <a:ext cx="6019800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Text Box 5">
            <a:extLst>
              <a:ext uri="{FF2B5EF4-FFF2-40B4-BE49-F238E27FC236}">
                <a16:creationId xmlns:a16="http://schemas.microsoft.com/office/drawing/2014/main" id="{BA7CEA8D-C2D8-4246-B23F-DA6F008A9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905000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82600" indent="-482600"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67310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altLang="de-DE" sz="2000">
                <a:latin typeface="Syntax" pitchFamily="2" charset="0"/>
              </a:rPr>
              <a:t>TI	</a:t>
            </a:r>
            <a:r>
              <a:rPr lang="de-CH" altLang="de-DE" sz="2000" b="0">
                <a:latin typeface="Syntax" pitchFamily="2" charset="0"/>
              </a:rPr>
              <a:t>traditionelle Häuser</a:t>
            </a:r>
            <a:endParaRPr lang="de-CH" altLang="de-DE" sz="2000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C5440D1E-8905-1E4A-A63D-FBAEACBC9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Die Kinderstube des Mauerseglers</a:t>
            </a:r>
          </a:p>
        </p:txBody>
      </p:sp>
      <p:pic>
        <p:nvPicPr>
          <p:cNvPr id="77829" name="Picture 5">
            <a:extLst>
              <a:ext uri="{FF2B5EF4-FFF2-40B4-BE49-F238E27FC236}">
                <a16:creationId xmlns:a16="http://schemas.microsoft.com/office/drawing/2014/main" id="{257EE740-731C-9C43-86F3-79FBD7A92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191000" cy="30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0" name="Text Box 6">
            <a:extLst>
              <a:ext uri="{FF2B5EF4-FFF2-40B4-BE49-F238E27FC236}">
                <a16:creationId xmlns:a16="http://schemas.microsoft.com/office/drawing/2014/main" id="{7A17A80C-9A59-544C-B8F6-B9D0417ED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057400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82600" indent="-482600"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67310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altLang="de-DE" sz="2000" b="0">
                <a:latin typeface="Syntax" pitchFamily="2" charset="0"/>
              </a:rPr>
              <a:t>Nest auf einem</a:t>
            </a:r>
            <a:r>
              <a:rPr lang="de-CH" altLang="de-DE" sz="2000">
                <a:latin typeface="Syntax" pitchFamily="2" charset="0"/>
              </a:rPr>
              <a:t> Unterdach</a:t>
            </a:r>
            <a:endParaRPr lang="de-CH" altLang="de-DE" sz="2000"/>
          </a:p>
        </p:txBody>
      </p:sp>
      <p:sp>
        <p:nvSpPr>
          <p:cNvPr id="77831" name="Text Box 7">
            <a:extLst>
              <a:ext uri="{FF2B5EF4-FFF2-40B4-BE49-F238E27FC236}">
                <a16:creationId xmlns:a16="http://schemas.microsoft.com/office/drawing/2014/main" id="{F50AE800-04E9-C045-BD9C-DDD5B5B69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150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82600" indent="-482600"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67310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altLang="de-DE" sz="2000">
                <a:latin typeface="Syntax" pitchFamily="2" charset="0"/>
              </a:rPr>
              <a:t>Einfluglöcher</a:t>
            </a:r>
            <a:endParaRPr lang="de-CH" altLang="de-DE" sz="2000"/>
          </a:p>
        </p:txBody>
      </p:sp>
      <p:pic>
        <p:nvPicPr>
          <p:cNvPr id="77832" name="Picture 8">
            <a:extLst>
              <a:ext uri="{FF2B5EF4-FFF2-40B4-BE49-F238E27FC236}">
                <a16:creationId xmlns:a16="http://schemas.microsoft.com/office/drawing/2014/main" id="{6C688E7C-971F-DA4C-B562-A625AB409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25800"/>
            <a:ext cx="4011613" cy="28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4" name="Line 10">
            <a:extLst>
              <a:ext uri="{FF2B5EF4-FFF2-40B4-BE49-F238E27FC236}">
                <a16:creationId xmlns:a16="http://schemas.microsoft.com/office/drawing/2014/main" id="{0719E416-9187-D947-80AC-950BDB473B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4286250"/>
            <a:ext cx="6096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35" name="Line 11">
            <a:extLst>
              <a:ext uri="{FF2B5EF4-FFF2-40B4-BE49-F238E27FC236}">
                <a16:creationId xmlns:a16="http://schemas.microsoft.com/office/drawing/2014/main" id="{36EAA526-2C3A-6D4C-91B6-70F2807B7B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0488" y="5672138"/>
            <a:ext cx="6096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A34DE7A-3440-764D-A53C-7FDE600C57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Inhalt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2D4AFEB-65F8-FD46-95CD-4EE3435BB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CH"/>
              <a:t>Ein Kurzporträt  – Vogel des Jahres 2005</a:t>
            </a:r>
          </a:p>
          <a:p>
            <a:r>
              <a:rPr lang="de-CH" altLang="de-CH"/>
              <a:t>Zum Verwechseln ähnlich ...</a:t>
            </a:r>
          </a:p>
          <a:p>
            <a:r>
              <a:rPr lang="de-CH" altLang="de-CH"/>
              <a:t>Ein Leben in der Luft!</a:t>
            </a:r>
          </a:p>
          <a:p>
            <a:r>
              <a:rPr lang="de-CH" altLang="de-CH"/>
              <a:t>Zum Brüten in den Norden</a:t>
            </a:r>
          </a:p>
          <a:p>
            <a:r>
              <a:rPr lang="de-CH" altLang="de-CH"/>
              <a:t>Die Kinderstuben der Mauersegler</a:t>
            </a:r>
          </a:p>
          <a:p>
            <a:r>
              <a:rPr lang="de-CH" altLang="de-CH"/>
              <a:t>Vom Ei zum adulten Mauersegler</a:t>
            </a:r>
          </a:p>
          <a:p>
            <a:r>
              <a:rPr lang="de-CH" altLang="de-CH"/>
              <a:t>Warum nicht im Tessin Nahrung suchen?</a:t>
            </a:r>
          </a:p>
          <a:p>
            <a:r>
              <a:rPr lang="de-CH" altLang="de-CH"/>
              <a:t>Wie können wir Mauersegler schützen?</a:t>
            </a:r>
          </a:p>
          <a:p>
            <a:pPr lvl="2"/>
            <a:endParaRPr lang="de-CH" altLang="de-CH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E5D8249-803E-CB45-9D82-6B54E62D9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Vom Ei zum adulten Mauersegler</a:t>
            </a:r>
          </a:p>
        </p:txBody>
      </p:sp>
      <p:grpSp>
        <p:nvGrpSpPr>
          <p:cNvPr id="78852" name="Group 4">
            <a:extLst>
              <a:ext uri="{FF2B5EF4-FFF2-40B4-BE49-F238E27FC236}">
                <a16:creationId xmlns:a16="http://schemas.microsoft.com/office/drawing/2014/main" id="{70DC9D41-802C-544E-89AB-3CBA0B064588}"/>
              </a:ext>
            </a:extLst>
          </p:cNvPr>
          <p:cNvGrpSpPr>
            <a:grpSpLocks noRot="1"/>
          </p:cNvGrpSpPr>
          <p:nvPr/>
        </p:nvGrpSpPr>
        <p:grpSpPr bwMode="auto">
          <a:xfrm>
            <a:off x="304800" y="2590800"/>
            <a:ext cx="8229600" cy="3505200"/>
            <a:chOff x="0" y="0"/>
            <a:chExt cx="4796" cy="1962"/>
          </a:xfrm>
        </p:grpSpPr>
        <p:sp>
          <p:nvSpPr>
            <p:cNvPr id="78853" name="Rectangle 5">
              <a:extLst>
                <a:ext uri="{FF2B5EF4-FFF2-40B4-BE49-F238E27FC236}">
                  <a16:creationId xmlns:a16="http://schemas.microsoft.com/office/drawing/2014/main" id="{9D201BB5-4125-0746-AD31-FA3301DF6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635"/>
              <a:ext cx="9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b="0">
                  <a:ea typeface="Times New Roman" panose="02020603050405020304" pitchFamily="18" charset="0"/>
                  <a:cs typeface="Times New Roman" panose="02020603050405020304" pitchFamily="18" charset="0"/>
                </a:rPr>
                <a:t>950 m</a:t>
              </a:r>
              <a:endParaRPr lang="de-DE" altLang="de-DE" sz="19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54" name="Rectangle 6">
              <a:extLst>
                <a:ext uri="{FF2B5EF4-FFF2-40B4-BE49-F238E27FC236}">
                  <a16:creationId xmlns:a16="http://schemas.microsoft.com/office/drawing/2014/main" id="{FA803663-534C-F34A-9735-F68AC935A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635"/>
              <a:ext cx="19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b="0">
                  <a:ea typeface="Times New Roman" panose="02020603050405020304" pitchFamily="18" charset="0"/>
                  <a:cs typeface="Times New Roman" panose="02020603050405020304" pitchFamily="18" charset="0"/>
                </a:rPr>
                <a:t>Jassbach BE</a:t>
              </a:r>
              <a:endParaRPr lang="de-DE" altLang="de-DE" sz="19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55" name="Rectangle 7">
              <a:extLst>
                <a:ext uri="{FF2B5EF4-FFF2-40B4-BE49-F238E27FC236}">
                  <a16:creationId xmlns:a16="http://schemas.microsoft.com/office/drawing/2014/main" id="{A64B47FA-4943-EA4E-8FF4-946213BCC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35"/>
              <a:ext cx="19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>
                  <a:ea typeface="Times New Roman" panose="02020603050405020304" pitchFamily="18" charset="0"/>
                  <a:cs typeface="Times New Roman" panose="02020603050405020304" pitchFamily="18" charset="0"/>
                </a:rPr>
                <a:t>Uferschwalbe</a:t>
              </a:r>
              <a:endParaRPr lang="de-DE" altLang="de-DE" sz="19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56" name="Rectangle 8">
              <a:extLst>
                <a:ext uri="{FF2B5EF4-FFF2-40B4-BE49-F238E27FC236}">
                  <a16:creationId xmlns:a16="http://schemas.microsoft.com/office/drawing/2014/main" id="{EC398DDD-6DCD-0D4A-8284-53047BD82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308"/>
              <a:ext cx="9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b="0">
                  <a:ea typeface="Times New Roman" panose="02020603050405020304" pitchFamily="18" charset="0"/>
                  <a:cs typeface="Times New Roman" panose="02020603050405020304" pitchFamily="18" charset="0"/>
                </a:rPr>
                <a:t>2320 m</a:t>
              </a:r>
              <a:endParaRPr lang="de-DE" altLang="de-DE" sz="19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57" name="Rectangle 9">
              <a:extLst>
                <a:ext uri="{FF2B5EF4-FFF2-40B4-BE49-F238E27FC236}">
                  <a16:creationId xmlns:a16="http://schemas.microsoft.com/office/drawing/2014/main" id="{0356E804-C8F8-4E48-9B64-94FBFD646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308"/>
              <a:ext cx="19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b="0">
                  <a:ea typeface="Times New Roman" panose="02020603050405020304" pitchFamily="18" charset="0"/>
                  <a:cs typeface="Times New Roman" panose="02020603050405020304" pitchFamily="18" charset="0"/>
                </a:rPr>
                <a:t>Arosa GR</a:t>
              </a:r>
              <a:endParaRPr lang="de-DE" altLang="de-DE" sz="19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58" name="Rectangle 10">
              <a:extLst>
                <a:ext uri="{FF2B5EF4-FFF2-40B4-BE49-F238E27FC236}">
                  <a16:creationId xmlns:a16="http://schemas.microsoft.com/office/drawing/2014/main" id="{150F0B25-9809-424F-A5D6-0F650851B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08"/>
              <a:ext cx="19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>
                  <a:ea typeface="Times New Roman" panose="02020603050405020304" pitchFamily="18" charset="0"/>
                  <a:cs typeface="Times New Roman" panose="02020603050405020304" pitchFamily="18" charset="0"/>
                </a:rPr>
                <a:t>Felsenschwalbe</a:t>
              </a:r>
              <a:endParaRPr lang="de-DE" altLang="de-DE" sz="19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59" name="Rectangle 11">
              <a:extLst>
                <a:ext uri="{FF2B5EF4-FFF2-40B4-BE49-F238E27FC236}">
                  <a16:creationId xmlns:a16="http://schemas.microsoft.com/office/drawing/2014/main" id="{DF02CBFD-BD3D-7E4D-B70F-C787B7FF0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981"/>
              <a:ext cx="9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b="0">
                  <a:ea typeface="Times New Roman" panose="02020603050405020304" pitchFamily="18" charset="0"/>
                  <a:cs typeface="Times New Roman" panose="02020603050405020304" pitchFamily="18" charset="0"/>
                </a:rPr>
                <a:t>1810 m</a:t>
              </a:r>
              <a:endParaRPr lang="de-DE" altLang="de-DE" sz="19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60" name="Rectangle 12">
              <a:extLst>
                <a:ext uri="{FF2B5EF4-FFF2-40B4-BE49-F238E27FC236}">
                  <a16:creationId xmlns:a16="http://schemas.microsoft.com/office/drawing/2014/main" id="{1D093586-B163-274A-88D7-2D04DF561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981"/>
              <a:ext cx="19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b="0">
                  <a:ea typeface="Times New Roman" panose="02020603050405020304" pitchFamily="18" charset="0"/>
                  <a:cs typeface="Times New Roman" panose="02020603050405020304" pitchFamily="18" charset="0"/>
                </a:rPr>
                <a:t>Pontresina GR</a:t>
              </a:r>
              <a:endParaRPr lang="de-DE" altLang="de-DE" sz="19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61" name="Rectangle 13">
              <a:extLst>
                <a:ext uri="{FF2B5EF4-FFF2-40B4-BE49-F238E27FC236}">
                  <a16:creationId xmlns:a16="http://schemas.microsoft.com/office/drawing/2014/main" id="{BBDC1A90-6338-BE41-B53F-E7EC001B4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81"/>
              <a:ext cx="19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>
                  <a:ea typeface="Times New Roman" panose="02020603050405020304" pitchFamily="18" charset="0"/>
                  <a:cs typeface="Times New Roman" panose="02020603050405020304" pitchFamily="18" charset="0"/>
                </a:rPr>
                <a:t>Rauchschwalbe</a:t>
              </a:r>
              <a:endParaRPr lang="de-DE" altLang="de-DE" sz="19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62" name="Rectangle 14">
              <a:extLst>
                <a:ext uri="{FF2B5EF4-FFF2-40B4-BE49-F238E27FC236}">
                  <a16:creationId xmlns:a16="http://schemas.microsoft.com/office/drawing/2014/main" id="{E649BF3F-0C41-C849-95A9-1DA85CC61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654"/>
              <a:ext cx="9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b="0">
                  <a:ea typeface="Times New Roman" panose="02020603050405020304" pitchFamily="18" charset="0"/>
                  <a:cs typeface="Times New Roman" panose="02020603050405020304" pitchFamily="18" charset="0"/>
                </a:rPr>
                <a:t>2430 m</a:t>
              </a:r>
              <a:endParaRPr lang="de-DE" altLang="de-DE" sz="19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63" name="Rectangle 15">
              <a:extLst>
                <a:ext uri="{FF2B5EF4-FFF2-40B4-BE49-F238E27FC236}">
                  <a16:creationId xmlns:a16="http://schemas.microsoft.com/office/drawing/2014/main" id="{DE987AE0-F3A1-A044-8C0C-50546D136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654"/>
              <a:ext cx="19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b="0">
                  <a:ea typeface="Times New Roman" panose="02020603050405020304" pitchFamily="18" charset="0"/>
                  <a:cs typeface="Times New Roman" panose="02020603050405020304" pitchFamily="18" charset="0"/>
                </a:rPr>
                <a:t>Furkapass VS</a:t>
              </a:r>
              <a:endParaRPr lang="de-DE" altLang="de-DE" sz="19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64" name="Rectangle 16">
              <a:extLst>
                <a:ext uri="{FF2B5EF4-FFF2-40B4-BE49-F238E27FC236}">
                  <a16:creationId xmlns:a16="http://schemas.microsoft.com/office/drawing/2014/main" id="{3D1D66FC-4E14-1440-98B7-70B6FC8C4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4"/>
              <a:ext cx="19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>
                  <a:ea typeface="Times New Roman" panose="02020603050405020304" pitchFamily="18" charset="0"/>
                  <a:cs typeface="Times New Roman" panose="02020603050405020304" pitchFamily="18" charset="0"/>
                </a:rPr>
                <a:t>Mehlschwalbe</a:t>
              </a:r>
              <a:endParaRPr lang="de-DE" altLang="de-DE" sz="19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65" name="Rectangle 17">
              <a:extLst>
                <a:ext uri="{FF2B5EF4-FFF2-40B4-BE49-F238E27FC236}">
                  <a16:creationId xmlns:a16="http://schemas.microsoft.com/office/drawing/2014/main" id="{620E9777-087E-5C4A-A33D-BB8E6156F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27"/>
              <a:ext cx="9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b="0">
                  <a:ea typeface="Times New Roman" panose="02020603050405020304" pitchFamily="18" charset="0"/>
                  <a:cs typeface="Times New Roman" panose="02020603050405020304" pitchFamily="18" charset="0"/>
                </a:rPr>
                <a:t>2320 m</a:t>
              </a:r>
              <a:endParaRPr lang="de-DE" altLang="de-DE" sz="19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66" name="Rectangle 18">
              <a:extLst>
                <a:ext uri="{FF2B5EF4-FFF2-40B4-BE49-F238E27FC236}">
                  <a16:creationId xmlns:a16="http://schemas.microsoft.com/office/drawing/2014/main" id="{B88916D2-B2B9-2340-B43E-C2DC22508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327"/>
              <a:ext cx="19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b="0">
                  <a:ea typeface="Times New Roman" panose="02020603050405020304" pitchFamily="18" charset="0"/>
                  <a:cs typeface="Times New Roman" panose="02020603050405020304" pitchFamily="18" charset="0"/>
                </a:rPr>
                <a:t>Sanetsch VS</a:t>
              </a:r>
              <a:endParaRPr lang="de-DE" altLang="de-DE" sz="19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67" name="Rectangle 19">
              <a:extLst>
                <a:ext uri="{FF2B5EF4-FFF2-40B4-BE49-F238E27FC236}">
                  <a16:creationId xmlns:a16="http://schemas.microsoft.com/office/drawing/2014/main" id="{87744656-7E4C-AA4E-91CB-336200500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27"/>
              <a:ext cx="19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>
                  <a:ea typeface="Times New Roman" panose="02020603050405020304" pitchFamily="18" charset="0"/>
                  <a:cs typeface="Times New Roman" panose="02020603050405020304" pitchFamily="18" charset="0"/>
                </a:rPr>
                <a:t>Alpensegler</a:t>
              </a:r>
              <a:endParaRPr lang="de-DE" altLang="de-DE" sz="19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68" name="Rectangle 20">
              <a:extLst>
                <a:ext uri="{FF2B5EF4-FFF2-40B4-BE49-F238E27FC236}">
                  <a16:creationId xmlns:a16="http://schemas.microsoft.com/office/drawing/2014/main" id="{84B0BDAD-DA70-504F-98E2-F8D52DECA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0"/>
              <a:ext cx="9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>
                  <a:ea typeface="Times New Roman" panose="02020603050405020304" pitchFamily="18" charset="0"/>
                  <a:cs typeface="Times New Roman" panose="02020603050405020304" pitchFamily="18" charset="0"/>
                </a:rPr>
                <a:t>2430 m</a:t>
              </a:r>
              <a:endParaRPr lang="de-DE" altLang="de-DE" sz="19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69" name="Rectangle 21">
              <a:extLst>
                <a:ext uri="{FF2B5EF4-FFF2-40B4-BE49-F238E27FC236}">
                  <a16:creationId xmlns:a16="http://schemas.microsoft.com/office/drawing/2014/main" id="{970675A9-C55F-4745-8C73-48939AAD0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0"/>
              <a:ext cx="19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>
                  <a:ea typeface="Times New Roman" panose="02020603050405020304" pitchFamily="18" charset="0"/>
                  <a:cs typeface="Times New Roman" panose="02020603050405020304" pitchFamily="18" charset="0"/>
                </a:rPr>
                <a:t>Furkapass VS</a:t>
              </a:r>
              <a:endParaRPr lang="de-DE" altLang="de-DE" sz="19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70" name="Rectangle 22">
              <a:extLst>
                <a:ext uri="{FF2B5EF4-FFF2-40B4-BE49-F238E27FC236}">
                  <a16:creationId xmlns:a16="http://schemas.microsoft.com/office/drawing/2014/main" id="{7CD524AD-8937-954C-AC86-5E55E4ED1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>
                  <a:ea typeface="Times New Roman" panose="02020603050405020304" pitchFamily="18" charset="0"/>
                  <a:cs typeface="Times New Roman" panose="02020603050405020304" pitchFamily="18" charset="0"/>
                </a:rPr>
                <a:t>Mauersegler</a:t>
              </a:r>
              <a:endParaRPr lang="de-DE" altLang="de-DE" sz="19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71" name="Line 23">
              <a:extLst>
                <a:ext uri="{FF2B5EF4-FFF2-40B4-BE49-F238E27FC236}">
                  <a16:creationId xmlns:a16="http://schemas.microsoft.com/office/drawing/2014/main" id="{3C6C7BE8-D42F-1C4C-A885-9A5CFF40EC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479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72" name="Line 24">
              <a:extLst>
                <a:ext uri="{FF2B5EF4-FFF2-40B4-BE49-F238E27FC236}">
                  <a16:creationId xmlns:a16="http://schemas.microsoft.com/office/drawing/2014/main" id="{80554844-1C72-B447-A767-53D6143BD4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62"/>
              <a:ext cx="479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73" name="Line 25">
              <a:extLst>
                <a:ext uri="{FF2B5EF4-FFF2-40B4-BE49-F238E27FC236}">
                  <a16:creationId xmlns:a16="http://schemas.microsoft.com/office/drawing/2014/main" id="{94034722-E051-8A4D-AEAE-970C95FC4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196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74" name="Line 26">
              <a:extLst>
                <a:ext uri="{FF2B5EF4-FFF2-40B4-BE49-F238E27FC236}">
                  <a16:creationId xmlns:a16="http://schemas.microsoft.com/office/drawing/2014/main" id="{73F67D1C-7033-EB45-B9D0-BB75B66C2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6" y="0"/>
              <a:ext cx="0" cy="196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75" name="Line 27">
              <a:extLst>
                <a:ext uri="{FF2B5EF4-FFF2-40B4-BE49-F238E27FC236}">
                  <a16:creationId xmlns:a16="http://schemas.microsoft.com/office/drawing/2014/main" id="{D629C95B-0AF1-8F4C-B3C1-08765349C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7"/>
              <a:ext cx="479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76" name="Line 28">
              <a:extLst>
                <a:ext uri="{FF2B5EF4-FFF2-40B4-BE49-F238E27FC236}">
                  <a16:creationId xmlns:a16="http://schemas.microsoft.com/office/drawing/2014/main" id="{27A50D6A-FFE7-3E41-A959-FC93E7866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4" y="0"/>
              <a:ext cx="0" cy="196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77" name="Line 29">
              <a:extLst>
                <a:ext uri="{FF2B5EF4-FFF2-40B4-BE49-F238E27FC236}">
                  <a16:creationId xmlns:a16="http://schemas.microsoft.com/office/drawing/2014/main" id="{63DA4FF9-C71F-D84C-8915-9B7948884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0"/>
              <a:ext cx="0" cy="196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78" name="Line 30">
              <a:extLst>
                <a:ext uri="{FF2B5EF4-FFF2-40B4-BE49-F238E27FC236}">
                  <a16:creationId xmlns:a16="http://schemas.microsoft.com/office/drawing/2014/main" id="{6A1AF2A0-87F3-DC42-911D-3059E3309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4"/>
              <a:ext cx="479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79" name="Line 31">
              <a:extLst>
                <a:ext uri="{FF2B5EF4-FFF2-40B4-BE49-F238E27FC236}">
                  <a16:creationId xmlns:a16="http://schemas.microsoft.com/office/drawing/2014/main" id="{DBA8AE31-D4A6-2D4B-AAFA-96844B9D74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81"/>
              <a:ext cx="479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80" name="Line 32">
              <a:extLst>
                <a:ext uri="{FF2B5EF4-FFF2-40B4-BE49-F238E27FC236}">
                  <a16:creationId xmlns:a16="http://schemas.microsoft.com/office/drawing/2014/main" id="{C2865282-CCB5-2242-BCD9-2A7C37BD3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08"/>
              <a:ext cx="479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81" name="Line 33">
              <a:extLst>
                <a:ext uri="{FF2B5EF4-FFF2-40B4-BE49-F238E27FC236}">
                  <a16:creationId xmlns:a16="http://schemas.microsoft.com/office/drawing/2014/main" id="{5696F916-A16F-8647-A85B-ECB0241DF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35"/>
              <a:ext cx="479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8882" name="Rectangle 34">
            <a:extLst>
              <a:ext uri="{FF2B5EF4-FFF2-40B4-BE49-F238E27FC236}">
                <a16:creationId xmlns:a16="http://schemas.microsoft.com/office/drawing/2014/main" id="{08281073-2EFA-C941-AF41-3A960F9C4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CH" b="1"/>
              <a:t>Höchste nachgewiesene Brutplätze</a:t>
            </a:r>
            <a:endParaRPr lang="de-CH" altLang="de-CH" b="1"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545676DD-BF5F-4B45-9962-4B2D420EC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Vom Ei zum adulten Mauersegler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0F8D2D9D-0200-424F-991F-92FAD6B4F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de-DE" altLang="de-CH"/>
              <a:t>Segler sind sehr </a:t>
            </a:r>
            <a:r>
              <a:rPr lang="de-DE" altLang="de-CH" b="1"/>
              <a:t>ortstreu</a:t>
            </a:r>
            <a:r>
              <a:rPr lang="de-DE" altLang="de-CH"/>
              <a:t> und kehren jahrelang an den selben Nistplatz zurück.</a:t>
            </a:r>
          </a:p>
          <a:p>
            <a:r>
              <a:rPr lang="de-DE" altLang="de-CH" b="1"/>
              <a:t>Neuansiedlungen</a:t>
            </a:r>
            <a:r>
              <a:rPr lang="de-DE" altLang="de-CH"/>
              <a:t> erfolgen bevorzugt in unmittelbarer Nähe anderer Paare </a:t>
            </a:r>
          </a:p>
          <a:p>
            <a:r>
              <a:rPr lang="de-CH" altLang="de-CH" b="1"/>
              <a:t>Sozialverhalten:</a:t>
            </a:r>
            <a:r>
              <a:rPr lang="de-CH" altLang="de-CH"/>
              <a:t> Sehr gesellig</a:t>
            </a: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>
            <a:extLst>
              <a:ext uri="{FF2B5EF4-FFF2-40B4-BE49-F238E27FC236}">
                <a16:creationId xmlns:a16="http://schemas.microsoft.com/office/drawing/2014/main" id="{CC693E15-9951-D842-B92E-FFA1A8C7C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Vom Ei zum adulten Mauersegler</a:t>
            </a:r>
          </a:p>
        </p:txBody>
      </p:sp>
      <p:sp>
        <p:nvSpPr>
          <p:cNvPr id="83971" name="Rectangle 1027">
            <a:extLst>
              <a:ext uri="{FF2B5EF4-FFF2-40B4-BE49-F238E27FC236}">
                <a16:creationId xmlns:a16="http://schemas.microsoft.com/office/drawing/2014/main" id="{6DC2C506-F28C-F249-9EE4-F3C3D78F6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962400"/>
            <a:ext cx="8305800" cy="2362200"/>
          </a:xfrm>
        </p:spPr>
        <p:txBody>
          <a:bodyPr/>
          <a:lstStyle/>
          <a:p>
            <a:r>
              <a:rPr lang="de-CH" altLang="de-CH" b="1"/>
              <a:t>Bebrütung:</a:t>
            </a:r>
            <a:r>
              <a:rPr lang="de-CH" altLang="de-CH"/>
              <a:t>	21 Tage</a:t>
            </a:r>
          </a:p>
          <a:p>
            <a:r>
              <a:rPr lang="de-CH" altLang="de-CH" b="1"/>
              <a:t>Nestlingszeit:</a:t>
            </a:r>
            <a:r>
              <a:rPr lang="de-CH" altLang="de-CH"/>
              <a:t>	42 Tage</a:t>
            </a:r>
          </a:p>
          <a:p>
            <a:pPr>
              <a:buFontTx/>
              <a:buNone/>
            </a:pPr>
            <a:r>
              <a:rPr lang="de-CH" altLang="de-CH" sz="1200"/>
              <a:t>	</a:t>
            </a:r>
          </a:p>
          <a:p>
            <a:pPr>
              <a:buFontTx/>
              <a:buNone/>
            </a:pPr>
            <a:r>
              <a:rPr lang="de-CH" altLang="de-CH">
                <a:sym typeface="Monotype Sorts" pitchFamily="2" charset="2"/>
              </a:rPr>
              <a:t></a:t>
            </a:r>
            <a:r>
              <a:rPr lang="de-CH" altLang="de-CH"/>
              <a:t> Nestlingszeit sehr lange, da </a:t>
            </a:r>
            <a:r>
              <a:rPr lang="de-CH" altLang="de-CH" b="1"/>
              <a:t>Flugapparat</a:t>
            </a:r>
            <a:r>
              <a:rPr lang="de-CH" altLang="de-CH"/>
              <a:t> ausgebildet werden muss</a:t>
            </a:r>
          </a:p>
          <a:p>
            <a:pPr>
              <a:buFontTx/>
              <a:buNone/>
            </a:pPr>
            <a:r>
              <a:rPr lang="de-CH" altLang="de-CH">
                <a:sym typeface="Monotype Sorts" pitchFamily="2" charset="2"/>
              </a:rPr>
              <a:t> Nach Ausflug:  </a:t>
            </a:r>
            <a:r>
              <a:rPr lang="de-CH" altLang="de-CH" b="1">
                <a:sym typeface="Monotype Sorts" pitchFamily="2" charset="2"/>
              </a:rPr>
              <a:t>mind. 1 Jahre fast keinen Bodenkontakt</a:t>
            </a:r>
            <a:endParaRPr lang="de-CH" altLang="de-CH">
              <a:sym typeface="Monotype Sorts" pitchFamily="2" charset="2"/>
            </a:endParaRPr>
          </a:p>
        </p:txBody>
      </p:sp>
      <p:pic>
        <p:nvPicPr>
          <p:cNvPr id="83972" name="Picture 1028">
            <a:extLst>
              <a:ext uri="{FF2B5EF4-FFF2-40B4-BE49-F238E27FC236}">
                <a16:creationId xmlns:a16="http://schemas.microsoft.com/office/drawing/2014/main" id="{DAA079E7-56B8-BA45-BA65-617D5A51D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5344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9A00E3B4-DFFE-AB42-9BCC-D4A578B8E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Vom Ei zum adulten Mauersegler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D90EBD7B-C6F2-9541-BDDD-09B8F123F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458200" cy="4267200"/>
          </a:xfrm>
        </p:spPr>
        <p:txBody>
          <a:bodyPr/>
          <a:lstStyle/>
          <a:p>
            <a:pPr>
              <a:buFontTx/>
              <a:buNone/>
              <a:tabLst>
                <a:tab pos="2862263" algn="l"/>
              </a:tabLst>
            </a:pPr>
            <a:r>
              <a:rPr lang="de-CH" altLang="de-CH" b="1"/>
              <a:t>Ein paar Zahlen ...</a:t>
            </a:r>
          </a:p>
          <a:p>
            <a:pPr>
              <a:tabLst>
                <a:tab pos="2862263" algn="l"/>
              </a:tabLst>
            </a:pPr>
            <a:r>
              <a:rPr lang="de-CH" altLang="de-CH" b="1"/>
              <a:t>Anzahl Eier:</a:t>
            </a:r>
            <a:r>
              <a:rPr lang="de-CH" altLang="de-CH"/>
              <a:t>	in der Regel 2-3, auch 4 möglich</a:t>
            </a:r>
          </a:p>
          <a:p>
            <a:pPr>
              <a:tabLst>
                <a:tab pos="2862263" algn="l"/>
              </a:tabLst>
            </a:pPr>
            <a:r>
              <a:rPr lang="de-CH" altLang="de-CH" b="1"/>
              <a:t>Brutbeginn:</a:t>
            </a:r>
            <a:r>
              <a:rPr lang="de-CH" altLang="de-CH"/>
              <a:t>	ab Ablage 2. Ei</a:t>
            </a:r>
          </a:p>
          <a:p>
            <a:pPr>
              <a:tabLst>
                <a:tab pos="2862263" algn="l"/>
              </a:tabLst>
            </a:pPr>
            <a:r>
              <a:rPr lang="de-CH" altLang="de-CH" b="1"/>
              <a:t>Ersatzgelege:</a:t>
            </a:r>
            <a:r>
              <a:rPr lang="de-CH" altLang="de-CH"/>
              <a:t>	selten, nach Mitte Juli fast chancenlos!</a:t>
            </a:r>
          </a:p>
          <a:p>
            <a:pPr>
              <a:tabLst>
                <a:tab pos="2862263" algn="l"/>
              </a:tabLst>
            </a:pPr>
            <a:r>
              <a:rPr lang="de-CH" altLang="de-CH" b="1"/>
              <a:t>Bebrütung:</a:t>
            </a:r>
            <a:r>
              <a:rPr lang="de-CH" altLang="de-CH"/>
              <a:t>	M &amp; W wechseln sich ab</a:t>
            </a:r>
          </a:p>
          <a:p>
            <a:pPr>
              <a:tabLst>
                <a:tab pos="2862263" algn="l"/>
              </a:tabLst>
            </a:pPr>
            <a:r>
              <a:rPr lang="de-CH" altLang="de-CH" b="1"/>
              <a:t>Gewicht:</a:t>
            </a:r>
            <a:r>
              <a:rPr lang="de-CH" altLang="de-CH"/>
              <a:t>	Höchstgewicht 58.5g </a:t>
            </a:r>
            <a:r>
              <a:rPr lang="de-CH" altLang="de-CH">
                <a:sym typeface="Monotype Sorts" pitchFamily="2" charset="2"/>
              </a:rPr>
              <a:t></a:t>
            </a:r>
            <a:r>
              <a:rPr lang="de-CH" altLang="de-CH">
                <a:sym typeface="Zapf Dingbats" charset="2"/>
              </a:rPr>
              <a:t> </a:t>
            </a:r>
            <a:r>
              <a:rPr lang="de-CH" altLang="de-CH"/>
              <a:t>Fettreserven</a:t>
            </a:r>
            <a:br>
              <a:rPr lang="de-CH" altLang="de-CH"/>
            </a:br>
            <a:r>
              <a:rPr lang="de-CH" altLang="de-CH"/>
              <a:t>	bei Futterknappheit notwendig</a:t>
            </a:r>
            <a:endParaRPr lang="de-CH" altLang="de-CH" b="1"/>
          </a:p>
          <a:p>
            <a:pPr>
              <a:tabLst>
                <a:tab pos="2862263" algn="l"/>
              </a:tabLst>
            </a:pPr>
            <a:r>
              <a:rPr lang="de-CH" altLang="de-CH" b="1"/>
              <a:t>Ausflug:</a:t>
            </a:r>
            <a:r>
              <a:rPr lang="de-CH" altLang="de-CH"/>
              <a:t>	nach Ausfliegen keine Führungszeit</a:t>
            </a: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36F8F37F-ACDB-B34A-BBBC-2DFA54F9F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Vom Ei zum adulten Mauersegler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59E53308-4035-9E48-B339-0656E3F0E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610600" cy="4267200"/>
          </a:xfrm>
        </p:spPr>
        <p:txBody>
          <a:bodyPr/>
          <a:lstStyle/>
          <a:p>
            <a:pPr>
              <a:buFontTx/>
              <a:buNone/>
              <a:tabLst>
                <a:tab pos="3911600" algn="l"/>
              </a:tabLst>
            </a:pPr>
            <a:r>
              <a:rPr lang="de-CH" altLang="de-CH" b="1"/>
              <a:t>Entwicklungsstadien Nestlinge</a:t>
            </a:r>
          </a:p>
          <a:p>
            <a:pPr>
              <a:spcBef>
                <a:spcPct val="50000"/>
              </a:spcBef>
              <a:tabLst>
                <a:tab pos="3911600" algn="l"/>
              </a:tabLst>
            </a:pPr>
            <a:r>
              <a:rPr lang="de-CH" altLang="de-CH" b="1"/>
              <a:t>Beine vollst. entwickelt	am 10. Tag</a:t>
            </a:r>
          </a:p>
          <a:p>
            <a:pPr>
              <a:tabLst>
                <a:tab pos="3911600" algn="l"/>
              </a:tabLst>
            </a:pPr>
            <a:r>
              <a:rPr lang="de-CH" altLang="de-CH" b="1"/>
              <a:t>Schnabelbreite	am 11. Tag </a:t>
            </a:r>
            <a:r>
              <a:rPr lang="de-CH" altLang="de-CH"/>
              <a:t>(Eizahn weg)</a:t>
            </a:r>
          </a:p>
          <a:p>
            <a:pPr>
              <a:tabLst>
                <a:tab pos="3911600" algn="l"/>
              </a:tabLst>
            </a:pPr>
            <a:r>
              <a:rPr lang="de-CH" altLang="de-CH" b="1"/>
              <a:t>Schnabel	am 20. Tag</a:t>
            </a:r>
          </a:p>
          <a:p>
            <a:pPr>
              <a:tabLst>
                <a:tab pos="3911600" algn="l"/>
              </a:tabLst>
            </a:pPr>
            <a:r>
              <a:rPr lang="de-CH" altLang="de-CH" b="1"/>
              <a:t>Hand	am 21. Tag</a:t>
            </a:r>
          </a:p>
          <a:p>
            <a:pPr>
              <a:tabLst>
                <a:tab pos="3911600" algn="l"/>
              </a:tabLst>
            </a:pPr>
            <a:r>
              <a:rPr lang="de-CH" altLang="de-CH" b="1"/>
              <a:t>Steuerfedern	am 40./41. Tag</a:t>
            </a:r>
          </a:p>
          <a:p>
            <a:pPr>
              <a:tabLst>
                <a:tab pos="3911600" algn="l"/>
              </a:tabLst>
            </a:pPr>
            <a:r>
              <a:rPr lang="de-CH" altLang="de-CH" b="1"/>
              <a:t>Handschwingen	am 41. Tag</a:t>
            </a:r>
          </a:p>
          <a:p>
            <a:pPr>
              <a:tabLst>
                <a:tab pos="3911600" algn="l"/>
              </a:tabLst>
            </a:pPr>
            <a:r>
              <a:rPr lang="de-CH" altLang="de-CH" b="1"/>
              <a:t>Lufttemperatur</a:t>
            </a:r>
            <a:r>
              <a:rPr lang="de-CH" altLang="de-CH"/>
              <a:t>	Einfluss auf Fütterungsrate und</a:t>
            </a:r>
            <a:br>
              <a:rPr lang="de-CH" altLang="de-CH"/>
            </a:br>
            <a:r>
              <a:rPr lang="de-CH" altLang="de-CH"/>
              <a:t>	Gewicht, nicht auf Wachstum</a:t>
            </a:r>
            <a:br>
              <a:rPr lang="de-CH" altLang="de-CH"/>
            </a:br>
            <a:r>
              <a:rPr lang="de-CH" altLang="de-CH"/>
              <a:t>	der Federn</a:t>
            </a: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08BF9800-B96E-5A4E-88AC-879986E5B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Vom Ei zum adulten Mauersegler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56DA6A25-8C1A-2A44-B298-D61BFBC96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382000" cy="4267200"/>
          </a:xfrm>
        </p:spPr>
        <p:txBody>
          <a:bodyPr/>
          <a:lstStyle/>
          <a:p>
            <a:pPr>
              <a:buFontTx/>
              <a:buNone/>
              <a:tabLst>
                <a:tab pos="3149600" algn="l"/>
              </a:tabLst>
            </a:pPr>
            <a:r>
              <a:rPr lang="de-CH" altLang="de-CH" b="1"/>
              <a:t>Das erste Jahr ...</a:t>
            </a:r>
          </a:p>
          <a:p>
            <a:pPr>
              <a:tabLst>
                <a:tab pos="3149600" algn="l"/>
              </a:tabLst>
            </a:pPr>
            <a:r>
              <a:rPr lang="de-CH" altLang="de-CH" b="1"/>
              <a:t>1. Sommer	</a:t>
            </a:r>
            <a:r>
              <a:rPr lang="de-CH" altLang="de-CH"/>
              <a:t>„Verlobung“; Besetzen von Höhlen,</a:t>
            </a:r>
            <a:br>
              <a:rPr lang="de-CH" altLang="de-CH"/>
            </a:br>
            <a:r>
              <a:rPr lang="de-CH" altLang="de-CH"/>
              <a:t>	ohne zu brüten</a:t>
            </a:r>
          </a:p>
          <a:p>
            <a:pPr>
              <a:tabLst>
                <a:tab pos="3149600" algn="l"/>
              </a:tabLst>
            </a:pPr>
            <a:r>
              <a:rPr lang="de-CH" altLang="de-CH" b="1"/>
              <a:t>Mauser	</a:t>
            </a:r>
            <a:r>
              <a:rPr lang="de-CH" altLang="de-CH"/>
              <a:t>Schwungfedern im 2. Winter, </a:t>
            </a:r>
            <a:br>
              <a:rPr lang="de-CH" altLang="de-CH"/>
            </a:br>
            <a:r>
              <a:rPr lang="de-CH" altLang="de-CH"/>
              <a:t>	danach Alterskleid</a:t>
            </a:r>
          </a:p>
          <a:p>
            <a:pPr>
              <a:tabLst>
                <a:tab pos="3149600" algn="l"/>
              </a:tabLst>
            </a:pPr>
            <a:r>
              <a:rPr lang="de-CH" altLang="de-CH" b="1"/>
              <a:t>Geschlechtsreife</a:t>
            </a:r>
            <a:r>
              <a:rPr lang="de-CH" altLang="de-CH"/>
              <a:t>	erst nach 2 Jahren</a:t>
            </a:r>
          </a:p>
          <a:p>
            <a:pPr>
              <a:tabLst>
                <a:tab pos="3149600" algn="l"/>
              </a:tabLst>
            </a:pPr>
            <a:endParaRPr lang="de-CH" altLang="de-CH"/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631AF99A-EBA1-0647-95B0-4F7F5ACB2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Vom Ei zum adulten Mauersegler</a:t>
            </a:r>
          </a:p>
        </p:txBody>
      </p:sp>
      <p:grpSp>
        <p:nvGrpSpPr>
          <p:cNvPr id="79876" name="Group 4">
            <a:extLst>
              <a:ext uri="{FF2B5EF4-FFF2-40B4-BE49-F238E27FC236}">
                <a16:creationId xmlns:a16="http://schemas.microsoft.com/office/drawing/2014/main" id="{E7BCCEF7-C276-994C-9FCB-49C3D93EE60F}"/>
              </a:ext>
            </a:extLst>
          </p:cNvPr>
          <p:cNvGrpSpPr>
            <a:grpSpLocks noRot="1"/>
          </p:cNvGrpSpPr>
          <p:nvPr/>
        </p:nvGrpSpPr>
        <p:grpSpPr bwMode="auto">
          <a:xfrm>
            <a:off x="228600" y="2133600"/>
            <a:ext cx="8534400" cy="2971800"/>
            <a:chOff x="144" y="1200"/>
            <a:chExt cx="5444" cy="1899"/>
          </a:xfrm>
        </p:grpSpPr>
        <p:sp>
          <p:nvSpPr>
            <p:cNvPr id="79877" name="Rectangle 5">
              <a:extLst>
                <a:ext uri="{FF2B5EF4-FFF2-40B4-BE49-F238E27FC236}">
                  <a16:creationId xmlns:a16="http://schemas.microsoft.com/office/drawing/2014/main" id="{F9EEA7F4-5A86-B547-B7C8-18057E74C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" y="2811"/>
              <a:ext cx="7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000" b="0" i="1">
                  <a:ea typeface="Times New Roman" panose="02020603050405020304" pitchFamily="18" charset="0"/>
                  <a:cs typeface="Times New Roman" panose="02020603050405020304" pitchFamily="18" charset="0"/>
                </a:rPr>
                <a:t>2-3</a:t>
              </a:r>
              <a:endParaRPr lang="de-DE" altLang="de-DE" sz="20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878" name="Rectangle 6">
              <a:extLst>
                <a:ext uri="{FF2B5EF4-FFF2-40B4-BE49-F238E27FC236}">
                  <a16:creationId xmlns:a16="http://schemas.microsoft.com/office/drawing/2014/main" id="{B0A39367-BF12-6043-8449-AD1F281AC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2811"/>
              <a:ext cx="8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000" b="0" i="1">
                  <a:ea typeface="Times New Roman" panose="02020603050405020304" pitchFamily="18" charset="0"/>
                  <a:cs typeface="Times New Roman" panose="02020603050405020304" pitchFamily="18" charset="0"/>
                </a:rPr>
                <a:t>4-6</a:t>
              </a:r>
            </a:p>
          </p:txBody>
        </p:sp>
        <p:sp>
          <p:nvSpPr>
            <p:cNvPr id="79879" name="Rectangle 7">
              <a:extLst>
                <a:ext uri="{FF2B5EF4-FFF2-40B4-BE49-F238E27FC236}">
                  <a16:creationId xmlns:a16="http://schemas.microsoft.com/office/drawing/2014/main" id="{BCD02669-1264-FE4E-9151-D503E0900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811"/>
              <a:ext cx="7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000" b="0" i="1">
                  <a:ea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79880" name="Rectangle 8">
              <a:extLst>
                <a:ext uri="{FF2B5EF4-FFF2-40B4-BE49-F238E27FC236}">
                  <a16:creationId xmlns:a16="http://schemas.microsoft.com/office/drawing/2014/main" id="{9E94ECA1-C511-1D4E-ABAE-9C382871C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2811"/>
              <a:ext cx="9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000" b="0" i="1">
                  <a:ea typeface="Times New Roman" panose="02020603050405020304" pitchFamily="18" charset="0"/>
                  <a:cs typeface="Times New Roman" panose="02020603050405020304" pitchFamily="18" charset="0"/>
                </a:rPr>
                <a:t>1,6</a:t>
              </a:r>
            </a:p>
          </p:txBody>
        </p:sp>
        <p:sp>
          <p:nvSpPr>
            <p:cNvPr id="79881" name="Rectangle 9">
              <a:extLst>
                <a:ext uri="{FF2B5EF4-FFF2-40B4-BE49-F238E27FC236}">
                  <a16:creationId xmlns:a16="http://schemas.microsoft.com/office/drawing/2014/main" id="{0D1CCB78-C566-744B-A842-E66681705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5" y="2811"/>
              <a:ext cx="8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000" b="0">
                  <a:ea typeface="Times New Roman" panose="02020603050405020304" pitchFamily="18" charset="0"/>
                  <a:cs typeface="Times New Roman" panose="02020603050405020304" pitchFamily="18" charset="0"/>
                </a:rPr>
                <a:t>20-40</a:t>
              </a:r>
            </a:p>
          </p:txBody>
        </p:sp>
        <p:sp>
          <p:nvSpPr>
            <p:cNvPr id="79882" name="Rectangle 10">
              <a:extLst>
                <a:ext uri="{FF2B5EF4-FFF2-40B4-BE49-F238E27FC236}">
                  <a16:creationId xmlns:a16="http://schemas.microsoft.com/office/drawing/2014/main" id="{941485AC-9C10-3440-B627-1BB829A7B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811"/>
              <a:ext cx="13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i="1">
                  <a:ea typeface="Times New Roman" panose="02020603050405020304" pitchFamily="18" charset="0"/>
                  <a:cs typeface="Times New Roman" panose="02020603050405020304" pitchFamily="18" charset="0"/>
                </a:rPr>
                <a:t>Rauchschw</a:t>
              </a:r>
              <a:r>
                <a:rPr lang="de-DE" altLang="de-DE" sz="2000" b="0" i="1"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9883" name="Rectangle 11">
              <a:extLst>
                <a:ext uri="{FF2B5EF4-FFF2-40B4-BE49-F238E27FC236}">
                  <a16:creationId xmlns:a16="http://schemas.microsoft.com/office/drawing/2014/main" id="{2D034801-D39C-5346-A360-DB13CB05C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" y="2523"/>
              <a:ext cx="7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000" b="0" i="1">
                  <a:ea typeface="Times New Roman" panose="02020603050405020304" pitchFamily="18" charset="0"/>
                  <a:cs typeface="Times New Roman" panose="02020603050405020304" pitchFamily="18" charset="0"/>
                </a:rPr>
                <a:t>1-2</a:t>
              </a:r>
              <a:endParaRPr lang="de-DE" altLang="de-DE" sz="20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884" name="Rectangle 12">
              <a:extLst>
                <a:ext uri="{FF2B5EF4-FFF2-40B4-BE49-F238E27FC236}">
                  <a16:creationId xmlns:a16="http://schemas.microsoft.com/office/drawing/2014/main" id="{4A146881-671F-824C-81AC-0C2C33D86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2523"/>
              <a:ext cx="8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000" b="0" i="1">
                  <a:ea typeface="Times New Roman" panose="02020603050405020304" pitchFamily="18" charset="0"/>
                  <a:cs typeface="Times New Roman" panose="02020603050405020304" pitchFamily="18" charset="0"/>
                </a:rPr>
                <a:t>4-5</a:t>
              </a:r>
            </a:p>
          </p:txBody>
        </p:sp>
        <p:sp>
          <p:nvSpPr>
            <p:cNvPr id="79885" name="Rectangle 13">
              <a:extLst>
                <a:ext uri="{FF2B5EF4-FFF2-40B4-BE49-F238E27FC236}">
                  <a16:creationId xmlns:a16="http://schemas.microsoft.com/office/drawing/2014/main" id="{5FD49C38-9764-C84A-9BA9-BDFC9D5D5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523"/>
              <a:ext cx="7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000" b="0" i="1">
                  <a:ea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79886" name="Rectangle 14">
              <a:extLst>
                <a:ext uri="{FF2B5EF4-FFF2-40B4-BE49-F238E27FC236}">
                  <a16:creationId xmlns:a16="http://schemas.microsoft.com/office/drawing/2014/main" id="{FF98485F-446C-3E45-BEFC-33A13769F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2523"/>
              <a:ext cx="9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000" b="0" i="1">
                  <a:ea typeface="Times New Roman" panose="02020603050405020304" pitchFamily="18" charset="0"/>
                  <a:cs typeface="Times New Roman" panose="02020603050405020304" pitchFamily="18" charset="0"/>
                </a:rPr>
                <a:t>2,1</a:t>
              </a:r>
              <a:endParaRPr lang="de-DE" altLang="de-DE" sz="20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887" name="Rectangle 15">
              <a:extLst>
                <a:ext uri="{FF2B5EF4-FFF2-40B4-BE49-F238E27FC236}">
                  <a16:creationId xmlns:a16="http://schemas.microsoft.com/office/drawing/2014/main" id="{9F0DE908-BE88-0F43-B7B1-2E65F61EC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5" y="2523"/>
              <a:ext cx="8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000" b="0" i="1">
                  <a:ea typeface="Times New Roman" panose="02020603050405020304" pitchFamily="18" charset="0"/>
                  <a:cs typeface="Times New Roman" panose="02020603050405020304" pitchFamily="18" charset="0"/>
                </a:rPr>
                <a:t>37-50</a:t>
              </a:r>
            </a:p>
          </p:txBody>
        </p:sp>
        <p:sp>
          <p:nvSpPr>
            <p:cNvPr id="79888" name="Rectangle 16">
              <a:extLst>
                <a:ext uri="{FF2B5EF4-FFF2-40B4-BE49-F238E27FC236}">
                  <a16:creationId xmlns:a16="http://schemas.microsoft.com/office/drawing/2014/main" id="{00579142-1912-8A4F-8D18-E694F0302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523"/>
              <a:ext cx="13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i="1">
                  <a:ea typeface="Times New Roman" panose="02020603050405020304" pitchFamily="18" charset="0"/>
                  <a:cs typeface="Times New Roman" panose="02020603050405020304" pitchFamily="18" charset="0"/>
                </a:rPr>
                <a:t>Mehlschwalbe</a:t>
              </a:r>
              <a:endParaRPr lang="de-DE" altLang="de-DE" sz="2000" b="0" i="1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889" name="Rectangle 17">
              <a:extLst>
                <a:ext uri="{FF2B5EF4-FFF2-40B4-BE49-F238E27FC236}">
                  <a16:creationId xmlns:a16="http://schemas.microsoft.com/office/drawing/2014/main" id="{9798182C-FFE1-DD46-985E-27957ECAC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" y="2235"/>
              <a:ext cx="7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000" b="0"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9890" name="Rectangle 18">
              <a:extLst>
                <a:ext uri="{FF2B5EF4-FFF2-40B4-BE49-F238E27FC236}">
                  <a16:creationId xmlns:a16="http://schemas.microsoft.com/office/drawing/2014/main" id="{F61FBD3C-CDCB-7341-B035-EC1F3BFA7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2235"/>
              <a:ext cx="8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000">
                  <a:ea typeface="Times New Roman" panose="02020603050405020304" pitchFamily="18" charset="0"/>
                  <a:cs typeface="Times New Roman" panose="02020603050405020304" pitchFamily="18" charset="0"/>
                </a:rPr>
                <a:t>2-3</a:t>
              </a:r>
            </a:p>
          </p:txBody>
        </p:sp>
        <p:sp>
          <p:nvSpPr>
            <p:cNvPr id="79891" name="Rectangle 19">
              <a:extLst>
                <a:ext uri="{FF2B5EF4-FFF2-40B4-BE49-F238E27FC236}">
                  <a16:creationId xmlns:a16="http://schemas.microsoft.com/office/drawing/2014/main" id="{4D1DE924-4148-BC42-A0BA-635D3BC4B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235"/>
              <a:ext cx="7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000" b="0">
                  <a:ea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79892" name="Rectangle 20">
              <a:extLst>
                <a:ext uri="{FF2B5EF4-FFF2-40B4-BE49-F238E27FC236}">
                  <a16:creationId xmlns:a16="http://schemas.microsoft.com/office/drawing/2014/main" id="{79435434-C68D-6A4B-9EE0-2981D3D88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2235"/>
              <a:ext cx="9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000">
                  <a:ea typeface="Times New Roman" panose="02020603050405020304" pitchFamily="18" charset="0"/>
                  <a:cs typeface="Times New Roman" panose="02020603050405020304" pitchFamily="18" charset="0"/>
                </a:rPr>
                <a:t>4,7</a:t>
              </a:r>
            </a:p>
          </p:txBody>
        </p:sp>
        <p:sp>
          <p:nvSpPr>
            <p:cNvPr id="79893" name="Rectangle 21">
              <a:extLst>
                <a:ext uri="{FF2B5EF4-FFF2-40B4-BE49-F238E27FC236}">
                  <a16:creationId xmlns:a16="http://schemas.microsoft.com/office/drawing/2014/main" id="{0F675CE6-830B-C842-B680-A4B5BA0E0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5" y="2235"/>
              <a:ext cx="8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000">
                  <a:ea typeface="Times New Roman" panose="02020603050405020304" pitchFamily="18" charset="0"/>
                  <a:cs typeface="Times New Roman" panose="02020603050405020304" pitchFamily="18" charset="0"/>
                </a:rPr>
                <a:t>76-85</a:t>
              </a:r>
            </a:p>
          </p:txBody>
        </p:sp>
        <p:sp>
          <p:nvSpPr>
            <p:cNvPr id="79894" name="Rectangle 22">
              <a:extLst>
                <a:ext uri="{FF2B5EF4-FFF2-40B4-BE49-F238E27FC236}">
                  <a16:creationId xmlns:a16="http://schemas.microsoft.com/office/drawing/2014/main" id="{20254913-9E56-194D-9FE9-257D81D18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235"/>
              <a:ext cx="13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>
                  <a:ea typeface="Times New Roman" panose="02020603050405020304" pitchFamily="18" charset="0"/>
                  <a:cs typeface="Times New Roman" panose="02020603050405020304" pitchFamily="18" charset="0"/>
                </a:rPr>
                <a:t>Mauersegler</a:t>
              </a:r>
              <a:endParaRPr lang="de-DE" altLang="de-DE" sz="20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895" name="Rectangle 23">
              <a:extLst>
                <a:ext uri="{FF2B5EF4-FFF2-40B4-BE49-F238E27FC236}">
                  <a16:creationId xmlns:a16="http://schemas.microsoft.com/office/drawing/2014/main" id="{20BEAB33-5C77-A949-99A3-D3CE35AB8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" y="1947"/>
              <a:ext cx="7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000" b="0"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9896" name="Rectangle 24">
              <a:extLst>
                <a:ext uri="{FF2B5EF4-FFF2-40B4-BE49-F238E27FC236}">
                  <a16:creationId xmlns:a16="http://schemas.microsoft.com/office/drawing/2014/main" id="{60DE25AE-E754-E647-9228-DD7339FE5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1947"/>
              <a:ext cx="8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000" b="0">
                  <a:ea typeface="Times New Roman" panose="02020603050405020304" pitchFamily="18" charset="0"/>
                  <a:cs typeface="Times New Roman" panose="02020603050405020304" pitchFamily="18" charset="0"/>
                </a:rPr>
                <a:t>2-3</a:t>
              </a:r>
            </a:p>
          </p:txBody>
        </p:sp>
        <p:sp>
          <p:nvSpPr>
            <p:cNvPr id="79897" name="Rectangle 25">
              <a:extLst>
                <a:ext uri="{FF2B5EF4-FFF2-40B4-BE49-F238E27FC236}">
                  <a16:creationId xmlns:a16="http://schemas.microsoft.com/office/drawing/2014/main" id="{47D60C87-09B3-AB4D-A89E-ADF29F718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1947"/>
              <a:ext cx="7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000" b="0">
                  <a:ea typeface="Times New Roman" panose="02020603050405020304" pitchFamily="18" charset="0"/>
                  <a:cs typeface="Times New Roman" panose="02020603050405020304" pitchFamily="18" charset="0"/>
                </a:rPr>
                <a:t>26 J.</a:t>
              </a:r>
            </a:p>
          </p:txBody>
        </p:sp>
        <p:sp>
          <p:nvSpPr>
            <p:cNvPr id="79898" name="Rectangle 26">
              <a:extLst>
                <a:ext uri="{FF2B5EF4-FFF2-40B4-BE49-F238E27FC236}">
                  <a16:creationId xmlns:a16="http://schemas.microsoft.com/office/drawing/2014/main" id="{6D4D5BA0-DE5B-D742-BAE6-EC8D73AAD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1947"/>
              <a:ext cx="9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000" b="0">
                  <a:ea typeface="Times New Roman" panose="02020603050405020304" pitchFamily="18" charset="0"/>
                  <a:cs typeface="Times New Roman" panose="02020603050405020304" pitchFamily="18" charset="0"/>
                </a:rPr>
                <a:t>4,8 Jahre</a:t>
              </a:r>
            </a:p>
          </p:txBody>
        </p:sp>
        <p:sp>
          <p:nvSpPr>
            <p:cNvPr id="79899" name="Rectangle 27">
              <a:extLst>
                <a:ext uri="{FF2B5EF4-FFF2-40B4-BE49-F238E27FC236}">
                  <a16:creationId xmlns:a16="http://schemas.microsoft.com/office/drawing/2014/main" id="{6A46DF13-834D-D84F-BBC8-14F1A8376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5" y="1947"/>
              <a:ext cx="8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000" b="0">
                  <a:ea typeface="Times New Roman" panose="02020603050405020304" pitchFamily="18" charset="0"/>
                  <a:cs typeface="Times New Roman" panose="02020603050405020304" pitchFamily="18" charset="0"/>
                </a:rPr>
                <a:t>79%</a:t>
              </a:r>
            </a:p>
          </p:txBody>
        </p:sp>
        <p:sp>
          <p:nvSpPr>
            <p:cNvPr id="79900" name="Rectangle 28">
              <a:extLst>
                <a:ext uri="{FF2B5EF4-FFF2-40B4-BE49-F238E27FC236}">
                  <a16:creationId xmlns:a16="http://schemas.microsoft.com/office/drawing/2014/main" id="{63709154-5777-8244-A274-574C7DC8E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947"/>
              <a:ext cx="13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>
                  <a:ea typeface="Times New Roman" panose="02020603050405020304" pitchFamily="18" charset="0"/>
                  <a:cs typeface="Times New Roman" panose="02020603050405020304" pitchFamily="18" charset="0"/>
                </a:rPr>
                <a:t>Alpensegler</a:t>
              </a:r>
              <a:endParaRPr lang="de-DE" altLang="de-DE" sz="20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901" name="Rectangle 29">
              <a:extLst>
                <a:ext uri="{FF2B5EF4-FFF2-40B4-BE49-F238E27FC236}">
                  <a16:creationId xmlns:a16="http://schemas.microsoft.com/office/drawing/2014/main" id="{D2828703-FD4C-674A-895B-9C808DE6A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" y="1200"/>
              <a:ext cx="726" cy="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>
                  <a:ea typeface="Times New Roman" panose="02020603050405020304" pitchFamily="18" charset="0"/>
                  <a:cs typeface="Times New Roman" panose="02020603050405020304" pitchFamily="18" charset="0"/>
                </a:rPr>
                <a:t>Anz. Bruten</a:t>
              </a:r>
              <a:endParaRPr lang="de-DE" altLang="de-DE" sz="20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902" name="Rectangle 30">
              <a:extLst>
                <a:ext uri="{FF2B5EF4-FFF2-40B4-BE49-F238E27FC236}">
                  <a16:creationId xmlns:a16="http://schemas.microsoft.com/office/drawing/2014/main" id="{62D50A46-F600-C143-80AC-AEF466130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1200"/>
              <a:ext cx="819" cy="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>
                  <a:ea typeface="Times New Roman" panose="02020603050405020304" pitchFamily="18" charset="0"/>
                  <a:cs typeface="Times New Roman" panose="02020603050405020304" pitchFamily="18" charset="0"/>
                </a:rPr>
                <a:t>Gelege-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000">
                  <a:ea typeface="Times New Roman" panose="02020603050405020304" pitchFamily="18" charset="0"/>
                  <a:cs typeface="Times New Roman" panose="02020603050405020304" pitchFamily="18" charset="0"/>
                </a:rPr>
                <a:t>grösse</a:t>
              </a:r>
              <a:endParaRPr lang="de-DE" altLang="de-DE" sz="20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903" name="Rectangle 31">
              <a:extLst>
                <a:ext uri="{FF2B5EF4-FFF2-40B4-BE49-F238E27FC236}">
                  <a16:creationId xmlns:a16="http://schemas.microsoft.com/office/drawing/2014/main" id="{322A7F80-A66B-9147-A05D-E8B4CF79E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1200"/>
              <a:ext cx="723" cy="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>
                  <a:ea typeface="Times New Roman" panose="02020603050405020304" pitchFamily="18" charset="0"/>
                  <a:cs typeface="Times New Roman" panose="02020603050405020304" pitchFamily="18" charset="0"/>
                </a:rPr>
                <a:t>Höchst-alter</a:t>
              </a:r>
              <a:endParaRPr lang="de-DE" altLang="de-DE" sz="20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904" name="Rectangle 32">
              <a:extLst>
                <a:ext uri="{FF2B5EF4-FFF2-40B4-BE49-F238E27FC236}">
                  <a16:creationId xmlns:a16="http://schemas.microsoft.com/office/drawing/2014/main" id="{AFF286BD-445E-3C47-A346-8C9CCF19B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1200"/>
              <a:ext cx="985" cy="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>
                  <a:ea typeface="Times New Roman" panose="02020603050405020304" pitchFamily="18" charset="0"/>
                  <a:cs typeface="Times New Roman" panose="02020603050405020304" pitchFamily="18" charset="0"/>
                </a:rPr>
                <a:t>Mittlere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000">
                  <a:ea typeface="Times New Roman" panose="02020603050405020304" pitchFamily="18" charset="0"/>
                  <a:cs typeface="Times New Roman" panose="02020603050405020304" pitchFamily="18" charset="0"/>
                </a:rPr>
                <a:t>Lebens-erwartung</a:t>
              </a:r>
              <a:endParaRPr lang="de-DE" altLang="de-DE" sz="2000" b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905" name="Rectangle 33">
              <a:extLst>
                <a:ext uri="{FF2B5EF4-FFF2-40B4-BE49-F238E27FC236}">
                  <a16:creationId xmlns:a16="http://schemas.microsoft.com/office/drawing/2014/main" id="{960827A7-CF6B-2C47-AFB0-67B59A0D8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5" y="1200"/>
              <a:ext cx="830" cy="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>
                  <a:ea typeface="Times New Roman" panose="02020603050405020304" pitchFamily="18" charset="0"/>
                  <a:cs typeface="Times New Roman" panose="02020603050405020304" pitchFamily="18" charset="0"/>
                </a:rPr>
                <a:t>Über-lebens-</a:t>
              </a:r>
            </a:p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000">
                  <a:ea typeface="Times New Roman" panose="02020603050405020304" pitchFamily="18" charset="0"/>
                  <a:cs typeface="Times New Roman" panose="02020603050405020304" pitchFamily="18" charset="0"/>
                </a:rPr>
                <a:t>rate</a:t>
              </a:r>
            </a:p>
          </p:txBody>
        </p:sp>
        <p:sp>
          <p:nvSpPr>
            <p:cNvPr id="79906" name="Rectangle 34">
              <a:extLst>
                <a:ext uri="{FF2B5EF4-FFF2-40B4-BE49-F238E27FC236}">
                  <a16:creationId xmlns:a16="http://schemas.microsoft.com/office/drawing/2014/main" id="{1D51F03A-C6E7-FF4A-A2BA-E469F4471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200"/>
              <a:ext cx="1361" cy="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buFontTx/>
                <a:buNone/>
              </a:pPr>
              <a:endParaRPr lang="de-CH" altLang="de-DE" sz="2000" b="0"/>
            </a:p>
          </p:txBody>
        </p:sp>
        <p:sp>
          <p:nvSpPr>
            <p:cNvPr id="79907" name="Line 35">
              <a:extLst>
                <a:ext uri="{FF2B5EF4-FFF2-40B4-BE49-F238E27FC236}">
                  <a16:creationId xmlns:a16="http://schemas.microsoft.com/office/drawing/2014/main" id="{8EECBF1B-8BD3-CF4B-B279-9F5ED6596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00"/>
              <a:ext cx="544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908" name="Line 36">
              <a:extLst>
                <a:ext uri="{FF2B5EF4-FFF2-40B4-BE49-F238E27FC236}">
                  <a16:creationId xmlns:a16="http://schemas.microsoft.com/office/drawing/2014/main" id="{97EE21E3-F42B-204F-A6B1-F428B3961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3099"/>
              <a:ext cx="544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909" name="Line 37">
              <a:extLst>
                <a:ext uri="{FF2B5EF4-FFF2-40B4-BE49-F238E27FC236}">
                  <a16:creationId xmlns:a16="http://schemas.microsoft.com/office/drawing/2014/main" id="{558FD2C2-9269-D94F-BC1A-016BE2261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00"/>
              <a:ext cx="0" cy="189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910" name="Line 38">
              <a:extLst>
                <a:ext uri="{FF2B5EF4-FFF2-40B4-BE49-F238E27FC236}">
                  <a16:creationId xmlns:a16="http://schemas.microsoft.com/office/drawing/2014/main" id="{D634542C-49BA-5742-B6CB-DB6A041491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8" y="1200"/>
              <a:ext cx="0" cy="189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911" name="Line 39">
              <a:extLst>
                <a:ext uri="{FF2B5EF4-FFF2-40B4-BE49-F238E27FC236}">
                  <a16:creationId xmlns:a16="http://schemas.microsoft.com/office/drawing/2014/main" id="{39B457AD-A4C7-2F44-8FDF-D7E9C58076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947"/>
              <a:ext cx="544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912" name="Line 40">
              <a:extLst>
                <a:ext uri="{FF2B5EF4-FFF2-40B4-BE49-F238E27FC236}">
                  <a16:creationId xmlns:a16="http://schemas.microsoft.com/office/drawing/2014/main" id="{5A27F8EE-48BA-1C47-AC2B-03F3D84E6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5" y="1200"/>
              <a:ext cx="0" cy="189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913" name="Line 41">
              <a:extLst>
                <a:ext uri="{FF2B5EF4-FFF2-40B4-BE49-F238E27FC236}">
                  <a16:creationId xmlns:a16="http://schemas.microsoft.com/office/drawing/2014/main" id="{7E4E0131-55BB-2D41-B28E-E70067B61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5" y="1200"/>
              <a:ext cx="0" cy="189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914" name="Line 42">
              <a:extLst>
                <a:ext uri="{FF2B5EF4-FFF2-40B4-BE49-F238E27FC236}">
                  <a16:creationId xmlns:a16="http://schemas.microsoft.com/office/drawing/2014/main" id="{4B496F24-4067-9B43-8095-D732536A9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1200"/>
              <a:ext cx="0" cy="189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915" name="Line 43">
              <a:extLst>
                <a:ext uri="{FF2B5EF4-FFF2-40B4-BE49-F238E27FC236}">
                  <a16:creationId xmlns:a16="http://schemas.microsoft.com/office/drawing/2014/main" id="{5F59B715-540A-154B-8681-53BB6D4DE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3" y="1200"/>
              <a:ext cx="0" cy="189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916" name="Line 44">
              <a:extLst>
                <a:ext uri="{FF2B5EF4-FFF2-40B4-BE49-F238E27FC236}">
                  <a16:creationId xmlns:a16="http://schemas.microsoft.com/office/drawing/2014/main" id="{2266BA19-89C9-2944-929D-DE61F6768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2" y="1200"/>
              <a:ext cx="0" cy="189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917" name="Line 45">
              <a:extLst>
                <a:ext uri="{FF2B5EF4-FFF2-40B4-BE49-F238E27FC236}">
                  <a16:creationId xmlns:a16="http://schemas.microsoft.com/office/drawing/2014/main" id="{A95EE493-97A9-9643-88A9-F9386F525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235"/>
              <a:ext cx="544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918" name="Line 46">
              <a:extLst>
                <a:ext uri="{FF2B5EF4-FFF2-40B4-BE49-F238E27FC236}">
                  <a16:creationId xmlns:a16="http://schemas.microsoft.com/office/drawing/2014/main" id="{6FFC1900-0917-5A4F-AA90-D3503FDFC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523"/>
              <a:ext cx="544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919" name="Line 47">
              <a:extLst>
                <a:ext uri="{FF2B5EF4-FFF2-40B4-BE49-F238E27FC236}">
                  <a16:creationId xmlns:a16="http://schemas.microsoft.com/office/drawing/2014/main" id="{E166A4AC-A88E-0F47-AA08-BE6A32AD3A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811"/>
              <a:ext cx="544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9920" name="Text Box 48">
            <a:extLst>
              <a:ext uri="{FF2B5EF4-FFF2-40B4-BE49-F238E27FC236}">
                <a16:creationId xmlns:a16="http://schemas.microsoft.com/office/drawing/2014/main" id="{B79D29D9-C164-FB44-95CD-419EAFD05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5763" indent="-385763"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576263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800">
                <a:latin typeface="Syntax" pitchFamily="2" charset="0"/>
                <a:sym typeface="Wingdings" pitchFamily="2" charset="2"/>
              </a:rPr>
              <a:t>	Segler haben hohe Lebenserwartung und geringe Jungenproduktion, bei Schwalben ist es umgekehrt</a:t>
            </a:r>
            <a:endParaRPr lang="de-CH" altLang="de-DE" sz="1800">
              <a:latin typeface="Syntax" pitchFamily="2" charset="0"/>
              <a:sym typeface="Wingdings" pitchFamily="2" charset="2"/>
            </a:endParaRPr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3633DA1-5C88-8647-8BDD-FB790017C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Vom Ei zum adulten Mauersegler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1E0A952-7F99-3646-B023-03C2E4465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CH" altLang="de-CH" b="1"/>
              <a:t>Vielfältige Gefahren: </a:t>
            </a:r>
          </a:p>
          <a:p>
            <a:r>
              <a:rPr lang="de-CH" altLang="de-CH"/>
              <a:t> Nahrungsengpässe</a:t>
            </a:r>
          </a:p>
          <a:p>
            <a:r>
              <a:rPr lang="de-CH" altLang="de-CH"/>
              <a:t> Dürre- und Kälteperiode</a:t>
            </a:r>
          </a:p>
          <a:p>
            <a:r>
              <a:rPr lang="de-CH" altLang="de-CH"/>
              <a:t> Feinde</a:t>
            </a:r>
          </a:p>
          <a:p>
            <a:r>
              <a:rPr lang="de-CH" altLang="de-CH"/>
              <a:t> Krankheiten</a:t>
            </a:r>
          </a:p>
          <a:p>
            <a:endParaRPr lang="de-CH" altLang="de-CH" sz="1200" b="1"/>
          </a:p>
          <a:p>
            <a:pPr>
              <a:buFontTx/>
              <a:buNone/>
            </a:pPr>
            <a:r>
              <a:rPr lang="de-CH" altLang="de-CH" b="1"/>
              <a:t>Todesursachen beim Alpensegler:</a:t>
            </a:r>
          </a:p>
          <a:p>
            <a:r>
              <a:rPr lang="de-CH" altLang="de-CH"/>
              <a:t>50% Hunger und Erschöpfung</a:t>
            </a:r>
          </a:p>
          <a:p>
            <a:r>
              <a:rPr lang="de-CH" altLang="de-CH"/>
              <a:t>36% Kollisionen oder in Dachstöcken gefangen</a:t>
            </a:r>
          </a:p>
          <a:p>
            <a:r>
              <a:rPr lang="de-CH" altLang="de-CH"/>
              <a:t>10% Beutegreifer &amp; Mensch</a:t>
            </a: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86BF76BA-688A-5943-9EBD-B1CF36DFF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Vom Ei zum adulten Mauersegler</a:t>
            </a:r>
          </a:p>
        </p:txBody>
      </p:sp>
      <p:sp>
        <p:nvSpPr>
          <p:cNvPr id="102408" name="Rectangle 8">
            <a:extLst>
              <a:ext uri="{FF2B5EF4-FFF2-40B4-BE49-F238E27FC236}">
                <a16:creationId xmlns:a16="http://schemas.microsoft.com/office/drawing/2014/main" id="{582F40DA-5724-A540-9037-9DBB032CE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4648200" cy="381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CH" sz="2300" b="1"/>
              <a:t>Todesursachen</a:t>
            </a:r>
            <a:endParaRPr lang="de-DE" altLang="de-CH" sz="2300"/>
          </a:p>
        </p:txBody>
      </p:sp>
      <p:pic>
        <p:nvPicPr>
          <p:cNvPr id="102413" name="Picture 13">
            <a:extLst>
              <a:ext uri="{FF2B5EF4-FFF2-40B4-BE49-F238E27FC236}">
                <a16:creationId xmlns:a16="http://schemas.microsoft.com/office/drawing/2014/main" id="{2AE93DAE-23EA-944D-B5A9-394774798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8077200" cy="3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4AC29D34-30E0-0F49-BA95-4CE62297B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Vom Ei zum adulten Mauersegler</a:t>
            </a:r>
          </a:p>
        </p:txBody>
      </p:sp>
      <p:pic>
        <p:nvPicPr>
          <p:cNvPr id="81924" name="Picture 4">
            <a:extLst>
              <a:ext uri="{FF2B5EF4-FFF2-40B4-BE49-F238E27FC236}">
                <a16:creationId xmlns:a16="http://schemas.microsoft.com/office/drawing/2014/main" id="{E32D6DFF-18C8-3545-964B-9E43E3FA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53340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AutoShape 5">
            <a:extLst>
              <a:ext uri="{FF2B5EF4-FFF2-40B4-BE49-F238E27FC236}">
                <a16:creationId xmlns:a16="http://schemas.microsoft.com/office/drawing/2014/main" id="{2E8B39A4-DDAC-0646-9859-F47BFAE49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228600" cy="1752600"/>
          </a:xfrm>
          <a:prstGeom prst="downArrow">
            <a:avLst>
              <a:gd name="adj1" fmla="val 50000"/>
              <a:gd name="adj2" fmla="val 191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7266DEA2-11B4-914F-A22A-AD8CE792E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286000"/>
            <a:ext cx="2971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>
                <a:latin typeface="Syntax" pitchFamily="2" charset="0"/>
              </a:rPr>
              <a:t>Schlechtes Wetter</a:t>
            </a: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A1F69DD7-44A3-C944-BF9E-03645DCC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971800"/>
            <a:ext cx="1447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>
                <a:latin typeface="Syntax" pitchFamily="2" charset="0"/>
              </a:rPr>
              <a:t>Marder</a:t>
            </a:r>
          </a:p>
        </p:txBody>
      </p:sp>
      <p:sp>
        <p:nvSpPr>
          <p:cNvPr id="81928" name="AutoShape 8">
            <a:extLst>
              <a:ext uri="{FF2B5EF4-FFF2-40B4-BE49-F238E27FC236}">
                <a16:creationId xmlns:a16="http://schemas.microsoft.com/office/drawing/2014/main" id="{046D7149-A5AD-FA41-BB43-3C67C822E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505200"/>
            <a:ext cx="228600" cy="1752600"/>
          </a:xfrm>
          <a:prstGeom prst="downArrow">
            <a:avLst>
              <a:gd name="adj1" fmla="val 50000"/>
              <a:gd name="adj2" fmla="val 191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929" name="Text Box 9">
            <a:extLst>
              <a:ext uri="{FF2B5EF4-FFF2-40B4-BE49-F238E27FC236}">
                <a16:creationId xmlns:a16="http://schemas.microsoft.com/office/drawing/2014/main" id="{BE2F5A08-0F51-8042-BE46-A4FF5C41F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359400"/>
            <a:ext cx="2667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67310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altLang="de-DE" sz="2000" b="0">
                <a:latin typeface="Syntax" pitchFamily="2" charset="0"/>
              </a:rPr>
              <a:t>Alpenseglerkolonie der Jesuitenkirche in Solothurn</a:t>
            </a:r>
            <a:endParaRPr lang="de-CH" altLang="de-DE" sz="20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animBg="1" autoUpdateAnimBg="0"/>
      <p:bldP spid="8192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CC5FB63-B895-9F43-B8E2-321BAC727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Kurzporträt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E8DD0288-8134-2C4C-9C5D-06788F705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4400" y="2057400"/>
            <a:ext cx="4267200" cy="4267200"/>
          </a:xfrm>
        </p:spPr>
        <p:txBody>
          <a:bodyPr/>
          <a:lstStyle/>
          <a:p>
            <a:r>
              <a:rPr lang="de-CH" altLang="de-CH"/>
              <a:t>Volkstümlich: «Spyre»</a:t>
            </a:r>
          </a:p>
          <a:p>
            <a:r>
              <a:rPr lang="de-CH" altLang="de-CH"/>
              <a:t>Schriller Ruf</a:t>
            </a:r>
          </a:p>
          <a:p>
            <a:r>
              <a:rPr lang="de-CH" altLang="de-CH"/>
              <a:t>Lange, schmale Flügel</a:t>
            </a:r>
          </a:p>
          <a:p>
            <a:r>
              <a:rPr lang="de-CH" altLang="de-CH"/>
              <a:t>Luftiges Leben!</a:t>
            </a:r>
          </a:p>
          <a:p>
            <a:r>
              <a:rPr lang="de-CH" altLang="de-CH"/>
              <a:t>Insektenfresser</a:t>
            </a:r>
          </a:p>
          <a:p>
            <a:r>
              <a:rPr lang="de-CH" altLang="de-CH"/>
              <a:t>In ganzer CH verbreitet</a:t>
            </a:r>
          </a:p>
          <a:p>
            <a:r>
              <a:rPr lang="de-CH" altLang="de-CH"/>
              <a:t>Häufiger Brutvogel</a:t>
            </a:r>
          </a:p>
          <a:p>
            <a:r>
              <a:rPr lang="de-CH" altLang="de-CH"/>
              <a:t>M &amp; W praktisch identisch</a:t>
            </a:r>
          </a:p>
          <a:p>
            <a:endParaRPr lang="de-CH" altLang="de-CH"/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A673504D-153A-624C-9D9A-25ACEDFE8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98621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026">
            <a:extLst>
              <a:ext uri="{FF2B5EF4-FFF2-40B4-BE49-F238E27FC236}">
                <a16:creationId xmlns:a16="http://schemas.microsoft.com/office/drawing/2014/main" id="{D5A08FB0-2830-384D-A7DA-05FD3C27B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Vom Ei zum adulten Mauersegler</a:t>
            </a:r>
          </a:p>
        </p:txBody>
      </p:sp>
      <p:sp>
        <p:nvSpPr>
          <p:cNvPr id="153603" name="Rectangle 1027">
            <a:extLst>
              <a:ext uri="{FF2B5EF4-FFF2-40B4-BE49-F238E27FC236}">
                <a16:creationId xmlns:a16="http://schemas.microsoft.com/office/drawing/2014/main" id="{C987C81A-2C90-2E4F-8A1E-90056BAF2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458200" cy="16764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CH" sz="2300" b="1"/>
              <a:t>Parasiten</a:t>
            </a:r>
          </a:p>
          <a:p>
            <a:pPr>
              <a:spcBef>
                <a:spcPct val="50000"/>
              </a:spcBef>
            </a:pPr>
            <a:r>
              <a:rPr lang="de-DE" altLang="de-CH" sz="2300"/>
              <a:t>Segler-Lausfliegen beeinträchtigen die Lebensqualität, bei grosser Anzahl können sie sogar zum Tod führen.</a:t>
            </a:r>
          </a:p>
        </p:txBody>
      </p:sp>
      <p:pic>
        <p:nvPicPr>
          <p:cNvPr id="153604" name="Picture 1028">
            <a:extLst>
              <a:ext uri="{FF2B5EF4-FFF2-40B4-BE49-F238E27FC236}">
                <a16:creationId xmlns:a16="http://schemas.microsoft.com/office/drawing/2014/main" id="{8FAE4D5F-A3D8-CB4D-959A-2ABE10826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53340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2ABC35F1-9596-3044-99DF-81BF33498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Was haben folgende Tiere gemeinsam?</a:t>
            </a:r>
          </a:p>
        </p:txBody>
      </p:sp>
      <p:sp>
        <p:nvSpPr>
          <p:cNvPr id="121865" name="Oval 9">
            <a:extLst>
              <a:ext uri="{FF2B5EF4-FFF2-40B4-BE49-F238E27FC236}">
                <a16:creationId xmlns:a16="http://schemas.microsoft.com/office/drawing/2014/main" id="{D8F852A1-1D4A-B047-9154-AC2B9888F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828800"/>
            <a:ext cx="4267200" cy="3200400"/>
          </a:xfrm>
          <a:prstGeom prst="ellipse">
            <a:avLst/>
          </a:prstGeom>
          <a:noFill/>
          <a:ln w="38100">
            <a:solidFill>
              <a:srgbClr val="1E56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21866" name="Picture 10">
            <a:extLst>
              <a:ext uri="{FF2B5EF4-FFF2-40B4-BE49-F238E27FC236}">
                <a16:creationId xmlns:a16="http://schemas.microsoft.com/office/drawing/2014/main" id="{2ABFDF8A-E5A8-5644-A96E-5EF89163D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1981200"/>
            <a:ext cx="16986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7" name="Text Box 11">
            <a:extLst>
              <a:ext uri="{FF2B5EF4-FFF2-40B4-BE49-F238E27FC236}">
                <a16:creationId xmlns:a16="http://schemas.microsoft.com/office/drawing/2014/main" id="{143A7A20-DD9C-9942-9A6A-68417A138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038600"/>
            <a:ext cx="5572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sz="4800">
                <a:solidFill>
                  <a:srgbClr val="FF0000"/>
                </a:solidFill>
                <a:latin typeface="Syntax Black" charset="0"/>
              </a:rPr>
              <a:t>?</a:t>
            </a:r>
          </a:p>
        </p:txBody>
      </p:sp>
      <p:sp>
        <p:nvSpPr>
          <p:cNvPr id="121870" name="Oval 14">
            <a:extLst>
              <a:ext uri="{FF2B5EF4-FFF2-40B4-BE49-F238E27FC236}">
                <a16:creationId xmlns:a16="http://schemas.microsoft.com/office/drawing/2014/main" id="{F430EFBE-1A04-1145-8B5B-1BAD93306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276600"/>
            <a:ext cx="4267200" cy="3200400"/>
          </a:xfrm>
          <a:prstGeom prst="ellipse">
            <a:avLst/>
          </a:prstGeom>
          <a:noFill/>
          <a:ln w="38100">
            <a:solidFill>
              <a:srgbClr val="1E56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1871" name="Oval 15">
            <a:extLst>
              <a:ext uri="{FF2B5EF4-FFF2-40B4-BE49-F238E27FC236}">
                <a16:creationId xmlns:a16="http://schemas.microsoft.com/office/drawing/2014/main" id="{82DC301C-3AA6-3D42-8155-E1AAEB513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6600"/>
            <a:ext cx="4267200" cy="3200400"/>
          </a:xfrm>
          <a:prstGeom prst="ellipse">
            <a:avLst/>
          </a:prstGeom>
          <a:noFill/>
          <a:ln w="38100">
            <a:solidFill>
              <a:srgbClr val="1E56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21872" name="Picture 16">
            <a:extLst>
              <a:ext uri="{FF2B5EF4-FFF2-40B4-BE49-F238E27FC236}">
                <a16:creationId xmlns:a16="http://schemas.microsoft.com/office/drawing/2014/main" id="{6454576B-E978-0543-AA19-CAB36738C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084388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73" name="Picture 17">
            <a:extLst>
              <a:ext uri="{FF2B5EF4-FFF2-40B4-BE49-F238E27FC236}">
                <a16:creationId xmlns:a16="http://schemas.microsoft.com/office/drawing/2014/main" id="{1948122D-59B1-5B42-98DF-84CECA99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143668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669E5D32-F634-7D44-878B-518136D927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Ein Leben in der Luft!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785ABEC3-1565-9C43-BAA5-0ED7F9008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7543800" cy="41148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de-CH" altLang="de-CH" b="1"/>
              <a:t>Nahrung der Mauersegler:</a:t>
            </a:r>
          </a:p>
          <a:p>
            <a:pPr>
              <a:spcBef>
                <a:spcPct val="50000"/>
              </a:spcBef>
            </a:pPr>
            <a:r>
              <a:rPr lang="de-CH" altLang="de-CH"/>
              <a:t>Jagd </a:t>
            </a:r>
            <a:r>
              <a:rPr lang="de-CH" altLang="de-CH" b="1"/>
              <a:t>in der Luft</a:t>
            </a:r>
            <a:r>
              <a:rPr lang="de-CH" altLang="de-CH"/>
              <a:t> nach Insekten</a:t>
            </a:r>
          </a:p>
          <a:p>
            <a:pPr>
              <a:spcBef>
                <a:spcPct val="50000"/>
              </a:spcBef>
            </a:pPr>
            <a:r>
              <a:rPr lang="de-CH" altLang="de-CH"/>
              <a:t>Strikter </a:t>
            </a:r>
            <a:r>
              <a:rPr lang="de-CH" altLang="de-CH" b="1"/>
              <a:t>Insektenfresser</a:t>
            </a:r>
            <a:r>
              <a:rPr lang="de-CH" altLang="de-CH"/>
              <a:t>!</a:t>
            </a:r>
          </a:p>
          <a:p>
            <a:pPr>
              <a:spcBef>
                <a:spcPct val="50000"/>
              </a:spcBef>
            </a:pPr>
            <a:r>
              <a:rPr lang="de-CH" altLang="de-CH"/>
              <a:t>Blattläuse, Käfer, Fliegen, Mücken, Spinnen </a:t>
            </a:r>
            <a:r>
              <a:rPr lang="de-CH" altLang="de-CH" b="1"/>
              <a:t>bis 12mm Grösse</a:t>
            </a:r>
            <a:endParaRPr lang="de-CH" altLang="de-CH"/>
          </a:p>
          <a:p>
            <a:pPr>
              <a:spcBef>
                <a:spcPct val="50000"/>
              </a:spcBef>
            </a:pPr>
            <a:r>
              <a:rPr lang="de-CH" altLang="de-CH"/>
              <a:t>Wählt </a:t>
            </a:r>
            <a:r>
              <a:rPr lang="de-CH" altLang="de-CH" b="1"/>
              <a:t>gezielt</a:t>
            </a:r>
            <a:r>
              <a:rPr lang="de-CH" altLang="de-CH"/>
              <a:t> Nahrung aus: stachelbewehrte Wespen und Bienen meidet er, stachellose Drohnen und Schwebfliegen hingegen nicht!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CH" altLang="de-CH"/>
              <a:t>	</a:t>
            </a:r>
            <a:r>
              <a:rPr lang="de-CH" altLang="de-CH">
                <a:sym typeface="Monotype Sorts" pitchFamily="2" charset="2"/>
              </a:rPr>
              <a:t></a:t>
            </a:r>
            <a:r>
              <a:rPr lang="de-CH" altLang="de-CH"/>
              <a:t> </a:t>
            </a:r>
            <a:r>
              <a:rPr lang="de-CH" altLang="de-CH" b="1"/>
              <a:t>Abhängigkeit von warmem, trockenen Wetter</a:t>
            </a:r>
          </a:p>
        </p:txBody>
      </p:sp>
      <p:pic>
        <p:nvPicPr>
          <p:cNvPr id="123912" name="Picture 8">
            <a:extLst>
              <a:ext uri="{FF2B5EF4-FFF2-40B4-BE49-F238E27FC236}">
                <a16:creationId xmlns:a16="http://schemas.microsoft.com/office/drawing/2014/main" id="{104DD1BD-9671-AD46-9136-89C2DC25E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1371600"/>
            <a:ext cx="1444625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3" name="Picture 9">
            <a:extLst>
              <a:ext uri="{FF2B5EF4-FFF2-40B4-BE49-F238E27FC236}">
                <a16:creationId xmlns:a16="http://schemas.microsoft.com/office/drawing/2014/main" id="{5B957293-CE54-9F41-AC8A-D7F4E77D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371600"/>
            <a:ext cx="1439863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4" name="Picture 10">
            <a:extLst>
              <a:ext uri="{FF2B5EF4-FFF2-40B4-BE49-F238E27FC236}">
                <a16:creationId xmlns:a16="http://schemas.microsoft.com/office/drawing/2014/main" id="{CE1BF3EC-A214-A842-9302-63AF89DC7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1439863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5" name="Picture 11">
            <a:extLst>
              <a:ext uri="{FF2B5EF4-FFF2-40B4-BE49-F238E27FC236}">
                <a16:creationId xmlns:a16="http://schemas.microsoft.com/office/drawing/2014/main" id="{9A02CE09-1131-3B4F-87AE-46B01A61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2743200"/>
            <a:ext cx="1439863" cy="11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6" name="Picture 12">
            <a:extLst>
              <a:ext uri="{FF2B5EF4-FFF2-40B4-BE49-F238E27FC236}">
                <a16:creationId xmlns:a16="http://schemas.microsoft.com/office/drawing/2014/main" id="{BA7C460E-CBF4-354F-A24E-26740BB75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3886200"/>
            <a:ext cx="143351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7" name="Picture 13">
            <a:extLst>
              <a:ext uri="{FF2B5EF4-FFF2-40B4-BE49-F238E27FC236}">
                <a16:creationId xmlns:a16="http://schemas.microsoft.com/office/drawing/2014/main" id="{B10A7343-84D4-C747-A137-8582F1A59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2338388"/>
            <a:ext cx="1439862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0D2411E8-6069-A749-ADF4-46981C631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Ein Leben in der Luft!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4B9171EF-9A84-F34F-A061-278E1F6BB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6172200" cy="41148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de-CH" altLang="de-CH" b="1"/>
              <a:t>„Ausweichen“ ...</a:t>
            </a:r>
          </a:p>
          <a:p>
            <a:pPr>
              <a:spcBef>
                <a:spcPct val="50000"/>
              </a:spcBef>
            </a:pPr>
            <a:r>
              <a:rPr lang="de-CH" altLang="de-CH" b="1"/>
              <a:t>Vor Regenfront:</a:t>
            </a:r>
            <a:br>
              <a:rPr lang="de-CH" altLang="de-CH"/>
            </a:br>
            <a:r>
              <a:rPr lang="de-CH" altLang="de-CH"/>
              <a:t>Im Uhrzeigersinn vor der Front herfliegend, um sie südlich zu umfliegen</a:t>
            </a:r>
          </a:p>
          <a:p>
            <a:pPr>
              <a:spcBef>
                <a:spcPct val="50000"/>
              </a:spcBef>
            </a:pPr>
            <a:r>
              <a:rPr lang="de-CH" altLang="de-CH" b="1"/>
              <a:t>Bei Nahrungsmangel:</a:t>
            </a:r>
            <a:br>
              <a:rPr lang="de-CH" altLang="de-CH" b="1"/>
            </a:br>
            <a:r>
              <a:rPr lang="de-CH" altLang="de-CH"/>
              <a:t>Hungerstarre, Torpor</a:t>
            </a:r>
          </a:p>
          <a:p>
            <a:pPr lvl="1">
              <a:spcBef>
                <a:spcPct val="50000"/>
              </a:spcBef>
            </a:pPr>
            <a:r>
              <a:rPr lang="de-CH" altLang="de-CH"/>
              <a:t>Atemfrequenz</a:t>
            </a:r>
          </a:p>
          <a:p>
            <a:pPr lvl="1">
              <a:spcBef>
                <a:spcPct val="50000"/>
              </a:spcBef>
            </a:pPr>
            <a:r>
              <a:rPr lang="de-CH" altLang="de-CH"/>
              <a:t>Körpertemperatur</a:t>
            </a:r>
          </a:p>
          <a:p>
            <a:pPr lvl="1">
              <a:spcBef>
                <a:spcPct val="50000"/>
              </a:spcBef>
            </a:pPr>
            <a:r>
              <a:rPr lang="de-CH" altLang="de-CH"/>
              <a:t>Herzschlag</a:t>
            </a:r>
          </a:p>
        </p:txBody>
      </p:sp>
      <p:sp>
        <p:nvSpPr>
          <p:cNvPr id="125961" name="Oval 9">
            <a:extLst>
              <a:ext uri="{FF2B5EF4-FFF2-40B4-BE49-F238E27FC236}">
                <a16:creationId xmlns:a16="http://schemas.microsoft.com/office/drawing/2014/main" id="{1423ED7D-B916-CD47-A596-079A56D1E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05200"/>
            <a:ext cx="1524000" cy="1524000"/>
          </a:xfrm>
          <a:prstGeom prst="ellipse">
            <a:avLst/>
          </a:prstGeom>
          <a:noFill/>
          <a:ln w="38100">
            <a:solidFill>
              <a:srgbClr val="1E56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963" name="Rectangle 11">
            <a:extLst>
              <a:ext uri="{FF2B5EF4-FFF2-40B4-BE49-F238E27FC236}">
                <a16:creationId xmlns:a16="http://schemas.microsoft.com/office/drawing/2014/main" id="{69ADA22D-9AC0-264D-AC27-968F3E823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429000"/>
            <a:ext cx="838200" cy="381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965" name="Line 13">
            <a:extLst>
              <a:ext uri="{FF2B5EF4-FFF2-40B4-BE49-F238E27FC236}">
                <a16:creationId xmlns:a16="http://schemas.microsoft.com/office/drawing/2014/main" id="{8116692A-B984-6148-8955-304A435D25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0" y="2667000"/>
            <a:ext cx="1219200" cy="1600200"/>
          </a:xfrm>
          <a:prstGeom prst="line">
            <a:avLst/>
          </a:prstGeom>
          <a:noFill/>
          <a:ln w="57150">
            <a:solidFill>
              <a:srgbClr val="FF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966" name="Line 14">
            <a:extLst>
              <a:ext uri="{FF2B5EF4-FFF2-40B4-BE49-F238E27FC236}">
                <a16:creationId xmlns:a16="http://schemas.microsoft.com/office/drawing/2014/main" id="{D51AEECE-EAB5-E24D-9B72-0CA30950F0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9950" y="3486150"/>
            <a:ext cx="304800" cy="19050"/>
          </a:xfrm>
          <a:prstGeom prst="line">
            <a:avLst/>
          </a:prstGeom>
          <a:noFill/>
          <a:ln w="38100">
            <a:solidFill>
              <a:srgbClr val="1E569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967" name="Line 15">
            <a:extLst>
              <a:ext uri="{FF2B5EF4-FFF2-40B4-BE49-F238E27FC236}">
                <a16:creationId xmlns:a16="http://schemas.microsoft.com/office/drawing/2014/main" id="{F8BCA74F-3385-E249-98C1-9191FEC1E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124200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968" name="Line 16">
            <a:extLst>
              <a:ext uri="{FF2B5EF4-FFF2-40B4-BE49-F238E27FC236}">
                <a16:creationId xmlns:a16="http://schemas.microsoft.com/office/drawing/2014/main" id="{483BDE6D-C0BA-D14D-AB0F-F99DFC6BE8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800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969" name="Line 17">
            <a:extLst>
              <a:ext uri="{FF2B5EF4-FFF2-40B4-BE49-F238E27FC236}">
                <a16:creationId xmlns:a16="http://schemas.microsoft.com/office/drawing/2014/main" id="{CF0EBD69-DBE3-424F-8596-977CDCF0B3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2578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970" name="Line 18">
            <a:extLst>
              <a:ext uri="{FF2B5EF4-FFF2-40B4-BE49-F238E27FC236}">
                <a16:creationId xmlns:a16="http://schemas.microsoft.com/office/drawing/2014/main" id="{04F77520-B172-2D4A-9224-3A019701F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7150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971" name="Oval 19">
            <a:extLst>
              <a:ext uri="{FF2B5EF4-FFF2-40B4-BE49-F238E27FC236}">
                <a16:creationId xmlns:a16="http://schemas.microsoft.com/office/drawing/2014/main" id="{E6112576-BCAD-F14E-B11E-D21968310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175" y="3810000"/>
            <a:ext cx="152400" cy="152400"/>
          </a:xfrm>
          <a:prstGeom prst="ellipse">
            <a:avLst/>
          </a:prstGeom>
          <a:solidFill>
            <a:srgbClr val="1E569F"/>
          </a:solidFill>
          <a:ln w="9525">
            <a:solidFill>
              <a:srgbClr val="1E569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D6E03897-9E12-E14A-AA9C-10CA595E7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Überleben trotz Nahrungsengpässen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9EDE6DC-A656-F342-9283-6FA123018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CH" sz="2300" b="1"/>
              <a:t>«Hungerschlaf»</a:t>
            </a:r>
            <a:endParaRPr lang="de-DE" altLang="de-CH" sz="2300"/>
          </a:p>
          <a:p>
            <a:pPr>
              <a:spcBef>
                <a:spcPct val="50000"/>
              </a:spcBef>
            </a:pPr>
            <a:r>
              <a:rPr lang="de-CH" altLang="de-CH" sz="2300" b="1"/>
              <a:t>Altvögel</a:t>
            </a:r>
            <a:r>
              <a:rPr lang="de-CH" altLang="de-CH" sz="2300"/>
              <a:t>: Körpertemperatur fällt von 41.5 auf 36 °C, es wird bis 40% der Körpersubstanz abgebaut</a:t>
            </a:r>
            <a:br>
              <a:rPr lang="de-CH" altLang="de-CH" sz="2300"/>
            </a:br>
            <a:r>
              <a:rPr lang="de-CH" altLang="de-CH" sz="2300"/>
              <a:t> </a:t>
            </a:r>
            <a:r>
              <a:rPr lang="de-CH" altLang="de-CH" sz="2300">
                <a:sym typeface="Monotype Sorts" pitchFamily="2" charset="2"/>
              </a:rPr>
              <a:t> </a:t>
            </a:r>
            <a:r>
              <a:rPr lang="de-CH" altLang="de-CH" sz="2300" b="1"/>
              <a:t>3-4 Tage ohne Nahrung überleben</a:t>
            </a:r>
          </a:p>
          <a:p>
            <a:pPr>
              <a:spcBef>
                <a:spcPct val="50000"/>
              </a:spcBef>
            </a:pPr>
            <a:r>
              <a:rPr lang="de-CH" altLang="de-CH" sz="2300" b="1"/>
              <a:t>Jungvögel</a:t>
            </a:r>
            <a:r>
              <a:rPr lang="de-CH" altLang="de-CH" sz="2300"/>
              <a:t>: Gewicht bis 60% verringert. Atemfrequenz von 90 auf 20 Schläge/Min. reduziert, Körpertemperatur von 36-39°C auf 20°C</a:t>
            </a:r>
            <a:br>
              <a:rPr lang="de-CH" altLang="de-CH" sz="2300"/>
            </a:br>
            <a:r>
              <a:rPr lang="de-CH" altLang="de-CH" sz="2300">
                <a:sym typeface="Monotype Sorts" pitchFamily="2" charset="2"/>
              </a:rPr>
              <a:t> </a:t>
            </a:r>
            <a:r>
              <a:rPr lang="de-CH" altLang="de-CH" sz="2300" b="1"/>
              <a:t>7-10Tage ohne Nahrung überleben</a:t>
            </a:r>
            <a:endParaRPr lang="de-CH" altLang="de-CH" sz="2300"/>
          </a:p>
          <a:p>
            <a:endParaRPr lang="de-CH" altLang="de-CH"/>
          </a:p>
        </p:txBody>
      </p:sp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6B79662D-6EBA-7347-BB40-2B1DF0DFC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Überleben trotz Nahrungsengpässen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16842412-BC8A-2345-ADA4-8A92FB922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de-CH"/>
              <a:t>Angebot an Fluginsekten über Ackerflächen </a:t>
            </a:r>
            <a:r>
              <a:rPr lang="de-DE" altLang="de-CH" b="1"/>
              <a:t>am</a:t>
            </a:r>
            <a:r>
              <a:rPr lang="de-DE" altLang="de-CH"/>
              <a:t> </a:t>
            </a:r>
            <a:r>
              <a:rPr lang="de-DE" altLang="de-CH" b="1"/>
              <a:t>geringsten</a:t>
            </a:r>
            <a:endParaRPr lang="de-DE" altLang="de-CH"/>
          </a:p>
          <a:p>
            <a:pPr>
              <a:lnSpc>
                <a:spcPct val="90000"/>
              </a:lnSpc>
            </a:pPr>
            <a:r>
              <a:rPr lang="de-DE" altLang="de-CH"/>
              <a:t>Über Weiden, Obstgärten, Gewässern, Brachen, Kleinstrukturen, Hecken </a:t>
            </a:r>
            <a:r>
              <a:rPr lang="de-DE" altLang="de-CH" b="1"/>
              <a:t>am</a:t>
            </a:r>
            <a:r>
              <a:rPr lang="de-DE" altLang="de-CH"/>
              <a:t> </a:t>
            </a:r>
            <a:r>
              <a:rPr lang="de-DE" altLang="de-CH" b="1"/>
              <a:t>höchsten</a:t>
            </a:r>
            <a:r>
              <a:rPr lang="de-DE" altLang="de-CH"/>
              <a:t>.</a:t>
            </a:r>
          </a:p>
          <a:p>
            <a:pPr>
              <a:lnSpc>
                <a:spcPct val="90000"/>
              </a:lnSpc>
            </a:pPr>
            <a:endParaRPr lang="de-DE" altLang="de-CH"/>
          </a:p>
          <a:p>
            <a:pPr lvl="1">
              <a:lnSpc>
                <a:spcPct val="90000"/>
              </a:lnSpc>
              <a:buFontTx/>
              <a:buNone/>
            </a:pPr>
            <a:r>
              <a:rPr lang="de-CH" altLang="de-CH" sz="2400" b="1">
                <a:sym typeface="Monotype Sorts" pitchFamily="2" charset="2"/>
              </a:rPr>
              <a:t> Kleinstrukturen sind wichtig für Insekten! Davon profitiert auch der Mauersegler</a:t>
            </a:r>
          </a:p>
          <a:p>
            <a:pPr>
              <a:lnSpc>
                <a:spcPct val="90000"/>
              </a:lnSpc>
            </a:pPr>
            <a:endParaRPr lang="de-DE" altLang="de-CH"/>
          </a:p>
          <a:p>
            <a:pPr>
              <a:lnSpc>
                <a:spcPct val="90000"/>
              </a:lnSpc>
            </a:pPr>
            <a:r>
              <a:rPr lang="de-DE" altLang="de-CH" i="1">
                <a:sym typeface="Wingdings" pitchFamily="2" charset="2"/>
              </a:rPr>
              <a:t>Bruterfolg der Rauchschwalbe hängt ab von der Vielfalt an Kulturen, Heckenlänge und Weidefläche 500 m um das Nest!</a:t>
            </a:r>
            <a:endParaRPr lang="de-DE" altLang="de-CH"/>
          </a:p>
          <a:p>
            <a:pPr lvl="1">
              <a:lnSpc>
                <a:spcPct val="90000"/>
              </a:lnSpc>
              <a:buFontTx/>
              <a:buNone/>
            </a:pPr>
            <a:endParaRPr lang="de-CH" altLang="de-CH" sz="2400" b="1">
              <a:sym typeface="Monotype Sorts" pitchFamily="2" charset="2"/>
            </a:endParaRPr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F0D8B0DE-25F2-6C40-B3DB-D77E172E4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Überleben trotz Nahrungsengpässen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9F4D3070-061B-1243-8A81-8111ADAD8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CH">
                <a:sym typeface="Wingdings" pitchFamily="2" charset="2"/>
              </a:rPr>
              <a:t>v.a. für Schlechtwetterperioden sind </a:t>
            </a:r>
            <a:r>
              <a:rPr lang="de-DE" altLang="de-CH" b="1">
                <a:sym typeface="Wingdings" pitchFamily="2" charset="2"/>
              </a:rPr>
              <a:t>ökologisch wertvolle Flächen</a:t>
            </a:r>
            <a:r>
              <a:rPr lang="de-DE" altLang="de-CH">
                <a:sym typeface="Wingdings" pitchFamily="2" charset="2"/>
              </a:rPr>
              <a:t> wichtig!</a:t>
            </a:r>
            <a:endParaRPr lang="de-CH" altLang="de-CH">
              <a:sym typeface="Wingdings" pitchFamily="2" charset="2"/>
            </a:endParaRPr>
          </a:p>
        </p:txBody>
      </p:sp>
      <p:pic>
        <p:nvPicPr>
          <p:cNvPr id="90116" name="Picture 4">
            <a:extLst>
              <a:ext uri="{FF2B5EF4-FFF2-40B4-BE49-F238E27FC236}">
                <a16:creationId xmlns:a16="http://schemas.microsoft.com/office/drawing/2014/main" id="{ACEA53CF-F26F-A444-8991-85ED47728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5105400" cy="34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DAD008AE-839D-F348-BF0D-BF0B34B1C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Überleben trotz Nahrungsengpässen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5EE6BC28-2C49-C840-8C92-C276FE14F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de-DE" altLang="de-CH"/>
              <a:t>Schutz und Förderung des Nahrungsangebots durch eine </a:t>
            </a:r>
            <a:r>
              <a:rPr lang="de-DE" altLang="de-CH" b="1"/>
              <a:t>strukturreiche, ökologisch wertvolle Landschaft</a:t>
            </a:r>
            <a:endParaRPr lang="de-DE" altLang="de-CH"/>
          </a:p>
          <a:p>
            <a:pPr>
              <a:spcBef>
                <a:spcPct val="50000"/>
              </a:spcBef>
            </a:pPr>
            <a:r>
              <a:rPr lang="de-DE" altLang="de-CH"/>
              <a:t>Schutz und Förderung der </a:t>
            </a:r>
            <a:r>
              <a:rPr lang="de-DE" altLang="de-CH" b="1"/>
              <a:t>Nistplätze:</a:t>
            </a:r>
          </a:p>
          <a:p>
            <a:pPr>
              <a:spcBef>
                <a:spcPct val="50000"/>
              </a:spcBef>
            </a:pPr>
            <a:r>
              <a:rPr lang="de-CH" altLang="de-CH"/>
              <a:t>Bestehende Nistplätze </a:t>
            </a:r>
            <a:r>
              <a:rPr lang="de-CH" altLang="de-CH" b="1"/>
              <a:t>erhalten</a:t>
            </a:r>
            <a:r>
              <a:rPr lang="de-CH" altLang="de-CH"/>
              <a:t>, z. B. bei Renovationen</a:t>
            </a:r>
          </a:p>
          <a:p>
            <a:pPr>
              <a:spcBef>
                <a:spcPct val="50000"/>
              </a:spcBef>
            </a:pPr>
            <a:r>
              <a:rPr lang="de-CH" altLang="de-CH" b="1"/>
              <a:t>Neue</a:t>
            </a:r>
            <a:r>
              <a:rPr lang="de-CH" altLang="de-CH"/>
              <a:t> Brutmöglichkeiten schaffen</a:t>
            </a:r>
          </a:p>
        </p:txBody>
      </p:sp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585AD08A-A072-6645-93DB-4A0995491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Wie können wir Mauersegler schützen und fördern?</a:t>
            </a:r>
          </a:p>
        </p:txBody>
      </p:sp>
      <p:pic>
        <p:nvPicPr>
          <p:cNvPr id="92164" name="Picture 4">
            <a:extLst>
              <a:ext uri="{FF2B5EF4-FFF2-40B4-BE49-F238E27FC236}">
                <a16:creationId xmlns:a16="http://schemas.microsoft.com/office/drawing/2014/main" id="{B4D43F52-7C52-8B48-B76E-EEA52DF3C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63246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6" name="Text Box 6">
            <a:extLst>
              <a:ext uri="{FF2B5EF4-FFF2-40B4-BE49-F238E27FC236}">
                <a16:creationId xmlns:a16="http://schemas.microsoft.com/office/drawing/2014/main" id="{C4308C0E-CDC7-8644-A693-763995AA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181600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67310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altLang="de-DE" sz="2000">
                <a:latin typeface="Syntax" pitchFamily="2" charset="0"/>
              </a:rPr>
              <a:t>Mögliche Nistplätze</a:t>
            </a:r>
            <a:endParaRPr lang="de-CH" altLang="de-DE" sz="2000"/>
          </a:p>
        </p:txBody>
      </p:sp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5F0DA464-8E09-9A4B-B038-5CD084641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Wie können wir Mauersegler schützen und fördern?</a:t>
            </a:r>
          </a:p>
        </p:txBody>
      </p:sp>
      <p:pic>
        <p:nvPicPr>
          <p:cNvPr id="93188" name="Picture 4">
            <a:extLst>
              <a:ext uri="{FF2B5EF4-FFF2-40B4-BE49-F238E27FC236}">
                <a16:creationId xmlns:a16="http://schemas.microsoft.com/office/drawing/2014/main" id="{83A33CE5-096C-AA46-9CBE-F4DEC0117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857375"/>
            <a:ext cx="3198812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9" name="Picture 5">
            <a:extLst>
              <a:ext uri="{FF2B5EF4-FFF2-40B4-BE49-F238E27FC236}">
                <a16:creationId xmlns:a16="http://schemas.microsoft.com/office/drawing/2014/main" id="{A373E9F6-4703-904A-98AC-45B68157F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57375"/>
            <a:ext cx="3200400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0" name="Picture 6">
            <a:extLst>
              <a:ext uri="{FF2B5EF4-FFF2-40B4-BE49-F238E27FC236}">
                <a16:creationId xmlns:a16="http://schemas.microsoft.com/office/drawing/2014/main" id="{8B7F2F6D-68FF-F949-AE70-F10C50570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44975"/>
            <a:ext cx="3200400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1" name="Picture 7">
            <a:extLst>
              <a:ext uri="{FF2B5EF4-FFF2-40B4-BE49-F238E27FC236}">
                <a16:creationId xmlns:a16="http://schemas.microsoft.com/office/drawing/2014/main" id="{6763BD91-0558-0E45-BDC9-D3D36BB7E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44975"/>
            <a:ext cx="3200400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81F65668-5156-204A-82B9-0B2A1DC285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Vogel des Jahres 2005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B6857ECC-05A5-F34E-AB20-AEC9BF8AE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CH"/>
              <a:t>Ernannt durch den Schweizer Vogelschutz SVS/BirdLife Schweiz</a:t>
            </a:r>
          </a:p>
          <a:p>
            <a:endParaRPr lang="de-CH" altLang="de-CH" sz="1200"/>
          </a:p>
          <a:p>
            <a:pPr>
              <a:buFontTx/>
              <a:buNone/>
            </a:pPr>
            <a:r>
              <a:rPr lang="de-CH" altLang="de-CH" b="1"/>
              <a:t>Warum?</a:t>
            </a:r>
          </a:p>
          <a:p>
            <a:r>
              <a:rPr lang="de-CH" altLang="de-CH"/>
              <a:t>Interessanter Vogel, mit </a:t>
            </a:r>
            <a:r>
              <a:rPr lang="de-CH" altLang="de-CH" b="1"/>
              <a:t>erstaunlichen Leistungen</a:t>
            </a:r>
            <a:endParaRPr lang="de-CH" altLang="de-CH"/>
          </a:p>
          <a:p>
            <a:r>
              <a:rPr lang="de-CH" altLang="de-CH"/>
              <a:t>Vielen </a:t>
            </a:r>
            <a:r>
              <a:rPr lang="de-CH" altLang="de-CH" b="1"/>
              <a:t>bekannt</a:t>
            </a:r>
            <a:endParaRPr lang="de-CH" altLang="de-CH"/>
          </a:p>
          <a:p>
            <a:r>
              <a:rPr lang="de-CH" altLang="de-CH"/>
              <a:t>Bote für mehr </a:t>
            </a:r>
            <a:r>
              <a:rPr lang="de-CH" altLang="de-CH" b="1"/>
              <a:t>Kleinstrukturen</a:t>
            </a:r>
            <a:r>
              <a:rPr lang="de-CH" altLang="de-CH"/>
              <a:t> im Siedlungsraum</a:t>
            </a:r>
          </a:p>
          <a:p>
            <a:r>
              <a:rPr lang="de-CH" altLang="de-CH"/>
              <a:t>Schliesst </a:t>
            </a:r>
            <a:r>
              <a:rPr lang="de-CH" altLang="de-CH" b="1"/>
              <a:t>4-Jahres-Kampagne</a:t>
            </a:r>
            <a:r>
              <a:rPr lang="de-CH" altLang="de-CH"/>
              <a:t> zu Kleinstrukturen ab</a:t>
            </a:r>
          </a:p>
          <a:p>
            <a:endParaRPr lang="de-CH" altLang="de-CH"/>
          </a:p>
        </p:txBody>
      </p:sp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FCEA1F44-055D-9F47-857A-AB062342E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Wie können wir Mauersegler schützen und fördern?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4946B6B7-9DF6-3944-8978-E7323933E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CH" altLang="de-CH" b="1"/>
              <a:t>Künstliche Nisthilfen</a:t>
            </a:r>
            <a:endParaRPr lang="de-CH" altLang="de-CH"/>
          </a:p>
        </p:txBody>
      </p:sp>
      <p:pic>
        <p:nvPicPr>
          <p:cNvPr id="94212" name="Picture 4">
            <a:extLst>
              <a:ext uri="{FF2B5EF4-FFF2-40B4-BE49-F238E27FC236}">
                <a16:creationId xmlns:a16="http://schemas.microsoft.com/office/drawing/2014/main" id="{CE9B2056-3099-924B-96D7-470736BE2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5791200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Rectangle 5">
            <a:extLst>
              <a:ext uri="{FF2B5EF4-FFF2-40B4-BE49-F238E27FC236}">
                <a16:creationId xmlns:a16="http://schemas.microsoft.com/office/drawing/2014/main" id="{3921BB62-7B3D-7B42-AEFE-E93AE30AF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057400"/>
            <a:ext cx="2514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1E569F"/>
              </a:buClr>
              <a:buChar char="•"/>
              <a:defRPr sz="2400">
                <a:solidFill>
                  <a:schemeClr val="tx1"/>
                </a:solidFill>
                <a:latin typeface="Syntax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1E569F"/>
              </a:buClr>
              <a:buChar char="–"/>
              <a:defRPr sz="2000">
                <a:solidFill>
                  <a:schemeClr val="tx1"/>
                </a:solidFill>
                <a:latin typeface="Syntax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1E569F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Syntax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Syntax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Syntax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Syntax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Syntax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Syntax" pitchFamily="2" charset="0"/>
              </a:defRPr>
            </a:lvl9pPr>
          </a:lstStyle>
          <a:p>
            <a:pPr>
              <a:buFontTx/>
              <a:buNone/>
            </a:pPr>
            <a:endParaRPr lang="de-CH" altLang="de-DE"/>
          </a:p>
          <a:p>
            <a:pPr>
              <a:spcBef>
                <a:spcPct val="50000"/>
              </a:spcBef>
            </a:pPr>
            <a:r>
              <a:rPr lang="de-DE" altLang="de-DE"/>
              <a:t>freier Anflug</a:t>
            </a:r>
            <a:endParaRPr lang="de-DE" altLang="de-DE" b="0"/>
          </a:p>
          <a:p>
            <a:pPr>
              <a:spcBef>
                <a:spcPct val="50000"/>
              </a:spcBef>
            </a:pPr>
            <a:r>
              <a:rPr lang="de-DE" altLang="de-DE"/>
              <a:t>Mauersegler</a:t>
            </a:r>
            <a:r>
              <a:rPr lang="de-DE" altLang="de-DE" b="0"/>
              <a:t>: mind. 5 m über Boden (</a:t>
            </a:r>
            <a:r>
              <a:rPr lang="de-DE" altLang="de-DE" b="0" i="1"/>
              <a:t>Alpensegler: mind. 10 m über Boden</a:t>
            </a:r>
            <a:r>
              <a:rPr lang="de-DE" altLang="de-DE" b="0"/>
              <a:t>)</a:t>
            </a:r>
            <a:endParaRPr lang="de-CH" altLang="de-DE" b="0"/>
          </a:p>
        </p:txBody>
      </p:sp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F3D843AA-F281-AE4C-98BA-99945F87F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Wie können wir Mauersegler schützen und fördern?</a:t>
            </a:r>
          </a:p>
        </p:txBody>
      </p:sp>
      <p:pic>
        <p:nvPicPr>
          <p:cNvPr id="95236" name="Picture 4">
            <a:extLst>
              <a:ext uri="{FF2B5EF4-FFF2-40B4-BE49-F238E27FC236}">
                <a16:creationId xmlns:a16="http://schemas.microsoft.com/office/drawing/2014/main" id="{680B2EE6-0DBD-3C49-B3D2-BDBEC4111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8988"/>
            <a:ext cx="320040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7" name="Picture 5">
            <a:extLst>
              <a:ext uri="{FF2B5EF4-FFF2-40B4-BE49-F238E27FC236}">
                <a16:creationId xmlns:a16="http://schemas.microsoft.com/office/drawing/2014/main" id="{1B631805-9924-B547-BC68-F37FFEF76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8788"/>
            <a:ext cx="32004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8" name="Picture 6">
            <a:extLst>
              <a:ext uri="{FF2B5EF4-FFF2-40B4-BE49-F238E27FC236}">
                <a16:creationId xmlns:a16="http://schemas.microsoft.com/office/drawing/2014/main" id="{947E8DF4-A631-2A4E-9F90-4802A085D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4281488"/>
            <a:ext cx="3062287" cy="20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9" name="Picture 7">
            <a:extLst>
              <a:ext uri="{FF2B5EF4-FFF2-40B4-BE49-F238E27FC236}">
                <a16:creationId xmlns:a16="http://schemas.microsoft.com/office/drawing/2014/main" id="{AC7956EA-85D9-D041-968F-E6D2A9E66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30892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200BDD7D-9CD1-1540-BE4F-C65359DC4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Wie können wir Mauersegler schützen und fördern?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FC81E04D-FBBF-8946-BA6A-45E453B7D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4800600"/>
            <a:ext cx="8305800" cy="1524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altLang="de-CH"/>
              <a:t>Wenn Segler ein Jahr ihre Brutplätze nicht benutzen können, werden diese oft verlassen!</a:t>
            </a:r>
            <a:br>
              <a:rPr lang="de-DE" altLang="de-CH"/>
            </a:br>
            <a:r>
              <a:rPr lang="de-CH" altLang="de-CH" b="1">
                <a:sym typeface="Monotype Sorts" pitchFamily="2" charset="2"/>
              </a:rPr>
              <a:t> Ersatz der Brutplätze unbedingt am gleichen Ort!</a:t>
            </a:r>
            <a:endParaRPr lang="de-DE" altLang="de-CH"/>
          </a:p>
          <a:p>
            <a:pPr>
              <a:spcBef>
                <a:spcPct val="50000"/>
              </a:spcBef>
            </a:pPr>
            <a:r>
              <a:rPr lang="de-DE" altLang="de-CH"/>
              <a:t>Bauarbeiten nach Möglichkeit ausserhalb der Brutzeit!</a:t>
            </a:r>
            <a:endParaRPr lang="de-CH" altLang="de-CH"/>
          </a:p>
        </p:txBody>
      </p:sp>
      <p:pic>
        <p:nvPicPr>
          <p:cNvPr id="96260" name="Picture 4">
            <a:extLst>
              <a:ext uri="{FF2B5EF4-FFF2-40B4-BE49-F238E27FC236}">
                <a16:creationId xmlns:a16="http://schemas.microsoft.com/office/drawing/2014/main" id="{CF7B5A8C-1CD4-5E47-B12C-7372F8330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3733800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1" name="Picture 5">
            <a:extLst>
              <a:ext uri="{FF2B5EF4-FFF2-40B4-BE49-F238E27FC236}">
                <a16:creationId xmlns:a16="http://schemas.microsoft.com/office/drawing/2014/main" id="{8E166F77-9128-904D-97C1-364B1A4B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733800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9FFE851B-E0D7-C143-BD57-87566E802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Wie können wir Mauersegler schützen und fördern?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56EEDBD-D202-964B-8D08-97F711151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305800" cy="4419600"/>
          </a:xfrm>
        </p:spPr>
        <p:txBody>
          <a:bodyPr/>
          <a:lstStyle/>
          <a:p>
            <a:pPr>
              <a:buFontTx/>
              <a:buNone/>
            </a:pPr>
            <a:r>
              <a:rPr lang="de-CH" altLang="de-CH" b="1"/>
              <a:t>Neuansiedlungen</a:t>
            </a:r>
            <a:r>
              <a:rPr lang="de-CH" altLang="de-CH"/>
              <a:t> von Mauerseglern sind eher erfolgreich…</a:t>
            </a:r>
          </a:p>
          <a:p>
            <a:pPr>
              <a:spcBef>
                <a:spcPct val="50000"/>
              </a:spcBef>
            </a:pPr>
            <a:r>
              <a:rPr lang="de-CH" altLang="de-CH"/>
              <a:t>…in unmittelbarer Umgebung </a:t>
            </a:r>
            <a:r>
              <a:rPr lang="de-CH" altLang="de-CH" b="1"/>
              <a:t>bestehender Kolonien</a:t>
            </a:r>
            <a:r>
              <a:rPr lang="de-CH" altLang="de-CH"/>
              <a:t>.</a:t>
            </a:r>
          </a:p>
          <a:p>
            <a:pPr>
              <a:spcBef>
                <a:spcPct val="50000"/>
              </a:spcBef>
            </a:pPr>
            <a:r>
              <a:rPr lang="de-CH" altLang="de-CH"/>
              <a:t>…, wenn </a:t>
            </a:r>
            <a:r>
              <a:rPr lang="de-CH" altLang="de-CH" b="1"/>
              <a:t>gute Anflug- und Übersichtsmöglichkeiten</a:t>
            </a:r>
            <a:r>
              <a:rPr lang="de-CH" altLang="de-CH"/>
              <a:t> herrschen (wenig Bäume).</a:t>
            </a:r>
          </a:p>
          <a:p>
            <a:pPr>
              <a:spcBef>
                <a:spcPct val="50000"/>
              </a:spcBef>
            </a:pPr>
            <a:r>
              <a:rPr lang="de-CH" altLang="de-CH"/>
              <a:t>…, wenn </a:t>
            </a:r>
            <a:r>
              <a:rPr lang="de-CH" altLang="de-CH" b="1"/>
              <a:t>gute Nahrungsgründe</a:t>
            </a:r>
            <a:r>
              <a:rPr lang="de-CH" altLang="de-CH"/>
              <a:t> (Gewässer, Feuchtgebiete) in der Nähe sind.</a:t>
            </a:r>
          </a:p>
          <a:p>
            <a:pPr>
              <a:spcBef>
                <a:spcPct val="50000"/>
              </a:spcBef>
            </a:pPr>
            <a:r>
              <a:rPr lang="de-CH" altLang="de-CH"/>
              <a:t>…, wenn schon Segler für das Gebäude </a:t>
            </a:r>
            <a:r>
              <a:rPr lang="de-CH" altLang="de-CH" b="1"/>
              <a:t>Interesse</a:t>
            </a:r>
            <a:r>
              <a:rPr lang="de-CH" altLang="de-CH"/>
              <a:t> gezeigt haben.</a:t>
            </a:r>
            <a:r>
              <a:rPr lang="de-DE" altLang="de-CH"/>
              <a:t> </a:t>
            </a:r>
            <a:endParaRPr lang="de-CH" altLang="de-CH"/>
          </a:p>
        </p:txBody>
      </p:sp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AB9DAADD-E66E-154E-8E9C-EDD7E10D1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Wie können wir Mauersegler schützen und fördern?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3F7B0F15-76C5-CE47-AD60-A6E71855CD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305800" cy="4419600"/>
          </a:xfrm>
        </p:spPr>
        <p:txBody>
          <a:bodyPr/>
          <a:lstStyle/>
          <a:p>
            <a:pPr>
              <a:buFontTx/>
              <a:buNone/>
            </a:pPr>
            <a:r>
              <a:rPr lang="de-CH" altLang="de-CH" b="1"/>
              <a:t>Jungtiere</a:t>
            </a:r>
            <a:endParaRPr lang="de-CH" altLang="de-CH"/>
          </a:p>
          <a:p>
            <a:pPr>
              <a:spcBef>
                <a:spcPct val="50000"/>
              </a:spcBef>
            </a:pPr>
            <a:r>
              <a:rPr lang="de-CH" altLang="de-CH"/>
              <a:t>Bei grosser Hitze suchen die Jungtiere </a:t>
            </a:r>
            <a:r>
              <a:rPr lang="de-CH" altLang="de-CH" b="1"/>
              <a:t>Kühlung</a:t>
            </a:r>
            <a:r>
              <a:rPr lang="de-CH" altLang="de-CH"/>
              <a:t> </a:t>
            </a:r>
            <a:r>
              <a:rPr lang="de-CH" altLang="de-CH" b="1"/>
              <a:t>am Nesteingang</a:t>
            </a:r>
            <a:r>
              <a:rPr lang="de-CH" altLang="de-CH"/>
              <a:t> und können dabei aus dem Nest fallen</a:t>
            </a:r>
            <a:endParaRPr lang="de-DE" altLang="de-CH"/>
          </a:p>
          <a:p>
            <a:pPr>
              <a:spcBef>
                <a:spcPct val="50000"/>
              </a:spcBef>
            </a:pPr>
            <a:r>
              <a:rPr lang="de-CH" altLang="de-CH"/>
              <a:t>Jungtiere </a:t>
            </a:r>
            <a:r>
              <a:rPr lang="de-CH" altLang="de-CH" b="1"/>
              <a:t>ausserhalb Nest</a:t>
            </a:r>
            <a:r>
              <a:rPr lang="de-CH" altLang="de-CH"/>
              <a:t> werden nicht mehr gefüttert</a:t>
            </a:r>
          </a:p>
          <a:p>
            <a:pPr>
              <a:spcBef>
                <a:spcPct val="50000"/>
              </a:spcBef>
            </a:pPr>
            <a:r>
              <a:rPr lang="de-CH" altLang="de-CH" b="1"/>
              <a:t>Zurück ins Nest legen</a:t>
            </a:r>
            <a:r>
              <a:rPr lang="de-CH" altLang="de-CH"/>
              <a:t> (Jungtiere gleich alt)</a:t>
            </a:r>
          </a:p>
          <a:p>
            <a:pPr>
              <a:spcBef>
                <a:spcPct val="50000"/>
              </a:spcBef>
            </a:pPr>
            <a:r>
              <a:rPr lang="de-CH" altLang="de-CH"/>
              <a:t>Fütterung ist </a:t>
            </a:r>
            <a:r>
              <a:rPr lang="de-CH" altLang="de-CH" b="1"/>
              <a:t>zeitaufwändig und schwierig</a:t>
            </a:r>
            <a:r>
              <a:rPr lang="de-CH" altLang="de-CH"/>
              <a:t> (stündlich!)</a:t>
            </a:r>
          </a:p>
          <a:p>
            <a:pPr>
              <a:spcBef>
                <a:spcPct val="50000"/>
              </a:spcBef>
            </a:pPr>
            <a:r>
              <a:rPr lang="de-CH" altLang="de-CH"/>
              <a:t>In </a:t>
            </a:r>
            <a:r>
              <a:rPr lang="de-CH" altLang="de-CH" b="1"/>
              <a:t>Pflegestation</a:t>
            </a:r>
            <a:r>
              <a:rPr lang="de-CH" altLang="de-CH"/>
              <a:t> bringen</a:t>
            </a:r>
          </a:p>
          <a:p>
            <a:pPr>
              <a:spcBef>
                <a:spcPct val="50000"/>
              </a:spcBef>
            </a:pPr>
            <a:endParaRPr lang="de-CH" altLang="de-CH"/>
          </a:p>
        </p:txBody>
      </p:sp>
      <p:pic>
        <p:nvPicPr>
          <p:cNvPr id="101380" name="Picture 4">
            <a:extLst>
              <a:ext uri="{FF2B5EF4-FFF2-40B4-BE49-F238E27FC236}">
                <a16:creationId xmlns:a16="http://schemas.microsoft.com/office/drawing/2014/main" id="{388C92B9-E724-A343-890F-45E2ED01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81600"/>
            <a:ext cx="1981200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EAE600A2-DA13-1247-AB44-FED157204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Wie können wir Mauersegler schützen und fördern?</a:t>
            </a:r>
          </a:p>
        </p:txBody>
      </p:sp>
      <p:pic>
        <p:nvPicPr>
          <p:cNvPr id="99332" name="Picture 4">
            <a:extLst>
              <a:ext uri="{FF2B5EF4-FFF2-40B4-BE49-F238E27FC236}">
                <a16:creationId xmlns:a16="http://schemas.microsoft.com/office/drawing/2014/main" id="{DCBE7F6E-7A6A-F643-8A77-F98F24AF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14471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4" name="Picture 6">
            <a:extLst>
              <a:ext uri="{FF2B5EF4-FFF2-40B4-BE49-F238E27FC236}">
                <a16:creationId xmlns:a16="http://schemas.microsoft.com/office/drawing/2014/main" id="{9A445F0F-4449-914C-89DD-87B00983B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2235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6" name="Picture 8">
            <a:extLst>
              <a:ext uri="{FF2B5EF4-FFF2-40B4-BE49-F238E27FC236}">
                <a16:creationId xmlns:a16="http://schemas.microsoft.com/office/drawing/2014/main" id="{F56F5F7D-3852-7C4E-A298-72F4046FE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22098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7" name="Picture 9">
            <a:extLst>
              <a:ext uri="{FF2B5EF4-FFF2-40B4-BE49-F238E27FC236}">
                <a16:creationId xmlns:a16="http://schemas.microsoft.com/office/drawing/2014/main" id="{865F97B6-2C06-3A41-9F8F-59B5D26F9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21939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8" name="Picture 10">
            <a:extLst>
              <a:ext uri="{FF2B5EF4-FFF2-40B4-BE49-F238E27FC236}">
                <a16:creationId xmlns:a16="http://schemas.microsoft.com/office/drawing/2014/main" id="{8A3F6734-EC5D-614D-A74E-E5EE9895B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21463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90F15689-BA1C-1A45-8C2C-61E9771D5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Wie können wir Mauersegler schützen und fördern?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9FD8CDDE-425D-4B41-A133-BE5E340C9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5410200" cy="42672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CH" b="1"/>
              <a:t>Material über Mauersegler und</a:t>
            </a:r>
          </a:p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de-DE" altLang="de-CH" b="1"/>
              <a:t>Schwalben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de-DE" altLang="de-CH" i="1"/>
              <a:t>Bestellung &amp; Auskunft bei:</a:t>
            </a:r>
          </a:p>
          <a:p>
            <a:r>
              <a:rPr lang="de-DE" altLang="de-CH"/>
              <a:t>Schweizer Vogelschutz</a:t>
            </a:r>
            <a:br>
              <a:rPr lang="de-DE" altLang="de-CH"/>
            </a:br>
            <a:r>
              <a:rPr lang="de-DE" altLang="de-CH"/>
              <a:t>SVS/BirdLife Schweiz</a:t>
            </a:r>
            <a:br>
              <a:rPr lang="de-DE" altLang="de-CH"/>
            </a:br>
            <a:r>
              <a:rPr lang="de-DE" altLang="de-CH"/>
              <a:t>Wiedingstrasse 78, Postfach</a:t>
            </a:r>
            <a:br>
              <a:rPr lang="de-DE" altLang="de-CH"/>
            </a:br>
            <a:r>
              <a:rPr lang="de-DE" altLang="de-CH"/>
              <a:t>8036 Zürich</a:t>
            </a:r>
            <a:br>
              <a:rPr lang="de-DE" altLang="de-CH"/>
            </a:br>
            <a:r>
              <a:rPr lang="de-DE" altLang="de-CH"/>
              <a:t>044 457 70 20</a:t>
            </a:r>
          </a:p>
          <a:p>
            <a:r>
              <a:rPr lang="de-DE" altLang="de-CH" b="1"/>
              <a:t>www.birdlife.ch/material</a:t>
            </a:r>
            <a:endParaRPr lang="de-CH" altLang="de-CH"/>
          </a:p>
          <a:p>
            <a:endParaRPr lang="de-CH" altLang="de-CH"/>
          </a:p>
        </p:txBody>
      </p:sp>
      <p:pic>
        <p:nvPicPr>
          <p:cNvPr id="100356" name="Picture 4">
            <a:extLst>
              <a:ext uri="{FF2B5EF4-FFF2-40B4-BE49-F238E27FC236}">
                <a16:creationId xmlns:a16="http://schemas.microsoft.com/office/drawing/2014/main" id="{7BC76818-EA9D-DE42-B493-6231102C4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2133600"/>
            <a:ext cx="33305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6" name="Picture 8">
            <a:extLst>
              <a:ext uri="{FF2B5EF4-FFF2-40B4-BE49-F238E27FC236}">
                <a16:creationId xmlns:a16="http://schemas.microsoft.com/office/drawing/2014/main" id="{84A0F493-A276-F24B-8724-962749563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667000"/>
            <a:ext cx="8001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7" name="Text Box 9">
            <a:extLst>
              <a:ext uri="{FF2B5EF4-FFF2-40B4-BE49-F238E27FC236}">
                <a16:creationId xmlns:a16="http://schemas.microsoft.com/office/drawing/2014/main" id="{5A629699-960D-EB4F-BF51-745E4BAAC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606675"/>
            <a:ext cx="7239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4400">
                <a:latin typeface="Syntax" pitchFamily="2" charset="0"/>
              </a:rPr>
              <a:t>Herzlichen Dank für Ihre Aufmerksamkeit!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A48B8CF5-6481-4046-8FA0-63D638470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Zum Verwechseln ähnlich ...</a:t>
            </a:r>
          </a:p>
        </p:txBody>
      </p:sp>
      <p:grpSp>
        <p:nvGrpSpPr>
          <p:cNvPr id="68621" name="Group 13">
            <a:extLst>
              <a:ext uri="{FF2B5EF4-FFF2-40B4-BE49-F238E27FC236}">
                <a16:creationId xmlns:a16="http://schemas.microsoft.com/office/drawing/2014/main" id="{7F5C0AB9-DEEE-964C-9D4E-5C02B8766AFB}"/>
              </a:ext>
            </a:extLst>
          </p:cNvPr>
          <p:cNvGrpSpPr>
            <a:grpSpLocks noRot="1"/>
          </p:cNvGrpSpPr>
          <p:nvPr/>
        </p:nvGrpSpPr>
        <p:grpSpPr bwMode="auto">
          <a:xfrm>
            <a:off x="381000" y="3505200"/>
            <a:ext cx="8305800" cy="2655888"/>
            <a:chOff x="113" y="2115"/>
            <a:chExt cx="5515" cy="1766"/>
          </a:xfrm>
        </p:grpSpPr>
        <p:sp>
          <p:nvSpPr>
            <p:cNvPr id="68622" name="Rectangle 14">
              <a:extLst>
                <a:ext uri="{FF2B5EF4-FFF2-40B4-BE49-F238E27FC236}">
                  <a16:creationId xmlns:a16="http://schemas.microsoft.com/office/drawing/2014/main" id="{7C3BD2D3-521D-4642-A80C-DD85AD575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3593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CH" altLang="de-DE" sz="1900" b="0">
                  <a:ea typeface="Times New Roman" panose="02020603050405020304" pitchFamily="18" charset="0"/>
                  <a:cs typeface="Times New Roman" panose="02020603050405020304" pitchFamily="18" charset="0"/>
                </a:rPr>
                <a:t>1‘200-1‘300 BP</a:t>
              </a:r>
              <a:endParaRPr lang="de-CH" altLang="de-DE" sz="1900" b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3" name="Rectangle 15">
              <a:extLst>
                <a:ext uri="{FF2B5EF4-FFF2-40B4-BE49-F238E27FC236}">
                  <a16:creationId xmlns:a16="http://schemas.microsoft.com/office/drawing/2014/main" id="{A26EA998-0262-9C48-8AC2-523FBADF8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593"/>
              <a:ext cx="1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CH" altLang="de-DE" sz="1900" b="0">
                  <a:ea typeface="Times New Roman" panose="02020603050405020304" pitchFamily="18" charset="0"/>
                  <a:cs typeface="Times New Roman" panose="02020603050405020304" pitchFamily="18" charset="0"/>
                </a:rPr>
                <a:t>50-75’000 BP</a:t>
              </a:r>
              <a:endParaRPr lang="de-CH" altLang="de-DE" sz="1900" b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4" name="Rectangle 16">
              <a:extLst>
                <a:ext uri="{FF2B5EF4-FFF2-40B4-BE49-F238E27FC236}">
                  <a16:creationId xmlns:a16="http://schemas.microsoft.com/office/drawing/2014/main" id="{6D487C0F-2442-D246-ADEA-072DC24E5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3593"/>
              <a:ext cx="13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CH" altLang="de-DE" sz="1900">
                  <a:ea typeface="Times New Roman" panose="02020603050405020304" pitchFamily="18" charset="0"/>
                  <a:cs typeface="Times New Roman" panose="02020603050405020304" pitchFamily="18" charset="0"/>
                </a:rPr>
                <a:t>Bestand CH (BP)</a:t>
              </a:r>
              <a:endParaRPr lang="de-CH" altLang="de-DE" sz="19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5" name="Rectangle 17">
              <a:extLst>
                <a:ext uri="{FF2B5EF4-FFF2-40B4-BE49-F238E27FC236}">
                  <a16:creationId xmlns:a16="http://schemas.microsoft.com/office/drawing/2014/main" id="{4419D4B8-6F1D-8440-8930-893EF7405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3305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CH" altLang="de-DE" sz="1900" b="0">
                  <a:ea typeface="Times New Roman" panose="02020603050405020304" pitchFamily="18" charset="0"/>
                  <a:cs typeface="Times New Roman" panose="02020603050405020304" pitchFamily="18" charset="0"/>
                </a:rPr>
                <a:t>Tropisches Afrika</a:t>
              </a:r>
              <a:endParaRPr lang="de-CH" altLang="de-DE" sz="1900" b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6" name="Rectangle 18">
              <a:extLst>
                <a:ext uri="{FF2B5EF4-FFF2-40B4-BE49-F238E27FC236}">
                  <a16:creationId xmlns:a16="http://schemas.microsoft.com/office/drawing/2014/main" id="{ECB0A812-6992-8145-B36F-CEB6E6F5F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305"/>
              <a:ext cx="1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CH" altLang="de-DE" sz="1900" b="0">
                  <a:ea typeface="Times New Roman" panose="02020603050405020304" pitchFamily="18" charset="0"/>
                  <a:cs typeface="Times New Roman" panose="02020603050405020304" pitchFamily="18" charset="0"/>
                </a:rPr>
                <a:t>Zentral- &amp; Südafrika</a:t>
              </a:r>
              <a:endParaRPr lang="de-CH" altLang="de-DE" sz="1900" b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7" name="Rectangle 19">
              <a:extLst>
                <a:ext uri="{FF2B5EF4-FFF2-40B4-BE49-F238E27FC236}">
                  <a16:creationId xmlns:a16="http://schemas.microsoft.com/office/drawing/2014/main" id="{D43D12AA-800F-BC4E-8961-73D9529B5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3305"/>
              <a:ext cx="13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CH" altLang="de-DE" sz="1900">
                  <a:ea typeface="Times New Roman" panose="02020603050405020304" pitchFamily="18" charset="0"/>
                  <a:cs typeface="Times New Roman" panose="02020603050405020304" pitchFamily="18" charset="0"/>
                </a:rPr>
                <a:t>Winterquartier</a:t>
              </a:r>
              <a:endParaRPr lang="de-CH" altLang="de-DE" sz="1900" b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8" name="Rectangle 20">
              <a:extLst>
                <a:ext uri="{FF2B5EF4-FFF2-40B4-BE49-F238E27FC236}">
                  <a16:creationId xmlns:a16="http://schemas.microsoft.com/office/drawing/2014/main" id="{E30EAA49-CBA5-BF45-AE54-7FF25AF12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3017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CH" altLang="de-DE" sz="1900" b="0">
                  <a:ea typeface="Times New Roman" panose="02020603050405020304" pitchFamily="18" charset="0"/>
                  <a:cs typeface="Times New Roman" panose="02020603050405020304" pitchFamily="18" charset="0"/>
                </a:rPr>
                <a:t>Gebäude, Felsen, hoch</a:t>
              </a:r>
              <a:endParaRPr lang="de-CH" altLang="de-DE" sz="1900" b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29" name="Rectangle 21">
              <a:extLst>
                <a:ext uri="{FF2B5EF4-FFF2-40B4-BE49-F238E27FC236}">
                  <a16:creationId xmlns:a16="http://schemas.microsoft.com/office/drawing/2014/main" id="{F7F21C0B-D6E0-C044-8686-53C88A295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017"/>
              <a:ext cx="1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CH" altLang="de-DE" sz="1900" b="0">
                  <a:ea typeface="Times New Roman" panose="02020603050405020304" pitchFamily="18" charset="0"/>
                  <a:cs typeface="Times New Roman" panose="02020603050405020304" pitchFamily="18" charset="0"/>
                </a:rPr>
                <a:t>In Gebäuden, hoch</a:t>
              </a:r>
              <a:endParaRPr lang="de-CH" altLang="de-DE" sz="1900" b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0" name="Rectangle 22">
              <a:extLst>
                <a:ext uri="{FF2B5EF4-FFF2-40B4-BE49-F238E27FC236}">
                  <a16:creationId xmlns:a16="http://schemas.microsoft.com/office/drawing/2014/main" id="{2136E985-7109-B045-8A82-C4F6663B2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3017"/>
              <a:ext cx="13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CH" altLang="de-DE" sz="1900">
                  <a:ea typeface="Times New Roman" panose="02020603050405020304" pitchFamily="18" charset="0"/>
                  <a:cs typeface="Times New Roman" panose="02020603050405020304" pitchFamily="18" charset="0"/>
                </a:rPr>
                <a:t>Neststandort</a:t>
              </a:r>
              <a:endParaRPr lang="de-CH" altLang="de-DE" sz="1900" b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1" name="Rectangle 23">
              <a:extLst>
                <a:ext uri="{FF2B5EF4-FFF2-40B4-BE49-F238E27FC236}">
                  <a16:creationId xmlns:a16="http://schemas.microsoft.com/office/drawing/2014/main" id="{1427DA4D-1FF4-4B44-A602-DE11BE8D3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2729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CH" altLang="de-DE" sz="1900" b="0">
                  <a:ea typeface="Times New Roman" panose="02020603050405020304" pitchFamily="18" charset="0"/>
                  <a:cs typeface="Times New Roman" panose="02020603050405020304" pitchFamily="18" charset="0"/>
                </a:rPr>
                <a:t>Siedlungen und Felsen</a:t>
              </a:r>
              <a:endParaRPr lang="de-CH" altLang="de-DE" sz="1900" b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2" name="Rectangle 24">
              <a:extLst>
                <a:ext uri="{FF2B5EF4-FFF2-40B4-BE49-F238E27FC236}">
                  <a16:creationId xmlns:a16="http://schemas.microsoft.com/office/drawing/2014/main" id="{E51C6AE3-BE6D-F24F-A7B0-C985BA40C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729"/>
              <a:ext cx="1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CH" altLang="de-DE" sz="1900" b="0">
                  <a:ea typeface="Times New Roman" panose="02020603050405020304" pitchFamily="18" charset="0"/>
                  <a:cs typeface="Times New Roman" panose="02020603050405020304" pitchFamily="18" charset="0"/>
                </a:rPr>
                <a:t>Siedlungsgebiete</a:t>
              </a:r>
              <a:endParaRPr lang="de-CH" altLang="de-DE" sz="1900" b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3" name="Rectangle 25">
              <a:extLst>
                <a:ext uri="{FF2B5EF4-FFF2-40B4-BE49-F238E27FC236}">
                  <a16:creationId xmlns:a16="http://schemas.microsoft.com/office/drawing/2014/main" id="{EA76552C-522E-2C4A-BB34-706F5B31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2729"/>
              <a:ext cx="13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CH" altLang="de-DE" sz="1900">
                  <a:ea typeface="Times New Roman" panose="02020603050405020304" pitchFamily="18" charset="0"/>
                  <a:cs typeface="Times New Roman" panose="02020603050405020304" pitchFamily="18" charset="0"/>
                </a:rPr>
                <a:t>Lebensraum</a:t>
              </a:r>
              <a:endParaRPr lang="de-CH" altLang="de-DE" sz="1900" b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4" name="Rectangle 26">
              <a:extLst>
                <a:ext uri="{FF2B5EF4-FFF2-40B4-BE49-F238E27FC236}">
                  <a16:creationId xmlns:a16="http://schemas.microsoft.com/office/drawing/2014/main" id="{9372B8FF-D716-9247-A0AD-6DA0491F7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2441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CH" altLang="de-DE" sz="1900" b="0">
                  <a:ea typeface="Times New Roman" panose="02020603050405020304" pitchFamily="18" charset="0"/>
                  <a:cs typeface="Times New Roman" panose="02020603050405020304" pitchFamily="18" charset="0"/>
                </a:rPr>
                <a:t>100 g</a:t>
              </a:r>
              <a:endParaRPr lang="de-CH" altLang="de-DE" sz="1900" b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5" name="Rectangle 27">
              <a:extLst>
                <a:ext uri="{FF2B5EF4-FFF2-40B4-BE49-F238E27FC236}">
                  <a16:creationId xmlns:a16="http://schemas.microsoft.com/office/drawing/2014/main" id="{2062F93D-2C71-5F4E-9322-D6E6BCA0F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441"/>
              <a:ext cx="1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CH" altLang="de-DE" sz="1900" b="0">
                  <a:ea typeface="Times New Roman" panose="02020603050405020304" pitchFamily="18" charset="0"/>
                  <a:cs typeface="Times New Roman" panose="02020603050405020304" pitchFamily="18" charset="0"/>
                </a:rPr>
                <a:t>50 g</a:t>
              </a:r>
              <a:endParaRPr lang="de-CH" altLang="de-DE" sz="1900" b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6" name="Rectangle 28">
              <a:extLst>
                <a:ext uri="{FF2B5EF4-FFF2-40B4-BE49-F238E27FC236}">
                  <a16:creationId xmlns:a16="http://schemas.microsoft.com/office/drawing/2014/main" id="{5E5191F6-A73B-8C4F-99C0-7D3CDBF15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2441"/>
              <a:ext cx="13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CH" altLang="de-DE" sz="1900">
                  <a:ea typeface="Times New Roman" panose="02020603050405020304" pitchFamily="18" charset="0"/>
                  <a:cs typeface="Times New Roman" panose="02020603050405020304" pitchFamily="18" charset="0"/>
                </a:rPr>
                <a:t>Gewicht</a:t>
              </a:r>
              <a:endParaRPr lang="de-CH" altLang="de-DE" sz="1900" b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7" name="Rectangle 29">
              <a:extLst>
                <a:ext uri="{FF2B5EF4-FFF2-40B4-BE49-F238E27FC236}">
                  <a16:creationId xmlns:a16="http://schemas.microsoft.com/office/drawing/2014/main" id="{1F577976-85D4-6747-AD80-E6C5AF6D2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2115"/>
              <a:ext cx="216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CH" altLang="de-DE" sz="1900">
                  <a:ea typeface="Times New Roman" panose="02020603050405020304" pitchFamily="18" charset="0"/>
                  <a:cs typeface="Times New Roman" panose="02020603050405020304" pitchFamily="18" charset="0"/>
                </a:rPr>
                <a:t>Alpensegler</a:t>
              </a:r>
              <a:endParaRPr lang="de-CH" altLang="de-DE" sz="19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8" name="Rectangle 30">
              <a:extLst>
                <a:ext uri="{FF2B5EF4-FFF2-40B4-BE49-F238E27FC236}">
                  <a16:creationId xmlns:a16="http://schemas.microsoft.com/office/drawing/2014/main" id="{44619AF3-949B-1E43-828B-D4E26A571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115"/>
              <a:ext cx="199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CH" altLang="de-DE" sz="1900">
                  <a:ea typeface="Times New Roman" panose="02020603050405020304" pitchFamily="18" charset="0"/>
                  <a:cs typeface="Times New Roman" panose="02020603050405020304" pitchFamily="18" charset="0"/>
                </a:rPr>
                <a:t>Mauersegler</a:t>
              </a:r>
              <a:endParaRPr lang="de-CH" altLang="de-DE" sz="19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39" name="Rectangle 31">
              <a:extLst>
                <a:ext uri="{FF2B5EF4-FFF2-40B4-BE49-F238E27FC236}">
                  <a16:creationId xmlns:a16="http://schemas.microsoft.com/office/drawing/2014/main" id="{9BBCB1C3-2F70-1D49-93EC-F7B6B0A29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2115"/>
              <a:ext cx="136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1E569F"/>
                </a:buClr>
                <a:buChar char="•"/>
                <a:defRPr sz="2100">
                  <a:solidFill>
                    <a:schemeClr val="tx1"/>
                  </a:solidFill>
                  <a:latin typeface="Syntax" pitchFamily="2" charset="0"/>
                </a:defRPr>
              </a:lvl1pPr>
              <a:lvl2pPr>
                <a:spcBef>
                  <a:spcPct val="20000"/>
                </a:spcBef>
                <a:buClr>
                  <a:srgbClr val="1E569F"/>
                </a:buClr>
                <a:buChar char="–"/>
                <a:defRPr sz="1900">
                  <a:solidFill>
                    <a:schemeClr val="tx1"/>
                  </a:solidFill>
                  <a:latin typeface="Syntax" pitchFamily="2" charset="0"/>
                </a:defRPr>
              </a:lvl2pPr>
              <a:lvl3pPr>
                <a:spcBef>
                  <a:spcPct val="20000"/>
                </a:spcBef>
                <a:buClr>
                  <a:srgbClr val="1E569F"/>
                </a:buClr>
                <a:buFont typeface="Wingdings" pitchFamily="2" charset="2"/>
                <a:buChar char=""/>
                <a:defRPr>
                  <a:solidFill>
                    <a:schemeClr val="tx1"/>
                  </a:solidFill>
                  <a:latin typeface="Syntax" pitchFamily="2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itchFamily="2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Syntax" pitchFamily="2" charset="0"/>
                </a:defRPr>
              </a:lvl9pPr>
            </a:lstStyle>
            <a:p>
              <a:pPr>
                <a:buFontTx/>
                <a:buNone/>
              </a:pPr>
              <a:endParaRPr lang="de-CH" altLang="de-DE" b="0"/>
            </a:p>
          </p:txBody>
        </p:sp>
        <p:sp>
          <p:nvSpPr>
            <p:cNvPr id="68640" name="Line 32">
              <a:extLst>
                <a:ext uri="{FF2B5EF4-FFF2-40B4-BE49-F238E27FC236}">
                  <a16:creationId xmlns:a16="http://schemas.microsoft.com/office/drawing/2014/main" id="{AA8BEDD2-4244-5E48-A37C-BFB95C7595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2115"/>
              <a:ext cx="551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641" name="Line 33">
              <a:extLst>
                <a:ext uri="{FF2B5EF4-FFF2-40B4-BE49-F238E27FC236}">
                  <a16:creationId xmlns:a16="http://schemas.microsoft.com/office/drawing/2014/main" id="{0025C25B-E61D-B343-A22D-C36FC0C65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3881"/>
              <a:ext cx="551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642" name="Line 34">
              <a:extLst>
                <a:ext uri="{FF2B5EF4-FFF2-40B4-BE49-F238E27FC236}">
                  <a16:creationId xmlns:a16="http://schemas.microsoft.com/office/drawing/2014/main" id="{4C3F781B-96B6-834E-83CA-37B1761B5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2115"/>
              <a:ext cx="0" cy="176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643" name="Line 35">
              <a:extLst>
                <a:ext uri="{FF2B5EF4-FFF2-40B4-BE49-F238E27FC236}">
                  <a16:creationId xmlns:a16="http://schemas.microsoft.com/office/drawing/2014/main" id="{5CA2CD57-1BDB-924F-8C32-341D0F50E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8" y="2115"/>
              <a:ext cx="0" cy="176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644" name="Line 36">
              <a:extLst>
                <a:ext uri="{FF2B5EF4-FFF2-40B4-BE49-F238E27FC236}">
                  <a16:creationId xmlns:a16="http://schemas.microsoft.com/office/drawing/2014/main" id="{4A516EF0-1265-B447-8445-799F52BB48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2441"/>
              <a:ext cx="551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645" name="Line 37">
              <a:extLst>
                <a:ext uri="{FF2B5EF4-FFF2-40B4-BE49-F238E27FC236}">
                  <a16:creationId xmlns:a16="http://schemas.microsoft.com/office/drawing/2014/main" id="{F3619E7D-AEFF-8A4C-A9F1-3FFD36566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115"/>
              <a:ext cx="0" cy="176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646" name="Line 38">
              <a:extLst>
                <a:ext uri="{FF2B5EF4-FFF2-40B4-BE49-F238E27FC236}">
                  <a16:creationId xmlns:a16="http://schemas.microsoft.com/office/drawing/2014/main" id="{7521232D-9BBA-6F4D-BF41-D402A3F5BC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" y="2115"/>
              <a:ext cx="0" cy="176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647" name="Line 39">
              <a:extLst>
                <a:ext uri="{FF2B5EF4-FFF2-40B4-BE49-F238E27FC236}">
                  <a16:creationId xmlns:a16="http://schemas.microsoft.com/office/drawing/2014/main" id="{2D679253-2EB9-EB44-80F2-6786B777F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2729"/>
              <a:ext cx="551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648" name="Line 40">
              <a:extLst>
                <a:ext uri="{FF2B5EF4-FFF2-40B4-BE49-F238E27FC236}">
                  <a16:creationId xmlns:a16="http://schemas.microsoft.com/office/drawing/2014/main" id="{4CB09CED-97EF-D043-BF05-C543093B6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3017"/>
              <a:ext cx="551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649" name="Line 41">
              <a:extLst>
                <a:ext uri="{FF2B5EF4-FFF2-40B4-BE49-F238E27FC236}">
                  <a16:creationId xmlns:a16="http://schemas.microsoft.com/office/drawing/2014/main" id="{9EB52E25-DC8A-0446-A322-A57B45813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3305"/>
              <a:ext cx="551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650" name="Line 42">
              <a:extLst>
                <a:ext uri="{FF2B5EF4-FFF2-40B4-BE49-F238E27FC236}">
                  <a16:creationId xmlns:a16="http://schemas.microsoft.com/office/drawing/2014/main" id="{4908C500-0CC0-654E-9B79-BF161141D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3593"/>
              <a:ext cx="551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68651" name="Picture 43">
            <a:extLst>
              <a:ext uri="{FF2B5EF4-FFF2-40B4-BE49-F238E27FC236}">
                <a16:creationId xmlns:a16="http://schemas.microsoft.com/office/drawing/2014/main" id="{3A26FA3A-E36B-4B40-B233-BC107C680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1752600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2" name="Picture 44">
            <a:extLst>
              <a:ext uri="{FF2B5EF4-FFF2-40B4-BE49-F238E27FC236}">
                <a16:creationId xmlns:a16="http://schemas.microsoft.com/office/drawing/2014/main" id="{18E00A34-894E-5A4B-895F-FDE8F19D3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38350"/>
            <a:ext cx="1752600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074">
            <a:extLst>
              <a:ext uri="{FF2B5EF4-FFF2-40B4-BE49-F238E27FC236}">
                <a16:creationId xmlns:a16="http://schemas.microsoft.com/office/drawing/2014/main" id="{67C1D0E9-9A60-7D44-BF73-C7C4C4205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Zum Verwechseln ähnlich ...</a:t>
            </a:r>
          </a:p>
        </p:txBody>
      </p:sp>
      <p:sp>
        <p:nvSpPr>
          <p:cNvPr id="104483" name="Rectangle 3107">
            <a:extLst>
              <a:ext uri="{FF2B5EF4-FFF2-40B4-BE49-F238E27FC236}">
                <a16:creationId xmlns:a16="http://schemas.microsoft.com/office/drawing/2014/main" id="{A5895026-FB7E-0344-BE33-6B98A5F9BA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de-CH" altLang="de-CH" sz="2000" b="1"/>
              <a:t>Alpensegler</a:t>
            </a:r>
            <a:r>
              <a:rPr lang="de-CH" altLang="de-CH" sz="2000"/>
              <a:t> in Luzern</a:t>
            </a:r>
          </a:p>
          <a:p>
            <a:endParaRPr lang="de-CH" altLang="de-CH"/>
          </a:p>
        </p:txBody>
      </p:sp>
      <p:pic>
        <p:nvPicPr>
          <p:cNvPr id="104484" name="Picture 3108">
            <a:extLst>
              <a:ext uri="{FF2B5EF4-FFF2-40B4-BE49-F238E27FC236}">
                <a16:creationId xmlns:a16="http://schemas.microsoft.com/office/drawing/2014/main" id="{01D50301-0F37-8440-911A-FFC9D7FA6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2225"/>
            <a:ext cx="5638800" cy="39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85" name="Picture 3109">
            <a:extLst>
              <a:ext uri="{FF2B5EF4-FFF2-40B4-BE49-F238E27FC236}">
                <a16:creationId xmlns:a16="http://schemas.microsoft.com/office/drawing/2014/main" id="{33751A31-34B7-3148-9100-BB7BCA71C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7363"/>
            <a:ext cx="3048000" cy="29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7396F72-BFCD-764C-850B-20A7BA793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Zum Verwechseln ähnlich ...</a:t>
            </a:r>
          </a:p>
        </p:txBody>
      </p:sp>
      <p:sp>
        <p:nvSpPr>
          <p:cNvPr id="69643" name="Text Box 11">
            <a:extLst>
              <a:ext uri="{FF2B5EF4-FFF2-40B4-BE49-F238E27FC236}">
                <a16:creationId xmlns:a16="http://schemas.microsoft.com/office/drawing/2014/main" id="{C7E06C7D-DD77-D342-94B1-7693DA92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62238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000">
                <a:latin typeface="Syntax" pitchFamily="2" charset="0"/>
              </a:rPr>
              <a:t>Fahlsegler</a:t>
            </a:r>
          </a:p>
        </p:txBody>
      </p:sp>
      <p:pic>
        <p:nvPicPr>
          <p:cNvPr id="69646" name="Picture 14">
            <a:extLst>
              <a:ext uri="{FF2B5EF4-FFF2-40B4-BE49-F238E27FC236}">
                <a16:creationId xmlns:a16="http://schemas.microsoft.com/office/drawing/2014/main" id="{77EFF5BA-F29D-9940-928A-7422C38E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386013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7" name="Picture 15">
            <a:extLst>
              <a:ext uri="{FF2B5EF4-FFF2-40B4-BE49-F238E27FC236}">
                <a16:creationId xmlns:a16="http://schemas.microsoft.com/office/drawing/2014/main" id="{03127B2A-96CE-B140-B6BC-248550D95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19325"/>
            <a:ext cx="28194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8" name="Line 16">
            <a:extLst>
              <a:ext uri="{FF2B5EF4-FFF2-40B4-BE49-F238E27FC236}">
                <a16:creationId xmlns:a16="http://schemas.microsoft.com/office/drawing/2014/main" id="{46E0A678-AD26-694E-9247-F5A6D85652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2895600"/>
            <a:ext cx="1371600" cy="1219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649" name="Text Box 17">
            <a:extLst>
              <a:ext uri="{FF2B5EF4-FFF2-40B4-BE49-F238E27FC236}">
                <a16:creationId xmlns:a16="http://schemas.microsoft.com/office/drawing/2014/main" id="{35F6D6CF-E6F1-4247-A4F6-4A37DF02A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6576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rgbClr val="FF0000"/>
                </a:solidFill>
                <a:latin typeface="Arial" panose="020B0604020202020204" pitchFamily="34" charset="0"/>
              </a:rPr>
              <a:t>45 cm</a:t>
            </a:r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69650" name="Text Box 18">
            <a:extLst>
              <a:ext uri="{FF2B5EF4-FFF2-40B4-BE49-F238E27FC236}">
                <a16:creationId xmlns:a16="http://schemas.microsoft.com/office/drawing/2014/main" id="{7328427C-DF2B-2842-A7F5-D32A23DB2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257800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000" b="0" i="1">
                <a:latin typeface="Syntax" pitchFamily="2" charset="0"/>
              </a:rPr>
              <a:t>Chiesa San Antonio, Locarno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F3E6D99-3DB8-4D40-8BC1-C0FBAD172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CH"/>
              <a:t>Zum Verwechseln ähnlich ...</a:t>
            </a:r>
          </a:p>
        </p:txBody>
      </p:sp>
      <p:pic>
        <p:nvPicPr>
          <p:cNvPr id="70668" name="Picture 12">
            <a:extLst>
              <a:ext uri="{FF2B5EF4-FFF2-40B4-BE49-F238E27FC236}">
                <a16:creationId xmlns:a16="http://schemas.microsoft.com/office/drawing/2014/main" id="{24228292-D142-104B-B710-9CB4F423C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1889125"/>
            <a:ext cx="88265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9" name="Picture 13">
            <a:extLst>
              <a:ext uri="{FF2B5EF4-FFF2-40B4-BE49-F238E27FC236}">
                <a16:creationId xmlns:a16="http://schemas.microsoft.com/office/drawing/2014/main" id="{7B7D9C7A-CDDB-144A-9D83-EACFD35E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1885950"/>
            <a:ext cx="1231900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0" name="Picture 14">
            <a:extLst>
              <a:ext uri="{FF2B5EF4-FFF2-40B4-BE49-F238E27FC236}">
                <a16:creationId xmlns:a16="http://schemas.microsoft.com/office/drawing/2014/main" id="{6083867E-2ED5-054F-8018-FEC3CDF43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892300"/>
            <a:ext cx="989012" cy="16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1" name="Picture 15">
            <a:extLst>
              <a:ext uri="{FF2B5EF4-FFF2-40B4-BE49-F238E27FC236}">
                <a16:creationId xmlns:a16="http://schemas.microsoft.com/office/drawing/2014/main" id="{01C93714-D1A3-F646-B020-3EBF3A2F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857250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672" name="Object 16">
            <a:extLst>
              <a:ext uri="{FF2B5EF4-FFF2-40B4-BE49-F238E27FC236}">
                <a16:creationId xmlns:a16="http://schemas.microsoft.com/office/drawing/2014/main" id="{4F1B943E-DBD0-D348-8ADE-8A320192EC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657600"/>
          <a:ext cx="8153400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4" name="Tabelle" r:id="rId8" imgW="7143750" imgH="7143750" progId="Excel.Sheet.8">
                  <p:embed/>
                </p:oleObj>
              </mc:Choice>
              <mc:Fallback>
                <p:oleObj name="Tabelle" r:id="rId8" imgW="7143750" imgH="7143750" progId="Excel.Shee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8153400" cy="235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Syntax"/>
        <a:ea typeface=""/>
        <a:cs typeface=""/>
      </a:majorFont>
      <a:minorFont>
        <a:latin typeface="Synta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SVS 27:Programme:Microsoft Office 98:Vorlagen:Leere Präsentation</Template>
  <TotalTime>0</TotalTime>
  <Words>1976</Words>
  <Application>Microsoft Macintosh PowerPoint</Application>
  <PresentationFormat>Bildschirmpräsentation (4:3)</PresentationFormat>
  <Paragraphs>394</Paragraphs>
  <Slides>47</Slides>
  <Notes>47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7" baseType="lpstr">
      <vt:lpstr>Times</vt:lpstr>
      <vt:lpstr>Syntax</vt:lpstr>
      <vt:lpstr>Wingdings</vt:lpstr>
      <vt:lpstr>Arial</vt:lpstr>
      <vt:lpstr>Times New Roman</vt:lpstr>
      <vt:lpstr>Monotype Sorts</vt:lpstr>
      <vt:lpstr>Syntax Black</vt:lpstr>
      <vt:lpstr>Zapf Dingbats</vt:lpstr>
      <vt:lpstr>Leere Präsentation</vt:lpstr>
      <vt:lpstr>Microsoft Excel-Tabelle</vt:lpstr>
      <vt:lpstr>Mauersegler Vogel des Jahres 2005</vt:lpstr>
      <vt:lpstr>Inhalt</vt:lpstr>
      <vt:lpstr>Kurzporträt</vt:lpstr>
      <vt:lpstr>Vogel des Jahres 2005</vt:lpstr>
      <vt:lpstr>PowerPoint-Präsentation</vt:lpstr>
      <vt:lpstr>Zum Verwechseln ähnlich ...</vt:lpstr>
      <vt:lpstr>Zum Verwechseln ähnlich ...</vt:lpstr>
      <vt:lpstr>Zum Verwechseln ähnlich ...</vt:lpstr>
      <vt:lpstr>Zum Verwechseln ähnlich ...</vt:lpstr>
      <vt:lpstr>Ein Leben in der Luft!</vt:lpstr>
      <vt:lpstr>Ein Leben in der Luft!</vt:lpstr>
      <vt:lpstr>Ein Leben in der Luft!</vt:lpstr>
      <vt:lpstr>Ein Leben in der Luft!</vt:lpstr>
      <vt:lpstr>Ein Leben in der Luft!</vt:lpstr>
      <vt:lpstr>Ein Leben in der Luft!</vt:lpstr>
      <vt:lpstr>Zum Brüten in den Norden</vt:lpstr>
      <vt:lpstr>Zum Brüten in den Norden</vt:lpstr>
      <vt:lpstr>Die Kinderstube des Mauerseglers</vt:lpstr>
      <vt:lpstr>Die Kinderstube des Mauerseglers</vt:lpstr>
      <vt:lpstr>Vom Ei zum adulten Mauersegler</vt:lpstr>
      <vt:lpstr>Vom Ei zum adulten Mauersegler</vt:lpstr>
      <vt:lpstr>Vom Ei zum adulten Mauersegler</vt:lpstr>
      <vt:lpstr>Vom Ei zum adulten Mauersegler</vt:lpstr>
      <vt:lpstr>Vom Ei zum adulten Mauersegler</vt:lpstr>
      <vt:lpstr>Vom Ei zum adulten Mauersegler</vt:lpstr>
      <vt:lpstr>Vom Ei zum adulten Mauersegler</vt:lpstr>
      <vt:lpstr>Vom Ei zum adulten Mauersegler</vt:lpstr>
      <vt:lpstr>Vom Ei zum adulten Mauersegler</vt:lpstr>
      <vt:lpstr>Vom Ei zum adulten Mauersegler</vt:lpstr>
      <vt:lpstr>Vom Ei zum adulten Mauersegler</vt:lpstr>
      <vt:lpstr>Was haben folgende Tiere gemeinsam?</vt:lpstr>
      <vt:lpstr>Ein Leben in der Luft!</vt:lpstr>
      <vt:lpstr>Ein Leben in der Luft!</vt:lpstr>
      <vt:lpstr>Überleben trotz Nahrungsengpässen</vt:lpstr>
      <vt:lpstr>Überleben trotz Nahrungsengpässen</vt:lpstr>
      <vt:lpstr>Überleben trotz Nahrungsengpässen</vt:lpstr>
      <vt:lpstr>Überleben trotz Nahrungsengpässen</vt:lpstr>
      <vt:lpstr>Wie können wir Mauersegler schützen und fördern?</vt:lpstr>
      <vt:lpstr>Wie können wir Mauersegler schützen und fördern?</vt:lpstr>
      <vt:lpstr>Wie können wir Mauersegler schützen und fördern?</vt:lpstr>
      <vt:lpstr>Wie können wir Mauersegler schützen und fördern?</vt:lpstr>
      <vt:lpstr>Wie können wir Mauersegler schützen und fördern?</vt:lpstr>
      <vt:lpstr>Wie können wir Mauersegler schützen und fördern?</vt:lpstr>
      <vt:lpstr>Wie können wir Mauersegler schützen und fördern?</vt:lpstr>
      <vt:lpstr>Wie können wir Mauersegler schützen und fördern?</vt:lpstr>
      <vt:lpstr>Wie können wir Mauersegler schützen und fördern?</vt:lpstr>
      <vt:lpstr>PowerPoint-Präsentation</vt:lpstr>
    </vt:vector>
  </TitlesOfParts>
  <Company>SVS-BirdlLife Schweiz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Silvio Stucki</dc:creator>
  <cp:lastModifiedBy>Katrin Keiser</cp:lastModifiedBy>
  <cp:revision>166</cp:revision>
  <cp:lastPrinted>2005-03-07T09:17:17Z</cp:lastPrinted>
  <dcterms:created xsi:type="dcterms:W3CDTF">2005-02-14T11:34:02Z</dcterms:created>
  <dcterms:modified xsi:type="dcterms:W3CDTF">2022-04-20T09:27:45Z</dcterms:modified>
</cp:coreProperties>
</file>