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256" r:id="rId2"/>
    <p:sldId id="257" r:id="rId3"/>
    <p:sldId id="258" r:id="rId4"/>
    <p:sldId id="267" r:id="rId5"/>
    <p:sldId id="314" r:id="rId6"/>
    <p:sldId id="297" r:id="rId7"/>
    <p:sldId id="270" r:id="rId8"/>
    <p:sldId id="269" r:id="rId9"/>
    <p:sldId id="273" r:id="rId10"/>
    <p:sldId id="283" r:id="rId11"/>
    <p:sldId id="284" r:id="rId12"/>
    <p:sldId id="289" r:id="rId13"/>
    <p:sldId id="325" r:id="rId14"/>
    <p:sldId id="313" r:id="rId15"/>
    <p:sldId id="279" r:id="rId16"/>
    <p:sldId id="277" r:id="rId17"/>
    <p:sldId id="323" r:id="rId18"/>
    <p:sldId id="291" r:id="rId19"/>
    <p:sldId id="295" r:id="rId20"/>
    <p:sldId id="316" r:id="rId21"/>
    <p:sldId id="315" r:id="rId22"/>
    <p:sldId id="317" r:id="rId23"/>
    <p:sldId id="318" r:id="rId24"/>
    <p:sldId id="298" r:id="rId25"/>
    <p:sldId id="303" r:id="rId26"/>
    <p:sldId id="321" r:id="rId27"/>
    <p:sldId id="305" r:id="rId28"/>
    <p:sldId id="307" r:id="rId29"/>
    <p:sldId id="320" r:id="rId30"/>
    <p:sldId id="309" r:id="rId31"/>
    <p:sldId id="310" r:id="rId32"/>
    <p:sldId id="324" r:id="rId33"/>
    <p:sldId id="326" r:id="rId34"/>
    <p:sldId id="327" r:id="rId35"/>
    <p:sldId id="271" r:id="rId36"/>
  </p:sldIdLst>
  <p:sldSz cx="12192000" cy="6858000"/>
  <p:notesSz cx="9144000" cy="6858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36" autoAdjust="0"/>
    <p:restoredTop sz="62715" autoAdjust="0"/>
  </p:normalViewPr>
  <p:slideViewPr>
    <p:cSldViewPr snapToGrid="0">
      <p:cViewPr>
        <p:scale>
          <a:sx n="103" d="100"/>
          <a:sy n="103" d="100"/>
        </p:scale>
        <p:origin x="-592" y="-656"/>
      </p:cViewPr>
      <p:guideLst>
        <p:guide orient="horz" pos="2160"/>
        <p:guide pos="3840"/>
      </p:guideLst>
    </p:cSldViewPr>
  </p:slideViewPr>
  <p:outlineViewPr>
    <p:cViewPr>
      <p:scale>
        <a:sx n="33" d="100"/>
        <a:sy n="33" d="100"/>
      </p:scale>
      <p:origin x="0" y="6992"/>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fld id="{FBAFD7E8-F447-1D42-BB5D-58A602ED1985}" type="datetimeFigureOut">
              <a:rPr lang="de-DE" smtClean="0"/>
              <a:t>03.02.20</a:t>
            </a:fld>
            <a:endParaRPr lang="de-DE"/>
          </a:p>
        </p:txBody>
      </p:sp>
      <p:sp>
        <p:nvSpPr>
          <p:cNvPr id="4" name="Fußzeilenplatzhalt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2C647497-E177-DD46-81A7-1AB42F3DC1AB}" type="slidenum">
              <a:rPr lang="de-DE" smtClean="0"/>
              <a:t>‹Nr.›</a:t>
            </a:fld>
            <a:endParaRPr lang="de-DE"/>
          </a:p>
        </p:txBody>
      </p:sp>
    </p:spTree>
    <p:extLst>
      <p:ext uri="{BB962C8B-B14F-4D97-AF65-F5344CB8AC3E}">
        <p14:creationId xmlns:p14="http://schemas.microsoft.com/office/powerpoint/2010/main" val="39860884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de-CH" dirty="0"/>
          </a:p>
        </p:txBody>
      </p:sp>
      <p:sp>
        <p:nvSpPr>
          <p:cNvPr id="3" name="Datumsplatzhalt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8604E33F-B04F-4715-B266-1BEBF21A6D59}" type="datetimeFigureOut">
              <a:rPr lang="de-CH" smtClean="0"/>
              <a:t>03.02.20</a:t>
            </a:fld>
            <a:endParaRPr lang="de-CH" dirty="0"/>
          </a:p>
        </p:txBody>
      </p:sp>
      <p:sp>
        <p:nvSpPr>
          <p:cNvPr id="4" name="Folienbildplatzhalt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de-CH" dirty="0"/>
          </a:p>
        </p:txBody>
      </p:sp>
      <p:sp>
        <p:nvSpPr>
          <p:cNvPr id="5" name="Notizenplatzhalt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de-CH" dirty="0"/>
          </a:p>
        </p:txBody>
      </p:sp>
      <p:sp>
        <p:nvSpPr>
          <p:cNvPr id="7" name="Foliennummernplatzhalt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DF6E295A-F415-4AF9-AEB6-F4DD5803D1F5}" type="slidenum">
              <a:rPr lang="de-CH" smtClean="0"/>
              <a:t>‹Nr.›</a:t>
            </a:fld>
            <a:endParaRPr lang="de-CH" dirty="0"/>
          </a:p>
        </p:txBody>
      </p:sp>
    </p:spTree>
    <p:extLst>
      <p:ext uri="{BB962C8B-B14F-4D97-AF65-F5344CB8AC3E}">
        <p14:creationId xmlns:p14="http://schemas.microsoft.com/office/powerpoint/2010/main" val="1210416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Foto: Horst </a:t>
            </a:r>
            <a:r>
              <a:rPr lang="de-CH" dirty="0" err="1"/>
              <a:t>Jegen</a:t>
            </a:r>
            <a:endParaRPr lang="de-CH" dirty="0"/>
          </a:p>
        </p:txBody>
      </p:sp>
      <p:sp>
        <p:nvSpPr>
          <p:cNvPr id="4" name="Foliennummernplatzhalter 3"/>
          <p:cNvSpPr>
            <a:spLocks noGrp="1"/>
          </p:cNvSpPr>
          <p:nvPr>
            <p:ph type="sldNum" sz="quarter" idx="10"/>
          </p:nvPr>
        </p:nvSpPr>
        <p:spPr/>
        <p:txBody>
          <a:bodyPr/>
          <a:lstStyle/>
          <a:p>
            <a:fld id="{DF6E295A-F415-4AF9-AEB6-F4DD5803D1F5}" type="slidenum">
              <a:rPr lang="de-CH" smtClean="0"/>
              <a:t>1</a:t>
            </a:fld>
            <a:endParaRPr lang="de-CH"/>
          </a:p>
        </p:txBody>
      </p:sp>
    </p:spTree>
    <p:extLst>
      <p:ext uri="{BB962C8B-B14F-4D97-AF65-F5344CB8AC3E}">
        <p14:creationId xmlns:p14="http://schemas.microsoft.com/office/powerpoint/2010/main" val="1218043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a:p>
            <a:endParaRPr lang="de-DE" dirty="0" smtClean="0"/>
          </a:p>
          <a:p>
            <a:r>
              <a:rPr lang="de-DE" dirty="0" smtClean="0"/>
              <a:t>Starke Abnahme</a:t>
            </a:r>
            <a:r>
              <a:rPr lang="de-DE" baseline="0" dirty="0" smtClean="0"/>
              <a:t> in den letzten 10 Jahren.</a:t>
            </a:r>
            <a:endParaRPr lang="de-DE" dirty="0" smtClean="0"/>
          </a:p>
          <a:p>
            <a:r>
              <a:rPr lang="de-DE" dirty="0" smtClean="0"/>
              <a:t>So gab es in der Westschweiz um 2008 51 Paare und um 2015 nur noch 33, im </a:t>
            </a:r>
            <a:r>
              <a:rPr lang="de-DE" dirty="0" err="1" smtClean="0"/>
              <a:t>Nordjura</a:t>
            </a:r>
            <a:r>
              <a:rPr lang="de-DE" dirty="0" smtClean="0"/>
              <a:t> um 2007 73 Paare und 2016 nur noch 38. </a:t>
            </a:r>
          </a:p>
          <a:p>
            <a:endParaRPr lang="de-DE" dirty="0"/>
          </a:p>
        </p:txBody>
      </p:sp>
      <p:sp>
        <p:nvSpPr>
          <p:cNvPr id="4" name="Foliennummernplatzhalter 3"/>
          <p:cNvSpPr>
            <a:spLocks noGrp="1"/>
          </p:cNvSpPr>
          <p:nvPr>
            <p:ph type="sldNum" sz="quarter" idx="10"/>
          </p:nvPr>
        </p:nvSpPr>
        <p:spPr/>
        <p:txBody>
          <a:bodyPr/>
          <a:lstStyle/>
          <a:p>
            <a:fld id="{DF6E295A-F415-4AF9-AEB6-F4DD5803D1F5}" type="slidenum">
              <a:rPr lang="de-CH" smtClean="0"/>
              <a:t>10</a:t>
            </a:fld>
            <a:endParaRPr lang="de-CH" dirty="0"/>
          </a:p>
        </p:txBody>
      </p:sp>
    </p:spTree>
    <p:extLst>
      <p:ext uri="{BB962C8B-B14F-4D97-AF65-F5344CB8AC3E}">
        <p14:creationId xmlns:p14="http://schemas.microsoft.com/office/powerpoint/2010/main" val="3708882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aseline="0" dirty="0" smtClean="0"/>
              <a:t>Je nach Klassifizierung werden 19-24 Unterarten des Wanderfalken beschrieben.</a:t>
            </a:r>
          </a:p>
          <a:p>
            <a:endParaRPr lang="de-CH" baseline="0" dirty="0" smtClean="0"/>
          </a:p>
          <a:p>
            <a:endParaRPr lang="de-CH" baseline="0" dirty="0" smtClean="0"/>
          </a:p>
          <a:p>
            <a:r>
              <a:rPr lang="de-CH" baseline="0" dirty="0" smtClean="0"/>
              <a:t>Nord- und Nordosteuropäischen Wanderfalken = Zugvögel, welche in Mittel-</a:t>
            </a:r>
          </a:p>
          <a:p>
            <a:r>
              <a:rPr lang="de-CH" baseline="0" dirty="0" smtClean="0"/>
              <a:t>und Westeuropa überwintern.</a:t>
            </a:r>
          </a:p>
          <a:p>
            <a:r>
              <a:rPr lang="de-CH" baseline="0" dirty="0" smtClean="0"/>
              <a:t>Im restlichen Europa bleiben </a:t>
            </a:r>
            <a:r>
              <a:rPr lang="de-CH" baseline="0" dirty="0" err="1" smtClean="0"/>
              <a:t>Altvögel</a:t>
            </a:r>
            <a:r>
              <a:rPr lang="de-CH" baseline="0" dirty="0" smtClean="0"/>
              <a:t> im Brutrevier.</a:t>
            </a:r>
          </a:p>
          <a:p>
            <a:r>
              <a:rPr lang="de-CH" baseline="0" dirty="0" smtClean="0"/>
              <a:t>Jungvögel verlassen in der Regel das Brutrevier.</a:t>
            </a:r>
          </a:p>
        </p:txBody>
      </p:sp>
      <p:sp>
        <p:nvSpPr>
          <p:cNvPr id="4" name="Foliennummernplatzhalter 3"/>
          <p:cNvSpPr>
            <a:spLocks noGrp="1"/>
          </p:cNvSpPr>
          <p:nvPr>
            <p:ph type="sldNum" sz="quarter" idx="10"/>
          </p:nvPr>
        </p:nvSpPr>
        <p:spPr/>
        <p:txBody>
          <a:bodyPr/>
          <a:lstStyle/>
          <a:p>
            <a:fld id="{DF6E295A-F415-4AF9-AEB6-F4DD5803D1F5}" type="slidenum">
              <a:rPr lang="de-CH" smtClean="0"/>
              <a:t>11</a:t>
            </a:fld>
            <a:endParaRPr lang="de-CH"/>
          </a:p>
        </p:txBody>
      </p:sp>
    </p:spTree>
    <p:extLst>
      <p:ext uri="{BB962C8B-B14F-4D97-AF65-F5344CB8AC3E}">
        <p14:creationId xmlns:p14="http://schemas.microsoft.com/office/powerpoint/2010/main" val="845715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sz="1200" b="1" kern="1200" dirty="0" smtClean="0">
              <a:solidFill>
                <a:schemeClr val="tx1"/>
              </a:solidFill>
              <a:effectLst/>
              <a:latin typeface="+mn-lt"/>
              <a:ea typeface="+mn-ea"/>
              <a:cs typeface="+mn-cs"/>
            </a:endParaRPr>
          </a:p>
          <a:p>
            <a:r>
              <a:rPr lang="de-CH" sz="1200" b="1" kern="1200" dirty="0" smtClean="0">
                <a:solidFill>
                  <a:schemeClr val="tx1"/>
                </a:solidFill>
                <a:effectLst/>
                <a:latin typeface="+mn-lt"/>
                <a:ea typeface="+mn-ea"/>
                <a:cs typeface="+mn-cs"/>
              </a:rPr>
              <a:t>Felsbrüter:</a:t>
            </a:r>
            <a:br>
              <a:rPr lang="de-CH" sz="1200" b="1"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Brut fast ausschliesslich an Felsen.</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Keine bevorzugten Felswände.</a:t>
            </a:r>
            <a:br>
              <a:rPr lang="de-CH" sz="1200" kern="1200" dirty="0" smtClean="0">
                <a:solidFill>
                  <a:schemeClr val="tx1"/>
                </a:solidFill>
                <a:effectLst/>
                <a:latin typeface="+mn-lt"/>
                <a:ea typeface="+mn-ea"/>
                <a:cs typeface="+mn-cs"/>
              </a:rPr>
            </a:br>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Bevorzugte Felshöhen,</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im Jura; 70 – 120 m</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im Mittelland: 50 – 80 m</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in den Alpen: 100 – 200 m</a:t>
            </a:r>
          </a:p>
          <a:p>
            <a:r>
              <a:rPr lang="de-CH" sz="1200" kern="1200" dirty="0" smtClean="0">
                <a:solidFill>
                  <a:schemeClr val="tx1"/>
                </a:solidFill>
                <a:effectLst/>
                <a:latin typeface="+mn-lt"/>
                <a:ea typeface="+mn-ea"/>
                <a:cs typeface="+mn-cs"/>
              </a:rPr>
              <a:t>Felsen im Jura aus Kalkgestein.</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Im Mittelland Sandsteinfelsen.</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In den</a:t>
            </a:r>
            <a:r>
              <a:rPr lang="de-CH" sz="1200" kern="1200" baseline="0" dirty="0" smtClean="0">
                <a:solidFill>
                  <a:schemeClr val="tx1"/>
                </a:solidFill>
                <a:effectLst/>
                <a:latin typeface="+mn-lt"/>
                <a:ea typeface="+mn-ea"/>
                <a:cs typeface="+mn-cs"/>
              </a:rPr>
              <a:t> Alpen verschiedene Gesteinsarten. </a:t>
            </a:r>
          </a:p>
          <a:p>
            <a:r>
              <a:rPr lang="de-CH" sz="1200" kern="1200" dirty="0" smtClean="0">
                <a:solidFill>
                  <a:schemeClr val="tx1"/>
                </a:solidFill>
                <a:effectLst/>
                <a:latin typeface="+mn-lt"/>
                <a:ea typeface="+mn-ea"/>
                <a:cs typeface="+mn-cs"/>
              </a:rPr>
              <a:t>Die Felsbrüter benützen regelmässig auch Kolkrabenhorste, selten auch die von Steinadlern.</a:t>
            </a:r>
          </a:p>
          <a:p>
            <a:endParaRPr lang="de-CH" sz="1200" kern="1200" dirty="0" smtClean="0">
              <a:solidFill>
                <a:schemeClr val="tx1"/>
              </a:solidFill>
              <a:effectLst/>
              <a:latin typeface="+mn-lt"/>
              <a:ea typeface="+mn-ea"/>
              <a:cs typeface="+mn-cs"/>
            </a:endParaRPr>
          </a:p>
          <a:p>
            <a:endParaRPr lang="de-CH" sz="1200" kern="1200" dirty="0" smtClean="0">
              <a:solidFill>
                <a:schemeClr val="tx1"/>
              </a:solidFill>
              <a:effectLst/>
              <a:latin typeface="+mn-lt"/>
              <a:ea typeface="+mn-ea"/>
              <a:cs typeface="+mn-cs"/>
            </a:endParaRPr>
          </a:p>
          <a:p>
            <a:endParaRPr lang="de-CH" b="0" i="0" baseline="0" dirty="0" smtClean="0"/>
          </a:p>
          <a:p>
            <a:endParaRPr lang="de-CH" b="0" i="0" dirty="0"/>
          </a:p>
        </p:txBody>
      </p:sp>
      <p:sp>
        <p:nvSpPr>
          <p:cNvPr id="4" name="Foliennummernplatzhalter 3"/>
          <p:cNvSpPr>
            <a:spLocks noGrp="1"/>
          </p:cNvSpPr>
          <p:nvPr>
            <p:ph type="sldNum" sz="quarter" idx="10"/>
          </p:nvPr>
        </p:nvSpPr>
        <p:spPr/>
        <p:txBody>
          <a:bodyPr/>
          <a:lstStyle/>
          <a:p>
            <a:fld id="{DF6E295A-F415-4AF9-AEB6-F4DD5803D1F5}" type="slidenum">
              <a:rPr lang="de-CH" smtClean="0"/>
              <a:t>12</a:t>
            </a:fld>
            <a:endParaRPr lang="de-CH"/>
          </a:p>
        </p:txBody>
      </p:sp>
    </p:spTree>
    <p:extLst>
      <p:ext uri="{BB962C8B-B14F-4D97-AF65-F5344CB8AC3E}">
        <p14:creationId xmlns:p14="http://schemas.microsoft.com/office/powerpoint/2010/main" val="2319057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Felswand</a:t>
            </a:r>
            <a:r>
              <a:rPr lang="de-DE" baseline="0" dirty="0" smtClean="0"/>
              <a:t> über einem Tal ist Brutplatz, Tal selber Jagdgebiet</a:t>
            </a:r>
            <a:endParaRPr lang="de-DE" dirty="0"/>
          </a:p>
        </p:txBody>
      </p:sp>
      <p:sp>
        <p:nvSpPr>
          <p:cNvPr id="4" name="Foliennummernplatzhalter 3"/>
          <p:cNvSpPr>
            <a:spLocks noGrp="1"/>
          </p:cNvSpPr>
          <p:nvPr>
            <p:ph type="sldNum" sz="quarter" idx="10"/>
          </p:nvPr>
        </p:nvSpPr>
        <p:spPr/>
        <p:txBody>
          <a:bodyPr/>
          <a:lstStyle/>
          <a:p>
            <a:fld id="{DF6E295A-F415-4AF9-AEB6-F4DD5803D1F5}" type="slidenum">
              <a:rPr lang="de-CH" smtClean="0"/>
              <a:t>13</a:t>
            </a:fld>
            <a:endParaRPr lang="de-CH" dirty="0"/>
          </a:p>
        </p:txBody>
      </p:sp>
    </p:spTree>
    <p:extLst>
      <p:ext uri="{BB962C8B-B14F-4D97-AF65-F5344CB8AC3E}">
        <p14:creationId xmlns:p14="http://schemas.microsoft.com/office/powerpoint/2010/main" val="3022726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kern="1200" dirty="0" smtClean="0">
                <a:solidFill>
                  <a:schemeClr val="tx1"/>
                </a:solidFill>
                <a:effectLst/>
                <a:latin typeface="+mn-lt"/>
                <a:ea typeface="+mn-ea"/>
                <a:cs typeface="+mn-cs"/>
              </a:rPr>
              <a:t>Wanderfalken leben auch in Städten. Nistplätze</a:t>
            </a:r>
            <a:r>
              <a:rPr lang="de-CH" sz="1200" b="0" kern="1200" baseline="0" dirty="0" smtClean="0">
                <a:solidFill>
                  <a:schemeClr val="tx1"/>
                </a:solidFill>
                <a:effectLst/>
                <a:latin typeface="+mn-lt"/>
                <a:ea typeface="+mn-ea"/>
                <a:cs typeface="+mn-cs"/>
              </a:rPr>
              <a:t> finden sie an Kirchen, Türmen oder in Nistkasten an hohen Gebäuden. </a:t>
            </a:r>
          </a:p>
          <a:p>
            <a:r>
              <a:rPr lang="de-CH" sz="1200" b="0" kern="1200" baseline="0" dirty="0" smtClean="0">
                <a:solidFill>
                  <a:schemeClr val="tx1"/>
                </a:solidFill>
                <a:effectLst/>
                <a:latin typeface="+mn-lt"/>
                <a:ea typeface="+mn-ea"/>
                <a:cs typeface="+mn-cs"/>
              </a:rPr>
              <a:t>Auf dem Bild unten der Kamin einer </a:t>
            </a:r>
            <a:r>
              <a:rPr lang="de-CH" sz="1200" b="0" kern="1200" baseline="0" dirty="0" err="1" smtClean="0">
                <a:solidFill>
                  <a:schemeClr val="tx1"/>
                </a:solidFill>
                <a:effectLst/>
                <a:latin typeface="+mn-lt"/>
                <a:ea typeface="+mn-ea"/>
                <a:cs typeface="+mn-cs"/>
              </a:rPr>
              <a:t>Kehrichtverbennungsanlage</a:t>
            </a:r>
            <a:r>
              <a:rPr lang="de-CH" sz="1200" b="0" kern="1200" baseline="0" dirty="0" smtClean="0">
                <a:solidFill>
                  <a:schemeClr val="tx1"/>
                </a:solidFill>
                <a:effectLst/>
                <a:latin typeface="+mn-lt"/>
                <a:ea typeface="+mn-ea"/>
                <a:cs typeface="+mn-cs"/>
              </a:rPr>
              <a:t> mit eingebautem Nistkasten mit „Vorplatz“</a:t>
            </a:r>
            <a:endParaRPr lang="de-CH" sz="1200" b="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DF6E295A-F415-4AF9-AEB6-F4DD5803D1F5}" type="slidenum">
              <a:rPr lang="de-CH" smtClean="0"/>
              <a:t>14</a:t>
            </a:fld>
            <a:endParaRPr lang="de-CH"/>
          </a:p>
        </p:txBody>
      </p:sp>
    </p:spTree>
    <p:extLst>
      <p:ext uri="{BB962C8B-B14F-4D97-AF65-F5344CB8AC3E}">
        <p14:creationId xmlns:p14="http://schemas.microsoft.com/office/powerpoint/2010/main" val="3774718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Foto: Horst </a:t>
            </a:r>
            <a:r>
              <a:rPr lang="de-CH" dirty="0" err="1"/>
              <a:t>Jegen</a:t>
            </a:r>
            <a:endParaRPr lang="de-CH" dirty="0"/>
          </a:p>
          <a:p>
            <a:endParaRPr lang="de-CH" dirty="0"/>
          </a:p>
        </p:txBody>
      </p:sp>
      <p:sp>
        <p:nvSpPr>
          <p:cNvPr id="4" name="Foliennummernplatzhalter 3"/>
          <p:cNvSpPr>
            <a:spLocks noGrp="1"/>
          </p:cNvSpPr>
          <p:nvPr>
            <p:ph type="sldNum" sz="quarter" idx="10"/>
          </p:nvPr>
        </p:nvSpPr>
        <p:spPr/>
        <p:txBody>
          <a:bodyPr/>
          <a:lstStyle/>
          <a:p>
            <a:fld id="{DF6E295A-F415-4AF9-AEB6-F4DD5803D1F5}" type="slidenum">
              <a:rPr lang="de-CH" smtClean="0"/>
              <a:t>15</a:t>
            </a:fld>
            <a:endParaRPr lang="de-CH"/>
          </a:p>
        </p:txBody>
      </p:sp>
    </p:spTree>
    <p:extLst>
      <p:ext uri="{BB962C8B-B14F-4D97-AF65-F5344CB8AC3E}">
        <p14:creationId xmlns:p14="http://schemas.microsoft.com/office/powerpoint/2010/main" val="162689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Abbildungen aus «Der Wanderfalke in Deutschland» Band 2.</a:t>
            </a:r>
          </a:p>
          <a:p>
            <a:r>
              <a:rPr lang="de-CH" dirty="0"/>
              <a:t>Illustrationen: Friedhelm </a:t>
            </a:r>
            <a:r>
              <a:rPr lang="de-CH" dirty="0" err="1"/>
              <a:t>Weick</a:t>
            </a: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Foto: Mathias </a:t>
            </a:r>
            <a:r>
              <a:rPr lang="de-CH" dirty="0" err="1" smtClean="0"/>
              <a:t>Schäf</a:t>
            </a:r>
            <a:endParaRPr lang="de-CH"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smtClean="0"/>
              <a:t>Der Wanderfalke greift die Beute</a:t>
            </a:r>
            <a:r>
              <a:rPr lang="de-CH" baseline="0" dirty="0" smtClean="0"/>
              <a:t> entweder im rasanten Steilstoss von oben mit Geschwindigkeiten von bis zu 300 km oder er umrundet sie und ergreift sie von unten. </a:t>
            </a:r>
            <a:endParaRPr lang="de-CH" dirty="0"/>
          </a:p>
          <a:p>
            <a:endParaRPr lang="de-CH" dirty="0"/>
          </a:p>
        </p:txBody>
      </p:sp>
      <p:sp>
        <p:nvSpPr>
          <p:cNvPr id="4" name="Foliennummernplatzhalter 3"/>
          <p:cNvSpPr>
            <a:spLocks noGrp="1"/>
          </p:cNvSpPr>
          <p:nvPr>
            <p:ph type="sldNum" sz="quarter" idx="10"/>
          </p:nvPr>
        </p:nvSpPr>
        <p:spPr/>
        <p:txBody>
          <a:bodyPr/>
          <a:lstStyle/>
          <a:p>
            <a:fld id="{DF6E295A-F415-4AF9-AEB6-F4DD5803D1F5}" type="slidenum">
              <a:rPr lang="de-CH" smtClean="0"/>
              <a:t>16</a:t>
            </a:fld>
            <a:endParaRPr lang="de-CH"/>
          </a:p>
        </p:txBody>
      </p:sp>
    </p:spTree>
    <p:extLst>
      <p:ext uri="{BB962C8B-B14F-4D97-AF65-F5344CB8AC3E}">
        <p14:creationId xmlns:p14="http://schemas.microsoft.com/office/powerpoint/2010/main" val="2902559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Wanderfalke</a:t>
            </a:r>
            <a:r>
              <a:rPr lang="de-DE" baseline="0" dirty="0" smtClean="0"/>
              <a:t> fliegt mit Beute zu </a:t>
            </a:r>
            <a:r>
              <a:rPr lang="de-DE" baseline="0" dirty="0" err="1" smtClean="0"/>
              <a:t>Rupfplatz</a:t>
            </a:r>
            <a:r>
              <a:rPr lang="de-DE" baseline="0" dirty="0" smtClean="0"/>
              <a:t>. </a:t>
            </a:r>
            <a:endParaRPr lang="de-DE" dirty="0"/>
          </a:p>
        </p:txBody>
      </p:sp>
      <p:sp>
        <p:nvSpPr>
          <p:cNvPr id="4" name="Foliennummernplatzhalter 3"/>
          <p:cNvSpPr>
            <a:spLocks noGrp="1"/>
          </p:cNvSpPr>
          <p:nvPr>
            <p:ph type="sldNum" sz="quarter" idx="10"/>
          </p:nvPr>
        </p:nvSpPr>
        <p:spPr/>
        <p:txBody>
          <a:bodyPr/>
          <a:lstStyle/>
          <a:p>
            <a:fld id="{DF6E295A-F415-4AF9-AEB6-F4DD5803D1F5}" type="slidenum">
              <a:rPr lang="de-CH" smtClean="0"/>
              <a:t>17</a:t>
            </a:fld>
            <a:endParaRPr lang="de-CH" dirty="0"/>
          </a:p>
        </p:txBody>
      </p:sp>
    </p:spTree>
    <p:extLst>
      <p:ext uri="{BB962C8B-B14F-4D97-AF65-F5344CB8AC3E}">
        <p14:creationId xmlns:p14="http://schemas.microsoft.com/office/powerpoint/2010/main" val="692160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mn-lt"/>
                <a:ea typeface="+mn-ea"/>
                <a:cs typeface="+mn-cs"/>
              </a:rPr>
              <a:t>Foto: Horst </a:t>
            </a:r>
            <a:r>
              <a:rPr lang="de-CH" sz="1200" kern="1200" dirty="0" err="1" smtClean="0">
                <a:solidFill>
                  <a:schemeClr val="tx1"/>
                </a:solidFill>
                <a:effectLst/>
                <a:latin typeface="+mn-lt"/>
                <a:ea typeface="+mn-ea"/>
                <a:cs typeface="+mn-cs"/>
              </a:rPr>
              <a:t>Jegen</a:t>
            </a:r>
            <a:endParaRPr lang="de-CH" sz="1200" kern="1200" dirty="0" smtClean="0">
              <a:solidFill>
                <a:schemeClr val="tx1"/>
              </a:solidFill>
              <a:effectLst/>
              <a:latin typeface="+mn-lt"/>
              <a:ea typeface="+mn-ea"/>
              <a:cs typeface="+mn-cs"/>
            </a:endParaRPr>
          </a:p>
          <a:p>
            <a:endParaRPr lang="de-CH"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Wanderfalken rupfen immer an ganz bestimmten, </a:t>
            </a:r>
            <a:r>
              <a:rPr lang="de-DE" sz="1200" kern="1200" dirty="0" err="1" smtClean="0">
                <a:solidFill>
                  <a:schemeClr val="tx1"/>
                </a:solidFill>
                <a:effectLst/>
                <a:latin typeface="+mn-lt"/>
                <a:ea typeface="+mn-ea"/>
                <a:cs typeface="+mn-cs"/>
              </a:rPr>
              <a:t>regelmässig</a:t>
            </a:r>
            <a:r>
              <a:rPr lang="de-DE" sz="1200" kern="1200" dirty="0" smtClean="0">
                <a:solidFill>
                  <a:schemeClr val="tx1"/>
                </a:solidFill>
                <a:effectLst/>
                <a:latin typeface="+mn-lt"/>
                <a:ea typeface="+mn-ea"/>
                <a:cs typeface="+mn-cs"/>
              </a:rPr>
              <a:t> bis häufig benutzten </a:t>
            </a:r>
            <a:r>
              <a:rPr lang="de-DE" sz="1200" kern="1200" dirty="0" err="1" smtClean="0">
                <a:solidFill>
                  <a:schemeClr val="tx1"/>
                </a:solidFill>
                <a:effectLst/>
                <a:latin typeface="+mn-lt"/>
                <a:ea typeface="+mn-ea"/>
                <a:cs typeface="+mn-cs"/>
              </a:rPr>
              <a:t>Rupfplätzen</a:t>
            </a:r>
            <a:r>
              <a:rPr lang="de-DE" sz="1200" kern="1200" dirty="0" smtClean="0">
                <a:solidFill>
                  <a:schemeClr val="tx1"/>
                </a:solidFill>
                <a:effectLst/>
                <a:latin typeface="+mn-lt"/>
                <a:ea typeface="+mn-ea"/>
                <a:cs typeface="+mn-cs"/>
              </a:rPr>
              <a:t>.</a:t>
            </a:r>
            <a:r>
              <a:rPr lang="de-CH" sz="1200" kern="1200" dirty="0" smtClean="0">
                <a:solidFill>
                  <a:schemeClr val="tx1"/>
                </a:solidFill>
                <a:effectLst/>
                <a:latin typeface="+mn-lt"/>
                <a:ea typeface="+mn-ea"/>
                <a:cs typeface="+mn-cs"/>
              </a:rPr>
              <a:t/>
            </a:r>
            <a:br>
              <a:rPr lang="de-CH" sz="1200" kern="1200" dirty="0" smtClean="0">
                <a:solidFill>
                  <a:schemeClr val="tx1"/>
                </a:solidFill>
                <a:effectLst/>
                <a:latin typeface="+mn-lt"/>
                <a:ea typeface="+mn-ea"/>
                <a:cs typeface="+mn-cs"/>
              </a:rPr>
            </a:br>
            <a:r>
              <a:rPr lang="de-DE" sz="1200" kern="1200" dirty="0" smtClean="0">
                <a:solidFill>
                  <a:schemeClr val="tx1"/>
                </a:solidFill>
                <a:effectLst/>
                <a:latin typeface="+mn-lt"/>
                <a:ea typeface="+mn-ea"/>
                <a:cs typeface="+mn-cs"/>
              </a:rPr>
              <a:t>Je Falkenreviere können das bis zu 20 Plätze sein.</a:t>
            </a:r>
            <a:r>
              <a:rPr lang="de-CH" sz="1200" kern="1200" dirty="0" smtClean="0">
                <a:solidFill>
                  <a:schemeClr val="tx1"/>
                </a:solidFill>
                <a:effectLst/>
                <a:latin typeface="+mn-lt"/>
                <a:ea typeface="+mn-ea"/>
                <a:cs typeface="+mn-cs"/>
              </a:rPr>
              <a:t/>
            </a:r>
            <a:br>
              <a:rPr lang="de-CH" sz="1200" kern="1200" dirty="0" smtClean="0">
                <a:solidFill>
                  <a:schemeClr val="tx1"/>
                </a:solidFill>
                <a:effectLst/>
                <a:latin typeface="+mn-lt"/>
                <a:ea typeface="+mn-ea"/>
                <a:cs typeface="+mn-cs"/>
              </a:rPr>
            </a:br>
            <a:r>
              <a:rPr lang="de-DE" sz="1200" kern="1200" dirty="0" smtClean="0">
                <a:solidFill>
                  <a:schemeClr val="tx1"/>
                </a:solidFill>
                <a:effectLst/>
                <a:latin typeface="+mn-lt"/>
                <a:ea typeface="+mn-ea"/>
                <a:cs typeface="+mn-cs"/>
              </a:rPr>
              <a:t>Felsbrüter wählen den Brutfelsen oder mehrere Nebenfelsen, Geländevorsprünge,</a:t>
            </a:r>
            <a:r>
              <a:rPr lang="de-CH" sz="1200" kern="1200" dirty="0" smtClean="0">
                <a:solidFill>
                  <a:schemeClr val="tx1"/>
                </a:solidFill>
                <a:effectLst/>
                <a:latin typeface="+mn-lt"/>
                <a:ea typeface="+mn-ea"/>
                <a:cs typeface="+mn-cs"/>
              </a:rPr>
              <a:t/>
            </a:r>
            <a:br>
              <a:rPr lang="de-CH" sz="1200" kern="1200" dirty="0" smtClean="0">
                <a:solidFill>
                  <a:schemeClr val="tx1"/>
                </a:solidFill>
                <a:effectLst/>
                <a:latin typeface="+mn-lt"/>
                <a:ea typeface="+mn-ea"/>
                <a:cs typeface="+mn-cs"/>
              </a:rPr>
            </a:br>
            <a:r>
              <a:rPr lang="de-DE" sz="1200" kern="1200" dirty="0" err="1" smtClean="0">
                <a:solidFill>
                  <a:schemeClr val="tx1"/>
                </a:solidFill>
                <a:effectLst/>
                <a:latin typeface="+mn-lt"/>
                <a:ea typeface="+mn-ea"/>
                <a:cs typeface="+mn-cs"/>
              </a:rPr>
              <a:t>Waldblössen</a:t>
            </a:r>
            <a:r>
              <a:rPr lang="de-DE" sz="1200" kern="1200" dirty="0" smtClean="0">
                <a:solidFill>
                  <a:schemeClr val="tx1"/>
                </a:solidFill>
                <a:effectLst/>
                <a:latin typeface="+mn-lt"/>
                <a:ea typeface="+mn-ea"/>
                <a:cs typeface="+mn-cs"/>
              </a:rPr>
              <a:t>, Geröllhalden oder freistehende oder abgestorbene Bäume.</a:t>
            </a:r>
            <a:r>
              <a:rPr lang="de-CH" sz="1200" kern="1200" dirty="0" smtClean="0">
                <a:solidFill>
                  <a:schemeClr val="tx1"/>
                </a:solidFill>
                <a:effectLst/>
                <a:latin typeface="+mn-lt"/>
                <a:ea typeface="+mn-ea"/>
                <a:cs typeface="+mn-cs"/>
              </a:rPr>
              <a:t/>
            </a:r>
            <a:br>
              <a:rPr lang="de-CH" sz="1200" kern="1200" dirty="0" smtClean="0">
                <a:solidFill>
                  <a:schemeClr val="tx1"/>
                </a:solidFill>
                <a:effectLst/>
                <a:latin typeface="+mn-lt"/>
                <a:ea typeface="+mn-ea"/>
                <a:cs typeface="+mn-cs"/>
              </a:rPr>
            </a:br>
            <a:r>
              <a:rPr lang="de-DE" sz="1200" kern="1200" dirty="0" smtClean="0">
                <a:solidFill>
                  <a:schemeClr val="tx1"/>
                </a:solidFill>
                <a:effectLst/>
                <a:latin typeface="+mn-lt"/>
                <a:ea typeface="+mn-ea"/>
                <a:cs typeface="+mn-cs"/>
              </a:rPr>
              <a:t>Meistens liegt der </a:t>
            </a:r>
            <a:r>
              <a:rPr lang="de-DE" sz="1200" kern="1200" dirty="0" err="1" smtClean="0">
                <a:solidFill>
                  <a:schemeClr val="tx1"/>
                </a:solidFill>
                <a:effectLst/>
                <a:latin typeface="+mn-lt"/>
                <a:ea typeface="+mn-ea"/>
                <a:cs typeface="+mn-cs"/>
              </a:rPr>
              <a:t>Rupfplatz</a:t>
            </a:r>
            <a:r>
              <a:rPr lang="de-DE" sz="1200" kern="1200" dirty="0" smtClean="0">
                <a:solidFill>
                  <a:schemeClr val="tx1"/>
                </a:solidFill>
                <a:effectLst/>
                <a:latin typeface="+mn-lt"/>
                <a:ea typeface="+mn-ea"/>
                <a:cs typeface="+mn-cs"/>
              </a:rPr>
              <a:t> mit Sichtverbindung zum Brutplatz.</a:t>
            </a:r>
            <a:r>
              <a:rPr lang="de-CH" sz="1200" kern="1200" dirty="0" smtClean="0">
                <a:solidFill>
                  <a:schemeClr val="tx1"/>
                </a:solidFill>
                <a:effectLst/>
                <a:latin typeface="+mn-lt"/>
                <a:ea typeface="+mn-ea"/>
                <a:cs typeface="+mn-cs"/>
              </a:rPr>
              <a:t/>
            </a:r>
            <a:br>
              <a:rPr lang="de-CH" sz="1200" kern="1200" dirty="0" smtClean="0">
                <a:solidFill>
                  <a:schemeClr val="tx1"/>
                </a:solidFill>
                <a:effectLst/>
                <a:latin typeface="+mn-lt"/>
                <a:ea typeface="+mn-ea"/>
                <a:cs typeface="+mn-cs"/>
              </a:rPr>
            </a:br>
            <a:r>
              <a:rPr lang="de-DE" sz="1200" kern="1200" dirty="0" smtClean="0">
                <a:solidFill>
                  <a:schemeClr val="tx1"/>
                </a:solidFill>
                <a:effectLst/>
                <a:latin typeface="+mn-lt"/>
                <a:ea typeface="+mn-ea"/>
                <a:cs typeface="+mn-cs"/>
              </a:rPr>
              <a:t>Junge flügge Wanderfalken rupfen an beliebigen Zufallsplätzen.</a:t>
            </a:r>
          </a:p>
          <a:p>
            <a:endParaRPr lang="de-CH"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Gebäudebrüter wählen </a:t>
            </a:r>
            <a:r>
              <a:rPr lang="de-DE" sz="1200" kern="1200" dirty="0" err="1" smtClean="0">
                <a:solidFill>
                  <a:schemeClr val="tx1"/>
                </a:solidFill>
                <a:effectLst/>
                <a:latin typeface="+mn-lt"/>
                <a:ea typeface="+mn-ea"/>
                <a:cs typeface="+mn-cs"/>
              </a:rPr>
              <a:t>grosse</a:t>
            </a:r>
            <a:r>
              <a:rPr lang="de-DE" sz="1200" kern="1200" dirty="0" smtClean="0">
                <a:solidFill>
                  <a:schemeClr val="tx1"/>
                </a:solidFill>
                <a:effectLst/>
                <a:latin typeface="+mn-lt"/>
                <a:ea typeface="+mn-ea"/>
                <a:cs typeface="+mn-cs"/>
              </a:rPr>
              <a:t> Gebäude, Flachdächer, Türme, Masten und selten Bäume.</a:t>
            </a:r>
          </a:p>
          <a:p>
            <a:endParaRPr lang="de-CH"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Beute wird im Fluge gepackt, teils niedergeschlagen und vor dem Aufschlag</a:t>
            </a:r>
            <a:r>
              <a:rPr lang="de-CH" sz="1200" kern="1200" dirty="0" smtClean="0">
                <a:solidFill>
                  <a:schemeClr val="tx1"/>
                </a:solidFill>
                <a:effectLst/>
                <a:latin typeface="+mn-lt"/>
                <a:ea typeface="+mn-ea"/>
                <a:cs typeface="+mn-cs"/>
              </a:rPr>
              <a:t/>
            </a:r>
            <a:br>
              <a:rPr lang="de-CH" sz="1200" kern="1200" dirty="0" smtClean="0">
                <a:solidFill>
                  <a:schemeClr val="tx1"/>
                </a:solidFill>
                <a:effectLst/>
                <a:latin typeface="+mn-lt"/>
                <a:ea typeface="+mn-ea"/>
                <a:cs typeface="+mn-cs"/>
              </a:rPr>
            </a:br>
            <a:r>
              <a:rPr lang="de-DE" sz="1200" kern="1200" dirty="0" smtClean="0">
                <a:solidFill>
                  <a:schemeClr val="tx1"/>
                </a:solidFill>
                <a:effectLst/>
                <a:latin typeface="+mn-lt"/>
                <a:ea typeface="+mn-ea"/>
                <a:cs typeface="+mn-cs"/>
              </a:rPr>
              <a:t>abgefangen. Teils vom Boden aufgenommen oder gleich gerupft.</a:t>
            </a:r>
            <a:r>
              <a:rPr lang="de-CH" sz="1200" kern="1200" dirty="0" smtClean="0">
                <a:solidFill>
                  <a:schemeClr val="tx1"/>
                </a:solidFill>
                <a:effectLst/>
                <a:latin typeface="+mn-lt"/>
                <a:ea typeface="+mn-ea"/>
                <a:cs typeface="+mn-cs"/>
              </a:rPr>
              <a:t/>
            </a:r>
            <a:br>
              <a:rPr lang="de-CH" sz="1200" kern="1200" dirty="0" smtClean="0">
                <a:solidFill>
                  <a:schemeClr val="tx1"/>
                </a:solidFill>
                <a:effectLst/>
                <a:latin typeface="+mn-lt"/>
                <a:ea typeface="+mn-ea"/>
                <a:cs typeface="+mn-cs"/>
              </a:rPr>
            </a:br>
            <a:r>
              <a:rPr lang="de-DE" sz="1200" kern="1200" dirty="0" smtClean="0">
                <a:solidFill>
                  <a:schemeClr val="tx1"/>
                </a:solidFill>
                <a:effectLst/>
                <a:latin typeface="+mn-lt"/>
                <a:ea typeface="+mn-ea"/>
                <a:cs typeface="+mn-cs"/>
              </a:rPr>
              <a:t>Tot durch Aufprall oder Nackenbiss.</a:t>
            </a:r>
            <a:r>
              <a:rPr lang="de-CH" sz="1200" kern="1200" dirty="0" smtClean="0">
                <a:solidFill>
                  <a:schemeClr val="tx1"/>
                </a:solidFill>
                <a:effectLst/>
                <a:latin typeface="+mn-lt"/>
                <a:ea typeface="+mn-ea"/>
                <a:cs typeface="+mn-cs"/>
              </a:rPr>
              <a:t/>
            </a:r>
            <a:br>
              <a:rPr lang="de-CH" sz="1200" kern="1200" dirty="0" smtClean="0">
                <a:solidFill>
                  <a:schemeClr val="tx1"/>
                </a:solidFill>
                <a:effectLst/>
                <a:latin typeface="+mn-lt"/>
                <a:ea typeface="+mn-ea"/>
                <a:cs typeface="+mn-cs"/>
              </a:rPr>
            </a:br>
            <a:r>
              <a:rPr lang="de-DE" sz="1200" kern="1200" dirty="0" smtClean="0">
                <a:solidFill>
                  <a:schemeClr val="tx1"/>
                </a:solidFill>
                <a:effectLst/>
                <a:latin typeface="+mn-lt"/>
                <a:ea typeface="+mn-ea"/>
                <a:cs typeface="+mn-cs"/>
              </a:rPr>
              <a:t>Der Wanderfalke als Bisstöter hat einen besonders geformten Schnabel mit </a:t>
            </a:r>
            <a:r>
              <a:rPr lang="de-DE" sz="1200" kern="1200" dirty="0" err="1" smtClean="0">
                <a:solidFill>
                  <a:schemeClr val="tx1"/>
                </a:solidFill>
                <a:effectLst/>
                <a:latin typeface="+mn-lt"/>
                <a:ea typeface="+mn-ea"/>
                <a:cs typeface="+mn-cs"/>
              </a:rPr>
              <a:t>Doppelhaken,dem</a:t>
            </a:r>
            <a:r>
              <a:rPr lang="de-DE" sz="1200" kern="1200" dirty="0" smtClean="0">
                <a:solidFill>
                  <a:schemeClr val="tx1"/>
                </a:solidFill>
                <a:effectLst/>
                <a:latin typeface="+mn-lt"/>
                <a:ea typeface="+mn-ea"/>
                <a:cs typeface="+mn-cs"/>
              </a:rPr>
              <a:t>  sogenannten Falkenzahn.</a:t>
            </a:r>
            <a:endParaRPr lang="de-CH" sz="1200" kern="1200" dirty="0" smtClean="0">
              <a:solidFill>
                <a:schemeClr val="tx1"/>
              </a:solidFill>
              <a:effectLst/>
              <a:latin typeface="+mn-lt"/>
              <a:ea typeface="+mn-ea"/>
              <a:cs typeface="+mn-cs"/>
            </a:endParaRPr>
          </a:p>
          <a:p>
            <a:endParaRPr lang="de-DE" baseline="0" dirty="0" smtClean="0"/>
          </a:p>
          <a:p>
            <a:endParaRPr lang="de-DE" baseline="0" dirty="0" smtClean="0"/>
          </a:p>
          <a:p>
            <a:endParaRPr lang="de-DE" baseline="0" dirty="0" smtClean="0"/>
          </a:p>
          <a:p>
            <a:endParaRPr lang="de-DE" baseline="0" dirty="0" smtClean="0"/>
          </a:p>
        </p:txBody>
      </p:sp>
      <p:sp>
        <p:nvSpPr>
          <p:cNvPr id="4" name="Foliennummernplatzhalter 3"/>
          <p:cNvSpPr>
            <a:spLocks noGrp="1"/>
          </p:cNvSpPr>
          <p:nvPr>
            <p:ph type="sldNum" sz="quarter" idx="10"/>
          </p:nvPr>
        </p:nvSpPr>
        <p:spPr/>
        <p:txBody>
          <a:bodyPr/>
          <a:lstStyle/>
          <a:p>
            <a:fld id="{DF6E295A-F415-4AF9-AEB6-F4DD5803D1F5}" type="slidenum">
              <a:rPr lang="de-CH" smtClean="0"/>
              <a:t>18</a:t>
            </a:fld>
            <a:endParaRPr lang="de-CH"/>
          </a:p>
        </p:txBody>
      </p:sp>
    </p:spTree>
    <p:extLst>
      <p:ext uri="{BB962C8B-B14F-4D97-AF65-F5344CB8AC3E}">
        <p14:creationId xmlns:p14="http://schemas.microsoft.com/office/powerpoint/2010/main" val="1727432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Silhouetten</a:t>
            </a:r>
            <a:r>
              <a:rPr lang="de-DE" baseline="0" dirty="0" smtClean="0"/>
              <a:t>: Taube, Möwe, Drossel, Feldlerche, Kiebitz, Buchfink, Rabe.</a:t>
            </a:r>
          </a:p>
          <a:p>
            <a:endParaRPr lang="de-DE" dirty="0" smtClean="0"/>
          </a:p>
          <a:p>
            <a:endParaRPr lang="de-DE" dirty="0" smtClean="0"/>
          </a:p>
          <a:p>
            <a:r>
              <a:rPr lang="de-DE" dirty="0" smtClean="0"/>
              <a:t>Nahrung:</a:t>
            </a:r>
          </a:p>
          <a:p>
            <a:r>
              <a:rPr lang="de-DE" dirty="0" smtClean="0"/>
              <a:t>Fast</a:t>
            </a:r>
            <a:r>
              <a:rPr lang="de-DE" baseline="0" dirty="0" smtClean="0"/>
              <a:t> </a:t>
            </a:r>
            <a:r>
              <a:rPr lang="de-DE" baseline="0" dirty="0" err="1" smtClean="0"/>
              <a:t>ausschliesslich</a:t>
            </a:r>
            <a:r>
              <a:rPr lang="de-DE" baseline="0" dirty="0" smtClean="0"/>
              <a:t> Vögel.</a:t>
            </a:r>
          </a:p>
          <a:p>
            <a:r>
              <a:rPr lang="de-DE" baseline="0" dirty="0" smtClean="0"/>
              <a:t>Insgesamt in Europa über 210 Arten nachgewiesen, keine Spezialisierung auf bestimmte Arten. Es wird gefressen, was vorhanden ist und gut erbeutet werden kann. In Städten wird auch in der Nacht bei Kunstlicht gejagt, darum werden auch Fledermäuse erbeutet oder durchziehende Vögel wie </a:t>
            </a:r>
            <a:r>
              <a:rPr lang="de-DE" baseline="0" dirty="0" err="1" smtClean="0"/>
              <a:t>z.B</a:t>
            </a:r>
            <a:r>
              <a:rPr lang="de-DE" baseline="0" dirty="0" smtClean="0"/>
              <a:t> Waldschnepfen am Kölner Dom oder Zwergtaucher und Rallen mitten in Berlin. </a:t>
            </a:r>
          </a:p>
          <a:p>
            <a:endParaRPr lang="de-DE" baseline="0" dirty="0" smtClean="0"/>
          </a:p>
          <a:p>
            <a:r>
              <a:rPr lang="de-CH" sz="1200" b="1" kern="1200" dirty="0" smtClean="0">
                <a:solidFill>
                  <a:schemeClr val="tx1"/>
                </a:solidFill>
                <a:effectLst/>
                <a:latin typeface="+mn-lt"/>
                <a:ea typeface="+mn-ea"/>
                <a:cs typeface="+mn-cs"/>
              </a:rPr>
              <a:t>Bedarf:</a:t>
            </a:r>
            <a:br>
              <a:rPr lang="de-CH" sz="1200" b="1"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Nettobedarf für M bei 125 </a:t>
            </a:r>
            <a:r>
              <a:rPr lang="de-CH" sz="1200" kern="1200" dirty="0" err="1" smtClean="0">
                <a:solidFill>
                  <a:schemeClr val="tx1"/>
                </a:solidFill>
                <a:effectLst/>
                <a:latin typeface="+mn-lt"/>
                <a:ea typeface="+mn-ea"/>
                <a:cs typeface="+mn-cs"/>
              </a:rPr>
              <a:t>g</a:t>
            </a:r>
            <a:r>
              <a:rPr lang="de-CH" sz="1200" kern="1200" dirty="0" smtClean="0">
                <a:solidFill>
                  <a:schemeClr val="tx1"/>
                </a:solidFill>
                <a:effectLst/>
                <a:latin typeface="+mn-lt"/>
                <a:ea typeface="+mn-ea"/>
                <a:cs typeface="+mn-cs"/>
              </a:rPr>
              <a:t> und für W bei 155 g.</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Entspricht ca. 20.5 % bzw. 16.5 % des Körpergewichtes.</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Bruttobedarf inkl. aller Beutereste für M bei 134 </a:t>
            </a:r>
            <a:r>
              <a:rPr lang="de-CH" sz="1200" kern="1200" dirty="0" err="1" smtClean="0">
                <a:solidFill>
                  <a:schemeClr val="tx1"/>
                </a:solidFill>
                <a:effectLst/>
                <a:latin typeface="+mn-lt"/>
                <a:ea typeface="+mn-ea"/>
                <a:cs typeface="+mn-cs"/>
              </a:rPr>
              <a:t>g</a:t>
            </a:r>
            <a:r>
              <a:rPr lang="de-CH" sz="1200" kern="1200" dirty="0" smtClean="0">
                <a:solidFill>
                  <a:schemeClr val="tx1"/>
                </a:solidFill>
                <a:effectLst/>
                <a:latin typeface="+mn-lt"/>
                <a:ea typeface="+mn-ea"/>
                <a:cs typeface="+mn-cs"/>
              </a:rPr>
              <a:t> und für W bei 172 </a:t>
            </a:r>
            <a:r>
              <a:rPr lang="de-CH" sz="1200" kern="1200" dirty="0" err="1" smtClean="0">
                <a:solidFill>
                  <a:schemeClr val="tx1"/>
                </a:solidFill>
                <a:effectLst/>
                <a:latin typeface="+mn-lt"/>
                <a:ea typeface="+mn-ea"/>
                <a:cs typeface="+mn-cs"/>
              </a:rPr>
              <a:t>g</a:t>
            </a:r>
            <a:r>
              <a:rPr lang="de-CH" sz="1200" kern="1200" dirty="0" smtClean="0">
                <a:solidFill>
                  <a:schemeClr val="tx1"/>
                </a:solidFill>
                <a:effectLst/>
                <a:latin typeface="+mn-lt"/>
                <a:ea typeface="+mn-ea"/>
                <a:cs typeface="+mn-cs"/>
              </a:rPr>
              <a:t> pro Tag.</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306 </a:t>
            </a:r>
            <a:r>
              <a:rPr lang="de-CH" sz="1200" kern="1200" dirty="0" err="1" smtClean="0">
                <a:solidFill>
                  <a:schemeClr val="tx1"/>
                </a:solidFill>
                <a:effectLst/>
                <a:latin typeface="+mn-lt"/>
                <a:ea typeface="+mn-ea"/>
                <a:cs typeface="+mn-cs"/>
              </a:rPr>
              <a:t>g</a:t>
            </a:r>
            <a:r>
              <a:rPr lang="de-CH" sz="1200" kern="1200" dirty="0" smtClean="0">
                <a:solidFill>
                  <a:schemeClr val="tx1"/>
                </a:solidFill>
                <a:effectLst/>
                <a:latin typeface="+mn-lt"/>
                <a:ea typeface="+mn-ea"/>
                <a:cs typeface="+mn-cs"/>
              </a:rPr>
              <a:t> pro Paar und Tag und 112 kg/Jahr.</a:t>
            </a:r>
          </a:p>
          <a:p>
            <a:endParaRPr lang="de-CH" sz="1200" kern="1200" dirty="0" smtClean="0">
              <a:solidFill>
                <a:schemeClr val="tx1"/>
              </a:solidFill>
              <a:effectLst/>
              <a:latin typeface="+mn-lt"/>
              <a:ea typeface="+mn-ea"/>
              <a:cs typeface="+mn-cs"/>
            </a:endParaRPr>
          </a:p>
          <a:p>
            <a:r>
              <a:rPr lang="de-CH" sz="1200" b="1" kern="1200" dirty="0" smtClean="0">
                <a:solidFill>
                  <a:schemeClr val="tx1"/>
                </a:solidFill>
                <a:effectLst/>
                <a:latin typeface="+mn-lt"/>
                <a:ea typeface="+mn-ea"/>
                <a:cs typeface="+mn-cs"/>
              </a:rPr>
              <a:t>Zeitaufwand: </a:t>
            </a:r>
            <a:br>
              <a:rPr lang="de-CH" sz="1200" b="1"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Bei normalen Beuteangebot und guter Sicht 1 bis max. 2 Stunden.</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Muss M brütendes W mitversorgen, ca. 2-3 Stunden.</a:t>
            </a:r>
          </a:p>
          <a:p>
            <a:r>
              <a:rPr lang="de-CH" sz="1200" kern="1200" dirty="0" smtClean="0">
                <a:solidFill>
                  <a:schemeClr val="tx1"/>
                </a:solidFill>
                <a:effectLst/>
                <a:latin typeface="+mn-lt"/>
                <a:ea typeface="+mn-ea"/>
                <a:cs typeface="+mn-cs"/>
              </a:rPr>
              <a:t>Jagen bis in tiefe Dämmerung, in Städten auch bei Kunstlicht.</a:t>
            </a:r>
          </a:p>
          <a:p>
            <a:endParaRPr lang="de-CH" sz="1200" b="1" kern="1200" dirty="0" smtClean="0">
              <a:solidFill>
                <a:schemeClr val="tx1"/>
              </a:solidFill>
              <a:effectLst/>
              <a:latin typeface="+mn-lt"/>
              <a:ea typeface="+mn-ea"/>
              <a:cs typeface="+mn-cs"/>
            </a:endParaRPr>
          </a:p>
          <a:p>
            <a:r>
              <a:rPr lang="de-CH" sz="1200" b="1" kern="1200" dirty="0" smtClean="0">
                <a:solidFill>
                  <a:schemeClr val="tx1"/>
                </a:solidFill>
                <a:effectLst/>
                <a:latin typeface="+mn-lt"/>
                <a:ea typeface="+mn-ea"/>
                <a:cs typeface="+mn-cs"/>
              </a:rPr>
              <a:t>Jagen bei Regen, Schneefall, Nebel:</a:t>
            </a:r>
            <a:br>
              <a:rPr lang="de-CH" sz="1200" b="1"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Bei normalem Regen fast gleich erfolgreich, ausser niedrig hängende Regenwolken behindern die Sicht oder Gewitterstürme den Flug.</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Auch Schneefall, beeinträchtigt den Jagderfolg kaum.</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Bei Nebel kann der Jagderfolg aber nahe Null sinken.</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Zum Jagen braucht es eine Sicht von gut 300 m, was bei Nebel nicht gegeben ist.</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Ohne Depot-Vorrat, kann sich das katastrophal auswirken, vor allem wenn eine Brut zu versorgen ist.</a:t>
            </a:r>
          </a:p>
          <a:p>
            <a:endParaRPr lang="de-CH" sz="1200" kern="1200" dirty="0" smtClean="0">
              <a:solidFill>
                <a:schemeClr val="tx1"/>
              </a:solidFill>
              <a:effectLst/>
              <a:latin typeface="+mn-lt"/>
              <a:ea typeface="+mn-ea"/>
              <a:cs typeface="+mn-cs"/>
            </a:endParaRPr>
          </a:p>
          <a:p>
            <a:r>
              <a:rPr lang="de-CH" sz="1200" b="1" kern="1200" dirty="0" smtClean="0">
                <a:solidFill>
                  <a:schemeClr val="tx1"/>
                </a:solidFill>
                <a:effectLst/>
                <a:latin typeface="+mn-lt"/>
                <a:ea typeface="+mn-ea"/>
                <a:cs typeface="+mn-cs"/>
              </a:rPr>
              <a:t>Depots:</a:t>
            </a:r>
            <a:br>
              <a:rPr lang="de-CH" sz="1200" b="1"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Greifvogelarten: Bei gutem Jagderfolg lagern sie Beutetiere im Horst.</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Falkenarten bilden hier die Ausnahme, auch der Wanderfalke.</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Sie legen mehrmals am Tag und oft an ganz bestimmten Plätzen Beute ab.</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Felsbrüter: wohl eher in Geröllhalden, auf Baumstümpfen, vor allem auf Vorsprüngen, Bänder, Nischen und Spalten der Brutfelsen und anderer Felsen.</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Beute wird einfach abgelegt, ohne Deckung.</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Depots überbrücken allerdings nur – aber immerhin – etwa einen Tag.</a:t>
            </a:r>
          </a:p>
          <a:p>
            <a:endParaRPr lang="de-CH" sz="1200" kern="1200" dirty="0" smtClean="0">
              <a:solidFill>
                <a:schemeClr val="tx1"/>
              </a:solidFill>
              <a:effectLst/>
              <a:latin typeface="+mn-lt"/>
              <a:ea typeface="+mn-ea"/>
              <a:cs typeface="+mn-cs"/>
            </a:endParaRPr>
          </a:p>
          <a:p>
            <a:endParaRPr lang="de-CH" sz="1200" kern="1200" dirty="0" smtClean="0">
              <a:solidFill>
                <a:schemeClr val="tx1"/>
              </a:solidFill>
              <a:effectLst/>
              <a:latin typeface="+mn-lt"/>
              <a:ea typeface="+mn-ea"/>
              <a:cs typeface="+mn-cs"/>
            </a:endParaRPr>
          </a:p>
          <a:p>
            <a:endParaRPr lang="de-CH" sz="1200" kern="1200" dirty="0" smtClean="0">
              <a:solidFill>
                <a:schemeClr val="tx1"/>
              </a:solidFill>
              <a:effectLst/>
              <a:latin typeface="+mn-lt"/>
              <a:ea typeface="+mn-ea"/>
              <a:cs typeface="+mn-cs"/>
            </a:endParaRPr>
          </a:p>
          <a:p>
            <a:endParaRPr lang="de-DE" baseline="0" dirty="0" smtClean="0"/>
          </a:p>
        </p:txBody>
      </p:sp>
      <p:sp>
        <p:nvSpPr>
          <p:cNvPr id="4" name="Foliennummernplatzhalter 3"/>
          <p:cNvSpPr>
            <a:spLocks noGrp="1"/>
          </p:cNvSpPr>
          <p:nvPr>
            <p:ph type="sldNum" sz="quarter" idx="10"/>
          </p:nvPr>
        </p:nvSpPr>
        <p:spPr/>
        <p:txBody>
          <a:bodyPr/>
          <a:lstStyle/>
          <a:p>
            <a:fld id="{DF6E295A-F415-4AF9-AEB6-F4DD5803D1F5}" type="slidenum">
              <a:rPr lang="de-CH" smtClean="0"/>
              <a:t>19</a:t>
            </a:fld>
            <a:endParaRPr lang="de-CH"/>
          </a:p>
        </p:txBody>
      </p:sp>
    </p:spTree>
    <p:extLst>
      <p:ext uri="{BB962C8B-B14F-4D97-AF65-F5344CB8AC3E}">
        <p14:creationId xmlns:p14="http://schemas.microsoft.com/office/powerpoint/2010/main" val="2108911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DF6E295A-F415-4AF9-AEB6-F4DD5803D1F5}" type="slidenum">
              <a:rPr lang="de-CH" smtClean="0"/>
              <a:t>2</a:t>
            </a:fld>
            <a:endParaRPr lang="de-CH"/>
          </a:p>
        </p:txBody>
      </p:sp>
    </p:spTree>
    <p:extLst>
      <p:ext uri="{BB962C8B-B14F-4D97-AF65-F5344CB8AC3E}">
        <p14:creationId xmlns:p14="http://schemas.microsoft.com/office/powerpoint/2010/main" val="4128256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dirty="0" smtClean="0">
                <a:latin typeface="Arial"/>
                <a:cs typeface="Arial"/>
              </a:rPr>
              <a:t>Die Balz beginnt manchmal</a:t>
            </a:r>
            <a:r>
              <a:rPr lang="de-DE" b="0" baseline="0" dirty="0" smtClean="0">
                <a:latin typeface="Arial"/>
                <a:cs typeface="Arial"/>
              </a:rPr>
              <a:t> bereits im Herbst, sicherlich aber im Februar mit Balzflügen, häufigem Rufen, Füttern des Weibchens und </a:t>
            </a:r>
            <a:r>
              <a:rPr lang="de-DE" b="0" dirty="0" smtClean="0">
                <a:latin typeface="Arial"/>
                <a:cs typeface="Arial"/>
              </a:rPr>
              <a:t>Beuteübergabe in der Luft.</a:t>
            </a:r>
          </a:p>
          <a:p>
            <a:r>
              <a:rPr lang="de-DE" b="0" dirty="0" smtClean="0">
                <a:latin typeface="Arial"/>
                <a:cs typeface="Arial"/>
              </a:rPr>
              <a:t>Wanderfalken</a:t>
            </a:r>
            <a:r>
              <a:rPr lang="de-DE" b="0" baseline="0" dirty="0" smtClean="0">
                <a:latin typeface="Arial"/>
                <a:cs typeface="Arial"/>
              </a:rPr>
              <a:t> brüten in der Regel erst ab dem dritten Kalenderjahr. Weibchen siedeln sich circa um die 100 km vom Geburtsort an, Männchen meist nur um 50 km. </a:t>
            </a:r>
            <a:endParaRPr lang="de-DE" b="0" dirty="0"/>
          </a:p>
        </p:txBody>
      </p:sp>
      <p:sp>
        <p:nvSpPr>
          <p:cNvPr id="4" name="Foliennummernplatzhalter 3"/>
          <p:cNvSpPr>
            <a:spLocks noGrp="1"/>
          </p:cNvSpPr>
          <p:nvPr>
            <p:ph type="sldNum" sz="quarter" idx="10"/>
          </p:nvPr>
        </p:nvSpPr>
        <p:spPr/>
        <p:txBody>
          <a:bodyPr/>
          <a:lstStyle/>
          <a:p>
            <a:fld id="{DF6E295A-F415-4AF9-AEB6-F4DD5803D1F5}" type="slidenum">
              <a:rPr lang="de-CH" smtClean="0"/>
              <a:t>20</a:t>
            </a:fld>
            <a:endParaRPr lang="de-CH" dirty="0"/>
          </a:p>
        </p:txBody>
      </p:sp>
    </p:spTree>
    <p:extLst>
      <p:ext uri="{BB962C8B-B14F-4D97-AF65-F5344CB8AC3E}">
        <p14:creationId xmlns:p14="http://schemas.microsoft.com/office/powerpoint/2010/main" val="1700469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a:t>
            </a:r>
            <a:r>
              <a:rPr lang="de-DE" baseline="0" dirty="0" smtClean="0"/>
              <a:t> Wanderfalken sind in der Regel ab dem 3. Lebensjahr geschlechtsreif.</a:t>
            </a:r>
          </a:p>
          <a:p>
            <a:r>
              <a:rPr lang="de-DE" baseline="0" dirty="0" smtClean="0"/>
              <a:t>monogame Partnerschaft.</a:t>
            </a:r>
          </a:p>
          <a:p>
            <a:endParaRPr lang="de-DE" baseline="0" dirty="0" smtClean="0"/>
          </a:p>
          <a:p>
            <a:r>
              <a:rPr lang="de-DE" b="1" baseline="0" dirty="0" smtClean="0"/>
              <a:t>Nest:</a:t>
            </a:r>
          </a:p>
          <a:p>
            <a:r>
              <a:rPr lang="de-DE" baseline="0" dirty="0" smtClean="0"/>
              <a:t>Überwiegend in Felsnischen, also Felsbrüter.</a:t>
            </a:r>
          </a:p>
          <a:p>
            <a:r>
              <a:rPr lang="de-DE" baseline="0" dirty="0" smtClean="0"/>
              <a:t>Gebäudebrüter.</a:t>
            </a:r>
          </a:p>
          <a:p>
            <a:r>
              <a:rPr lang="de-DE" baseline="0" dirty="0" smtClean="0"/>
              <a:t>Das Nest besteht aus lockerem Material mit Mulde, welche das Weibchen scharrt. Kein Nestbau.</a:t>
            </a:r>
          </a:p>
          <a:p>
            <a:r>
              <a:rPr lang="de-DE" baseline="0" dirty="0" smtClean="0"/>
              <a:t>Wanderfalken nutzen auch Nester anderer Vogelarten.</a:t>
            </a:r>
          </a:p>
          <a:p>
            <a:endParaRPr lang="de-DE" baseline="0" dirty="0" smtClean="0"/>
          </a:p>
          <a:p>
            <a:r>
              <a:rPr lang="de-DE" b="1" baseline="0" dirty="0" smtClean="0"/>
              <a:t>Legebeginn:</a:t>
            </a:r>
          </a:p>
          <a:p>
            <a:r>
              <a:rPr lang="de-DE" baseline="0" dirty="0" smtClean="0"/>
              <a:t>Ab Mitte März, Anfang April.</a:t>
            </a:r>
          </a:p>
          <a:p>
            <a:endParaRPr lang="de-DE" baseline="0" dirty="0" smtClean="0"/>
          </a:p>
          <a:p>
            <a:r>
              <a:rPr lang="de-DE" b="1" baseline="0" dirty="0" err="1" smtClean="0"/>
              <a:t>Gelegegrösse</a:t>
            </a:r>
            <a:r>
              <a:rPr lang="de-DE" b="1" baseline="0" dirty="0" smtClean="0"/>
              <a:t>:</a:t>
            </a:r>
          </a:p>
          <a:p>
            <a:r>
              <a:rPr lang="de-DE" baseline="0" dirty="0" smtClean="0"/>
              <a:t>Ca. 3-4 Eier</a:t>
            </a:r>
          </a:p>
          <a:p>
            <a:endParaRPr lang="de-DE" baseline="0" dirty="0" smtClean="0"/>
          </a:p>
          <a:p>
            <a:r>
              <a:rPr lang="de-DE" b="1" baseline="0" dirty="0" smtClean="0"/>
              <a:t>Eier:</a:t>
            </a:r>
          </a:p>
          <a:p>
            <a:r>
              <a:rPr lang="de-DE" baseline="0" dirty="0" smtClean="0"/>
              <a:t>Breitoval, auf gelblich </a:t>
            </a:r>
            <a:r>
              <a:rPr lang="de-DE" baseline="0" dirty="0" err="1" smtClean="0"/>
              <a:t>weissem</a:t>
            </a:r>
            <a:r>
              <a:rPr lang="de-DE" baseline="0" dirty="0" smtClean="0"/>
              <a:t> Grund, komplett braun bis rotbraun gefleckt.</a:t>
            </a:r>
          </a:p>
          <a:p>
            <a:endParaRPr lang="de-DE" baseline="0" dirty="0" smtClean="0"/>
          </a:p>
          <a:p>
            <a:r>
              <a:rPr lang="de-DE" b="1" baseline="0" dirty="0" smtClean="0"/>
              <a:t>Brutdauer:</a:t>
            </a:r>
          </a:p>
          <a:p>
            <a:r>
              <a:rPr lang="de-DE" baseline="0" dirty="0" smtClean="0"/>
              <a:t>29-32 Tage.</a:t>
            </a:r>
          </a:p>
          <a:p>
            <a:r>
              <a:rPr lang="de-DE" baseline="0" dirty="0" smtClean="0"/>
              <a:t>Obwohl beide brüten, brütet das Weibchen häufiger.</a:t>
            </a:r>
          </a:p>
          <a:p>
            <a:r>
              <a:rPr lang="de-DE" baseline="0" dirty="0" smtClean="0"/>
              <a:t>JUV schlüpfen +- synchron.</a:t>
            </a:r>
          </a:p>
          <a:p>
            <a:endParaRPr lang="de-DE" baseline="0" dirty="0" smtClean="0"/>
          </a:p>
          <a:p>
            <a:r>
              <a:rPr lang="de-DE" b="1" baseline="0" dirty="0" smtClean="0"/>
              <a:t>Jahresbruten:</a:t>
            </a:r>
          </a:p>
          <a:p>
            <a:r>
              <a:rPr lang="de-DE" baseline="0" dirty="0" smtClean="0"/>
              <a:t>Eine Brut pro Jahr.</a:t>
            </a:r>
          </a:p>
          <a:p>
            <a:endParaRPr lang="de-DE" dirty="0"/>
          </a:p>
        </p:txBody>
      </p:sp>
      <p:sp>
        <p:nvSpPr>
          <p:cNvPr id="4" name="Foliennummernplatzhalter 3"/>
          <p:cNvSpPr>
            <a:spLocks noGrp="1"/>
          </p:cNvSpPr>
          <p:nvPr>
            <p:ph type="sldNum" sz="quarter" idx="10"/>
          </p:nvPr>
        </p:nvSpPr>
        <p:spPr/>
        <p:txBody>
          <a:bodyPr/>
          <a:lstStyle/>
          <a:p>
            <a:fld id="{DF6E295A-F415-4AF9-AEB6-F4DD5803D1F5}" type="slidenum">
              <a:rPr lang="de-CH" smtClean="0"/>
              <a:t>21</a:t>
            </a:fld>
            <a:endParaRPr lang="de-CH" dirty="0"/>
          </a:p>
        </p:txBody>
      </p:sp>
    </p:spTree>
    <p:extLst>
      <p:ext uri="{BB962C8B-B14F-4D97-AF65-F5344CB8AC3E}">
        <p14:creationId xmlns:p14="http://schemas.microsoft.com/office/powerpoint/2010/main" val="4013363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a:t>
            </a:r>
            <a:r>
              <a:rPr lang="de-DE" baseline="0" dirty="0" smtClean="0"/>
              <a:t> Jungen bleiben 5-7 Wochen im Nest und werden danach noch 3-4 Wochen von den Eltern geführt. </a:t>
            </a:r>
            <a:endParaRPr lang="de-DE" dirty="0"/>
          </a:p>
        </p:txBody>
      </p:sp>
      <p:sp>
        <p:nvSpPr>
          <p:cNvPr id="4" name="Foliennummernplatzhalter 3"/>
          <p:cNvSpPr>
            <a:spLocks noGrp="1"/>
          </p:cNvSpPr>
          <p:nvPr>
            <p:ph type="sldNum" sz="quarter" idx="10"/>
          </p:nvPr>
        </p:nvSpPr>
        <p:spPr/>
        <p:txBody>
          <a:bodyPr/>
          <a:lstStyle/>
          <a:p>
            <a:fld id="{DF6E295A-F415-4AF9-AEB6-F4DD5803D1F5}" type="slidenum">
              <a:rPr lang="de-CH" smtClean="0"/>
              <a:t>22</a:t>
            </a:fld>
            <a:endParaRPr lang="de-CH" dirty="0"/>
          </a:p>
        </p:txBody>
      </p:sp>
    </p:spTree>
    <p:extLst>
      <p:ext uri="{BB962C8B-B14F-4D97-AF65-F5344CB8AC3E}">
        <p14:creationId xmlns:p14="http://schemas.microsoft.com/office/powerpoint/2010/main" val="22087865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 Meistens  Alter</a:t>
            </a:r>
            <a:r>
              <a:rPr lang="de-DE" baseline="0" dirty="0" smtClean="0"/>
              <a:t> zwischen 4-10 Jahren. </a:t>
            </a:r>
            <a:endParaRPr lang="de-DE" dirty="0"/>
          </a:p>
        </p:txBody>
      </p:sp>
      <p:sp>
        <p:nvSpPr>
          <p:cNvPr id="4" name="Foliennummernplatzhalter 3"/>
          <p:cNvSpPr>
            <a:spLocks noGrp="1"/>
          </p:cNvSpPr>
          <p:nvPr>
            <p:ph type="sldNum" sz="quarter" idx="10"/>
          </p:nvPr>
        </p:nvSpPr>
        <p:spPr/>
        <p:txBody>
          <a:bodyPr/>
          <a:lstStyle/>
          <a:p>
            <a:fld id="{DF6E295A-F415-4AF9-AEB6-F4DD5803D1F5}" type="slidenum">
              <a:rPr lang="de-CH" smtClean="0"/>
              <a:t>23</a:t>
            </a:fld>
            <a:endParaRPr lang="de-CH" dirty="0"/>
          </a:p>
        </p:txBody>
      </p:sp>
    </p:spTree>
    <p:extLst>
      <p:ext uri="{BB962C8B-B14F-4D97-AF65-F5344CB8AC3E}">
        <p14:creationId xmlns:p14="http://schemas.microsoft.com/office/powerpoint/2010/main" val="23568151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Foto: </a:t>
            </a:r>
            <a:r>
              <a:rPr lang="de-DE" dirty="0" err="1" smtClean="0"/>
              <a:t>Pixabay</a:t>
            </a:r>
            <a:endParaRPr lang="de-DE" dirty="0"/>
          </a:p>
        </p:txBody>
      </p:sp>
      <p:sp>
        <p:nvSpPr>
          <p:cNvPr id="4" name="Foliennummernplatzhalter 3"/>
          <p:cNvSpPr>
            <a:spLocks noGrp="1"/>
          </p:cNvSpPr>
          <p:nvPr>
            <p:ph type="sldNum" sz="quarter" idx="10"/>
          </p:nvPr>
        </p:nvSpPr>
        <p:spPr/>
        <p:txBody>
          <a:bodyPr/>
          <a:lstStyle/>
          <a:p>
            <a:fld id="{DF6E295A-F415-4AF9-AEB6-F4DD5803D1F5}" type="slidenum">
              <a:rPr lang="de-CH" smtClean="0"/>
              <a:t>24</a:t>
            </a:fld>
            <a:endParaRPr lang="de-CH"/>
          </a:p>
        </p:txBody>
      </p:sp>
    </p:spTree>
    <p:extLst>
      <p:ext uri="{BB962C8B-B14F-4D97-AF65-F5344CB8AC3E}">
        <p14:creationId xmlns:p14="http://schemas.microsoft.com/office/powerpoint/2010/main" val="2355823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sz="1200" kern="1200" dirty="0" smtClean="0">
              <a:solidFill>
                <a:schemeClr val="tx1"/>
              </a:solidFill>
              <a:effectLst/>
              <a:latin typeface="+mn-lt"/>
              <a:ea typeface="+mn-ea"/>
              <a:cs typeface="+mn-cs"/>
            </a:endParaRPr>
          </a:p>
          <a:p>
            <a:r>
              <a:rPr lang="de-DE" sz="1200" b="1" kern="1200" dirty="0" smtClean="0">
                <a:solidFill>
                  <a:schemeClr val="tx1"/>
                </a:solidFill>
                <a:effectLst/>
                <a:latin typeface="+mn-lt"/>
                <a:ea typeface="+mn-ea"/>
                <a:cs typeface="+mn-cs"/>
              </a:rPr>
              <a:t>Uhu:</a:t>
            </a:r>
            <a:r>
              <a:rPr lang="de-CH" sz="1200" b="1" kern="1200" dirty="0" smtClean="0">
                <a:solidFill>
                  <a:schemeClr val="tx1"/>
                </a:solidFill>
                <a:effectLst/>
                <a:latin typeface="+mn-lt"/>
                <a:ea typeface="+mn-ea"/>
                <a:cs typeface="+mn-cs"/>
              </a:rPr>
              <a:t/>
            </a:r>
            <a:br>
              <a:rPr lang="de-CH" sz="1200" b="1" kern="1200" dirty="0" smtClean="0">
                <a:solidFill>
                  <a:schemeClr val="tx1"/>
                </a:solidFill>
                <a:effectLst/>
                <a:latin typeface="+mn-lt"/>
                <a:ea typeface="+mn-ea"/>
                <a:cs typeface="+mn-cs"/>
              </a:rPr>
            </a:br>
            <a:r>
              <a:rPr lang="de-DE" sz="1200" kern="1200" dirty="0" smtClean="0">
                <a:solidFill>
                  <a:schemeClr val="tx1"/>
                </a:solidFill>
                <a:effectLst/>
                <a:latin typeface="+mn-lt"/>
                <a:ea typeface="+mn-ea"/>
                <a:cs typeface="+mn-cs"/>
              </a:rPr>
              <a:t>Der Uhu ist der natürliche Feind des Wanderfalken</a:t>
            </a:r>
            <a:r>
              <a:rPr lang="de-CH" sz="1200" kern="1200" dirty="0" smtClean="0">
                <a:solidFill>
                  <a:schemeClr val="tx1"/>
                </a:solidFill>
                <a:effectLst/>
                <a:latin typeface="+mn-lt"/>
                <a:ea typeface="+mn-ea"/>
                <a:cs typeface="+mn-cs"/>
              </a:rPr>
              <a:t>.</a:t>
            </a:r>
            <a:r>
              <a:rPr lang="de-CH" sz="1200" kern="1200" baseline="0" dirty="0" smtClean="0">
                <a:solidFill>
                  <a:schemeClr val="tx1"/>
                </a:solidFill>
                <a:effectLst/>
                <a:latin typeface="+mn-lt"/>
                <a:ea typeface="+mn-ea"/>
                <a:cs typeface="+mn-cs"/>
              </a:rPr>
              <a:t> Junge und Weibchen auf dem Nest werden durch den Uhu geschlagen. </a:t>
            </a:r>
          </a:p>
          <a:p>
            <a:r>
              <a:rPr lang="de-DE" sz="1200" kern="1200" dirty="0" smtClean="0">
                <a:solidFill>
                  <a:schemeClr val="tx1"/>
                </a:solidFill>
                <a:effectLst/>
                <a:latin typeface="+mn-lt"/>
                <a:ea typeface="+mn-ea"/>
                <a:cs typeface="+mn-cs"/>
              </a:rPr>
              <a:t>Nestlinge des Wanderfalken werden überwiegend im Alter von 4-5 Wochen sowie kurz vor oder nach dem Ausfliegen geschlagen.</a:t>
            </a:r>
            <a:r>
              <a:rPr lang="de-CH" sz="1200" kern="1200" dirty="0" smtClean="0">
                <a:solidFill>
                  <a:schemeClr val="tx1"/>
                </a:solidFill>
                <a:effectLst/>
                <a:latin typeface="+mn-lt"/>
                <a:ea typeface="+mn-ea"/>
                <a:cs typeface="+mn-cs"/>
              </a:rPr>
              <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Der</a:t>
            </a:r>
            <a:r>
              <a:rPr lang="de-CH" sz="1200" kern="1200" baseline="0" dirty="0" smtClean="0">
                <a:solidFill>
                  <a:schemeClr val="tx1"/>
                </a:solidFill>
                <a:effectLst/>
                <a:latin typeface="+mn-lt"/>
                <a:ea typeface="+mn-ea"/>
                <a:cs typeface="+mn-cs"/>
              </a:rPr>
              <a:t> </a:t>
            </a:r>
            <a:r>
              <a:rPr lang="de-CH" sz="1200" kern="1200" dirty="0" smtClean="0">
                <a:solidFill>
                  <a:schemeClr val="tx1"/>
                </a:solidFill>
                <a:effectLst/>
                <a:latin typeface="+mn-lt"/>
                <a:ea typeface="+mn-ea"/>
                <a:cs typeface="+mn-cs"/>
              </a:rPr>
              <a:t>Wanderfalke</a:t>
            </a:r>
            <a:r>
              <a:rPr lang="de-CH" sz="1200" kern="1200" baseline="0" dirty="0" smtClean="0">
                <a:solidFill>
                  <a:schemeClr val="tx1"/>
                </a:solidFill>
                <a:effectLst/>
                <a:latin typeface="+mn-lt"/>
                <a:ea typeface="+mn-ea"/>
                <a:cs typeface="+mn-cs"/>
              </a:rPr>
              <a:t> benützt eine </a:t>
            </a:r>
            <a:r>
              <a:rPr lang="de-CH" sz="1200" kern="1200" baseline="0" dirty="0" err="1" smtClean="0">
                <a:solidFill>
                  <a:schemeClr val="tx1"/>
                </a:solidFill>
                <a:effectLst/>
                <a:latin typeface="+mn-lt"/>
                <a:ea typeface="+mn-ea"/>
                <a:cs typeface="+mn-cs"/>
              </a:rPr>
              <a:t>Brutwand</a:t>
            </a:r>
            <a:r>
              <a:rPr lang="de-CH" sz="1200" kern="1200" baseline="0" dirty="0" smtClean="0">
                <a:solidFill>
                  <a:schemeClr val="tx1"/>
                </a:solidFill>
                <a:effectLst/>
                <a:latin typeface="+mn-lt"/>
                <a:ea typeface="+mn-ea"/>
                <a:cs typeface="+mn-cs"/>
              </a:rPr>
              <a:t> nicht mehr, wenn der Uhu darin brütet. </a:t>
            </a:r>
            <a:endParaRPr lang="de-CH"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p:txBody>
      </p:sp>
      <p:sp>
        <p:nvSpPr>
          <p:cNvPr id="4" name="Foliennummernplatzhalter 3"/>
          <p:cNvSpPr>
            <a:spLocks noGrp="1"/>
          </p:cNvSpPr>
          <p:nvPr>
            <p:ph type="sldNum" sz="quarter" idx="10"/>
          </p:nvPr>
        </p:nvSpPr>
        <p:spPr/>
        <p:txBody>
          <a:bodyPr/>
          <a:lstStyle/>
          <a:p>
            <a:fld id="{DF6E295A-F415-4AF9-AEB6-F4DD5803D1F5}" type="slidenum">
              <a:rPr lang="de-CH" smtClean="0"/>
              <a:t>25</a:t>
            </a:fld>
            <a:endParaRPr lang="de-CH" dirty="0"/>
          </a:p>
        </p:txBody>
      </p:sp>
    </p:spTree>
    <p:extLst>
      <p:ext uri="{BB962C8B-B14F-4D97-AF65-F5344CB8AC3E}">
        <p14:creationId xmlns:p14="http://schemas.microsoft.com/office/powerpoint/2010/main" val="23994711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b="0" baseline="0" dirty="0" smtClean="0"/>
              <a:t>Ende 1940 und während den 1950er Jahren wurde zum ersten Mal das Pestizid DDT </a:t>
            </a:r>
            <a:r>
              <a:rPr lang="de-DE" b="0" baseline="0" dirty="0" err="1" smtClean="0"/>
              <a:t>grossflächig</a:t>
            </a:r>
            <a:r>
              <a:rPr lang="de-DE" b="0" baseline="0" dirty="0" smtClean="0"/>
              <a:t> verwendet. In der Schweiz wurden z.B. Maikäfer mit </a:t>
            </a:r>
            <a:r>
              <a:rPr lang="de-DE" b="0" baseline="0" dirty="0" err="1" smtClean="0"/>
              <a:t>Sprühungen</a:t>
            </a:r>
            <a:r>
              <a:rPr lang="de-DE" b="0" baseline="0" dirty="0" smtClean="0"/>
              <a:t> von DDT aus dem Flugzeug bekämpft. </a:t>
            </a:r>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b="0" baseline="0" dirty="0" smtClean="0"/>
              <a:t>Bei Vögeln, u.a. beim Wanderfalken stellte man fest, dass DDT und weitere Produkte wie die Insektizide </a:t>
            </a:r>
            <a:r>
              <a:rPr lang="de-DE" b="0" baseline="0" dirty="0" err="1" smtClean="0"/>
              <a:t>Dieldrin</a:t>
            </a:r>
            <a:r>
              <a:rPr lang="de-DE" b="0" baseline="0" dirty="0" smtClean="0"/>
              <a:t>, Aldrin, Lindan zu folgenden Problemen führten:</a:t>
            </a:r>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b="0" baseline="0" dirty="0" smtClean="0"/>
              <a:t>Verminderte </a:t>
            </a:r>
            <a:r>
              <a:rPr lang="de-DE" b="0" baseline="0" dirty="0" err="1" smtClean="0"/>
              <a:t>Gelegegrösse</a:t>
            </a:r>
            <a:endParaRPr lang="de-DE" b="0" baseline="0"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b="0" baseline="0" dirty="0" smtClean="0"/>
              <a:t>Dünnschalige Eier daher Eiverluste durch Schalenbruch beim Brüten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b="0" baseline="0" dirty="0" smtClean="0"/>
              <a:t>Eierfressen durch die Brutvögel selbst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b="0" baseline="0" dirty="0" smtClean="0"/>
              <a:t>Vorzeitiges Ende der Brutaktivitäten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b="0" baseline="0" dirty="0" smtClean="0"/>
              <a:t>Erhöhte Embryo- und </a:t>
            </a:r>
            <a:r>
              <a:rPr lang="de-DE" b="0" baseline="0" dirty="0" err="1" smtClean="0"/>
              <a:t>Nestlingssterblichkeit</a:t>
            </a:r>
            <a:endParaRPr lang="de-DE" b="0" baseline="0"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b="0" baseline="0" dirty="0" smtClean="0"/>
              <a:t>Erhöhte Mortalität durch die Insektizide</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b="0" baseline="0" dirty="0" smtClean="0"/>
              <a:t>Dies führte zu einem Rückgang des Bruterfolges und zum massiven Rückgang der Art. </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b="0" baseline="0" dirty="0" smtClean="0"/>
              <a:t>Bioindikatoren sind Organismen, die sehr empfindlich auf Änderungen in ihrem Lebensraum reagieren und somit zuverlässige Anzeiger für die Qualität ihrer Umwelt sind. </a:t>
            </a:r>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b="0" baseline="0" dirty="0" smtClean="0"/>
              <a:t>DDT: </a:t>
            </a:r>
            <a:r>
              <a:rPr lang="de-DE" b="0" baseline="0" dirty="0" err="1" smtClean="0"/>
              <a:t>Dichlordiphenyltrichlorethan</a:t>
            </a: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b="0" baseline="0" dirty="0" smtClean="0"/>
              <a:t>Ist ein Insektizid, das seit Anfang der 1940er Jahre als Kontakt- und </a:t>
            </a:r>
            <a:r>
              <a:rPr lang="de-DE" b="0" baseline="0" dirty="0" err="1" smtClean="0"/>
              <a:t>Frassgift</a:t>
            </a:r>
            <a:r>
              <a:rPr lang="de-DE" b="0" baseline="0" dirty="0" smtClean="0"/>
              <a:t> eingesetzt wird. Wegen seiner guten Wirksamkeit gegen</a:t>
            </a:r>
          </a:p>
          <a:p>
            <a:pPr marL="0" marR="0" indent="0" algn="l" defTabSz="914400" rtl="0" eaLnBrk="1" fontAlgn="auto" latinLnBrk="0" hangingPunct="1">
              <a:lnSpc>
                <a:spcPct val="100000"/>
              </a:lnSpc>
              <a:spcBef>
                <a:spcPts val="0"/>
              </a:spcBef>
              <a:spcAft>
                <a:spcPts val="0"/>
              </a:spcAft>
              <a:buClrTx/>
              <a:buSzTx/>
              <a:buFontTx/>
              <a:buNone/>
              <a:tabLst/>
              <a:defRPr/>
            </a:pPr>
            <a:r>
              <a:rPr lang="de-DE" b="0" baseline="0" dirty="0" smtClean="0"/>
              <a:t>Insekten, der geringen Toxizität für Säugetiere und des einfachen Herstellungsverfahrens, war es jahrzehntelang das weltweit </a:t>
            </a:r>
          </a:p>
          <a:p>
            <a:pPr marL="0" marR="0" indent="0" algn="l" defTabSz="914400" rtl="0" eaLnBrk="1" fontAlgn="auto" latinLnBrk="0" hangingPunct="1">
              <a:lnSpc>
                <a:spcPct val="100000"/>
              </a:lnSpc>
              <a:spcBef>
                <a:spcPts val="0"/>
              </a:spcBef>
              <a:spcAft>
                <a:spcPts val="0"/>
              </a:spcAft>
              <a:buClrTx/>
              <a:buSzTx/>
              <a:buFontTx/>
              <a:buNone/>
              <a:tabLst/>
              <a:defRPr/>
            </a:pPr>
            <a:r>
              <a:rPr lang="de-DE" b="0" baseline="0" dirty="0" smtClean="0"/>
              <a:t>meistverwendete Insektizid. Allerdings reicherte es sich wegen seiner chemischen Stabilität und guten Fettlöslichkeit im Gewebe von</a:t>
            </a:r>
          </a:p>
          <a:p>
            <a:pPr marL="0" marR="0" indent="0" algn="l" defTabSz="914400" rtl="0" eaLnBrk="1" fontAlgn="auto" latinLnBrk="0" hangingPunct="1">
              <a:lnSpc>
                <a:spcPct val="100000"/>
              </a:lnSpc>
              <a:spcBef>
                <a:spcPts val="0"/>
              </a:spcBef>
              <a:spcAft>
                <a:spcPts val="0"/>
              </a:spcAft>
              <a:buClrTx/>
              <a:buSzTx/>
              <a:buFontTx/>
              <a:buNone/>
              <a:tabLst/>
              <a:defRPr/>
            </a:pPr>
            <a:r>
              <a:rPr lang="de-DE" b="0" baseline="0" dirty="0" smtClean="0"/>
              <a:t>Menschen und Tieren am Ende der Nahrungskette an.</a:t>
            </a:r>
          </a:p>
          <a:p>
            <a:pPr marL="0" marR="0" indent="0" algn="l" defTabSz="914400" rtl="0" eaLnBrk="1" fontAlgn="auto" latinLnBrk="0" hangingPunct="1">
              <a:lnSpc>
                <a:spcPct val="100000"/>
              </a:lnSpc>
              <a:spcBef>
                <a:spcPts val="0"/>
              </a:spcBef>
              <a:spcAft>
                <a:spcPts val="0"/>
              </a:spcAft>
              <a:buClrTx/>
              <a:buSzTx/>
              <a:buFontTx/>
              <a:buNone/>
              <a:tabLst/>
              <a:defRPr/>
            </a:pPr>
            <a:r>
              <a:rPr lang="de-DE" b="0" baseline="0" dirty="0" smtClean="0"/>
              <a:t>Im Laufe der Zeit wurde festgestellt, dass DDT und weitere Insektizide hormonähnliche Wirkung zeigen.</a:t>
            </a:r>
          </a:p>
          <a:p>
            <a:pPr marL="0" marR="0" indent="0" algn="l" defTabSz="914400" rtl="0" eaLnBrk="1" fontAlgn="auto" latinLnBrk="0" hangingPunct="1">
              <a:lnSpc>
                <a:spcPct val="100000"/>
              </a:lnSpc>
              <a:spcBef>
                <a:spcPts val="0"/>
              </a:spcBef>
              <a:spcAft>
                <a:spcPts val="0"/>
              </a:spcAft>
              <a:buClrTx/>
              <a:buSzTx/>
              <a:buFontTx/>
              <a:buNone/>
              <a:tabLst/>
              <a:defRPr/>
            </a:pPr>
            <a:r>
              <a:rPr lang="de-DE" b="0" baseline="0" dirty="0" smtClean="0"/>
              <a:t>Greifvögel legten Eier mit dünneren Schalen, was zu erheblichen Bestandseinbrüchen führte. </a:t>
            </a:r>
          </a:p>
          <a:p>
            <a:pPr marL="0" marR="0" indent="0" algn="l" defTabSz="914400" rtl="0" eaLnBrk="1" fontAlgn="auto" latinLnBrk="0" hangingPunct="1">
              <a:lnSpc>
                <a:spcPct val="100000"/>
              </a:lnSpc>
              <a:spcBef>
                <a:spcPts val="0"/>
              </a:spcBef>
              <a:spcAft>
                <a:spcPts val="0"/>
              </a:spcAft>
              <a:buClrTx/>
              <a:buSzTx/>
              <a:buFontTx/>
              <a:buNone/>
              <a:tabLst/>
              <a:defRPr/>
            </a:pPr>
            <a:r>
              <a:rPr lang="de-DE" b="0" baseline="0" dirty="0" smtClean="0"/>
              <a:t>DDT geriet in Verdacht, beim Menschen Krebs auszulösen zu können.</a:t>
            </a:r>
          </a:p>
          <a:p>
            <a:pPr marL="0" marR="0" indent="0" algn="l" defTabSz="914400" rtl="0" eaLnBrk="1" fontAlgn="auto" latinLnBrk="0" hangingPunct="1">
              <a:lnSpc>
                <a:spcPct val="100000"/>
              </a:lnSpc>
              <a:spcBef>
                <a:spcPts val="0"/>
              </a:spcBef>
              <a:spcAft>
                <a:spcPts val="0"/>
              </a:spcAft>
              <a:buClrTx/>
              <a:buSzTx/>
              <a:buFontTx/>
              <a:buNone/>
              <a:tabLst/>
              <a:defRPr/>
            </a:pPr>
            <a:r>
              <a:rPr lang="de-DE" b="0" baseline="0" dirty="0" smtClean="0"/>
              <a:t>Aus diesen Gründen wurde die Verwendung von DDT von den meisten westlichen Industrieländern in den 1970iger Jahren verboten.</a:t>
            </a:r>
          </a:p>
          <a:p>
            <a:pPr marL="0" marR="0" indent="0" algn="l" defTabSz="914400" rtl="0" eaLnBrk="1" fontAlgn="auto" latinLnBrk="0" hangingPunct="1">
              <a:lnSpc>
                <a:spcPct val="100000"/>
              </a:lnSpc>
              <a:spcBef>
                <a:spcPts val="0"/>
              </a:spcBef>
              <a:spcAft>
                <a:spcPts val="0"/>
              </a:spcAft>
              <a:buClrTx/>
              <a:buSzTx/>
              <a:buFontTx/>
              <a:buNone/>
              <a:tabLst/>
              <a:defRPr/>
            </a:pPr>
            <a:r>
              <a:rPr lang="de-DE" b="0" baseline="0" dirty="0" smtClean="0"/>
              <a:t>In Ländern, die das Stockholmer Übereinkommen über persistente  organische Schadstoffe aus dem Jahr 2004 ratifiziert haben, ist die Herstellung und Verwendung von DDT</a:t>
            </a:r>
          </a:p>
          <a:p>
            <a:pPr marL="0" marR="0" indent="0" algn="l" defTabSz="914400" rtl="0" eaLnBrk="1" fontAlgn="auto" latinLnBrk="0" hangingPunct="1">
              <a:lnSpc>
                <a:spcPct val="100000"/>
              </a:lnSpc>
              <a:spcBef>
                <a:spcPts val="0"/>
              </a:spcBef>
              <a:spcAft>
                <a:spcPts val="0"/>
              </a:spcAft>
              <a:buClrTx/>
              <a:buSzTx/>
              <a:buFontTx/>
              <a:buNone/>
              <a:tabLst/>
              <a:defRPr/>
            </a:pPr>
            <a:r>
              <a:rPr lang="de-DE" b="0" baseline="0" dirty="0" smtClean="0"/>
              <a:t>nur noch zur Bekämpfung von krankheitsübertragenden Insekten, insbesondere den Überträgern der Malaria, zulässig. </a:t>
            </a:r>
            <a:r>
              <a:rPr lang="de-DE" b="0" baseline="0" smtClean="0"/>
              <a:t>In vielen Entwicklungsländern wird DDT aber nach wie vor in viel zu hohen Mengen angewendet. </a:t>
            </a:r>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p:txBody>
      </p:sp>
      <p:sp>
        <p:nvSpPr>
          <p:cNvPr id="4" name="Foliennummernplatzhalter 3"/>
          <p:cNvSpPr>
            <a:spLocks noGrp="1"/>
          </p:cNvSpPr>
          <p:nvPr>
            <p:ph type="sldNum" sz="quarter" idx="10"/>
          </p:nvPr>
        </p:nvSpPr>
        <p:spPr/>
        <p:txBody>
          <a:bodyPr/>
          <a:lstStyle/>
          <a:p>
            <a:fld id="{DF6E295A-F415-4AF9-AEB6-F4DD5803D1F5}" type="slidenum">
              <a:rPr lang="de-CH" smtClean="0"/>
              <a:t>26</a:t>
            </a:fld>
            <a:endParaRPr lang="de-CH" dirty="0"/>
          </a:p>
        </p:txBody>
      </p:sp>
    </p:spTree>
    <p:extLst>
      <p:ext uri="{BB962C8B-B14F-4D97-AF65-F5344CB8AC3E}">
        <p14:creationId xmlns:p14="http://schemas.microsoft.com/office/powerpoint/2010/main" val="2212546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b="1" baseline="0" dirty="0" smtClean="0"/>
              <a:t>Klettersport:</a:t>
            </a: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b="0" baseline="0" dirty="0" smtClean="0"/>
              <a:t>Klettern in Brutwänden ist für die Wanderfalkenbruten eine </a:t>
            </a:r>
            <a:r>
              <a:rPr lang="de-DE" b="0" baseline="0" dirty="0" err="1" smtClean="0"/>
              <a:t>grosse</a:t>
            </a:r>
            <a:r>
              <a:rPr lang="de-DE" b="0" baseline="0" dirty="0" smtClean="0"/>
              <a:t> Störung. </a:t>
            </a:r>
          </a:p>
          <a:p>
            <a:pPr marL="0" marR="0" indent="0" algn="l" defTabSz="914400" rtl="0" eaLnBrk="1" fontAlgn="auto" latinLnBrk="0" hangingPunct="1">
              <a:lnSpc>
                <a:spcPct val="100000"/>
              </a:lnSpc>
              <a:spcBef>
                <a:spcPts val="0"/>
              </a:spcBef>
              <a:spcAft>
                <a:spcPts val="0"/>
              </a:spcAft>
              <a:buClrTx/>
              <a:buSzTx/>
              <a:buFontTx/>
              <a:buNone/>
              <a:tabLst/>
              <a:defRPr/>
            </a:pPr>
            <a:r>
              <a:rPr lang="de-DE" b="0" baseline="0" dirty="0" smtClean="0"/>
              <a:t>Die Wanderfalken verlassen die Brut und fliegen Scheinangriffe, rufen und sind extrem aufgeregt.</a:t>
            </a:r>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b="1" baseline="0" dirty="0" smtClean="0"/>
              <a:t>Klettersport:</a:t>
            </a: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b="0" baseline="0" dirty="0" smtClean="0"/>
              <a:t>Störungen, verursacht durch Kletterer haben folgende Auswirkungen:</a:t>
            </a:r>
          </a:p>
          <a:p>
            <a:pPr marL="0" marR="0" indent="0" algn="l" defTabSz="914400" rtl="0" eaLnBrk="1" fontAlgn="auto" latinLnBrk="0" hangingPunct="1">
              <a:lnSpc>
                <a:spcPct val="100000"/>
              </a:lnSpc>
              <a:spcBef>
                <a:spcPts val="0"/>
              </a:spcBef>
              <a:spcAft>
                <a:spcPts val="0"/>
              </a:spcAft>
              <a:buClrTx/>
              <a:buSzTx/>
              <a:buFontTx/>
              <a:buNone/>
              <a:tabLst/>
              <a:defRPr/>
            </a:pPr>
            <a:r>
              <a:rPr lang="de-DE" b="0" baseline="0" dirty="0" smtClean="0"/>
              <a:t>-   Brutplätze werden nicht mehr besetzt.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b="0" baseline="0" dirty="0" smtClean="0"/>
              <a:t>Gefahr des Erkaltens und Absterbens von Eiern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b="0" baseline="0" dirty="0" smtClean="0"/>
              <a:t>Fast flügge Vögel springen aus dem Nest – diese sind dann in der Regel verloren</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de-DE" b="0" baseline="0"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b="0" baseline="0" dirty="0" smtClean="0"/>
              <a:t>Dieselben Auswirkungen haben auch Störungen durch Fotografen und Gleitschirmfliegern. </a:t>
            </a:r>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p:txBody>
      </p:sp>
      <p:sp>
        <p:nvSpPr>
          <p:cNvPr id="4" name="Foliennummernplatzhalter 3"/>
          <p:cNvSpPr>
            <a:spLocks noGrp="1"/>
          </p:cNvSpPr>
          <p:nvPr>
            <p:ph type="sldNum" sz="quarter" idx="10"/>
          </p:nvPr>
        </p:nvSpPr>
        <p:spPr/>
        <p:txBody>
          <a:bodyPr/>
          <a:lstStyle/>
          <a:p>
            <a:fld id="{DF6E295A-F415-4AF9-AEB6-F4DD5803D1F5}" type="slidenum">
              <a:rPr lang="de-CH" smtClean="0"/>
              <a:t>27</a:t>
            </a:fld>
            <a:endParaRPr lang="de-CH" dirty="0"/>
          </a:p>
        </p:txBody>
      </p:sp>
    </p:spTree>
    <p:extLst>
      <p:ext uri="{BB962C8B-B14F-4D97-AF65-F5344CB8AC3E}">
        <p14:creationId xmlns:p14="http://schemas.microsoft.com/office/powerpoint/2010/main" val="23994711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b="0" baseline="0" dirty="0" smtClean="0"/>
              <a:t>Kollisionen von Wanderfalken, insbesondere von Jungtieren,  mit Windrädern sind vor allem in </a:t>
            </a:r>
            <a:r>
              <a:rPr lang="de-DE" b="0" baseline="0" dirty="0" err="1" smtClean="0"/>
              <a:t>Horstnähe</a:t>
            </a:r>
            <a:r>
              <a:rPr lang="de-DE" b="0" baseline="0" dirty="0" smtClean="0"/>
              <a:t> ein Problem.  Windanlagen sollten mindesten einen km Abstand von Horsten haben. </a:t>
            </a:r>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p:txBody>
      </p:sp>
      <p:sp>
        <p:nvSpPr>
          <p:cNvPr id="4" name="Foliennummernplatzhalter 3"/>
          <p:cNvSpPr>
            <a:spLocks noGrp="1"/>
          </p:cNvSpPr>
          <p:nvPr>
            <p:ph type="sldNum" sz="quarter" idx="10"/>
          </p:nvPr>
        </p:nvSpPr>
        <p:spPr/>
        <p:txBody>
          <a:bodyPr/>
          <a:lstStyle/>
          <a:p>
            <a:fld id="{DF6E295A-F415-4AF9-AEB6-F4DD5803D1F5}" type="slidenum">
              <a:rPr lang="de-CH" smtClean="0"/>
              <a:t>28</a:t>
            </a:fld>
            <a:endParaRPr lang="de-CH" dirty="0"/>
          </a:p>
        </p:txBody>
      </p:sp>
    </p:spTree>
    <p:extLst>
      <p:ext uri="{BB962C8B-B14F-4D97-AF65-F5344CB8AC3E}">
        <p14:creationId xmlns:p14="http://schemas.microsoft.com/office/powerpoint/2010/main" val="2399471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dirty="0" smtClean="0"/>
              <a:t>Literatur: Der Wanderfalke in Deutschland – Band 1</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Foto: </a:t>
            </a:r>
            <a:r>
              <a:rPr lang="de-DE" dirty="0" err="1" smtClean="0"/>
              <a:t>Pixabay</a:t>
            </a:r>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b="1" baseline="0" dirty="0" smtClean="0"/>
              <a:t>Vergiftungen durch Taubenzüchter:</a:t>
            </a:r>
          </a:p>
          <a:p>
            <a:pPr marL="0" marR="0" indent="0" algn="l" defTabSz="914400" rtl="0" eaLnBrk="1" fontAlgn="auto" latinLnBrk="0" hangingPunct="1">
              <a:lnSpc>
                <a:spcPct val="100000"/>
              </a:lnSpc>
              <a:spcBef>
                <a:spcPts val="0"/>
              </a:spcBef>
              <a:spcAft>
                <a:spcPts val="0"/>
              </a:spcAft>
              <a:buClrTx/>
              <a:buSzTx/>
              <a:buFontTx/>
              <a:buNone/>
              <a:tabLst/>
              <a:defRPr/>
            </a:pPr>
            <a:r>
              <a:rPr lang="de-DE" b="0" baseline="0" dirty="0" smtClean="0"/>
              <a:t>Taubenzüchter in der Schweiz haben gezielt Tauben ein tödliches Nervengift in den Nacken gestrichen, sie dann fliegen gelassen und wenn ein Wanderfalke sie schlägt und rupft ist er innert Minuten tot. Paradebeispiel dafür war die Video-Übertragung am Wanderfalken-Nistplatz an der </a:t>
            </a:r>
            <a:r>
              <a:rPr lang="de-DE" b="0" baseline="0" dirty="0" err="1" smtClean="0"/>
              <a:t>Josefstrasse</a:t>
            </a:r>
            <a:r>
              <a:rPr lang="de-DE" b="0" baseline="0" dirty="0" smtClean="0"/>
              <a:t> in Zürich.</a:t>
            </a:r>
          </a:p>
          <a:p>
            <a:pPr marL="0" marR="0" indent="0" algn="l" defTabSz="914400" rtl="0" eaLnBrk="1" fontAlgn="auto" latinLnBrk="0" hangingPunct="1">
              <a:lnSpc>
                <a:spcPct val="100000"/>
              </a:lnSpc>
              <a:spcBef>
                <a:spcPts val="0"/>
              </a:spcBef>
              <a:spcAft>
                <a:spcPts val="0"/>
              </a:spcAft>
              <a:buClrTx/>
              <a:buSzTx/>
              <a:buFontTx/>
              <a:buNone/>
              <a:tabLst/>
              <a:defRPr/>
            </a:pPr>
            <a:r>
              <a:rPr lang="de-DE" b="0" baseline="0" dirty="0" smtClean="0"/>
              <a:t>Zu sehen war, wie ein Wanderfalken-Weibchen mit einer Taube angeflogen kam und beim Rupfen plötzlich umkippte und kurz darauf unter Zuckungen starb. Eine Analyse des toten Falken ergab, dass das Tier an</a:t>
            </a:r>
          </a:p>
          <a:p>
            <a:pPr marL="0" marR="0" indent="0" algn="l" defTabSz="914400" rtl="0" eaLnBrk="1" fontAlgn="auto" latinLnBrk="0" hangingPunct="1">
              <a:lnSpc>
                <a:spcPct val="100000"/>
              </a:lnSpc>
              <a:spcBef>
                <a:spcPts val="0"/>
              </a:spcBef>
              <a:spcAft>
                <a:spcPts val="0"/>
              </a:spcAft>
              <a:buClrTx/>
              <a:buSzTx/>
              <a:buFontTx/>
              <a:buNone/>
              <a:tabLst/>
              <a:defRPr/>
            </a:pPr>
            <a:r>
              <a:rPr lang="de-DE" b="0" baseline="0" dirty="0" smtClean="0"/>
              <a:t>einem Nervengift gestorben war.</a:t>
            </a:r>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b="0" baseline="0" dirty="0" smtClean="0"/>
              <a:t>BirdLife Schweiz hat ein Merkblatt „Vorsätzliche Vergiftung von Wanderfalken und anderen Greifvögeln“ erarbeitet, welches aufzeigt, was im Falle eines Fundes eines toten Wanderfalken oder eines anderen toten Greifvogels zu tun ist. Am besten wird sofort die Polizei verständigt: Tel 117. Diese sind verpflichtet, den Fall aufzunehmen, da es sich um ein Offizialdelikt handelt. </a:t>
            </a:r>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p:txBody>
      </p:sp>
      <p:sp>
        <p:nvSpPr>
          <p:cNvPr id="4" name="Foliennummernplatzhalter 3"/>
          <p:cNvSpPr>
            <a:spLocks noGrp="1"/>
          </p:cNvSpPr>
          <p:nvPr>
            <p:ph type="sldNum" sz="quarter" idx="10"/>
          </p:nvPr>
        </p:nvSpPr>
        <p:spPr/>
        <p:txBody>
          <a:bodyPr/>
          <a:lstStyle/>
          <a:p>
            <a:fld id="{DF6E295A-F415-4AF9-AEB6-F4DD5803D1F5}" type="slidenum">
              <a:rPr lang="de-CH" smtClean="0"/>
              <a:t>29</a:t>
            </a:fld>
            <a:endParaRPr lang="de-CH" dirty="0"/>
          </a:p>
        </p:txBody>
      </p:sp>
    </p:spTree>
    <p:extLst>
      <p:ext uri="{BB962C8B-B14F-4D97-AF65-F5344CB8AC3E}">
        <p14:creationId xmlns:p14="http://schemas.microsoft.com/office/powerpoint/2010/main" val="2399471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Der Wanderfalke wurde durch </a:t>
            </a:r>
            <a:r>
              <a:rPr lang="de-CH" dirty="0" smtClean="0"/>
              <a:t>BirdLife </a:t>
            </a:r>
            <a:r>
              <a:rPr lang="de-CH" dirty="0"/>
              <a:t>Schweiz </a:t>
            </a:r>
            <a:r>
              <a:rPr lang="de-CH" dirty="0" smtClean="0"/>
              <a:t>zum </a:t>
            </a:r>
            <a:r>
              <a:rPr lang="de-CH" dirty="0"/>
              <a:t>Vogel des Jahres 2018 </a:t>
            </a:r>
            <a:r>
              <a:rPr lang="de-CH" dirty="0" smtClean="0"/>
              <a:t>gewählt</a:t>
            </a:r>
            <a:r>
              <a:rPr lang="de-CH" dirty="0"/>
              <a:t>.</a:t>
            </a:r>
            <a:br>
              <a:rPr lang="de-CH" dirty="0"/>
            </a:br>
            <a:r>
              <a:rPr lang="de-CH" dirty="0" smtClean="0"/>
              <a:t>Nach</a:t>
            </a:r>
            <a:r>
              <a:rPr lang="de-CH" baseline="0" dirty="0" smtClean="0"/>
              <a:t> einem massiven Einbruch der Bestände wegen DDT hatte er sich in der Schweiz wieder gut erholt. Man rechnete mit einem Bestand von rund 350-400 Brutpaaren. Durch Vergiftungen von Wanderfalken durch Taubenzüchter gehen die Bestände mancherorts wieder stark zurück: im </a:t>
            </a:r>
            <a:r>
              <a:rPr lang="de-CH" baseline="0" dirty="0" err="1" smtClean="0"/>
              <a:t>Nordjura</a:t>
            </a:r>
            <a:r>
              <a:rPr lang="de-CH" baseline="0" dirty="0" smtClean="0"/>
              <a:t> bis zu 45% heute gibt es noch rund 300 Brutpaare in der Schweiz. Dies zeigt wie verletzlich Bestände von bedrohten Arten sind. </a:t>
            </a:r>
          </a:p>
          <a:p>
            <a:endParaRPr lang="de-CH" baseline="0" dirty="0" smtClean="0"/>
          </a:p>
          <a:p>
            <a:r>
              <a:rPr lang="de-CH" dirty="0" smtClean="0"/>
              <a:t>Foto</a:t>
            </a:r>
            <a:r>
              <a:rPr lang="de-CH" dirty="0"/>
              <a:t>: Horst </a:t>
            </a:r>
            <a:r>
              <a:rPr lang="de-CH" dirty="0" err="1"/>
              <a:t>Jegen</a:t>
            </a:r>
            <a:endParaRPr lang="de-CH" dirty="0"/>
          </a:p>
        </p:txBody>
      </p:sp>
      <p:sp>
        <p:nvSpPr>
          <p:cNvPr id="4" name="Foliennummernplatzhalter 3"/>
          <p:cNvSpPr>
            <a:spLocks noGrp="1"/>
          </p:cNvSpPr>
          <p:nvPr>
            <p:ph type="sldNum" sz="quarter" idx="10"/>
          </p:nvPr>
        </p:nvSpPr>
        <p:spPr/>
        <p:txBody>
          <a:bodyPr/>
          <a:lstStyle/>
          <a:p>
            <a:fld id="{DF6E295A-F415-4AF9-AEB6-F4DD5803D1F5}" type="slidenum">
              <a:rPr lang="de-CH" smtClean="0"/>
              <a:t>3</a:t>
            </a:fld>
            <a:endParaRPr lang="de-CH"/>
          </a:p>
        </p:txBody>
      </p:sp>
    </p:spTree>
    <p:extLst>
      <p:ext uri="{BB962C8B-B14F-4D97-AF65-F5344CB8AC3E}">
        <p14:creationId xmlns:p14="http://schemas.microsoft.com/office/powerpoint/2010/main" val="13058774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b="0" baseline="0" dirty="0" smtClean="0"/>
              <a:t>Vor allem in Deutschland wurde die wenigen Horste, welche nach dem Einsatz von DDT übrig geblieben waren, zusätzlich stark beeinträchtigt durch Entnahme von Eiern und Jungvögeln, welche verkauft wurden. Fast in jedem Bundesland entstand dadurch eine Gruppe Wanderfalkenschutz, welche die Horste fast rund um die Uhr bewachten. </a:t>
            </a:r>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b="0" baseline="0" dirty="0" smtClean="0"/>
              <a:t>Der Abschuss von Wanderfalken durch Taubenzüchter wurde verboten. </a:t>
            </a:r>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p:txBody>
      </p:sp>
      <p:sp>
        <p:nvSpPr>
          <p:cNvPr id="4" name="Foliennummernplatzhalter 3"/>
          <p:cNvSpPr>
            <a:spLocks noGrp="1"/>
          </p:cNvSpPr>
          <p:nvPr>
            <p:ph type="sldNum" sz="quarter" idx="10"/>
          </p:nvPr>
        </p:nvSpPr>
        <p:spPr/>
        <p:txBody>
          <a:bodyPr/>
          <a:lstStyle/>
          <a:p>
            <a:fld id="{DF6E295A-F415-4AF9-AEB6-F4DD5803D1F5}" type="slidenum">
              <a:rPr lang="de-CH" smtClean="0"/>
              <a:t>30</a:t>
            </a:fld>
            <a:endParaRPr lang="de-CH" dirty="0"/>
          </a:p>
        </p:txBody>
      </p:sp>
    </p:spTree>
    <p:extLst>
      <p:ext uri="{BB962C8B-B14F-4D97-AF65-F5344CB8AC3E}">
        <p14:creationId xmlns:p14="http://schemas.microsoft.com/office/powerpoint/2010/main" val="23994711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b="1" baseline="0" dirty="0" err="1" smtClean="0"/>
              <a:t>Schutzmassnahmen</a:t>
            </a:r>
            <a:r>
              <a:rPr lang="de-DE" b="1" baseline="0" dirty="0" smtClean="0"/>
              <a: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b="0" baseline="0" dirty="0" smtClean="0"/>
              <a:t>Bewachung gefährdeter Brutplätze während der Fortpflanzungsperiode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b="0" baseline="0" dirty="0" smtClean="0"/>
              <a:t>Ausweisen von Nestschutzzonen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b="0" baseline="0" dirty="0" smtClean="0"/>
              <a:t>Schaffung von wettergeschützten Brutnischen an Felsen, in Steinbrüchen und an Bauwerken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b="0" baseline="0" dirty="0" smtClean="0"/>
              <a:t>Sensibilisierung von Sportlern, Wanderern etc.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b="0" baseline="0" dirty="0" smtClean="0"/>
              <a:t>Verbot der Pestizide (Stockholmer Übereinkommen!)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b="0" baseline="0" dirty="0" smtClean="0"/>
              <a:t>Verfolgung und Bestrafung von </a:t>
            </a:r>
            <a:r>
              <a:rPr lang="de-DE" b="0" baseline="0" dirty="0" err="1" smtClean="0"/>
              <a:t>Wanderfalkenvergiftern</a:t>
            </a: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b="0" baseline="0" dirty="0" smtClean="0"/>
          </a:p>
        </p:txBody>
      </p:sp>
      <p:sp>
        <p:nvSpPr>
          <p:cNvPr id="4" name="Foliennummernplatzhalter 3"/>
          <p:cNvSpPr>
            <a:spLocks noGrp="1"/>
          </p:cNvSpPr>
          <p:nvPr>
            <p:ph type="sldNum" sz="quarter" idx="10"/>
          </p:nvPr>
        </p:nvSpPr>
        <p:spPr/>
        <p:txBody>
          <a:bodyPr/>
          <a:lstStyle/>
          <a:p>
            <a:fld id="{DF6E295A-F415-4AF9-AEB6-F4DD5803D1F5}" type="slidenum">
              <a:rPr lang="de-CH" smtClean="0"/>
              <a:t>31</a:t>
            </a:fld>
            <a:endParaRPr lang="de-CH" dirty="0"/>
          </a:p>
        </p:txBody>
      </p:sp>
    </p:spTree>
    <p:extLst>
      <p:ext uri="{BB962C8B-B14F-4D97-AF65-F5344CB8AC3E}">
        <p14:creationId xmlns:p14="http://schemas.microsoft.com/office/powerpoint/2010/main" val="23994711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F6E295A-F415-4AF9-AEB6-F4DD5803D1F5}" type="slidenum">
              <a:rPr lang="de-CH" smtClean="0"/>
              <a:t>32</a:t>
            </a:fld>
            <a:endParaRPr lang="de-CH" dirty="0"/>
          </a:p>
        </p:txBody>
      </p:sp>
    </p:spTree>
    <p:extLst>
      <p:ext uri="{BB962C8B-B14F-4D97-AF65-F5344CB8AC3E}">
        <p14:creationId xmlns:p14="http://schemas.microsoft.com/office/powerpoint/2010/main" val="1683046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Begrünte Dächer mit</a:t>
            </a:r>
            <a:r>
              <a:rPr lang="de-DE" baseline="0" dirty="0" smtClean="0"/>
              <a:t> Hecken und Bäumen sind Lebensraum für zahlreiche Tierarten, insbesondere bieten sie auch Vögeln einen Brutplatz. Dies erhöht das Nahrungsangebot des Wanderfalken. Zudem beugen begrünte Dächer Hitzeinseln im Siedlungsraum vor, indem viel weniger Wärme zurückgestrahlt wird als bei einem Kies- oder Ziegeldach und zudem die Pflanzen noch Wasser verdunsten, was ebenfalls zu einer Abkühlung führt. Im Rahmen des Bauens gegen die Auswirkungen des Klimawandels ist dies ein wesentlicher Aspekt. Koordiniert mit einer naturnahen Begrünung wird gleichzeitig die </a:t>
            </a:r>
            <a:r>
              <a:rPr lang="de-DE" baseline="0" dirty="0" err="1" smtClean="0"/>
              <a:t>Biodiversität</a:t>
            </a:r>
            <a:r>
              <a:rPr lang="de-DE" baseline="0" dirty="0" smtClean="0"/>
              <a:t> im Siedlungsraum gefördert. </a:t>
            </a:r>
            <a:endParaRPr lang="de-DE" dirty="0"/>
          </a:p>
        </p:txBody>
      </p:sp>
      <p:sp>
        <p:nvSpPr>
          <p:cNvPr id="4" name="Foliennummernplatzhalter 3"/>
          <p:cNvSpPr>
            <a:spLocks noGrp="1"/>
          </p:cNvSpPr>
          <p:nvPr>
            <p:ph type="sldNum" sz="quarter" idx="10"/>
          </p:nvPr>
        </p:nvSpPr>
        <p:spPr/>
        <p:txBody>
          <a:bodyPr/>
          <a:lstStyle/>
          <a:p>
            <a:fld id="{DF6E295A-F415-4AF9-AEB6-F4DD5803D1F5}" type="slidenum">
              <a:rPr lang="de-CH" smtClean="0"/>
              <a:t>33</a:t>
            </a:fld>
            <a:endParaRPr lang="de-CH" dirty="0"/>
          </a:p>
        </p:txBody>
      </p:sp>
    </p:spTree>
    <p:extLst>
      <p:ext uri="{BB962C8B-B14F-4D97-AF65-F5344CB8AC3E}">
        <p14:creationId xmlns:p14="http://schemas.microsoft.com/office/powerpoint/2010/main" val="13853339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Grünzonen in der Stadt</a:t>
            </a:r>
            <a:r>
              <a:rPr lang="de-DE" baseline="0" dirty="0" smtClean="0"/>
              <a:t> sind nicht nur Lebensraum für Mensch und Natur sondern tragen in </a:t>
            </a:r>
            <a:r>
              <a:rPr lang="de-DE" baseline="0" dirty="0" err="1" smtClean="0"/>
              <a:t>heissen</a:t>
            </a:r>
            <a:r>
              <a:rPr lang="de-DE" baseline="0" dirty="0" smtClean="0"/>
              <a:t> Sommern ebenfalls zur Kühlung der Umgebung bei. Eine Reihe von Grünzonen in den Hauptwindrichtungen gelegen, führen zu einer besseren Durchlüftung des Siedlungsraumes und somit auch zu weniger Schadstoffen in der Luft. </a:t>
            </a:r>
            <a:endParaRPr lang="de-DE" dirty="0"/>
          </a:p>
        </p:txBody>
      </p:sp>
      <p:sp>
        <p:nvSpPr>
          <p:cNvPr id="4" name="Foliennummernplatzhalter 3"/>
          <p:cNvSpPr>
            <a:spLocks noGrp="1"/>
          </p:cNvSpPr>
          <p:nvPr>
            <p:ph type="sldNum" sz="quarter" idx="10"/>
          </p:nvPr>
        </p:nvSpPr>
        <p:spPr/>
        <p:txBody>
          <a:bodyPr/>
          <a:lstStyle/>
          <a:p>
            <a:fld id="{DF6E295A-F415-4AF9-AEB6-F4DD5803D1F5}" type="slidenum">
              <a:rPr lang="de-CH" smtClean="0"/>
              <a:t>34</a:t>
            </a:fld>
            <a:endParaRPr lang="de-CH" dirty="0"/>
          </a:p>
        </p:txBody>
      </p:sp>
    </p:spTree>
    <p:extLst>
      <p:ext uri="{BB962C8B-B14F-4D97-AF65-F5344CB8AC3E}">
        <p14:creationId xmlns:p14="http://schemas.microsoft.com/office/powerpoint/2010/main" val="19191683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Foto</a:t>
            </a:r>
            <a:r>
              <a:rPr lang="de-CH" dirty="0"/>
              <a:t>: Horst </a:t>
            </a:r>
            <a:r>
              <a:rPr lang="de-CH" dirty="0" err="1"/>
              <a:t>Jegen</a:t>
            </a:r>
            <a:endParaRPr lang="de-CH" dirty="0"/>
          </a:p>
        </p:txBody>
      </p:sp>
      <p:sp>
        <p:nvSpPr>
          <p:cNvPr id="4" name="Foliennummernplatzhalter 3"/>
          <p:cNvSpPr>
            <a:spLocks noGrp="1"/>
          </p:cNvSpPr>
          <p:nvPr>
            <p:ph type="sldNum" sz="quarter" idx="10"/>
          </p:nvPr>
        </p:nvSpPr>
        <p:spPr/>
        <p:txBody>
          <a:bodyPr/>
          <a:lstStyle/>
          <a:p>
            <a:fld id="{DF6E295A-F415-4AF9-AEB6-F4DD5803D1F5}" type="slidenum">
              <a:rPr lang="de-CH" smtClean="0"/>
              <a:t>35</a:t>
            </a:fld>
            <a:endParaRPr lang="de-CH"/>
          </a:p>
        </p:txBody>
      </p:sp>
    </p:spTree>
    <p:extLst>
      <p:ext uri="{BB962C8B-B14F-4D97-AF65-F5344CB8AC3E}">
        <p14:creationId xmlns:p14="http://schemas.microsoft.com/office/powerpoint/2010/main" val="171285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Foto: Sylvain </a:t>
            </a:r>
            <a:r>
              <a:rPr lang="de-CH" dirty="0" smtClean="0"/>
              <a:t>Cordier</a:t>
            </a:r>
          </a:p>
          <a:p>
            <a:endParaRPr lang="de-CH" dirty="0" smtClean="0"/>
          </a:p>
          <a:p>
            <a:endParaRPr lang="de-CH" dirty="0" smtClean="0"/>
          </a:p>
          <a:p>
            <a:pPr marL="0" indent="0">
              <a:lnSpc>
                <a:spcPct val="80000"/>
              </a:lnSpc>
              <a:buNone/>
            </a:pPr>
            <a:r>
              <a:rPr lang="en-US" sz="1200" b="1" dirty="0" err="1" smtClean="0">
                <a:latin typeface="Arial" panose="020B0604020202020204" pitchFamily="34" charset="0"/>
                <a:cs typeface="Arial" panose="020B0604020202020204" pitchFamily="34" charset="0"/>
              </a:rPr>
              <a:t>Ein</a:t>
            </a:r>
            <a:r>
              <a:rPr lang="en-US" sz="1200" b="1" dirty="0" smtClean="0">
                <a:latin typeface="Arial" panose="020B0604020202020204" pitchFamily="34" charset="0"/>
                <a:cs typeface="Arial" panose="020B0604020202020204" pitchFamily="34" charset="0"/>
              </a:rPr>
              <a:t> </a:t>
            </a:r>
            <a:r>
              <a:rPr lang="en-US" sz="1200" b="1" dirty="0" err="1" smtClean="0">
                <a:latin typeface="Arial" panose="020B0604020202020204" pitchFamily="34" charset="0"/>
                <a:cs typeface="Arial" panose="020B0604020202020204" pitchFamily="34" charset="0"/>
              </a:rPr>
              <a:t>Kosmopolit</a:t>
            </a:r>
            <a:r>
              <a:rPr lang="en-US" sz="1200" b="1" dirty="0" smtClean="0">
                <a:latin typeface="Arial" panose="020B0604020202020204" pitchFamily="34" charset="0"/>
                <a:cs typeface="Arial" panose="020B0604020202020204" pitchFamily="34" charset="0"/>
              </a:rPr>
              <a:t>, der in </a:t>
            </a:r>
            <a:r>
              <a:rPr lang="en-US" sz="1200" b="1" dirty="0" err="1" smtClean="0">
                <a:latin typeface="Arial" panose="020B0604020202020204" pitchFamily="34" charset="0"/>
                <a:cs typeface="Arial" panose="020B0604020202020204" pitchFamily="34" charset="0"/>
              </a:rPr>
              <a:t>allen</a:t>
            </a:r>
            <a:r>
              <a:rPr lang="en-US" sz="1200" b="1" dirty="0" smtClean="0">
                <a:latin typeface="Arial" panose="020B0604020202020204" pitchFamily="34" charset="0"/>
                <a:cs typeface="Arial" panose="020B0604020202020204" pitchFamily="34" charset="0"/>
              </a:rPr>
              <a:t> </a:t>
            </a:r>
            <a:r>
              <a:rPr lang="en-US" sz="1200" b="1" dirty="0" err="1" smtClean="0">
                <a:latin typeface="Arial" panose="020B0604020202020204" pitchFamily="34" charset="0"/>
                <a:cs typeface="Arial" panose="020B0604020202020204" pitchFamily="34" charset="0"/>
              </a:rPr>
              <a:t>Erdteilen</a:t>
            </a:r>
            <a:r>
              <a:rPr lang="en-US" sz="1200" b="1" dirty="0" smtClean="0">
                <a:latin typeface="Arial" panose="020B0604020202020204" pitchFamily="34" charset="0"/>
                <a:cs typeface="Arial" panose="020B0604020202020204" pitchFamily="34" charset="0"/>
              </a:rPr>
              <a:t> </a:t>
            </a:r>
            <a:r>
              <a:rPr lang="en-US" sz="1200" b="1" dirty="0" err="1" smtClean="0">
                <a:latin typeface="Arial" panose="020B0604020202020204" pitchFamily="34" charset="0"/>
                <a:cs typeface="Arial" panose="020B0604020202020204" pitchFamily="34" charset="0"/>
              </a:rPr>
              <a:t>vorkommt</a:t>
            </a:r>
            <a:r>
              <a:rPr lang="en-US" sz="1200" b="1" dirty="0" smtClean="0">
                <a:latin typeface="Arial" panose="020B0604020202020204" pitchFamily="34" charset="0"/>
                <a:cs typeface="Arial" panose="020B0604020202020204" pitchFamily="34" charset="0"/>
              </a:rPr>
              <a:t>. </a:t>
            </a:r>
            <a:endParaRPr lang="de-CH" sz="1200" b="1" dirty="0" smtClean="0">
              <a:latin typeface="Arial" panose="020B0604020202020204" pitchFamily="34" charset="0"/>
              <a:cs typeface="Arial" panose="020B0604020202020204" pitchFamily="34" charset="0"/>
            </a:endParaRPr>
          </a:p>
          <a:p>
            <a:pPr marL="0" indent="0">
              <a:lnSpc>
                <a:spcPct val="80000"/>
              </a:lnSpc>
              <a:buNone/>
            </a:pPr>
            <a:endParaRPr lang="de-CH" sz="1200" b="1" dirty="0" smtClean="0">
              <a:latin typeface="Arial" panose="020B0604020202020204" pitchFamily="34" charset="0"/>
              <a:cs typeface="Arial" panose="020B0604020202020204" pitchFamily="34" charset="0"/>
            </a:endParaRPr>
          </a:p>
          <a:p>
            <a:pPr marL="0" indent="0">
              <a:lnSpc>
                <a:spcPct val="80000"/>
              </a:lnSpc>
              <a:buNone/>
            </a:pPr>
            <a:r>
              <a:rPr lang="de-CH" sz="1200" b="1" dirty="0" err="1" smtClean="0">
                <a:latin typeface="Arial" panose="020B0604020202020204" pitchFamily="34" charset="0"/>
                <a:cs typeface="Arial" panose="020B0604020202020204" pitchFamily="34" charset="0"/>
              </a:rPr>
              <a:t>Peregrinus</a:t>
            </a:r>
            <a:r>
              <a:rPr lang="de-CH" sz="1200" b="1" dirty="0" smtClean="0">
                <a:latin typeface="Arial" panose="020B0604020202020204" pitchFamily="34" charset="0"/>
                <a:cs typeface="Arial" panose="020B0604020202020204" pitchFamily="34" charset="0"/>
              </a:rPr>
              <a:t> (lat.) = der Wanderer</a:t>
            </a:r>
            <a:endParaRPr lang="en-US" sz="1200" dirty="0" smtClean="0">
              <a:latin typeface="Arial" panose="020B0604020202020204" pitchFamily="34" charset="0"/>
              <a:cs typeface="Arial" panose="020B0604020202020204" pitchFamily="34" charset="0"/>
            </a:endParaRPr>
          </a:p>
          <a:p>
            <a:endParaRPr lang="de-CH" dirty="0"/>
          </a:p>
        </p:txBody>
      </p:sp>
      <p:sp>
        <p:nvSpPr>
          <p:cNvPr id="4" name="Foliennummernplatzhalter 3"/>
          <p:cNvSpPr>
            <a:spLocks noGrp="1"/>
          </p:cNvSpPr>
          <p:nvPr>
            <p:ph type="sldNum" sz="quarter" idx="10"/>
          </p:nvPr>
        </p:nvSpPr>
        <p:spPr/>
        <p:txBody>
          <a:bodyPr/>
          <a:lstStyle/>
          <a:p>
            <a:fld id="{DF6E295A-F415-4AF9-AEB6-F4DD5803D1F5}" type="slidenum">
              <a:rPr lang="de-CH" smtClean="0"/>
              <a:t>4</a:t>
            </a:fld>
            <a:endParaRPr lang="de-CH"/>
          </a:p>
        </p:txBody>
      </p:sp>
    </p:spTree>
    <p:extLst>
      <p:ext uri="{BB962C8B-B14F-4D97-AF65-F5344CB8AC3E}">
        <p14:creationId xmlns:p14="http://schemas.microsoft.com/office/powerpoint/2010/main" val="3171827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Statue zeigt Friedrich</a:t>
            </a:r>
            <a:r>
              <a:rPr lang="de-DE" baseline="0" dirty="0" smtClean="0"/>
              <a:t> den Zweiten, welcher im 13. Jahrhundert ein Buch über die Jagd mit Falken geschrieben hat.: De arte </a:t>
            </a:r>
            <a:r>
              <a:rPr lang="de-DE" baseline="0" dirty="0" err="1" smtClean="0"/>
              <a:t>venandi</a:t>
            </a:r>
            <a:r>
              <a:rPr lang="de-DE" baseline="0" dirty="0" smtClean="0"/>
              <a:t> cum </a:t>
            </a:r>
            <a:r>
              <a:rPr lang="de-DE" baseline="0" dirty="0" err="1" smtClean="0"/>
              <a:t>avibus</a:t>
            </a:r>
            <a:r>
              <a:rPr lang="de-DE"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smtClean="0"/>
              <a:t>Das Werk enthält neben einer Einführung in die Vogelkunde auch Anleitungen zur Aufzucht, Abrichtung und Verwendung der Jagdfalken und blieb dank seiner wissenschaftlich seiner Zeit weit vorausgehenden Arbeitsweise bis in die Neuzeit das Standartwerk für die Falknerei. </a:t>
            </a:r>
          </a:p>
        </p:txBody>
      </p:sp>
      <p:sp>
        <p:nvSpPr>
          <p:cNvPr id="4" name="Foliennummernplatzhalter 3"/>
          <p:cNvSpPr>
            <a:spLocks noGrp="1"/>
          </p:cNvSpPr>
          <p:nvPr>
            <p:ph type="sldNum" sz="quarter" idx="10"/>
          </p:nvPr>
        </p:nvSpPr>
        <p:spPr/>
        <p:txBody>
          <a:bodyPr/>
          <a:lstStyle/>
          <a:p>
            <a:fld id="{DF6E295A-F415-4AF9-AEB6-F4DD5803D1F5}" type="slidenum">
              <a:rPr lang="de-CH" smtClean="0"/>
              <a:t>5</a:t>
            </a:fld>
            <a:endParaRPr lang="de-CH" dirty="0"/>
          </a:p>
        </p:txBody>
      </p:sp>
    </p:spTree>
    <p:extLst>
      <p:ext uri="{BB962C8B-B14F-4D97-AF65-F5344CB8AC3E}">
        <p14:creationId xmlns:p14="http://schemas.microsoft.com/office/powerpoint/2010/main" val="1058554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F6E295A-F415-4AF9-AEB6-F4DD5803D1F5}" type="slidenum">
              <a:rPr lang="de-CH" smtClean="0"/>
              <a:t>6</a:t>
            </a:fld>
            <a:endParaRPr lang="de-CH" dirty="0"/>
          </a:p>
        </p:txBody>
      </p:sp>
    </p:spTree>
    <p:extLst>
      <p:ext uri="{BB962C8B-B14F-4D97-AF65-F5344CB8AC3E}">
        <p14:creationId xmlns:p14="http://schemas.microsoft.com/office/powerpoint/2010/main" val="23146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Literatur: vogelwarte.ch, </a:t>
            </a:r>
            <a:r>
              <a:rPr lang="de-CH" dirty="0" err="1" smtClean="0"/>
              <a:t>wikipedia.org</a:t>
            </a:r>
            <a:endParaRPr lang="de-CH" dirty="0"/>
          </a:p>
        </p:txBody>
      </p:sp>
      <p:sp>
        <p:nvSpPr>
          <p:cNvPr id="4" name="Foliennummernplatzhalter 3"/>
          <p:cNvSpPr>
            <a:spLocks noGrp="1"/>
          </p:cNvSpPr>
          <p:nvPr>
            <p:ph type="sldNum" sz="quarter" idx="10"/>
          </p:nvPr>
        </p:nvSpPr>
        <p:spPr/>
        <p:txBody>
          <a:bodyPr/>
          <a:lstStyle/>
          <a:p>
            <a:fld id="{DF6E295A-F415-4AF9-AEB6-F4DD5803D1F5}" type="slidenum">
              <a:rPr lang="de-CH" smtClean="0"/>
              <a:t>7</a:t>
            </a:fld>
            <a:endParaRPr lang="de-CH"/>
          </a:p>
        </p:txBody>
      </p:sp>
    </p:spTree>
    <p:extLst>
      <p:ext uri="{BB962C8B-B14F-4D97-AF65-F5344CB8AC3E}">
        <p14:creationId xmlns:p14="http://schemas.microsoft.com/office/powerpoint/2010/main" val="2847786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Turmfalke ist häufigste Falkenart, Rotfussfalke</a:t>
            </a:r>
            <a:r>
              <a:rPr lang="de-CH" baseline="0" dirty="0" smtClean="0"/>
              <a:t> ist nur auf dem Durchzug zu sehen. </a:t>
            </a:r>
          </a:p>
          <a:p>
            <a:endParaRPr lang="de-CH" baseline="0" dirty="0" smtClean="0"/>
          </a:p>
          <a:p>
            <a:r>
              <a:rPr lang="de-CH" baseline="0" dirty="0" smtClean="0"/>
              <a:t>Beide Falkenarten sind aber deutlich anders gefärbt als der Wanderfalke.</a:t>
            </a:r>
            <a:endParaRPr lang="de-CH" dirty="0"/>
          </a:p>
        </p:txBody>
      </p:sp>
      <p:sp>
        <p:nvSpPr>
          <p:cNvPr id="4" name="Foliennummernplatzhalter 3"/>
          <p:cNvSpPr>
            <a:spLocks noGrp="1"/>
          </p:cNvSpPr>
          <p:nvPr>
            <p:ph type="sldNum" sz="quarter" idx="10"/>
          </p:nvPr>
        </p:nvSpPr>
        <p:spPr/>
        <p:txBody>
          <a:bodyPr/>
          <a:lstStyle/>
          <a:p>
            <a:fld id="{DF6E295A-F415-4AF9-AEB6-F4DD5803D1F5}" type="slidenum">
              <a:rPr lang="de-CH" smtClean="0"/>
              <a:t>8</a:t>
            </a:fld>
            <a:endParaRPr lang="de-CH"/>
          </a:p>
        </p:txBody>
      </p:sp>
    </p:spTree>
    <p:extLst>
      <p:ext uri="{BB962C8B-B14F-4D97-AF65-F5344CB8AC3E}">
        <p14:creationId xmlns:p14="http://schemas.microsoft.com/office/powerpoint/2010/main" val="335829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Literatur: Der Wanderfalke in Deutschland – Band 2</a:t>
            </a:r>
          </a:p>
          <a:p>
            <a:r>
              <a:rPr lang="de-CH" dirty="0"/>
              <a:t>Teil F: Jagdverhalten und Ernährung der </a:t>
            </a:r>
            <a:r>
              <a:rPr lang="de-CH" dirty="0" smtClean="0"/>
              <a:t>Wanderfalken</a:t>
            </a:r>
            <a:endParaRPr lang="de-CH" dirty="0"/>
          </a:p>
        </p:txBody>
      </p:sp>
      <p:sp>
        <p:nvSpPr>
          <p:cNvPr id="4" name="Foliennummernplatzhalter 3"/>
          <p:cNvSpPr>
            <a:spLocks noGrp="1"/>
          </p:cNvSpPr>
          <p:nvPr>
            <p:ph type="sldNum" sz="quarter" idx="10"/>
          </p:nvPr>
        </p:nvSpPr>
        <p:spPr/>
        <p:txBody>
          <a:bodyPr/>
          <a:lstStyle/>
          <a:p>
            <a:fld id="{DF6E295A-F415-4AF9-AEB6-F4DD5803D1F5}" type="slidenum">
              <a:rPr lang="de-CH" smtClean="0"/>
              <a:t>9</a:t>
            </a:fld>
            <a:endParaRPr lang="de-CH"/>
          </a:p>
        </p:txBody>
      </p:sp>
    </p:spTree>
    <p:extLst>
      <p:ext uri="{BB962C8B-B14F-4D97-AF65-F5344CB8AC3E}">
        <p14:creationId xmlns:p14="http://schemas.microsoft.com/office/powerpoint/2010/main" val="258114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endParaRPr lang="de-CH"/>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a:p>
        </p:txBody>
      </p:sp>
      <p:sp>
        <p:nvSpPr>
          <p:cNvPr id="4" name="Datumsplatzhalter 3"/>
          <p:cNvSpPr>
            <a:spLocks noGrp="1"/>
          </p:cNvSpPr>
          <p:nvPr>
            <p:ph type="dt" sz="half" idx="10"/>
          </p:nvPr>
        </p:nvSpPr>
        <p:spPr/>
        <p:txBody>
          <a:bodyPr/>
          <a:lstStyle/>
          <a:p>
            <a:fld id="{ABC0CA41-3893-4EE8-969E-041780FFBFAA}" type="datetimeFigureOut">
              <a:rPr lang="de-CH" smtClean="0"/>
              <a:t>03.02.20</a:t>
            </a:fld>
            <a:endParaRPr lang="de-CH" dirty="0"/>
          </a:p>
        </p:txBody>
      </p:sp>
      <p:sp>
        <p:nvSpPr>
          <p:cNvPr id="5" name="Fußzeilenplatzhalter 4"/>
          <p:cNvSpPr>
            <a:spLocks noGrp="1"/>
          </p:cNvSpPr>
          <p:nvPr>
            <p:ph type="ftr" sz="quarter" idx="11"/>
          </p:nvPr>
        </p:nvSpPr>
        <p:spPr/>
        <p:txBody>
          <a:bodyPr/>
          <a:lstStyle/>
          <a:p>
            <a:endParaRPr lang="de-CH" dirty="0"/>
          </a:p>
        </p:txBody>
      </p:sp>
      <p:sp>
        <p:nvSpPr>
          <p:cNvPr id="6" name="Foliennummernplatzhalter 5"/>
          <p:cNvSpPr>
            <a:spLocks noGrp="1"/>
          </p:cNvSpPr>
          <p:nvPr>
            <p:ph type="sldNum" sz="quarter" idx="12"/>
          </p:nvPr>
        </p:nvSpPr>
        <p:spPr/>
        <p:txBody>
          <a:bodyPr/>
          <a:lstStyle/>
          <a:p>
            <a:fld id="{0D2443B8-1927-4CA8-A3BD-378D467A5EB6}" type="slidenum">
              <a:rPr lang="de-CH" smtClean="0"/>
              <a:t>‹Nr.›</a:t>
            </a:fld>
            <a:endParaRPr lang="de-CH" dirty="0"/>
          </a:p>
        </p:txBody>
      </p:sp>
    </p:spTree>
    <p:extLst>
      <p:ext uri="{BB962C8B-B14F-4D97-AF65-F5344CB8AC3E}">
        <p14:creationId xmlns:p14="http://schemas.microsoft.com/office/powerpoint/2010/main" val="576687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ABC0CA41-3893-4EE8-969E-041780FFBFAA}" type="datetimeFigureOut">
              <a:rPr lang="de-CH" smtClean="0"/>
              <a:t>03.02.20</a:t>
            </a:fld>
            <a:endParaRPr lang="de-CH" dirty="0"/>
          </a:p>
        </p:txBody>
      </p:sp>
      <p:sp>
        <p:nvSpPr>
          <p:cNvPr id="5" name="Fußzeilenplatzhalter 4"/>
          <p:cNvSpPr>
            <a:spLocks noGrp="1"/>
          </p:cNvSpPr>
          <p:nvPr>
            <p:ph type="ftr" sz="quarter" idx="11"/>
          </p:nvPr>
        </p:nvSpPr>
        <p:spPr/>
        <p:txBody>
          <a:bodyPr/>
          <a:lstStyle/>
          <a:p>
            <a:endParaRPr lang="de-CH" dirty="0"/>
          </a:p>
        </p:txBody>
      </p:sp>
      <p:sp>
        <p:nvSpPr>
          <p:cNvPr id="6" name="Foliennummernplatzhalter 5"/>
          <p:cNvSpPr>
            <a:spLocks noGrp="1"/>
          </p:cNvSpPr>
          <p:nvPr>
            <p:ph type="sldNum" sz="quarter" idx="12"/>
          </p:nvPr>
        </p:nvSpPr>
        <p:spPr/>
        <p:txBody>
          <a:bodyPr/>
          <a:lstStyle/>
          <a:p>
            <a:fld id="{0D2443B8-1927-4CA8-A3BD-378D467A5EB6}" type="slidenum">
              <a:rPr lang="de-CH" smtClean="0"/>
              <a:t>‹Nr.›</a:t>
            </a:fld>
            <a:endParaRPr lang="de-CH" dirty="0"/>
          </a:p>
        </p:txBody>
      </p:sp>
    </p:spTree>
    <p:extLst>
      <p:ext uri="{BB962C8B-B14F-4D97-AF65-F5344CB8AC3E}">
        <p14:creationId xmlns:p14="http://schemas.microsoft.com/office/powerpoint/2010/main" val="412234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ABC0CA41-3893-4EE8-969E-041780FFBFAA}" type="datetimeFigureOut">
              <a:rPr lang="de-CH" smtClean="0"/>
              <a:t>03.02.20</a:t>
            </a:fld>
            <a:endParaRPr lang="de-CH" dirty="0"/>
          </a:p>
        </p:txBody>
      </p:sp>
      <p:sp>
        <p:nvSpPr>
          <p:cNvPr id="5" name="Fußzeilenplatzhalter 4"/>
          <p:cNvSpPr>
            <a:spLocks noGrp="1"/>
          </p:cNvSpPr>
          <p:nvPr>
            <p:ph type="ftr" sz="quarter" idx="11"/>
          </p:nvPr>
        </p:nvSpPr>
        <p:spPr/>
        <p:txBody>
          <a:bodyPr/>
          <a:lstStyle/>
          <a:p>
            <a:endParaRPr lang="de-CH" dirty="0"/>
          </a:p>
        </p:txBody>
      </p:sp>
      <p:sp>
        <p:nvSpPr>
          <p:cNvPr id="6" name="Foliennummernplatzhalter 5"/>
          <p:cNvSpPr>
            <a:spLocks noGrp="1"/>
          </p:cNvSpPr>
          <p:nvPr>
            <p:ph type="sldNum" sz="quarter" idx="12"/>
          </p:nvPr>
        </p:nvSpPr>
        <p:spPr/>
        <p:txBody>
          <a:bodyPr/>
          <a:lstStyle/>
          <a:p>
            <a:fld id="{0D2443B8-1927-4CA8-A3BD-378D467A5EB6}" type="slidenum">
              <a:rPr lang="de-CH" smtClean="0"/>
              <a:t>‹Nr.›</a:t>
            </a:fld>
            <a:endParaRPr lang="de-CH" dirty="0"/>
          </a:p>
        </p:txBody>
      </p:sp>
    </p:spTree>
    <p:extLst>
      <p:ext uri="{BB962C8B-B14F-4D97-AF65-F5344CB8AC3E}">
        <p14:creationId xmlns:p14="http://schemas.microsoft.com/office/powerpoint/2010/main" val="3955355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ABC0CA41-3893-4EE8-969E-041780FFBFAA}" type="datetimeFigureOut">
              <a:rPr lang="de-CH" smtClean="0"/>
              <a:t>03.02.20</a:t>
            </a:fld>
            <a:endParaRPr lang="de-CH" dirty="0"/>
          </a:p>
        </p:txBody>
      </p:sp>
      <p:sp>
        <p:nvSpPr>
          <p:cNvPr id="5" name="Fußzeilenplatzhalter 4"/>
          <p:cNvSpPr>
            <a:spLocks noGrp="1"/>
          </p:cNvSpPr>
          <p:nvPr>
            <p:ph type="ftr" sz="quarter" idx="11"/>
          </p:nvPr>
        </p:nvSpPr>
        <p:spPr/>
        <p:txBody>
          <a:bodyPr/>
          <a:lstStyle/>
          <a:p>
            <a:endParaRPr lang="de-CH" dirty="0"/>
          </a:p>
        </p:txBody>
      </p:sp>
      <p:sp>
        <p:nvSpPr>
          <p:cNvPr id="6" name="Foliennummernplatzhalter 5"/>
          <p:cNvSpPr>
            <a:spLocks noGrp="1"/>
          </p:cNvSpPr>
          <p:nvPr>
            <p:ph type="sldNum" sz="quarter" idx="12"/>
          </p:nvPr>
        </p:nvSpPr>
        <p:spPr/>
        <p:txBody>
          <a:bodyPr/>
          <a:lstStyle/>
          <a:p>
            <a:fld id="{0D2443B8-1927-4CA8-A3BD-378D467A5EB6}" type="slidenum">
              <a:rPr lang="de-CH" smtClean="0"/>
              <a:t>‹Nr.›</a:t>
            </a:fld>
            <a:endParaRPr lang="de-CH" dirty="0"/>
          </a:p>
        </p:txBody>
      </p:sp>
    </p:spTree>
    <p:extLst>
      <p:ext uri="{BB962C8B-B14F-4D97-AF65-F5344CB8AC3E}">
        <p14:creationId xmlns:p14="http://schemas.microsoft.com/office/powerpoint/2010/main" val="487206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endParaRPr lang="de-CH"/>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ABC0CA41-3893-4EE8-969E-041780FFBFAA}" type="datetimeFigureOut">
              <a:rPr lang="de-CH" smtClean="0"/>
              <a:t>03.02.20</a:t>
            </a:fld>
            <a:endParaRPr lang="de-CH" dirty="0"/>
          </a:p>
        </p:txBody>
      </p:sp>
      <p:sp>
        <p:nvSpPr>
          <p:cNvPr id="5" name="Fußzeilenplatzhalter 4"/>
          <p:cNvSpPr>
            <a:spLocks noGrp="1"/>
          </p:cNvSpPr>
          <p:nvPr>
            <p:ph type="ftr" sz="quarter" idx="11"/>
          </p:nvPr>
        </p:nvSpPr>
        <p:spPr/>
        <p:txBody>
          <a:bodyPr/>
          <a:lstStyle/>
          <a:p>
            <a:endParaRPr lang="de-CH" dirty="0"/>
          </a:p>
        </p:txBody>
      </p:sp>
      <p:sp>
        <p:nvSpPr>
          <p:cNvPr id="6" name="Foliennummernplatzhalter 5"/>
          <p:cNvSpPr>
            <a:spLocks noGrp="1"/>
          </p:cNvSpPr>
          <p:nvPr>
            <p:ph type="sldNum" sz="quarter" idx="12"/>
          </p:nvPr>
        </p:nvSpPr>
        <p:spPr/>
        <p:txBody>
          <a:bodyPr/>
          <a:lstStyle/>
          <a:p>
            <a:fld id="{0D2443B8-1927-4CA8-A3BD-378D467A5EB6}" type="slidenum">
              <a:rPr lang="de-CH" smtClean="0"/>
              <a:t>‹Nr.›</a:t>
            </a:fld>
            <a:endParaRPr lang="de-CH" dirty="0"/>
          </a:p>
        </p:txBody>
      </p:sp>
    </p:spTree>
    <p:extLst>
      <p:ext uri="{BB962C8B-B14F-4D97-AF65-F5344CB8AC3E}">
        <p14:creationId xmlns:p14="http://schemas.microsoft.com/office/powerpoint/2010/main" val="1157931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p:cNvSpPr>
            <a:spLocks noGrp="1"/>
          </p:cNvSpPr>
          <p:nvPr>
            <p:ph type="dt" sz="half" idx="10"/>
          </p:nvPr>
        </p:nvSpPr>
        <p:spPr/>
        <p:txBody>
          <a:bodyPr/>
          <a:lstStyle/>
          <a:p>
            <a:fld id="{ABC0CA41-3893-4EE8-969E-041780FFBFAA}" type="datetimeFigureOut">
              <a:rPr lang="de-CH" smtClean="0"/>
              <a:t>03.02.20</a:t>
            </a:fld>
            <a:endParaRPr lang="de-CH" dirty="0"/>
          </a:p>
        </p:txBody>
      </p:sp>
      <p:sp>
        <p:nvSpPr>
          <p:cNvPr id="6" name="Fußzeilenplatzhalter 5"/>
          <p:cNvSpPr>
            <a:spLocks noGrp="1"/>
          </p:cNvSpPr>
          <p:nvPr>
            <p:ph type="ftr" sz="quarter" idx="11"/>
          </p:nvPr>
        </p:nvSpPr>
        <p:spPr/>
        <p:txBody>
          <a:bodyPr/>
          <a:lstStyle/>
          <a:p>
            <a:endParaRPr lang="de-CH" dirty="0"/>
          </a:p>
        </p:txBody>
      </p:sp>
      <p:sp>
        <p:nvSpPr>
          <p:cNvPr id="7" name="Foliennummernplatzhalter 6"/>
          <p:cNvSpPr>
            <a:spLocks noGrp="1"/>
          </p:cNvSpPr>
          <p:nvPr>
            <p:ph type="sldNum" sz="quarter" idx="12"/>
          </p:nvPr>
        </p:nvSpPr>
        <p:spPr/>
        <p:txBody>
          <a:bodyPr/>
          <a:lstStyle/>
          <a:p>
            <a:fld id="{0D2443B8-1927-4CA8-A3BD-378D467A5EB6}" type="slidenum">
              <a:rPr lang="de-CH" smtClean="0"/>
              <a:t>‹Nr.›</a:t>
            </a:fld>
            <a:endParaRPr lang="de-CH" dirty="0"/>
          </a:p>
        </p:txBody>
      </p:sp>
    </p:spTree>
    <p:extLst>
      <p:ext uri="{BB962C8B-B14F-4D97-AF65-F5344CB8AC3E}">
        <p14:creationId xmlns:p14="http://schemas.microsoft.com/office/powerpoint/2010/main" val="238711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endParaRPr lang="de-CH"/>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ABC0CA41-3893-4EE8-969E-041780FFBFAA}" type="datetimeFigureOut">
              <a:rPr lang="de-CH" smtClean="0"/>
              <a:t>03.02.20</a:t>
            </a:fld>
            <a:endParaRPr lang="de-CH" dirty="0"/>
          </a:p>
        </p:txBody>
      </p:sp>
      <p:sp>
        <p:nvSpPr>
          <p:cNvPr id="8" name="Fußzeilenplatzhalter 7"/>
          <p:cNvSpPr>
            <a:spLocks noGrp="1"/>
          </p:cNvSpPr>
          <p:nvPr>
            <p:ph type="ftr" sz="quarter" idx="11"/>
          </p:nvPr>
        </p:nvSpPr>
        <p:spPr/>
        <p:txBody>
          <a:bodyPr/>
          <a:lstStyle/>
          <a:p>
            <a:endParaRPr lang="de-CH" dirty="0"/>
          </a:p>
        </p:txBody>
      </p:sp>
      <p:sp>
        <p:nvSpPr>
          <p:cNvPr id="9" name="Foliennummernplatzhalter 8"/>
          <p:cNvSpPr>
            <a:spLocks noGrp="1"/>
          </p:cNvSpPr>
          <p:nvPr>
            <p:ph type="sldNum" sz="quarter" idx="12"/>
          </p:nvPr>
        </p:nvSpPr>
        <p:spPr/>
        <p:txBody>
          <a:bodyPr/>
          <a:lstStyle/>
          <a:p>
            <a:fld id="{0D2443B8-1927-4CA8-A3BD-378D467A5EB6}" type="slidenum">
              <a:rPr lang="de-CH" smtClean="0"/>
              <a:t>‹Nr.›</a:t>
            </a:fld>
            <a:endParaRPr lang="de-CH" dirty="0"/>
          </a:p>
        </p:txBody>
      </p:sp>
    </p:spTree>
    <p:extLst>
      <p:ext uri="{BB962C8B-B14F-4D97-AF65-F5344CB8AC3E}">
        <p14:creationId xmlns:p14="http://schemas.microsoft.com/office/powerpoint/2010/main" val="2731897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2"/>
          <p:cNvSpPr>
            <a:spLocks noGrp="1"/>
          </p:cNvSpPr>
          <p:nvPr>
            <p:ph type="dt" sz="half" idx="10"/>
          </p:nvPr>
        </p:nvSpPr>
        <p:spPr/>
        <p:txBody>
          <a:bodyPr/>
          <a:lstStyle/>
          <a:p>
            <a:fld id="{ABC0CA41-3893-4EE8-969E-041780FFBFAA}" type="datetimeFigureOut">
              <a:rPr lang="de-CH" smtClean="0"/>
              <a:t>03.02.20</a:t>
            </a:fld>
            <a:endParaRPr lang="de-CH" dirty="0"/>
          </a:p>
        </p:txBody>
      </p:sp>
      <p:sp>
        <p:nvSpPr>
          <p:cNvPr id="4" name="Fußzeilenplatzhalter 3"/>
          <p:cNvSpPr>
            <a:spLocks noGrp="1"/>
          </p:cNvSpPr>
          <p:nvPr>
            <p:ph type="ftr" sz="quarter" idx="11"/>
          </p:nvPr>
        </p:nvSpPr>
        <p:spPr/>
        <p:txBody>
          <a:bodyPr/>
          <a:lstStyle/>
          <a:p>
            <a:endParaRPr lang="de-CH" dirty="0"/>
          </a:p>
        </p:txBody>
      </p:sp>
      <p:sp>
        <p:nvSpPr>
          <p:cNvPr id="5" name="Foliennummernplatzhalter 4"/>
          <p:cNvSpPr>
            <a:spLocks noGrp="1"/>
          </p:cNvSpPr>
          <p:nvPr>
            <p:ph type="sldNum" sz="quarter" idx="12"/>
          </p:nvPr>
        </p:nvSpPr>
        <p:spPr/>
        <p:txBody>
          <a:bodyPr/>
          <a:lstStyle/>
          <a:p>
            <a:fld id="{0D2443B8-1927-4CA8-A3BD-378D467A5EB6}" type="slidenum">
              <a:rPr lang="de-CH" smtClean="0"/>
              <a:t>‹Nr.›</a:t>
            </a:fld>
            <a:endParaRPr lang="de-CH" dirty="0"/>
          </a:p>
        </p:txBody>
      </p:sp>
    </p:spTree>
    <p:extLst>
      <p:ext uri="{BB962C8B-B14F-4D97-AF65-F5344CB8AC3E}">
        <p14:creationId xmlns:p14="http://schemas.microsoft.com/office/powerpoint/2010/main" val="2394496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BC0CA41-3893-4EE8-969E-041780FFBFAA}" type="datetimeFigureOut">
              <a:rPr lang="de-CH" smtClean="0"/>
              <a:t>03.02.20</a:t>
            </a:fld>
            <a:endParaRPr lang="de-CH" dirty="0"/>
          </a:p>
        </p:txBody>
      </p:sp>
      <p:sp>
        <p:nvSpPr>
          <p:cNvPr id="3" name="Fußzeilenplatzhalter 2"/>
          <p:cNvSpPr>
            <a:spLocks noGrp="1"/>
          </p:cNvSpPr>
          <p:nvPr>
            <p:ph type="ftr" sz="quarter" idx="11"/>
          </p:nvPr>
        </p:nvSpPr>
        <p:spPr/>
        <p:txBody>
          <a:bodyPr/>
          <a:lstStyle/>
          <a:p>
            <a:endParaRPr lang="de-CH" dirty="0"/>
          </a:p>
        </p:txBody>
      </p:sp>
      <p:sp>
        <p:nvSpPr>
          <p:cNvPr id="4" name="Foliennummernplatzhalter 3"/>
          <p:cNvSpPr>
            <a:spLocks noGrp="1"/>
          </p:cNvSpPr>
          <p:nvPr>
            <p:ph type="sldNum" sz="quarter" idx="12"/>
          </p:nvPr>
        </p:nvSpPr>
        <p:spPr/>
        <p:txBody>
          <a:bodyPr/>
          <a:lstStyle/>
          <a:p>
            <a:fld id="{0D2443B8-1927-4CA8-A3BD-378D467A5EB6}" type="slidenum">
              <a:rPr lang="de-CH" smtClean="0"/>
              <a:t>‹Nr.›</a:t>
            </a:fld>
            <a:endParaRPr lang="de-CH" dirty="0"/>
          </a:p>
        </p:txBody>
      </p:sp>
    </p:spTree>
    <p:extLst>
      <p:ext uri="{BB962C8B-B14F-4D97-AF65-F5344CB8AC3E}">
        <p14:creationId xmlns:p14="http://schemas.microsoft.com/office/powerpoint/2010/main" val="3993383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de-CH"/>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ABC0CA41-3893-4EE8-969E-041780FFBFAA}" type="datetimeFigureOut">
              <a:rPr lang="de-CH" smtClean="0"/>
              <a:t>03.02.20</a:t>
            </a:fld>
            <a:endParaRPr lang="de-CH" dirty="0"/>
          </a:p>
        </p:txBody>
      </p:sp>
      <p:sp>
        <p:nvSpPr>
          <p:cNvPr id="6" name="Fußzeilenplatzhalter 5"/>
          <p:cNvSpPr>
            <a:spLocks noGrp="1"/>
          </p:cNvSpPr>
          <p:nvPr>
            <p:ph type="ftr" sz="quarter" idx="11"/>
          </p:nvPr>
        </p:nvSpPr>
        <p:spPr/>
        <p:txBody>
          <a:bodyPr/>
          <a:lstStyle/>
          <a:p>
            <a:endParaRPr lang="de-CH" dirty="0"/>
          </a:p>
        </p:txBody>
      </p:sp>
      <p:sp>
        <p:nvSpPr>
          <p:cNvPr id="7" name="Foliennummernplatzhalter 6"/>
          <p:cNvSpPr>
            <a:spLocks noGrp="1"/>
          </p:cNvSpPr>
          <p:nvPr>
            <p:ph type="sldNum" sz="quarter" idx="12"/>
          </p:nvPr>
        </p:nvSpPr>
        <p:spPr/>
        <p:txBody>
          <a:bodyPr/>
          <a:lstStyle/>
          <a:p>
            <a:fld id="{0D2443B8-1927-4CA8-A3BD-378D467A5EB6}" type="slidenum">
              <a:rPr lang="de-CH" smtClean="0"/>
              <a:t>‹Nr.›</a:t>
            </a:fld>
            <a:endParaRPr lang="de-CH" dirty="0"/>
          </a:p>
        </p:txBody>
      </p:sp>
    </p:spTree>
    <p:extLst>
      <p:ext uri="{BB962C8B-B14F-4D97-AF65-F5344CB8AC3E}">
        <p14:creationId xmlns:p14="http://schemas.microsoft.com/office/powerpoint/2010/main" val="2838206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de-CH"/>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dirty="0"/>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ABC0CA41-3893-4EE8-969E-041780FFBFAA}" type="datetimeFigureOut">
              <a:rPr lang="de-CH" smtClean="0"/>
              <a:t>03.02.20</a:t>
            </a:fld>
            <a:endParaRPr lang="de-CH" dirty="0"/>
          </a:p>
        </p:txBody>
      </p:sp>
      <p:sp>
        <p:nvSpPr>
          <p:cNvPr id="6" name="Fußzeilenplatzhalter 5"/>
          <p:cNvSpPr>
            <a:spLocks noGrp="1"/>
          </p:cNvSpPr>
          <p:nvPr>
            <p:ph type="ftr" sz="quarter" idx="11"/>
          </p:nvPr>
        </p:nvSpPr>
        <p:spPr/>
        <p:txBody>
          <a:bodyPr/>
          <a:lstStyle/>
          <a:p>
            <a:endParaRPr lang="de-CH" dirty="0"/>
          </a:p>
        </p:txBody>
      </p:sp>
      <p:sp>
        <p:nvSpPr>
          <p:cNvPr id="7" name="Foliennummernplatzhalter 6"/>
          <p:cNvSpPr>
            <a:spLocks noGrp="1"/>
          </p:cNvSpPr>
          <p:nvPr>
            <p:ph type="sldNum" sz="quarter" idx="12"/>
          </p:nvPr>
        </p:nvSpPr>
        <p:spPr/>
        <p:txBody>
          <a:bodyPr/>
          <a:lstStyle/>
          <a:p>
            <a:fld id="{0D2443B8-1927-4CA8-A3BD-378D467A5EB6}" type="slidenum">
              <a:rPr lang="de-CH" smtClean="0"/>
              <a:t>‹Nr.›</a:t>
            </a:fld>
            <a:endParaRPr lang="de-CH" dirty="0"/>
          </a:p>
        </p:txBody>
      </p:sp>
    </p:spTree>
    <p:extLst>
      <p:ext uri="{BB962C8B-B14F-4D97-AF65-F5344CB8AC3E}">
        <p14:creationId xmlns:p14="http://schemas.microsoft.com/office/powerpoint/2010/main" val="33964921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2443B8-1927-4CA8-A3BD-378D467A5EB6}" type="slidenum">
              <a:rPr lang="de-CH" smtClean="0"/>
              <a:t>‹Nr.›</a:t>
            </a:fld>
            <a:endParaRPr lang="de-CH" dirty="0"/>
          </a:p>
        </p:txBody>
      </p:sp>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endParaRPr lang="de-CH"/>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C0CA41-3893-4EE8-969E-041780FFBFAA}" type="datetimeFigureOut">
              <a:rPr lang="de-CH" smtClean="0"/>
              <a:t>03.02.20</a:t>
            </a:fld>
            <a:endParaRPr lang="de-CH" dirty="0"/>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dirty="0"/>
          </a:p>
        </p:txBody>
      </p:sp>
      <p:pic>
        <p:nvPicPr>
          <p:cNvPr id="8" name="Bild 7" descr="LOGO-SVS-BirdLife-NEW_D 2.ai"/>
          <p:cNvPicPr>
            <a:picLocks noChangeAspect="1"/>
          </p:cNvPicPr>
          <p:nvPr userDrawn="1"/>
        </p:nvPicPr>
        <p:blipFill rotWithShape="1">
          <a:blip r:embed="rId13" cstate="print">
            <a:extLst>
              <a:ext uri="{28A0092B-C50C-407E-A947-70E740481C1C}">
                <a14:useLocalDpi xmlns:a14="http://schemas.microsoft.com/office/drawing/2010/main"/>
              </a:ext>
            </a:extLst>
          </a:blip>
          <a:srcRect l="38732" t="15370" r="38993" b="72037"/>
          <a:stretch/>
        </p:blipFill>
        <p:spPr>
          <a:xfrm>
            <a:off x="10802516" y="5765800"/>
            <a:ext cx="1143000" cy="914400"/>
          </a:xfrm>
          <a:prstGeom prst="rect">
            <a:avLst/>
          </a:prstGeom>
        </p:spPr>
      </p:pic>
    </p:spTree>
    <p:extLst>
      <p:ext uri="{BB962C8B-B14F-4D97-AF65-F5344CB8AC3E}">
        <p14:creationId xmlns:p14="http://schemas.microsoft.com/office/powerpoint/2010/main" val="2412040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jpeg"/><Relationship Id="rId5" Type="http://schemas.openxmlformats.org/officeDocument/2006/relationships/image" Target="../media/image35.jpg"/><Relationship Id="rId6" Type="http://schemas.openxmlformats.org/officeDocument/2006/relationships/image" Target="../media/image36.jpg"/><Relationship Id="rId7" Type="http://schemas.openxmlformats.org/officeDocument/2006/relationships/image" Target="../media/image37.png"/><Relationship Id="rId8" Type="http://schemas.openxmlformats.org/officeDocument/2006/relationships/image" Target="../media/image38.jpeg"/><Relationship Id="rId9"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g"/><Relationship Id="rId5" Type="http://schemas.openxmlformats.org/officeDocument/2006/relationships/image" Target="../media/image48.jp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em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microsoft.com/office/2007/relationships/hdphoto" Target="../media/hdphoto1.wdp"/><Relationship Id="rId5" Type="http://schemas.openxmlformats.org/officeDocument/2006/relationships/image" Target="../media/image17.jpe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Bild 1" descr="Wanderfalke_Horst_Jegen02_Juli_2009.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7" name="Titel 6"/>
          <p:cNvSpPr>
            <a:spLocks noGrp="1"/>
          </p:cNvSpPr>
          <p:nvPr>
            <p:ph type="title"/>
          </p:nvPr>
        </p:nvSpPr>
        <p:spPr>
          <a:xfrm>
            <a:off x="7349564" y="5557520"/>
            <a:ext cx="4354756" cy="1300479"/>
          </a:xfrm>
          <a:noFill/>
          <a:effectLst>
            <a:outerShdw blurRad="50800" dist="38100" dir="8100000" algn="tr" rotWithShape="0">
              <a:schemeClr val="bg1">
                <a:alpha val="50000"/>
              </a:schemeClr>
            </a:outerShdw>
          </a:effectLst>
        </p:spPr>
        <p:txBody>
          <a:bodyPr>
            <a:noAutofit/>
          </a:bodyPr>
          <a:lstStyle/>
          <a:p>
            <a:pPr algn="ctr">
              <a:lnSpc>
                <a:spcPct val="100000"/>
              </a:lnSpc>
            </a:pPr>
            <a:r>
              <a:rPr lang="de-CH" sz="2800" b="1" dirty="0">
                <a:solidFill>
                  <a:schemeClr val="tx1">
                    <a:lumMod val="95000"/>
                    <a:lumOff val="5000"/>
                  </a:schemeClr>
                </a:solidFill>
                <a:latin typeface="Arial" panose="020B0604020202020204" pitchFamily="34" charset="0"/>
                <a:cs typeface="Arial" panose="020B0604020202020204" pitchFamily="34" charset="0"/>
              </a:rPr>
              <a:t>Vogel des Jahres 2018</a:t>
            </a:r>
          </a:p>
        </p:txBody>
      </p:sp>
      <p:sp>
        <p:nvSpPr>
          <p:cNvPr id="6" name="Titel 6"/>
          <p:cNvSpPr txBox="1">
            <a:spLocks/>
          </p:cNvSpPr>
          <p:nvPr/>
        </p:nvSpPr>
        <p:spPr>
          <a:xfrm>
            <a:off x="6850744" y="2516648"/>
            <a:ext cx="5341257" cy="1451428"/>
          </a:xfrm>
          <a:prstGeom prst="rect">
            <a:avLst/>
          </a:prstGeom>
          <a:noFill/>
          <a:effectLst>
            <a:glow rad="127000">
              <a:schemeClr val="accent1">
                <a:alpha val="95000"/>
              </a:schemeClr>
            </a:glow>
            <a:outerShdw blurRad="50800" dist="50800" dir="5400000" algn="ctr" rotWithShape="0">
              <a:schemeClr val="tx1">
                <a:lumMod val="95000"/>
                <a:lumOff val="5000"/>
              </a:scheme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de-CH" sz="4800" i="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WANDERFALKE</a:t>
            </a:r>
          </a:p>
        </p:txBody>
      </p:sp>
      <p:sp>
        <p:nvSpPr>
          <p:cNvPr id="4" name="Textfeld 3"/>
          <p:cNvSpPr txBox="1"/>
          <p:nvPr/>
        </p:nvSpPr>
        <p:spPr>
          <a:xfrm>
            <a:off x="0" y="6525847"/>
            <a:ext cx="1680308" cy="276999"/>
          </a:xfrm>
          <a:prstGeom prst="rect">
            <a:avLst/>
          </a:prstGeom>
          <a:noFill/>
        </p:spPr>
        <p:txBody>
          <a:bodyPr wrap="square" rtlCol="0">
            <a:spAutoFit/>
          </a:bodyPr>
          <a:lstStyle/>
          <a:p>
            <a:r>
              <a:rPr lang="de-DE" sz="1200" dirty="0" smtClean="0">
                <a:solidFill>
                  <a:schemeClr val="tx1">
                    <a:alpha val="75000"/>
                  </a:schemeClr>
                </a:solidFill>
                <a:latin typeface="Arial"/>
              </a:rPr>
              <a:t>  © Horst </a:t>
            </a:r>
            <a:r>
              <a:rPr lang="de-DE" sz="1200" dirty="0" err="1" smtClean="0">
                <a:solidFill>
                  <a:schemeClr val="tx1">
                    <a:alpha val="75000"/>
                  </a:schemeClr>
                </a:solidFill>
                <a:latin typeface="Arial"/>
              </a:rPr>
              <a:t>Jegen</a:t>
            </a:r>
            <a:endParaRPr lang="de-DE" sz="1200" dirty="0" smtClean="0">
              <a:solidFill>
                <a:schemeClr val="tx1">
                  <a:alpha val="75000"/>
                </a:schemeClr>
              </a:solidFill>
              <a:latin typeface="Arial"/>
            </a:endParaRPr>
          </a:p>
        </p:txBody>
      </p:sp>
      <p:pic>
        <p:nvPicPr>
          <p:cNvPr id="5" name="Bild 4" descr="LOGO-SVS-BirdLife-NEW_D 2.ai"/>
          <p:cNvPicPr>
            <a:picLocks noChangeAspect="1"/>
          </p:cNvPicPr>
          <p:nvPr/>
        </p:nvPicPr>
        <p:blipFill rotWithShape="1">
          <a:blip r:embed="rId4" cstate="print">
            <a:extLst>
              <a:ext uri="{28A0092B-C50C-407E-A947-70E740481C1C}">
                <a14:useLocalDpi xmlns:a14="http://schemas.microsoft.com/office/drawing/2010/main"/>
              </a:ext>
            </a:extLst>
          </a:blip>
          <a:srcRect l="35902" t="15185" r="36581" b="71296"/>
          <a:stretch/>
        </p:blipFill>
        <p:spPr>
          <a:xfrm>
            <a:off x="-101600" y="132202"/>
            <a:ext cx="3006594" cy="2090298"/>
          </a:xfrm>
          <a:prstGeom prst="rect">
            <a:avLst/>
          </a:prstGeom>
          <a:effectLst>
            <a:outerShdw blurRad="50800" dist="38100" dir="2700000" algn="tl" rotWithShape="0">
              <a:schemeClr val="tx1">
                <a:alpha val="43000"/>
              </a:schemeClr>
            </a:outerShdw>
          </a:effectLst>
        </p:spPr>
      </p:pic>
    </p:spTree>
    <p:extLst>
      <p:ext uri="{BB962C8B-B14F-4D97-AF65-F5344CB8AC3E}">
        <p14:creationId xmlns:p14="http://schemas.microsoft.com/office/powerpoint/2010/main" val="174656479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1783-178.jpg"/>
          <p:cNvPicPr>
            <a:picLocks noChangeAspect="1"/>
          </p:cNvPicPr>
          <p:nvPr/>
        </p:nvPicPr>
        <p:blipFill rotWithShape="1">
          <a:blip r:embed="rId3" cstate="print">
            <a:extLst>
              <a:ext uri="{28A0092B-C50C-407E-A947-70E740481C1C}">
                <a14:useLocalDpi xmlns:a14="http://schemas.microsoft.com/office/drawing/2010/main"/>
              </a:ext>
            </a:extLst>
          </a:blip>
          <a:srcRect r="-27155"/>
          <a:stretch/>
        </p:blipFill>
        <p:spPr>
          <a:xfrm>
            <a:off x="0" y="0"/>
            <a:ext cx="10198100" cy="6858000"/>
          </a:xfrm>
          <a:prstGeom prst="rect">
            <a:avLst/>
          </a:prstGeom>
        </p:spPr>
      </p:pic>
      <p:sp>
        <p:nvSpPr>
          <p:cNvPr id="6" name="Rechtwinkliges Dreieck 5"/>
          <p:cNvSpPr/>
          <p:nvPr/>
        </p:nvSpPr>
        <p:spPr>
          <a:xfrm flipH="1">
            <a:off x="8966200" y="-75259"/>
            <a:ext cx="2959098" cy="6933259"/>
          </a:xfrm>
          <a:prstGeom prst="rtTriangle">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8407400" y="787400"/>
            <a:ext cx="3505200" cy="5905500"/>
          </a:xfrm>
        </p:spPr>
        <p:txBody>
          <a:bodyPr>
            <a:normAutofit/>
          </a:bodyPr>
          <a:lstStyle/>
          <a:p>
            <a:pPr algn="ctr"/>
            <a:r>
              <a:rPr lang="de-CH" sz="3600" b="1" dirty="0" smtClean="0">
                <a:latin typeface="Arial" panose="020B0604020202020204" pitchFamily="34" charset="0"/>
                <a:cs typeface="Arial" panose="020B0604020202020204" pitchFamily="34" charset="0"/>
              </a:rPr>
              <a:t>Bestand CH</a:t>
            </a:r>
            <a:br>
              <a:rPr lang="de-CH" sz="3600" b="1" dirty="0" smtClean="0">
                <a:latin typeface="Arial" panose="020B0604020202020204" pitchFamily="34" charset="0"/>
                <a:cs typeface="Arial" panose="020B0604020202020204" pitchFamily="34" charset="0"/>
              </a:rPr>
            </a:br>
            <a:r>
              <a:rPr lang="de-CH" sz="3600" b="1" dirty="0">
                <a:latin typeface="Arial" panose="020B0604020202020204" pitchFamily="34" charset="0"/>
                <a:cs typeface="Arial" panose="020B0604020202020204" pitchFamily="34" charset="0"/>
              </a:rPr>
              <a:t/>
            </a:r>
            <a:br>
              <a:rPr lang="de-CH" sz="3600" b="1" dirty="0">
                <a:latin typeface="Arial" panose="020B0604020202020204" pitchFamily="34" charset="0"/>
                <a:cs typeface="Arial" panose="020B0604020202020204" pitchFamily="34" charset="0"/>
              </a:rPr>
            </a:br>
            <a:r>
              <a:rPr lang="de-CH" sz="3600" b="1" dirty="0" smtClean="0">
                <a:latin typeface="Arial" panose="020B0604020202020204" pitchFamily="34" charset="0"/>
                <a:cs typeface="Arial" panose="020B0604020202020204" pitchFamily="34" charset="0"/>
              </a:rPr>
              <a:t>rund 300 Brutpaare</a:t>
            </a:r>
            <a:br>
              <a:rPr lang="de-CH" sz="3600" b="1" dirty="0" smtClean="0">
                <a:latin typeface="Arial" panose="020B0604020202020204" pitchFamily="34" charset="0"/>
                <a:cs typeface="Arial" panose="020B0604020202020204" pitchFamily="34" charset="0"/>
              </a:rPr>
            </a:br>
            <a:endParaRPr lang="de-CH" sz="3600" b="1" dirty="0">
              <a:latin typeface="Arial" panose="020B0604020202020204" pitchFamily="34" charset="0"/>
              <a:cs typeface="Arial" panose="020B0604020202020204" pitchFamily="34" charset="0"/>
            </a:endParaRPr>
          </a:p>
        </p:txBody>
      </p:sp>
      <p:sp>
        <p:nvSpPr>
          <p:cNvPr id="8" name="Textfeld 7"/>
          <p:cNvSpPr txBox="1"/>
          <p:nvPr/>
        </p:nvSpPr>
        <p:spPr>
          <a:xfrm>
            <a:off x="6662957" y="6516759"/>
            <a:ext cx="1290359" cy="276999"/>
          </a:xfrm>
          <a:prstGeom prst="rect">
            <a:avLst/>
          </a:prstGeom>
          <a:noFill/>
        </p:spPr>
        <p:txBody>
          <a:bodyPr wrap="square" rtlCol="0">
            <a:spAutoFit/>
          </a:bodyPr>
          <a:lstStyle/>
          <a:p>
            <a:r>
              <a:rPr lang="de-DE" sz="1200" dirty="0" smtClean="0">
                <a:solidFill>
                  <a:srgbClr val="FFFFFF">
                    <a:alpha val="75000"/>
                  </a:srgbClr>
                </a:solidFill>
                <a:latin typeface="Arial"/>
              </a:rPr>
              <a:t>  © Horst </a:t>
            </a:r>
            <a:r>
              <a:rPr lang="de-DE" sz="1200" dirty="0" err="1" smtClean="0">
                <a:solidFill>
                  <a:srgbClr val="FFFFFF">
                    <a:alpha val="75000"/>
                  </a:srgbClr>
                </a:solidFill>
                <a:latin typeface="Arial"/>
              </a:rPr>
              <a:t>Jegen</a:t>
            </a:r>
            <a:endParaRPr lang="de-DE" sz="1200" dirty="0" smtClean="0">
              <a:solidFill>
                <a:srgbClr val="FFFFFF">
                  <a:alpha val="75000"/>
                </a:srgbClr>
              </a:solidFill>
              <a:latin typeface="Arial"/>
            </a:endParaRPr>
          </a:p>
        </p:txBody>
      </p:sp>
    </p:spTree>
    <p:extLst>
      <p:ext uri="{BB962C8B-B14F-4D97-AF65-F5344CB8AC3E}">
        <p14:creationId xmlns:p14="http://schemas.microsoft.com/office/powerpoint/2010/main" val="251769411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hteck 4"/>
          <p:cNvSpPr/>
          <p:nvPr/>
        </p:nvSpPr>
        <p:spPr>
          <a:xfrm>
            <a:off x="0" y="644713"/>
            <a:ext cx="12192000" cy="85634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800" b="1" dirty="0" smtClean="0">
                <a:solidFill>
                  <a:schemeClr val="tx1"/>
                </a:solidFill>
                <a:latin typeface="Arial" panose="020B0604020202020204" pitchFamily="34" charset="0"/>
                <a:cs typeface="Arial" panose="020B0604020202020204" pitchFamily="34" charset="0"/>
              </a:rPr>
              <a:t>Verbreitung weltweit </a:t>
            </a:r>
            <a:endParaRPr lang="de-CH" sz="2800" b="1" dirty="0">
              <a:solidFill>
                <a:schemeClr val="tx1"/>
              </a:solidFill>
              <a:latin typeface="Arial" panose="020B0604020202020204" pitchFamily="34" charset="0"/>
              <a:cs typeface="Arial" panose="020B0604020202020204" pitchFamily="34" charset="0"/>
            </a:endParaRPr>
          </a:p>
        </p:txBody>
      </p:sp>
      <p:pic>
        <p:nvPicPr>
          <p:cNvPr id="3" name="Bild 2" descr="PeregrineSubspeciesMap.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61440" y="1502193"/>
            <a:ext cx="9469120" cy="5276128"/>
          </a:xfrm>
          <a:prstGeom prst="rect">
            <a:avLst/>
          </a:prstGeom>
        </p:spPr>
      </p:pic>
    </p:spTree>
    <p:extLst>
      <p:ext uri="{BB962C8B-B14F-4D97-AF65-F5344CB8AC3E}">
        <p14:creationId xmlns:p14="http://schemas.microsoft.com/office/powerpoint/2010/main" val="276218819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hteck 4"/>
          <p:cNvSpPr/>
          <p:nvPr/>
        </p:nvSpPr>
        <p:spPr>
          <a:xfrm>
            <a:off x="400050" y="365125"/>
            <a:ext cx="4248150" cy="611187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800" dirty="0">
              <a:solidFill>
                <a:schemeClr val="tx1"/>
              </a:solidFill>
              <a:latin typeface="Arial" panose="020B0604020202020204" pitchFamily="34" charset="0"/>
              <a:cs typeface="Arial" panose="020B0604020202020204" pitchFamily="34" charset="0"/>
            </a:endParaRPr>
          </a:p>
          <a:p>
            <a:pPr algn="ctr"/>
            <a:endParaRPr lang="de-CH" sz="2800" dirty="0">
              <a:solidFill>
                <a:schemeClr val="tx1"/>
              </a:solidFill>
              <a:latin typeface="Arial" panose="020B0604020202020204" pitchFamily="34" charset="0"/>
              <a:cs typeface="Arial" panose="020B0604020202020204" pitchFamily="34" charset="0"/>
            </a:endParaRPr>
          </a:p>
          <a:p>
            <a:pPr algn="ctr"/>
            <a:endParaRPr lang="de-CH" sz="2800" dirty="0">
              <a:solidFill>
                <a:schemeClr val="tx1"/>
              </a:solidFill>
              <a:latin typeface="Arial" panose="020B0604020202020204" pitchFamily="34" charset="0"/>
              <a:cs typeface="Arial" panose="020B0604020202020204" pitchFamily="34" charset="0"/>
            </a:endParaRPr>
          </a:p>
          <a:p>
            <a:pPr algn="ctr"/>
            <a:endParaRPr lang="de-CH" sz="2800" dirty="0">
              <a:solidFill>
                <a:schemeClr val="tx1"/>
              </a:solidFill>
              <a:latin typeface="Arial" panose="020B0604020202020204" pitchFamily="34" charset="0"/>
              <a:cs typeface="Arial" panose="020B0604020202020204" pitchFamily="34" charset="0"/>
            </a:endParaRPr>
          </a:p>
          <a:p>
            <a:pPr algn="ctr"/>
            <a:endParaRPr lang="de-CH" sz="2800" b="1" dirty="0" smtClean="0">
              <a:solidFill>
                <a:schemeClr val="tx1"/>
              </a:solidFill>
              <a:latin typeface="Arial" panose="020B0604020202020204" pitchFamily="34" charset="0"/>
              <a:cs typeface="Arial" panose="020B0604020202020204" pitchFamily="34" charset="0"/>
            </a:endParaRPr>
          </a:p>
          <a:p>
            <a:pPr algn="ctr"/>
            <a:r>
              <a:rPr lang="de-CH" sz="2800" b="1" dirty="0" smtClean="0">
                <a:solidFill>
                  <a:schemeClr val="tx1"/>
                </a:solidFill>
                <a:latin typeface="Arial" panose="020B0604020202020204" pitchFamily="34" charset="0"/>
                <a:cs typeface="Arial" panose="020B0604020202020204" pitchFamily="34" charset="0"/>
              </a:rPr>
              <a:t>Lebensraum</a:t>
            </a:r>
            <a:endParaRPr lang="de-CH" sz="2800" dirty="0">
              <a:solidFill>
                <a:schemeClr val="tx1"/>
              </a:solidFill>
              <a:latin typeface="Arial" panose="020B0604020202020204" pitchFamily="34" charset="0"/>
              <a:cs typeface="Arial" panose="020B0604020202020204" pitchFamily="34" charset="0"/>
            </a:endParaRPr>
          </a:p>
          <a:p>
            <a:pPr algn="ctr"/>
            <a:endParaRPr lang="de-CH" sz="2800" dirty="0">
              <a:solidFill>
                <a:schemeClr val="tx1"/>
              </a:solidFill>
              <a:latin typeface="Arial" panose="020B0604020202020204" pitchFamily="34" charset="0"/>
              <a:cs typeface="Arial" panose="020B0604020202020204" pitchFamily="34" charset="0"/>
            </a:endParaRPr>
          </a:p>
          <a:p>
            <a:pPr algn="ctr"/>
            <a:r>
              <a:rPr lang="de-CH" sz="2800" dirty="0" smtClean="0">
                <a:solidFill>
                  <a:schemeClr val="tx1"/>
                </a:solidFill>
                <a:latin typeface="Arial" panose="020B0604020202020204" pitchFamily="34" charset="0"/>
                <a:cs typeface="Arial" panose="020B0604020202020204" pitchFamily="34" charset="0"/>
              </a:rPr>
              <a:t>Biotope:</a:t>
            </a:r>
          </a:p>
          <a:p>
            <a:pPr algn="ctr"/>
            <a:r>
              <a:rPr lang="de-CH" sz="2800" dirty="0" smtClean="0">
                <a:solidFill>
                  <a:schemeClr val="tx1"/>
                </a:solidFill>
                <a:latin typeface="Arial" panose="020B0604020202020204" pitchFamily="34" charset="0"/>
                <a:cs typeface="Arial" panose="020B0604020202020204" pitchFamily="34" charset="0"/>
              </a:rPr>
              <a:t>Felswände, Steinbrüch</a:t>
            </a:r>
            <a:r>
              <a:rPr lang="de-CH" sz="2800" dirty="0">
                <a:solidFill>
                  <a:schemeClr val="tx1"/>
                </a:solidFill>
                <a:latin typeface="Arial" panose="020B0604020202020204" pitchFamily="34" charset="0"/>
                <a:cs typeface="Arial" panose="020B0604020202020204" pitchFamily="34" charset="0"/>
              </a:rPr>
              <a:t>e</a:t>
            </a:r>
            <a:endParaRPr lang="de-CH" sz="2800" dirty="0" smtClean="0">
              <a:solidFill>
                <a:schemeClr val="tx1"/>
              </a:solidFill>
              <a:latin typeface="Arial" panose="020B0604020202020204" pitchFamily="34" charset="0"/>
              <a:cs typeface="Arial" panose="020B0604020202020204" pitchFamily="34" charset="0"/>
            </a:endParaRPr>
          </a:p>
          <a:p>
            <a:pPr algn="ctr"/>
            <a:endParaRPr lang="de-CH" sz="2800" dirty="0">
              <a:solidFill>
                <a:schemeClr val="tx1"/>
              </a:solidFill>
              <a:latin typeface="Arial" panose="020B0604020202020204" pitchFamily="34" charset="0"/>
              <a:cs typeface="Arial" panose="020B0604020202020204" pitchFamily="34" charset="0"/>
            </a:endParaRPr>
          </a:p>
          <a:p>
            <a:pPr algn="ctr"/>
            <a:endParaRPr lang="de-CH" sz="2800" dirty="0">
              <a:solidFill>
                <a:schemeClr val="tx1"/>
              </a:solidFill>
              <a:latin typeface="Arial" panose="020B0604020202020204" pitchFamily="34" charset="0"/>
              <a:cs typeface="Arial" panose="020B0604020202020204" pitchFamily="34" charset="0"/>
            </a:endParaRPr>
          </a:p>
          <a:p>
            <a:pPr algn="ctr"/>
            <a:endParaRPr lang="de-CH" sz="2800" dirty="0">
              <a:solidFill>
                <a:schemeClr val="tx1"/>
              </a:solidFill>
              <a:latin typeface="Arial" panose="020B0604020202020204" pitchFamily="34" charset="0"/>
              <a:cs typeface="Arial" panose="020B0604020202020204" pitchFamily="34" charset="0"/>
            </a:endParaRPr>
          </a:p>
          <a:p>
            <a:pPr algn="ctr"/>
            <a:endParaRPr lang="de-CH" sz="2800" dirty="0">
              <a:solidFill>
                <a:schemeClr val="tx1"/>
              </a:solidFill>
              <a:latin typeface="Arial" panose="020B0604020202020204" pitchFamily="34" charset="0"/>
              <a:cs typeface="Arial" panose="020B0604020202020204" pitchFamily="34" charset="0"/>
            </a:endParaRPr>
          </a:p>
          <a:p>
            <a:pPr algn="ctr"/>
            <a:endParaRPr lang="de-CH" sz="2800" dirty="0">
              <a:solidFill>
                <a:schemeClr val="tx1"/>
              </a:solidFill>
              <a:latin typeface="Arial" panose="020B0604020202020204" pitchFamily="34" charset="0"/>
              <a:cs typeface="Arial" panose="020B0604020202020204" pitchFamily="34" charset="0"/>
            </a:endParaRPr>
          </a:p>
          <a:p>
            <a:pPr algn="ctr"/>
            <a:endParaRPr lang="de-CH" sz="2800" dirty="0">
              <a:solidFill>
                <a:schemeClr val="tx1"/>
              </a:solidFill>
              <a:latin typeface="Arial" panose="020B0604020202020204" pitchFamily="34" charset="0"/>
              <a:cs typeface="Arial" panose="020B0604020202020204" pitchFamily="34" charset="0"/>
            </a:endParaRPr>
          </a:p>
          <a:p>
            <a:pPr algn="ctr"/>
            <a:endParaRPr lang="de-CH" sz="2800" dirty="0">
              <a:solidFill>
                <a:schemeClr val="tx1"/>
              </a:solidFill>
              <a:latin typeface="Arial" panose="020B0604020202020204" pitchFamily="34" charset="0"/>
              <a:cs typeface="Arial" panose="020B0604020202020204" pitchFamily="34" charset="0"/>
            </a:endParaRPr>
          </a:p>
          <a:p>
            <a:pPr algn="ctr"/>
            <a:endParaRPr lang="de-CH" sz="2800" dirty="0">
              <a:solidFill>
                <a:schemeClr val="tx1"/>
              </a:solidFill>
              <a:latin typeface="Arial" panose="020B0604020202020204" pitchFamily="34" charset="0"/>
              <a:cs typeface="Arial" panose="020B0604020202020204" pitchFamily="34" charset="0"/>
            </a:endParaRPr>
          </a:p>
          <a:p>
            <a:pPr algn="ctr"/>
            <a:r>
              <a:rPr lang="de-CH" sz="2800" dirty="0">
                <a:solidFill>
                  <a:schemeClr val="tx1"/>
                </a:solidFill>
                <a:latin typeface="Arial" panose="020B0604020202020204" pitchFamily="34" charset="0"/>
                <a:cs typeface="Arial" panose="020B0604020202020204" pitchFamily="34" charset="0"/>
              </a:rPr>
              <a:t/>
            </a:r>
            <a:br>
              <a:rPr lang="de-CH" sz="2800" dirty="0">
                <a:solidFill>
                  <a:schemeClr val="tx1"/>
                </a:solidFill>
                <a:latin typeface="Arial" panose="020B0604020202020204" pitchFamily="34" charset="0"/>
                <a:cs typeface="Arial" panose="020B0604020202020204" pitchFamily="34" charset="0"/>
              </a:rPr>
            </a:br>
            <a:endParaRPr lang="de-CH" sz="2800" dirty="0">
              <a:solidFill>
                <a:schemeClr val="tx1"/>
              </a:solidFill>
            </a:endParaRPr>
          </a:p>
        </p:txBody>
      </p:sp>
      <p:pic>
        <p:nvPicPr>
          <p:cNvPr id="4" name="Picture 9" descr="LOGO-SVS-BirdLife-NEW-farbe_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37545" y="5835968"/>
            <a:ext cx="104933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p:cNvSpPr txBox="1"/>
          <p:nvPr/>
        </p:nvSpPr>
        <p:spPr>
          <a:xfrm>
            <a:off x="4656667" y="6158958"/>
            <a:ext cx="1680308" cy="276999"/>
          </a:xfrm>
          <a:prstGeom prst="rect">
            <a:avLst/>
          </a:prstGeom>
          <a:noFill/>
        </p:spPr>
        <p:txBody>
          <a:bodyPr wrap="square" rtlCol="0">
            <a:spAutoFit/>
          </a:bodyPr>
          <a:lstStyle/>
          <a:p>
            <a:r>
              <a:rPr lang="de-DE" sz="1200" dirty="0" smtClean="0">
                <a:solidFill>
                  <a:srgbClr val="FFFFFF">
                    <a:alpha val="75000"/>
                  </a:srgbClr>
                </a:solidFill>
                <a:latin typeface="Arial"/>
              </a:rPr>
              <a:t>  © Horst </a:t>
            </a:r>
            <a:r>
              <a:rPr lang="de-DE" sz="1200" dirty="0" err="1" smtClean="0">
                <a:solidFill>
                  <a:srgbClr val="FFFFFF">
                    <a:alpha val="75000"/>
                  </a:srgbClr>
                </a:solidFill>
                <a:latin typeface="Arial"/>
              </a:rPr>
              <a:t>Jegen</a:t>
            </a:r>
            <a:endParaRPr lang="de-DE" sz="1200" dirty="0" smtClean="0">
              <a:solidFill>
                <a:srgbClr val="FFFFFF">
                  <a:alpha val="75000"/>
                </a:srgbClr>
              </a:solidFill>
              <a:latin typeface="Arial"/>
            </a:endParaRPr>
          </a:p>
        </p:txBody>
      </p:sp>
      <p:pic>
        <p:nvPicPr>
          <p:cNvPr id="2" name="Bild 1" descr="IMG_6527 Kopie.JPG"/>
          <p:cNvPicPr>
            <a:picLocks noChangeAspect="1"/>
          </p:cNvPicPr>
          <p:nvPr/>
        </p:nvPicPr>
        <p:blipFill rotWithShape="1">
          <a:blip r:embed="rId4" cstate="print">
            <a:extLst>
              <a:ext uri="{28A0092B-C50C-407E-A947-70E740481C1C}">
                <a14:useLocalDpi xmlns:a14="http://schemas.microsoft.com/office/drawing/2010/main"/>
              </a:ext>
            </a:extLst>
          </a:blip>
          <a:srcRect r="-313"/>
          <a:stretch/>
        </p:blipFill>
        <p:spPr>
          <a:xfrm>
            <a:off x="4864100" y="0"/>
            <a:ext cx="8042491" cy="6858000"/>
          </a:xfrm>
          <a:prstGeom prst="rect">
            <a:avLst/>
          </a:prstGeom>
        </p:spPr>
      </p:pic>
    </p:spTree>
    <p:extLst>
      <p:ext uri="{BB962C8B-B14F-4D97-AF65-F5344CB8AC3E}">
        <p14:creationId xmlns:p14="http://schemas.microsoft.com/office/powerpoint/2010/main" val="388893037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DSC05517.JPG"/>
          <p:cNvPicPr>
            <a:picLocks noChangeAspect="1"/>
          </p:cNvPicPr>
          <p:nvPr/>
        </p:nvPicPr>
        <p:blipFill rotWithShape="1">
          <a:blip r:embed="rId3" cstate="print">
            <a:extLst>
              <a:ext uri="{28A0092B-C50C-407E-A947-70E740481C1C}">
                <a14:useLocalDpi xmlns:a14="http://schemas.microsoft.com/office/drawing/2010/main"/>
              </a:ext>
            </a:extLst>
          </a:blip>
          <a:srcRect t="-2"/>
          <a:stretch/>
        </p:blipFill>
        <p:spPr>
          <a:xfrm>
            <a:off x="0" y="-17025"/>
            <a:ext cx="9537700" cy="6875026"/>
          </a:xfrm>
          <a:prstGeom prst="rect">
            <a:avLst/>
          </a:prstGeom>
        </p:spPr>
      </p:pic>
    </p:spTree>
    <p:extLst>
      <p:ext uri="{BB962C8B-B14F-4D97-AF65-F5344CB8AC3E}">
        <p14:creationId xmlns:p14="http://schemas.microsoft.com/office/powerpoint/2010/main" val="77809765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hteck 4"/>
          <p:cNvSpPr/>
          <p:nvPr/>
        </p:nvSpPr>
        <p:spPr>
          <a:xfrm>
            <a:off x="400050" y="203201"/>
            <a:ext cx="4248150" cy="62738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smtClean="0">
              <a:solidFill>
                <a:schemeClr val="tx1"/>
              </a:solidFill>
              <a:latin typeface="Arial" panose="020B0604020202020204" pitchFamily="34" charset="0"/>
              <a:cs typeface="Arial" panose="020B0604020202020204" pitchFamily="34" charset="0"/>
            </a:endParaRPr>
          </a:p>
          <a:p>
            <a:pPr algn="ctr"/>
            <a:r>
              <a:rPr lang="de-CH" dirty="0" smtClean="0">
                <a:solidFill>
                  <a:schemeClr val="tx1"/>
                </a:solidFill>
                <a:latin typeface="Arial" panose="020B0604020202020204" pitchFamily="34" charset="0"/>
                <a:cs typeface="Arial" panose="020B0604020202020204" pitchFamily="34" charset="0"/>
              </a:rPr>
              <a:t>Nistkästen an Gebäuden </a:t>
            </a:r>
          </a:p>
          <a:p>
            <a:pPr algn="ctr"/>
            <a:endParaRPr lang="de-CH" sz="2800" dirty="0">
              <a:solidFill>
                <a:schemeClr val="tx1"/>
              </a:solidFill>
              <a:latin typeface="Arial" panose="020B0604020202020204" pitchFamily="34" charset="0"/>
              <a:cs typeface="Arial" panose="020B0604020202020204" pitchFamily="34" charset="0"/>
            </a:endParaRPr>
          </a:p>
          <a:p>
            <a:pPr algn="ctr"/>
            <a:endParaRPr lang="de-CH" sz="2800" b="1" dirty="0">
              <a:solidFill>
                <a:schemeClr val="tx1"/>
              </a:solidFill>
              <a:latin typeface="Arial" panose="020B0604020202020204" pitchFamily="34" charset="0"/>
              <a:cs typeface="Arial" panose="020B0604020202020204" pitchFamily="34" charset="0"/>
            </a:endParaRPr>
          </a:p>
          <a:p>
            <a:pPr algn="ctr"/>
            <a:endParaRPr lang="de-CH" sz="2800" dirty="0">
              <a:solidFill>
                <a:schemeClr val="tx1"/>
              </a:solidFill>
              <a:latin typeface="Arial" panose="020B0604020202020204" pitchFamily="34" charset="0"/>
              <a:cs typeface="Arial" panose="020B0604020202020204" pitchFamily="34" charset="0"/>
            </a:endParaRPr>
          </a:p>
          <a:p>
            <a:pPr algn="ctr"/>
            <a:endParaRPr lang="de-CH" sz="2800" dirty="0">
              <a:solidFill>
                <a:schemeClr val="tx1"/>
              </a:solidFill>
              <a:latin typeface="Arial" panose="020B0604020202020204" pitchFamily="34" charset="0"/>
              <a:cs typeface="Arial" panose="020B0604020202020204" pitchFamily="34" charset="0"/>
            </a:endParaRPr>
          </a:p>
          <a:p>
            <a:pPr algn="ctr"/>
            <a:endParaRPr lang="de-CH" sz="2800" dirty="0">
              <a:solidFill>
                <a:schemeClr val="tx1"/>
              </a:solidFill>
              <a:latin typeface="Arial" panose="020B0604020202020204" pitchFamily="34" charset="0"/>
              <a:cs typeface="Arial" panose="020B0604020202020204" pitchFamily="34" charset="0"/>
            </a:endParaRPr>
          </a:p>
          <a:p>
            <a:pPr algn="ctr"/>
            <a:endParaRPr lang="de-CH" sz="2800" dirty="0">
              <a:solidFill>
                <a:schemeClr val="tx1"/>
              </a:solidFill>
              <a:latin typeface="Arial" panose="020B0604020202020204" pitchFamily="34" charset="0"/>
              <a:cs typeface="Arial" panose="020B0604020202020204" pitchFamily="34" charset="0"/>
            </a:endParaRPr>
          </a:p>
          <a:p>
            <a:pPr algn="ctr"/>
            <a:endParaRPr lang="de-CH" sz="2800" dirty="0">
              <a:solidFill>
                <a:schemeClr val="tx1"/>
              </a:solidFill>
              <a:latin typeface="Arial" panose="020B0604020202020204" pitchFamily="34" charset="0"/>
              <a:cs typeface="Arial" panose="020B0604020202020204" pitchFamily="34" charset="0"/>
            </a:endParaRPr>
          </a:p>
          <a:p>
            <a:pPr algn="ctr"/>
            <a:endParaRPr lang="de-CH" sz="2800" dirty="0">
              <a:solidFill>
                <a:schemeClr val="tx1"/>
              </a:solidFill>
              <a:latin typeface="Arial" panose="020B0604020202020204" pitchFamily="34" charset="0"/>
              <a:cs typeface="Arial" panose="020B0604020202020204" pitchFamily="34" charset="0"/>
            </a:endParaRPr>
          </a:p>
          <a:p>
            <a:pPr algn="ctr"/>
            <a:endParaRPr lang="de-CH" sz="2800" dirty="0">
              <a:solidFill>
                <a:schemeClr val="tx1"/>
              </a:solidFill>
              <a:latin typeface="Arial" panose="020B0604020202020204" pitchFamily="34" charset="0"/>
              <a:cs typeface="Arial" panose="020B0604020202020204" pitchFamily="34" charset="0"/>
            </a:endParaRPr>
          </a:p>
          <a:p>
            <a:pPr algn="ctr"/>
            <a:endParaRPr lang="de-CH" sz="2800" dirty="0">
              <a:solidFill>
                <a:schemeClr val="tx1"/>
              </a:solidFill>
              <a:latin typeface="Arial" panose="020B0604020202020204" pitchFamily="34" charset="0"/>
              <a:cs typeface="Arial" panose="020B0604020202020204" pitchFamily="34" charset="0"/>
            </a:endParaRPr>
          </a:p>
          <a:p>
            <a:pPr algn="ctr"/>
            <a:endParaRPr lang="de-CH" sz="2800" dirty="0">
              <a:solidFill>
                <a:schemeClr val="tx1"/>
              </a:solidFill>
              <a:latin typeface="Arial" panose="020B0604020202020204" pitchFamily="34" charset="0"/>
              <a:cs typeface="Arial" panose="020B0604020202020204" pitchFamily="34" charset="0"/>
            </a:endParaRPr>
          </a:p>
          <a:p>
            <a:pPr algn="ctr"/>
            <a:endParaRPr lang="de-CH" sz="2800" dirty="0">
              <a:solidFill>
                <a:schemeClr val="tx1"/>
              </a:solidFill>
              <a:latin typeface="Arial" panose="020B0604020202020204" pitchFamily="34" charset="0"/>
              <a:cs typeface="Arial" panose="020B0604020202020204" pitchFamily="34" charset="0"/>
            </a:endParaRPr>
          </a:p>
          <a:p>
            <a:pPr algn="ctr"/>
            <a:r>
              <a:rPr lang="de-CH" sz="2800" dirty="0">
                <a:solidFill>
                  <a:schemeClr val="tx1"/>
                </a:solidFill>
                <a:latin typeface="Arial" panose="020B0604020202020204" pitchFamily="34" charset="0"/>
                <a:cs typeface="Arial" panose="020B0604020202020204" pitchFamily="34" charset="0"/>
              </a:rPr>
              <a:t/>
            </a:r>
            <a:br>
              <a:rPr lang="de-CH" sz="2800" dirty="0">
                <a:solidFill>
                  <a:schemeClr val="tx1"/>
                </a:solidFill>
                <a:latin typeface="Arial" panose="020B0604020202020204" pitchFamily="34" charset="0"/>
                <a:cs typeface="Arial" panose="020B0604020202020204" pitchFamily="34" charset="0"/>
              </a:rPr>
            </a:br>
            <a:endParaRPr lang="de-CH" sz="2800" dirty="0">
              <a:solidFill>
                <a:schemeClr val="tx1"/>
              </a:solidFill>
            </a:endParaRPr>
          </a:p>
        </p:txBody>
      </p:sp>
      <p:pic>
        <p:nvPicPr>
          <p:cNvPr id="6" name="Bild 5" descr="DSC0266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24400" y="1739900"/>
            <a:ext cx="6019800" cy="4724400"/>
          </a:xfrm>
          <a:prstGeom prst="rect">
            <a:avLst/>
          </a:prstGeom>
        </p:spPr>
      </p:pic>
      <p:pic>
        <p:nvPicPr>
          <p:cNvPr id="2" name="Bild 1" descr="1336648820728.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63119" y="850901"/>
            <a:ext cx="2858469" cy="2336799"/>
          </a:xfrm>
          <a:prstGeom prst="rect">
            <a:avLst/>
          </a:prstGeom>
        </p:spPr>
      </p:pic>
      <p:sp>
        <p:nvSpPr>
          <p:cNvPr id="7" name="Textfeld 6"/>
          <p:cNvSpPr txBox="1"/>
          <p:nvPr/>
        </p:nvSpPr>
        <p:spPr>
          <a:xfrm>
            <a:off x="5092700" y="469900"/>
            <a:ext cx="5562600" cy="584776"/>
          </a:xfrm>
          <a:prstGeom prst="rect">
            <a:avLst/>
          </a:prstGeom>
          <a:noFill/>
        </p:spPr>
        <p:txBody>
          <a:bodyPr wrap="square" rtlCol="0">
            <a:spAutoFit/>
          </a:bodyPr>
          <a:lstStyle/>
          <a:p>
            <a:r>
              <a:rPr lang="de-DE" sz="3200" b="1" dirty="0" smtClean="0">
                <a:solidFill>
                  <a:srgbClr val="000000"/>
                </a:solidFill>
                <a:latin typeface="Arial"/>
                <a:cs typeface="Arial"/>
              </a:rPr>
              <a:t>Lebensraum Stadt</a:t>
            </a:r>
            <a:endParaRPr lang="de-DE" sz="3200" b="1" dirty="0">
              <a:solidFill>
                <a:srgbClr val="000000"/>
              </a:solidFill>
              <a:latin typeface="Arial"/>
              <a:cs typeface="Arial"/>
            </a:endParaRPr>
          </a:p>
        </p:txBody>
      </p:sp>
      <p:pic>
        <p:nvPicPr>
          <p:cNvPr id="3" name="Bild 2" descr="IMG_3844.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3700" y="3530600"/>
            <a:ext cx="4229100" cy="2794000"/>
          </a:xfrm>
          <a:prstGeom prst="rect">
            <a:avLst/>
          </a:prstGeom>
        </p:spPr>
      </p:pic>
    </p:spTree>
    <p:extLst>
      <p:ext uri="{BB962C8B-B14F-4D97-AF65-F5344CB8AC3E}">
        <p14:creationId xmlns:p14="http://schemas.microsoft.com/office/powerpoint/2010/main" val="32639204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Grafik 1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hteck 4"/>
          <p:cNvSpPr/>
          <p:nvPr/>
        </p:nvSpPr>
        <p:spPr>
          <a:xfrm>
            <a:off x="0" y="327213"/>
            <a:ext cx="12192000" cy="85634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800" b="1" dirty="0" smtClean="0">
                <a:solidFill>
                  <a:schemeClr val="tx1"/>
                </a:solidFill>
                <a:latin typeface="Arial" panose="020B0604020202020204" pitchFamily="34" charset="0"/>
                <a:cs typeface="Arial" panose="020B0604020202020204" pitchFamily="34" charset="0"/>
              </a:rPr>
              <a:t>Jagdverhalten</a:t>
            </a:r>
            <a:endParaRPr lang="de-CH" sz="2800" b="1" dirty="0">
              <a:solidFill>
                <a:schemeClr val="tx1"/>
              </a:solidFill>
              <a:latin typeface="Arial" panose="020B0604020202020204" pitchFamily="34" charset="0"/>
              <a:cs typeface="Arial" panose="020B0604020202020204" pitchFamily="34" charset="0"/>
            </a:endParaRPr>
          </a:p>
        </p:txBody>
      </p:sp>
      <p:pic>
        <p:nvPicPr>
          <p:cNvPr id="6" name="Picture 9" descr="LOGO-SVS-BirdLife-NEW-farbe_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837545" y="5835968"/>
            <a:ext cx="104933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p:cNvSpPr txBox="1"/>
          <p:nvPr/>
        </p:nvSpPr>
        <p:spPr>
          <a:xfrm>
            <a:off x="0" y="6525847"/>
            <a:ext cx="1680308" cy="276999"/>
          </a:xfrm>
          <a:prstGeom prst="rect">
            <a:avLst/>
          </a:prstGeom>
          <a:noFill/>
        </p:spPr>
        <p:txBody>
          <a:bodyPr wrap="square" rtlCol="0">
            <a:spAutoFit/>
          </a:bodyPr>
          <a:lstStyle/>
          <a:p>
            <a:r>
              <a:rPr lang="de-DE" sz="1200" dirty="0" smtClean="0">
                <a:solidFill>
                  <a:srgbClr val="FFFFFF">
                    <a:alpha val="75000"/>
                  </a:srgbClr>
                </a:solidFill>
                <a:latin typeface="Arial"/>
              </a:rPr>
              <a:t>  © Horst </a:t>
            </a:r>
            <a:r>
              <a:rPr lang="de-DE" sz="1200" dirty="0" err="1" smtClean="0">
                <a:solidFill>
                  <a:srgbClr val="FFFFFF">
                    <a:alpha val="75000"/>
                  </a:srgbClr>
                </a:solidFill>
                <a:latin typeface="Arial"/>
              </a:rPr>
              <a:t>Jegen</a:t>
            </a:r>
            <a:endParaRPr lang="de-DE" sz="1200" dirty="0" smtClean="0">
              <a:solidFill>
                <a:srgbClr val="FFFFFF">
                  <a:alpha val="75000"/>
                </a:srgbClr>
              </a:solidFill>
              <a:latin typeface="Arial"/>
            </a:endParaRPr>
          </a:p>
        </p:txBody>
      </p:sp>
    </p:spTree>
    <p:extLst>
      <p:ext uri="{BB962C8B-B14F-4D97-AF65-F5344CB8AC3E}">
        <p14:creationId xmlns:p14="http://schemas.microsoft.com/office/powerpoint/2010/main" val="57099405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Grafik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01056"/>
            <a:ext cx="6736080" cy="4489835"/>
          </a:xfrm>
          <a:prstGeom prst="rect">
            <a:avLst/>
          </a:prstGeom>
        </p:spPr>
      </p:pic>
      <p:sp>
        <p:nvSpPr>
          <p:cNvPr id="5" name="Rechteck 4"/>
          <p:cNvSpPr/>
          <p:nvPr/>
        </p:nvSpPr>
        <p:spPr>
          <a:xfrm>
            <a:off x="0" y="644713"/>
            <a:ext cx="12192000" cy="85634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3200" b="1" dirty="0" smtClean="0">
                <a:solidFill>
                  <a:schemeClr val="tx1"/>
                </a:solidFill>
                <a:latin typeface="Arial" panose="020B0604020202020204" pitchFamily="34" charset="0"/>
                <a:cs typeface="Arial" panose="020B0604020202020204" pitchFamily="34" charset="0"/>
              </a:rPr>
              <a:t>Jagdverhalten</a:t>
            </a:r>
            <a:endParaRPr lang="de-CH" sz="3200" b="1" dirty="0">
              <a:solidFill>
                <a:schemeClr val="tx1"/>
              </a:solidFill>
              <a:latin typeface="Arial" panose="020B0604020202020204" pitchFamily="34" charset="0"/>
              <a:cs typeface="Arial" panose="020B0604020202020204" pitchFamily="34" charset="0"/>
            </a:endParaRPr>
          </a:p>
        </p:txBody>
      </p:sp>
      <p:sp>
        <p:nvSpPr>
          <p:cNvPr id="11" name="Rechteck 10"/>
          <p:cNvSpPr/>
          <p:nvPr/>
        </p:nvSpPr>
        <p:spPr>
          <a:xfrm>
            <a:off x="0" y="6160146"/>
            <a:ext cx="12192000" cy="324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900" dirty="0">
                <a:solidFill>
                  <a:schemeClr val="tx1"/>
                </a:solidFill>
                <a:latin typeface="Arial" panose="020B0604020202020204" pitchFamily="34" charset="0"/>
                <a:cs typeface="Arial" panose="020B0604020202020204" pitchFamily="34" charset="0"/>
              </a:rPr>
              <a:t>Im Sturzflug </a:t>
            </a:r>
            <a:r>
              <a:rPr lang="de-CH" sz="1900" dirty="0" smtClean="0">
                <a:solidFill>
                  <a:schemeClr val="tx1"/>
                </a:solidFill>
                <a:latin typeface="Arial" panose="020B0604020202020204" pitchFamily="34" charset="0"/>
                <a:cs typeface="Arial" panose="020B0604020202020204" pitchFamily="34" charset="0"/>
              </a:rPr>
              <a:t>werden </a:t>
            </a:r>
            <a:r>
              <a:rPr lang="de-CH" sz="1900" dirty="0">
                <a:solidFill>
                  <a:schemeClr val="tx1"/>
                </a:solidFill>
                <a:latin typeface="Arial" panose="020B0604020202020204" pitchFamily="34" charset="0"/>
                <a:cs typeface="Arial" panose="020B0604020202020204" pitchFamily="34" charset="0"/>
              </a:rPr>
              <a:t>Spitzengeschwindigkeit von </a:t>
            </a:r>
            <a:r>
              <a:rPr lang="de-CH" sz="1900" dirty="0" smtClean="0">
                <a:solidFill>
                  <a:schemeClr val="tx1"/>
                </a:solidFill>
                <a:latin typeface="Arial" panose="020B0604020202020204" pitchFamily="34" charset="0"/>
                <a:cs typeface="Arial" panose="020B0604020202020204" pitchFamily="34" charset="0"/>
              </a:rPr>
              <a:t>bis zu 300 </a:t>
            </a:r>
            <a:r>
              <a:rPr lang="de-CH" sz="1900" dirty="0">
                <a:solidFill>
                  <a:schemeClr val="tx1"/>
                </a:solidFill>
                <a:latin typeface="Arial" panose="020B0604020202020204" pitchFamily="34" charset="0"/>
                <a:cs typeface="Arial" panose="020B0604020202020204" pitchFamily="34" charset="0"/>
              </a:rPr>
              <a:t>km/h erreicht!</a:t>
            </a:r>
          </a:p>
        </p:txBody>
      </p:sp>
      <p:pic>
        <p:nvPicPr>
          <p:cNvPr id="2" name="Grafik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36591" y="1501056"/>
            <a:ext cx="3052083" cy="4493344"/>
          </a:xfrm>
          <a:prstGeom prst="rect">
            <a:avLst/>
          </a:prstGeom>
        </p:spPr>
      </p:pic>
      <p:sp>
        <p:nvSpPr>
          <p:cNvPr id="6" name="Textfeld 5"/>
          <p:cNvSpPr txBox="1"/>
          <p:nvPr/>
        </p:nvSpPr>
        <p:spPr>
          <a:xfrm>
            <a:off x="0" y="5682214"/>
            <a:ext cx="1680308" cy="276999"/>
          </a:xfrm>
          <a:prstGeom prst="rect">
            <a:avLst/>
          </a:prstGeom>
          <a:noFill/>
        </p:spPr>
        <p:txBody>
          <a:bodyPr wrap="square" rtlCol="0">
            <a:spAutoFit/>
          </a:bodyPr>
          <a:lstStyle/>
          <a:p>
            <a:r>
              <a:rPr lang="de-DE" sz="1200" dirty="0" smtClean="0">
                <a:solidFill>
                  <a:srgbClr val="FFFFFF">
                    <a:alpha val="75000"/>
                  </a:srgbClr>
                </a:solidFill>
                <a:latin typeface="Arial"/>
              </a:rPr>
              <a:t>  © Mathias </a:t>
            </a:r>
            <a:r>
              <a:rPr lang="de-DE" sz="1200" dirty="0" err="1" smtClean="0">
                <a:solidFill>
                  <a:srgbClr val="FFFFFF">
                    <a:alpha val="75000"/>
                  </a:srgbClr>
                </a:solidFill>
                <a:latin typeface="Arial"/>
              </a:rPr>
              <a:t>Schäf</a:t>
            </a:r>
            <a:endParaRPr lang="de-DE" sz="1200" dirty="0" smtClean="0">
              <a:solidFill>
                <a:srgbClr val="FFFFFF">
                  <a:alpha val="75000"/>
                </a:srgbClr>
              </a:solidFill>
              <a:latin typeface="Arial"/>
            </a:endParaRPr>
          </a:p>
        </p:txBody>
      </p:sp>
    </p:spTree>
    <p:extLst>
      <p:ext uri="{BB962C8B-B14F-4D97-AF65-F5344CB8AC3E}">
        <p14:creationId xmlns:p14="http://schemas.microsoft.com/office/powerpoint/2010/main" val="290264193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IMG_658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0000" y="-16934"/>
            <a:ext cx="10350500" cy="6900334"/>
          </a:xfrm>
          <a:prstGeom prst="rect">
            <a:avLst/>
          </a:prstGeom>
        </p:spPr>
      </p:pic>
    </p:spTree>
    <p:extLst>
      <p:ext uri="{BB962C8B-B14F-4D97-AF65-F5344CB8AC3E}">
        <p14:creationId xmlns:p14="http://schemas.microsoft.com/office/powerpoint/2010/main" val="37181455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Bild 3" descr="Wanderfalke_Horst_Jegen03_Juli_2009.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hteck 5"/>
          <p:cNvSpPr/>
          <p:nvPr/>
        </p:nvSpPr>
        <p:spPr>
          <a:xfrm>
            <a:off x="9626600" y="571500"/>
            <a:ext cx="2565400" cy="774700"/>
          </a:xfrm>
          <a:prstGeom prst="rect">
            <a:avLst/>
          </a:prstGeom>
          <a:solidFill>
            <a:schemeClr val="accent1">
              <a:lumMod val="20000"/>
              <a:lumOff val="80000"/>
            </a:schemeClr>
          </a:solid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800" dirty="0" smtClean="0">
                <a:solidFill>
                  <a:schemeClr val="tx1"/>
                </a:solidFill>
                <a:latin typeface="Arial"/>
              </a:rPr>
              <a:t>Rupfen</a:t>
            </a:r>
            <a:endParaRPr lang="de-DE" sz="2800" dirty="0">
              <a:solidFill>
                <a:schemeClr val="tx1"/>
              </a:solidFill>
              <a:latin typeface="Arial"/>
            </a:endParaRPr>
          </a:p>
        </p:txBody>
      </p:sp>
      <p:pic>
        <p:nvPicPr>
          <p:cNvPr id="5" name="Picture 9" descr="LOGO-SVS-BirdLife-NEW-farbe_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837545" y="5835968"/>
            <a:ext cx="104933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p:cNvSpPr txBox="1"/>
          <p:nvPr/>
        </p:nvSpPr>
        <p:spPr>
          <a:xfrm>
            <a:off x="0" y="6525847"/>
            <a:ext cx="1680308" cy="276999"/>
          </a:xfrm>
          <a:prstGeom prst="rect">
            <a:avLst/>
          </a:prstGeom>
          <a:noFill/>
        </p:spPr>
        <p:txBody>
          <a:bodyPr wrap="square" rtlCol="0">
            <a:spAutoFit/>
          </a:bodyPr>
          <a:lstStyle/>
          <a:p>
            <a:r>
              <a:rPr lang="de-DE" sz="1200" dirty="0" smtClean="0">
                <a:solidFill>
                  <a:srgbClr val="FFFFFF">
                    <a:alpha val="75000"/>
                  </a:srgbClr>
                </a:solidFill>
                <a:latin typeface="Arial"/>
              </a:rPr>
              <a:t>  © Horst </a:t>
            </a:r>
            <a:r>
              <a:rPr lang="de-DE" sz="1200" dirty="0" err="1" smtClean="0">
                <a:solidFill>
                  <a:srgbClr val="FFFFFF">
                    <a:alpha val="75000"/>
                  </a:srgbClr>
                </a:solidFill>
                <a:latin typeface="Arial"/>
              </a:rPr>
              <a:t>Jegen</a:t>
            </a:r>
            <a:endParaRPr lang="de-DE" sz="1200" dirty="0" smtClean="0">
              <a:solidFill>
                <a:srgbClr val="FFFFFF">
                  <a:alpha val="75000"/>
                </a:srgbClr>
              </a:solidFill>
              <a:latin typeface="Arial"/>
            </a:endParaRPr>
          </a:p>
        </p:txBody>
      </p:sp>
    </p:spTree>
    <p:extLst>
      <p:ext uri="{BB962C8B-B14F-4D97-AF65-F5344CB8AC3E}">
        <p14:creationId xmlns:p14="http://schemas.microsoft.com/office/powerpoint/2010/main" val="156335635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 2" descr="Buchfin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2426" y="2959100"/>
            <a:ext cx="1947073" cy="1511300"/>
          </a:xfrm>
          <a:prstGeom prst="rect">
            <a:avLst/>
          </a:prstGeom>
        </p:spPr>
      </p:pic>
      <p:pic>
        <p:nvPicPr>
          <p:cNvPr id="4" name="Bild 3" descr="Taub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34920" y="1206500"/>
            <a:ext cx="2019300" cy="2019300"/>
          </a:xfrm>
          <a:prstGeom prst="rect">
            <a:avLst/>
          </a:prstGeom>
        </p:spPr>
      </p:pic>
      <p:pic>
        <p:nvPicPr>
          <p:cNvPr id="8" name="Bild 7" descr="Drossel.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06500" y="5105399"/>
            <a:ext cx="1104900" cy="1269141"/>
          </a:xfrm>
          <a:prstGeom prst="rect">
            <a:avLst/>
          </a:prstGeom>
        </p:spPr>
      </p:pic>
      <p:pic>
        <p:nvPicPr>
          <p:cNvPr id="10" name="Bild 9" descr="Feldlerche.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70500" y="4622800"/>
            <a:ext cx="1543050" cy="2057400"/>
          </a:xfrm>
          <a:prstGeom prst="rect">
            <a:avLst/>
          </a:prstGeom>
        </p:spPr>
      </p:pic>
      <p:pic>
        <p:nvPicPr>
          <p:cNvPr id="11" name="Bild 10" descr="Lachmöwe.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76620" y="1005840"/>
            <a:ext cx="1993900" cy="1993900"/>
          </a:xfrm>
          <a:prstGeom prst="rect">
            <a:avLst/>
          </a:prstGeom>
        </p:spPr>
      </p:pic>
      <p:pic>
        <p:nvPicPr>
          <p:cNvPr id="12" name="Bild 11" descr="kievit-13300.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42046" y="3187700"/>
            <a:ext cx="1637792" cy="2311399"/>
          </a:xfrm>
          <a:prstGeom prst="rect">
            <a:avLst/>
          </a:prstGeom>
        </p:spPr>
      </p:pic>
      <p:pic>
        <p:nvPicPr>
          <p:cNvPr id="13" name="Bild 12" descr="Raben.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06705" y="3106420"/>
            <a:ext cx="2219596" cy="1354878"/>
          </a:xfrm>
          <a:prstGeom prst="rect">
            <a:avLst/>
          </a:prstGeom>
        </p:spPr>
      </p:pic>
      <p:sp>
        <p:nvSpPr>
          <p:cNvPr id="14" name="Rechteck 13"/>
          <p:cNvSpPr/>
          <p:nvPr/>
        </p:nvSpPr>
        <p:spPr>
          <a:xfrm>
            <a:off x="0" y="339913"/>
            <a:ext cx="12192000" cy="85634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smtClean="0">
                <a:solidFill>
                  <a:schemeClr val="tx1"/>
                </a:solidFill>
                <a:latin typeface="Arial"/>
              </a:rPr>
              <a:t>NAHRUNG: Vögel</a:t>
            </a:r>
            <a:endParaRPr lang="de-CH" sz="3200" b="1" dirty="0">
              <a:solidFill>
                <a:schemeClr val="tx1"/>
              </a:solidFill>
              <a:latin typeface="Arial" panose="020B0604020202020204" pitchFamily="34" charset="0"/>
              <a:cs typeface="Arial" panose="020B0604020202020204" pitchFamily="34" charset="0"/>
            </a:endParaRPr>
          </a:p>
        </p:txBody>
      </p:sp>
      <p:sp>
        <p:nvSpPr>
          <p:cNvPr id="2" name="Textfeld 1"/>
          <p:cNvSpPr txBox="1"/>
          <p:nvPr/>
        </p:nvSpPr>
        <p:spPr>
          <a:xfrm>
            <a:off x="8318500" y="2857500"/>
            <a:ext cx="3403600" cy="1015663"/>
          </a:xfrm>
          <a:prstGeom prst="rect">
            <a:avLst/>
          </a:prstGeom>
          <a:noFill/>
        </p:spPr>
        <p:txBody>
          <a:bodyPr wrap="square" rtlCol="0">
            <a:spAutoFit/>
          </a:bodyPr>
          <a:lstStyle/>
          <a:p>
            <a:r>
              <a:rPr lang="de-DE" sz="2000" b="1" dirty="0" smtClean="0">
                <a:latin typeface="Arial"/>
                <a:cs typeface="Arial"/>
              </a:rPr>
              <a:t>In Europa sind über 210 Vogelarten als Beutevögel bekannt.</a:t>
            </a:r>
            <a:endParaRPr lang="de-DE" sz="2000" b="1" dirty="0">
              <a:latin typeface="Arial"/>
              <a:cs typeface="Arial"/>
            </a:endParaRPr>
          </a:p>
        </p:txBody>
      </p:sp>
    </p:spTree>
    <p:extLst>
      <p:ext uri="{BB962C8B-B14F-4D97-AF65-F5344CB8AC3E}">
        <p14:creationId xmlns:p14="http://schemas.microsoft.com/office/powerpoint/2010/main" val="360587389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21285"/>
            <a:ext cx="12192000" cy="1154487"/>
          </a:xfrm>
        </p:spPr>
        <p:txBody>
          <a:bodyPr/>
          <a:lstStyle/>
          <a:p>
            <a:r>
              <a:rPr lang="de-CH" dirty="0">
                <a:latin typeface="Arial" panose="020B0604020202020204" pitchFamily="34" charset="0"/>
                <a:cs typeface="Arial" panose="020B0604020202020204" pitchFamily="34" charset="0"/>
              </a:rPr>
              <a:t>Inhaltsverzeichnis</a:t>
            </a:r>
          </a:p>
        </p:txBody>
      </p:sp>
      <p:sp>
        <p:nvSpPr>
          <p:cNvPr id="6" name="Titel 1"/>
          <p:cNvSpPr txBox="1">
            <a:spLocks/>
          </p:cNvSpPr>
          <p:nvPr/>
        </p:nvSpPr>
        <p:spPr>
          <a:xfrm>
            <a:off x="365642" y="1435798"/>
            <a:ext cx="1778000" cy="573087"/>
          </a:xfrm>
          <a:prstGeom prst="rect">
            <a:avLst/>
          </a:prstGeom>
        </p:spPr>
        <p:txBody>
          <a:bodyPr vert="horz" lIns="91440" tIns="45720" rIns="91440" bIns="45720" numCol="1" rtlCol="0" anchor="ctr">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de-CH" dirty="0">
                <a:latin typeface="Arial" panose="020B0604020202020204" pitchFamily="34" charset="0"/>
                <a:cs typeface="Arial" panose="020B0604020202020204" pitchFamily="34" charset="0"/>
              </a:rPr>
              <a:t>Vogel des Jahres</a:t>
            </a:r>
          </a:p>
        </p:txBody>
      </p:sp>
      <p:sp>
        <p:nvSpPr>
          <p:cNvPr id="7" name="Titel 1"/>
          <p:cNvSpPr txBox="1">
            <a:spLocks/>
          </p:cNvSpPr>
          <p:nvPr/>
        </p:nvSpPr>
        <p:spPr>
          <a:xfrm>
            <a:off x="1210346" y="2608082"/>
            <a:ext cx="1778000" cy="1192212"/>
          </a:xfrm>
          <a:prstGeom prst="rect">
            <a:avLst/>
          </a:prstGeom>
        </p:spPr>
        <p:txBody>
          <a:bodyPr vert="horz" lIns="91440" tIns="45720" rIns="91440" bIns="45720" numCol="1"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de-CH" sz="1500" dirty="0" smtClean="0">
                <a:latin typeface="Arial" panose="020B0604020202020204" pitchFamily="34" charset="0"/>
                <a:cs typeface="Arial" panose="020B0604020202020204" pitchFamily="34" charset="0"/>
              </a:rPr>
              <a:t>Taxonomie</a:t>
            </a:r>
            <a:endParaRPr lang="de-CH" sz="1500" dirty="0">
              <a:latin typeface="Arial" panose="020B0604020202020204" pitchFamily="34" charset="0"/>
              <a:cs typeface="Arial" panose="020B0604020202020204" pitchFamily="34" charset="0"/>
            </a:endParaRPr>
          </a:p>
        </p:txBody>
      </p:sp>
      <p:sp>
        <p:nvSpPr>
          <p:cNvPr id="8" name="Titel 1"/>
          <p:cNvSpPr txBox="1">
            <a:spLocks/>
          </p:cNvSpPr>
          <p:nvPr/>
        </p:nvSpPr>
        <p:spPr>
          <a:xfrm>
            <a:off x="3877276" y="1112741"/>
            <a:ext cx="1993901" cy="1066800"/>
          </a:xfrm>
          <a:prstGeom prst="rect">
            <a:avLst/>
          </a:prstGeom>
        </p:spPr>
        <p:txBody>
          <a:bodyPr vert="horz" lIns="91440" tIns="45720" rIns="91440" bIns="45720" numCol="1"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de-CH" sz="1500" dirty="0">
                <a:latin typeface="Arial" panose="020B0604020202020204" pitchFamily="34" charset="0"/>
                <a:cs typeface="Arial" panose="020B0604020202020204" pitchFamily="34" charset="0"/>
              </a:rPr>
              <a:t>Kennzeichnung</a:t>
            </a:r>
          </a:p>
        </p:txBody>
      </p:sp>
      <p:sp>
        <p:nvSpPr>
          <p:cNvPr id="9" name="Titel 1"/>
          <p:cNvSpPr txBox="1">
            <a:spLocks/>
          </p:cNvSpPr>
          <p:nvPr/>
        </p:nvSpPr>
        <p:spPr>
          <a:xfrm>
            <a:off x="2431707" y="2246103"/>
            <a:ext cx="1778000" cy="573087"/>
          </a:xfrm>
          <a:prstGeom prst="rect">
            <a:avLst/>
          </a:prstGeom>
        </p:spPr>
        <p:txBody>
          <a:bodyPr vert="horz" lIns="91440" tIns="45720" rIns="91440" bIns="45720" numCol="1"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de-CH" sz="1500" dirty="0" smtClean="0">
                <a:latin typeface="Arial" panose="020B0604020202020204" pitchFamily="34" charset="0"/>
                <a:cs typeface="Arial" panose="020B0604020202020204" pitchFamily="34" charset="0"/>
              </a:rPr>
              <a:t>Geschichte</a:t>
            </a:r>
            <a:endParaRPr lang="de-CH" sz="1500" dirty="0">
              <a:latin typeface="Arial" panose="020B0604020202020204" pitchFamily="34" charset="0"/>
              <a:cs typeface="Arial" panose="020B0604020202020204" pitchFamily="34" charset="0"/>
            </a:endParaRPr>
          </a:p>
        </p:txBody>
      </p:sp>
      <p:sp>
        <p:nvSpPr>
          <p:cNvPr id="10" name="Titel 1"/>
          <p:cNvSpPr txBox="1">
            <a:spLocks/>
          </p:cNvSpPr>
          <p:nvPr/>
        </p:nvSpPr>
        <p:spPr>
          <a:xfrm>
            <a:off x="6380539" y="3118454"/>
            <a:ext cx="2136776" cy="573087"/>
          </a:xfrm>
          <a:prstGeom prst="rect">
            <a:avLst/>
          </a:prstGeom>
        </p:spPr>
        <p:txBody>
          <a:bodyPr vert="horz" lIns="91440" tIns="45720" rIns="91440" bIns="45720" numCol="1"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de-CH" sz="1500" dirty="0" smtClean="0">
                <a:latin typeface="Arial" panose="020B0604020202020204" pitchFamily="34" charset="0"/>
                <a:cs typeface="Arial" panose="020B0604020202020204" pitchFamily="34" charset="0"/>
              </a:rPr>
              <a:t>Verhalten</a:t>
            </a:r>
            <a:endParaRPr lang="de-CH" sz="1500" dirty="0">
              <a:latin typeface="Arial" panose="020B0604020202020204" pitchFamily="34" charset="0"/>
              <a:cs typeface="Arial" panose="020B0604020202020204" pitchFamily="34" charset="0"/>
            </a:endParaRPr>
          </a:p>
        </p:txBody>
      </p:sp>
      <p:sp>
        <p:nvSpPr>
          <p:cNvPr id="11" name="Titel 1"/>
          <p:cNvSpPr txBox="1">
            <a:spLocks/>
          </p:cNvSpPr>
          <p:nvPr/>
        </p:nvSpPr>
        <p:spPr>
          <a:xfrm>
            <a:off x="5191233" y="1978136"/>
            <a:ext cx="1985246" cy="573087"/>
          </a:xfrm>
          <a:prstGeom prst="rect">
            <a:avLst/>
          </a:prstGeom>
        </p:spPr>
        <p:txBody>
          <a:bodyPr vert="horz" lIns="91440" tIns="45720" rIns="91440" bIns="45720" numCol="1"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de-CH" sz="1500" dirty="0" smtClean="0">
                <a:latin typeface="Arial" panose="020B0604020202020204" pitchFamily="34" charset="0"/>
                <a:cs typeface="Arial" panose="020B0604020202020204" pitchFamily="34" charset="0"/>
              </a:rPr>
              <a:t>Andere Falkenarten</a:t>
            </a:r>
            <a:endParaRPr lang="de-CH" sz="1500" dirty="0">
              <a:latin typeface="Arial" panose="020B0604020202020204" pitchFamily="34" charset="0"/>
              <a:cs typeface="Arial" panose="020B0604020202020204" pitchFamily="34" charset="0"/>
            </a:endParaRPr>
          </a:p>
        </p:txBody>
      </p:sp>
      <p:sp>
        <p:nvSpPr>
          <p:cNvPr id="12" name="Titel 1"/>
          <p:cNvSpPr txBox="1">
            <a:spLocks/>
          </p:cNvSpPr>
          <p:nvPr/>
        </p:nvSpPr>
        <p:spPr>
          <a:xfrm>
            <a:off x="9931441" y="1767974"/>
            <a:ext cx="1778000" cy="573087"/>
          </a:xfrm>
          <a:prstGeom prst="rect">
            <a:avLst/>
          </a:prstGeom>
        </p:spPr>
        <p:txBody>
          <a:bodyPr vert="horz" lIns="91440" tIns="45720" rIns="91440" bIns="45720" numCol="1"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de-CH" sz="1500" dirty="0" smtClean="0">
                <a:latin typeface="Arial" panose="020B0604020202020204" pitchFamily="34" charset="0"/>
                <a:cs typeface="Arial" panose="020B0604020202020204" pitchFamily="34" charset="0"/>
              </a:rPr>
              <a:t>Bestand</a:t>
            </a:r>
            <a:endParaRPr lang="de-CH" sz="1500" dirty="0">
              <a:latin typeface="Arial" panose="020B0604020202020204" pitchFamily="34" charset="0"/>
              <a:cs typeface="Arial" panose="020B0604020202020204" pitchFamily="34" charset="0"/>
            </a:endParaRPr>
          </a:p>
        </p:txBody>
      </p:sp>
      <p:sp>
        <p:nvSpPr>
          <p:cNvPr id="13" name="Titel 1"/>
          <p:cNvSpPr txBox="1">
            <a:spLocks/>
          </p:cNvSpPr>
          <p:nvPr/>
        </p:nvSpPr>
        <p:spPr>
          <a:xfrm>
            <a:off x="10251319" y="4433369"/>
            <a:ext cx="1778000" cy="908482"/>
          </a:xfrm>
          <a:prstGeom prst="rect">
            <a:avLst/>
          </a:prstGeom>
        </p:spPr>
        <p:txBody>
          <a:bodyPr vert="horz" lIns="91440" tIns="45720" rIns="91440" bIns="45720" numCol="1" rtlCol="0" anchor="ctr">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de-CH" dirty="0">
                <a:latin typeface="Arial" panose="020B0604020202020204" pitchFamily="34" charset="0"/>
                <a:cs typeface="Arial" panose="020B0604020202020204" pitchFamily="34" charset="0"/>
              </a:rPr>
              <a:t>Lebensraum &amp; Verbreitungsorte</a:t>
            </a:r>
          </a:p>
        </p:txBody>
      </p:sp>
      <p:sp>
        <p:nvSpPr>
          <p:cNvPr id="15" name="Titel 1"/>
          <p:cNvSpPr txBox="1">
            <a:spLocks/>
          </p:cNvSpPr>
          <p:nvPr/>
        </p:nvSpPr>
        <p:spPr>
          <a:xfrm>
            <a:off x="3766155" y="4912268"/>
            <a:ext cx="1778000" cy="573087"/>
          </a:xfrm>
          <a:prstGeom prst="rect">
            <a:avLst/>
          </a:prstGeom>
        </p:spPr>
        <p:txBody>
          <a:bodyPr vert="horz" lIns="91440" tIns="45720" rIns="91440" bIns="45720" numCol="1" rtlCol="0" anchor="ctr">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de-CH" dirty="0">
                <a:latin typeface="Arial" panose="020B0604020202020204" pitchFamily="34" charset="0"/>
                <a:cs typeface="Arial" panose="020B0604020202020204" pitchFamily="34" charset="0"/>
              </a:rPr>
              <a:t>Fortpflanzung / Brutbiologie</a:t>
            </a:r>
          </a:p>
        </p:txBody>
      </p:sp>
      <p:sp>
        <p:nvSpPr>
          <p:cNvPr id="20" name="Titel 1"/>
          <p:cNvSpPr txBox="1">
            <a:spLocks/>
          </p:cNvSpPr>
          <p:nvPr/>
        </p:nvSpPr>
        <p:spPr>
          <a:xfrm>
            <a:off x="4433140" y="5809100"/>
            <a:ext cx="1993901" cy="284513"/>
          </a:xfrm>
          <a:prstGeom prst="rect">
            <a:avLst/>
          </a:prstGeom>
        </p:spPr>
        <p:txBody>
          <a:bodyPr vert="horz" lIns="91440" tIns="45720" rIns="91440" bIns="45720" numCol="1"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de-CH" sz="1500" dirty="0">
                <a:latin typeface="Arial" panose="020B0604020202020204" pitchFamily="34" charset="0"/>
                <a:cs typeface="Arial" panose="020B0604020202020204" pitchFamily="34" charset="0"/>
              </a:rPr>
              <a:t>Nahrung</a:t>
            </a:r>
          </a:p>
        </p:txBody>
      </p:sp>
      <p:sp>
        <p:nvSpPr>
          <p:cNvPr id="21" name="Titel 1"/>
          <p:cNvSpPr txBox="1">
            <a:spLocks/>
          </p:cNvSpPr>
          <p:nvPr/>
        </p:nvSpPr>
        <p:spPr>
          <a:xfrm>
            <a:off x="7341981" y="4811581"/>
            <a:ext cx="1993901" cy="353071"/>
          </a:xfrm>
          <a:prstGeom prst="rect">
            <a:avLst/>
          </a:prstGeom>
        </p:spPr>
        <p:txBody>
          <a:bodyPr vert="horz" lIns="91440" tIns="45720" rIns="91440" bIns="45720" numCol="1" rtlCol="0" anchor="ctr">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de-CH" sz="1500" dirty="0" smtClean="0">
                <a:latin typeface="Arial" panose="020B0604020202020204" pitchFamily="34" charset="0"/>
                <a:cs typeface="Arial" panose="020B0604020202020204" pitchFamily="34" charset="0"/>
              </a:rPr>
              <a:t>Jagdverhalten</a:t>
            </a:r>
            <a:endParaRPr lang="de-CH" sz="1500" dirty="0">
              <a:latin typeface="Arial" panose="020B0604020202020204" pitchFamily="34" charset="0"/>
              <a:cs typeface="Arial" panose="020B0604020202020204" pitchFamily="34" charset="0"/>
            </a:endParaRPr>
          </a:p>
        </p:txBody>
      </p:sp>
      <p:sp>
        <p:nvSpPr>
          <p:cNvPr id="22" name="Titel 1"/>
          <p:cNvSpPr txBox="1">
            <a:spLocks/>
          </p:cNvSpPr>
          <p:nvPr/>
        </p:nvSpPr>
        <p:spPr>
          <a:xfrm>
            <a:off x="1813981" y="3704654"/>
            <a:ext cx="1993901" cy="1066800"/>
          </a:xfrm>
          <a:prstGeom prst="rect">
            <a:avLst/>
          </a:prstGeom>
        </p:spPr>
        <p:txBody>
          <a:bodyPr vert="horz" lIns="91440" tIns="45720" rIns="91440" bIns="45720" numCol="1"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de-CH" sz="1500" dirty="0" smtClean="0">
                <a:latin typeface="Arial" panose="020B0604020202020204" pitchFamily="34" charset="0"/>
                <a:cs typeface="Arial" panose="020B0604020202020204" pitchFamily="34" charset="0"/>
              </a:rPr>
              <a:t>Gefahren</a:t>
            </a:r>
            <a:endParaRPr lang="de-CH" sz="1500" dirty="0">
              <a:latin typeface="Arial" panose="020B0604020202020204" pitchFamily="34" charset="0"/>
              <a:cs typeface="Arial" panose="020B0604020202020204" pitchFamily="34" charset="0"/>
            </a:endParaRPr>
          </a:p>
        </p:txBody>
      </p:sp>
      <p:sp>
        <p:nvSpPr>
          <p:cNvPr id="23" name="Titel 1"/>
          <p:cNvSpPr txBox="1">
            <a:spLocks/>
          </p:cNvSpPr>
          <p:nvPr/>
        </p:nvSpPr>
        <p:spPr>
          <a:xfrm>
            <a:off x="1116732" y="5469193"/>
            <a:ext cx="1993901" cy="1066800"/>
          </a:xfrm>
          <a:prstGeom prst="rect">
            <a:avLst/>
          </a:prstGeom>
        </p:spPr>
        <p:txBody>
          <a:bodyPr vert="horz" lIns="91440" tIns="45720" rIns="91440" bIns="45720" numCol="1"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de-CH" sz="1500" dirty="0" smtClean="0">
                <a:latin typeface="Arial" panose="020B0604020202020204" pitchFamily="34" charset="0"/>
                <a:cs typeface="Arial" panose="020B0604020202020204" pitchFamily="34" charset="0"/>
              </a:rPr>
              <a:t>Schutzmassnahmen</a:t>
            </a:r>
            <a:endParaRPr lang="de-CH" sz="1500" dirty="0">
              <a:latin typeface="Arial" panose="020B0604020202020204" pitchFamily="34" charset="0"/>
              <a:cs typeface="Arial" panose="020B0604020202020204" pitchFamily="34" charset="0"/>
            </a:endParaRPr>
          </a:p>
        </p:txBody>
      </p:sp>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2000904">
            <a:off x="1088986" y="2187186"/>
            <a:ext cx="625267" cy="643657"/>
          </a:xfrm>
          <a:prstGeom prst="rect">
            <a:avLst/>
          </a:prstGeom>
        </p:spPr>
      </p:pic>
      <p:sp>
        <p:nvSpPr>
          <p:cNvPr id="28" name="Freihandform: Form 27"/>
          <p:cNvSpPr/>
          <p:nvPr/>
        </p:nvSpPr>
        <p:spPr>
          <a:xfrm>
            <a:off x="1201773" y="1904660"/>
            <a:ext cx="578261" cy="1151940"/>
          </a:xfrm>
          <a:custGeom>
            <a:avLst/>
            <a:gdLst>
              <a:gd name="connsiteX0" fmla="*/ 0 w 457200"/>
              <a:gd name="connsiteY0" fmla="*/ 0 h 914400"/>
              <a:gd name="connsiteX1" fmla="*/ 191386 w 457200"/>
              <a:gd name="connsiteY1" fmla="*/ 584790 h 914400"/>
              <a:gd name="connsiteX2" fmla="*/ 457200 w 457200"/>
              <a:gd name="connsiteY2" fmla="*/ 914400 h 914400"/>
            </a:gdLst>
            <a:ahLst/>
            <a:cxnLst>
              <a:cxn ang="0">
                <a:pos x="connsiteX0" y="connsiteY0"/>
              </a:cxn>
              <a:cxn ang="0">
                <a:pos x="connsiteX1" y="connsiteY1"/>
              </a:cxn>
              <a:cxn ang="0">
                <a:pos x="connsiteX2" y="connsiteY2"/>
              </a:cxn>
            </a:cxnLst>
            <a:rect l="l" t="t" r="r" b="b"/>
            <a:pathLst>
              <a:path w="457200" h="914400">
                <a:moveTo>
                  <a:pt x="0" y="0"/>
                </a:moveTo>
                <a:cubicBezTo>
                  <a:pt x="57593" y="216195"/>
                  <a:pt x="115186" y="432390"/>
                  <a:pt x="191386" y="584790"/>
                </a:cubicBezTo>
                <a:cubicBezTo>
                  <a:pt x="267586" y="737190"/>
                  <a:pt x="304800" y="763772"/>
                  <a:pt x="457200" y="914400"/>
                </a:cubicBezTo>
              </a:path>
            </a:pathLst>
          </a:cu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32" name="Bogen 31"/>
          <p:cNvSpPr/>
          <p:nvPr/>
        </p:nvSpPr>
        <p:spPr>
          <a:xfrm rot="6511441">
            <a:off x="1971065" y="2084397"/>
            <a:ext cx="1684908" cy="1112569"/>
          </a:xfrm>
          <a:prstGeom prst="arc">
            <a:avLst>
              <a:gd name="adj1" fmla="val 16200000"/>
              <a:gd name="adj2" fmla="val 190828"/>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pic>
        <p:nvPicPr>
          <p:cNvPr id="33" name="Grafik 3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4614491">
            <a:off x="2975613" y="2880147"/>
            <a:ext cx="430743" cy="443412"/>
          </a:xfrm>
          <a:prstGeom prst="rect">
            <a:avLst/>
          </a:prstGeom>
        </p:spPr>
      </p:pic>
      <p:sp>
        <p:nvSpPr>
          <p:cNvPr id="35" name="Bogen 34"/>
          <p:cNvSpPr/>
          <p:nvPr/>
        </p:nvSpPr>
        <p:spPr>
          <a:xfrm rot="16804714">
            <a:off x="3358316" y="1843110"/>
            <a:ext cx="1469303" cy="1271833"/>
          </a:xfrm>
          <a:prstGeom prst="arc">
            <a:avLst>
              <a:gd name="adj1" fmla="val 16609955"/>
              <a:gd name="adj2" fmla="val 20901484"/>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37" name="Bogen 36"/>
          <p:cNvSpPr/>
          <p:nvPr/>
        </p:nvSpPr>
        <p:spPr>
          <a:xfrm rot="1071043">
            <a:off x="4866419" y="1719654"/>
            <a:ext cx="1429892" cy="1353090"/>
          </a:xfrm>
          <a:prstGeom prst="arc">
            <a:avLst>
              <a:gd name="adj1" fmla="val 15653368"/>
              <a:gd name="adj2" fmla="val 19211127"/>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38" name="Bogen 37"/>
          <p:cNvSpPr/>
          <p:nvPr/>
        </p:nvSpPr>
        <p:spPr>
          <a:xfrm rot="10264669">
            <a:off x="6299147" y="980146"/>
            <a:ext cx="1690986" cy="2439542"/>
          </a:xfrm>
          <a:prstGeom prst="arc">
            <a:avLst>
              <a:gd name="adj1" fmla="val 17265073"/>
              <a:gd name="adj2" fmla="val 21156023"/>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pic>
        <p:nvPicPr>
          <p:cNvPr id="39" name="Grafik 3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1969029">
            <a:off x="6169915" y="2509119"/>
            <a:ext cx="598877" cy="616490"/>
          </a:xfrm>
          <a:prstGeom prst="rect">
            <a:avLst/>
          </a:prstGeom>
        </p:spPr>
      </p:pic>
      <p:pic>
        <p:nvPicPr>
          <p:cNvPr id="47" name="Grafik 4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420640">
            <a:off x="8308747" y="2219563"/>
            <a:ext cx="728297" cy="749718"/>
          </a:xfrm>
          <a:prstGeom prst="rect">
            <a:avLst/>
          </a:prstGeom>
        </p:spPr>
      </p:pic>
      <p:sp>
        <p:nvSpPr>
          <p:cNvPr id="48" name="Bogen 47"/>
          <p:cNvSpPr/>
          <p:nvPr/>
        </p:nvSpPr>
        <p:spPr>
          <a:xfrm>
            <a:off x="9387893" y="1801105"/>
            <a:ext cx="1887112" cy="4140936"/>
          </a:xfrm>
          <a:prstGeom prst="arc">
            <a:avLst>
              <a:gd name="adj1" fmla="val 17414431"/>
              <a:gd name="adj2" fmla="val 2493508"/>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pic>
        <p:nvPicPr>
          <p:cNvPr id="50" name="Grafik 4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2799617">
            <a:off x="11009363" y="3116242"/>
            <a:ext cx="477173" cy="491208"/>
          </a:xfrm>
          <a:prstGeom prst="rect">
            <a:avLst/>
          </a:prstGeom>
        </p:spPr>
      </p:pic>
      <p:pic>
        <p:nvPicPr>
          <p:cNvPr id="51" name="Grafik 5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8582261">
            <a:off x="9521313" y="5727313"/>
            <a:ext cx="779995" cy="802935"/>
          </a:xfrm>
          <a:prstGeom prst="rect">
            <a:avLst/>
          </a:prstGeom>
        </p:spPr>
      </p:pic>
      <p:pic>
        <p:nvPicPr>
          <p:cNvPr id="53" name="Grafik 5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533607">
            <a:off x="5937906" y="4818305"/>
            <a:ext cx="766711" cy="766711"/>
          </a:xfrm>
          <a:prstGeom prst="rect">
            <a:avLst/>
          </a:prstGeom>
        </p:spPr>
      </p:pic>
      <p:sp>
        <p:nvSpPr>
          <p:cNvPr id="58" name="Bogen 57"/>
          <p:cNvSpPr/>
          <p:nvPr/>
        </p:nvSpPr>
        <p:spPr>
          <a:xfrm rot="11457665">
            <a:off x="8302644" y="3637728"/>
            <a:ext cx="3074267" cy="2485865"/>
          </a:xfrm>
          <a:prstGeom prst="arc">
            <a:avLst>
              <a:gd name="adj1" fmla="val 15809985"/>
              <a:gd name="adj2" fmla="val 20232386"/>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59" name="Bogen 58"/>
          <p:cNvSpPr/>
          <p:nvPr/>
        </p:nvSpPr>
        <p:spPr>
          <a:xfrm rot="21433919">
            <a:off x="6349013" y="4054984"/>
            <a:ext cx="2040956" cy="2076733"/>
          </a:xfrm>
          <a:prstGeom prst="arc">
            <a:avLst>
              <a:gd name="adj1" fmla="val 11828939"/>
              <a:gd name="adj2" fmla="val 20933255"/>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pic>
        <p:nvPicPr>
          <p:cNvPr id="60" name="Grafik 5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9443820">
            <a:off x="7356174" y="3877092"/>
            <a:ext cx="392869" cy="404424"/>
          </a:xfrm>
          <a:prstGeom prst="rect">
            <a:avLst/>
          </a:prstGeom>
        </p:spPr>
      </p:pic>
      <p:sp>
        <p:nvSpPr>
          <p:cNvPr id="61" name="Bogen 60"/>
          <p:cNvSpPr/>
          <p:nvPr/>
        </p:nvSpPr>
        <p:spPr>
          <a:xfrm rot="11825263">
            <a:off x="4631578" y="4977716"/>
            <a:ext cx="1052101" cy="960639"/>
          </a:xfrm>
          <a:prstGeom prst="arc">
            <a:avLst>
              <a:gd name="adj1" fmla="val 16609955"/>
              <a:gd name="adj2" fmla="val 20552623"/>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62" name="Bogen 61"/>
          <p:cNvSpPr/>
          <p:nvPr/>
        </p:nvSpPr>
        <p:spPr>
          <a:xfrm rot="7517994" flipH="1">
            <a:off x="3213252" y="3965249"/>
            <a:ext cx="1268391" cy="1665851"/>
          </a:xfrm>
          <a:prstGeom prst="arc">
            <a:avLst>
              <a:gd name="adj1" fmla="val 17527225"/>
              <a:gd name="adj2" fmla="val 4594710"/>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dirty="0"/>
          </a:p>
        </p:txBody>
      </p:sp>
      <p:pic>
        <p:nvPicPr>
          <p:cNvPr id="67" name="Grafik 6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3075002">
            <a:off x="1857778" y="5077998"/>
            <a:ext cx="358378" cy="368919"/>
          </a:xfrm>
          <a:prstGeom prst="rect">
            <a:avLst/>
          </a:prstGeom>
        </p:spPr>
      </p:pic>
      <p:pic>
        <p:nvPicPr>
          <p:cNvPr id="68" name="Grafik 6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754475">
            <a:off x="3913324" y="4001334"/>
            <a:ext cx="505714" cy="520588"/>
          </a:xfrm>
          <a:prstGeom prst="rect">
            <a:avLst/>
          </a:prstGeom>
        </p:spPr>
      </p:pic>
      <p:sp>
        <p:nvSpPr>
          <p:cNvPr id="83" name="Bogen 82"/>
          <p:cNvSpPr/>
          <p:nvPr/>
        </p:nvSpPr>
        <p:spPr>
          <a:xfrm rot="12367151" flipH="1">
            <a:off x="10210837" y="4293331"/>
            <a:ext cx="791347" cy="1910071"/>
          </a:xfrm>
          <a:prstGeom prst="arc">
            <a:avLst>
              <a:gd name="adj1" fmla="val 16394296"/>
              <a:gd name="adj2" fmla="val 2621915"/>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84" name="Bogen 83"/>
          <p:cNvSpPr/>
          <p:nvPr/>
        </p:nvSpPr>
        <p:spPr>
          <a:xfrm rot="5700588">
            <a:off x="4881757" y="4626542"/>
            <a:ext cx="1469303" cy="1271833"/>
          </a:xfrm>
          <a:prstGeom prst="arc">
            <a:avLst>
              <a:gd name="adj1" fmla="val 17819799"/>
              <a:gd name="adj2" fmla="val 20084925"/>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94" name="Freihandform: Form 93"/>
          <p:cNvSpPr/>
          <p:nvPr/>
        </p:nvSpPr>
        <p:spPr>
          <a:xfrm rot="20167791">
            <a:off x="1874114" y="4501227"/>
            <a:ext cx="793790" cy="1134096"/>
          </a:xfrm>
          <a:custGeom>
            <a:avLst/>
            <a:gdLst>
              <a:gd name="connsiteX0" fmla="*/ 647700 w 647700"/>
              <a:gd name="connsiteY0" fmla="*/ 0 h 1492250"/>
              <a:gd name="connsiteX1" fmla="*/ 165100 w 647700"/>
              <a:gd name="connsiteY1" fmla="*/ 546100 h 1492250"/>
              <a:gd name="connsiteX2" fmla="*/ 0 w 647700"/>
              <a:gd name="connsiteY2" fmla="*/ 1492250 h 1492250"/>
            </a:gdLst>
            <a:ahLst/>
            <a:cxnLst>
              <a:cxn ang="0">
                <a:pos x="connsiteX0" y="connsiteY0"/>
              </a:cxn>
              <a:cxn ang="0">
                <a:pos x="connsiteX1" y="connsiteY1"/>
              </a:cxn>
              <a:cxn ang="0">
                <a:pos x="connsiteX2" y="connsiteY2"/>
              </a:cxn>
            </a:cxnLst>
            <a:rect l="l" t="t" r="r" b="b"/>
            <a:pathLst>
              <a:path w="647700" h="1492250">
                <a:moveTo>
                  <a:pt x="647700" y="0"/>
                </a:moveTo>
                <a:cubicBezTo>
                  <a:pt x="460375" y="148696"/>
                  <a:pt x="273050" y="297392"/>
                  <a:pt x="165100" y="546100"/>
                </a:cubicBezTo>
                <a:cubicBezTo>
                  <a:pt x="57150" y="794808"/>
                  <a:pt x="28575" y="1143529"/>
                  <a:pt x="0" y="1492250"/>
                </a:cubicBezTo>
              </a:path>
            </a:pathLst>
          </a:cu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9" name="Bogen 98"/>
          <p:cNvSpPr/>
          <p:nvPr/>
        </p:nvSpPr>
        <p:spPr>
          <a:xfrm rot="11859456" flipH="1">
            <a:off x="6713843" y="1986421"/>
            <a:ext cx="1902170" cy="1493145"/>
          </a:xfrm>
          <a:prstGeom prst="arc">
            <a:avLst>
              <a:gd name="adj1" fmla="val 18357360"/>
              <a:gd name="adj2" fmla="val 312341"/>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100" name="Bogen 99"/>
          <p:cNvSpPr/>
          <p:nvPr/>
        </p:nvSpPr>
        <p:spPr>
          <a:xfrm rot="18768458">
            <a:off x="8588411" y="1604793"/>
            <a:ext cx="2388654" cy="2018486"/>
          </a:xfrm>
          <a:prstGeom prst="arc">
            <a:avLst>
              <a:gd name="adj1" fmla="val 14000584"/>
              <a:gd name="adj2" fmla="val 623089"/>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Tree>
    <p:extLst>
      <p:ext uri="{BB962C8B-B14F-4D97-AF65-F5344CB8AC3E}">
        <p14:creationId xmlns:p14="http://schemas.microsoft.com/office/powerpoint/2010/main" val="25094537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60000" y="187325"/>
            <a:ext cx="2095500" cy="1325563"/>
          </a:xfrm>
        </p:spPr>
        <p:txBody>
          <a:bodyPr>
            <a:normAutofit/>
          </a:bodyPr>
          <a:lstStyle/>
          <a:p>
            <a:r>
              <a:rPr lang="de-DE" b="1" dirty="0" smtClean="0">
                <a:latin typeface="Arial"/>
                <a:cs typeface="Arial"/>
              </a:rPr>
              <a:t>Balz</a:t>
            </a:r>
            <a:endParaRPr lang="de-DE" b="1" dirty="0">
              <a:latin typeface="Arial"/>
              <a:cs typeface="Arial"/>
            </a:endParaRPr>
          </a:p>
        </p:txBody>
      </p:sp>
      <p:pic>
        <p:nvPicPr>
          <p:cNvPr id="5" name="Bild 4" descr="Wanderfalke_MK2N_16252.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1300" y="207433"/>
            <a:ext cx="9728200" cy="6485467"/>
          </a:xfrm>
          <a:prstGeom prst="rect">
            <a:avLst/>
          </a:prstGeom>
        </p:spPr>
      </p:pic>
      <p:sp>
        <p:nvSpPr>
          <p:cNvPr id="6" name="Textfeld 5"/>
          <p:cNvSpPr txBox="1"/>
          <p:nvPr/>
        </p:nvSpPr>
        <p:spPr>
          <a:xfrm>
            <a:off x="241300" y="6368014"/>
            <a:ext cx="1680308" cy="276999"/>
          </a:xfrm>
          <a:prstGeom prst="rect">
            <a:avLst/>
          </a:prstGeom>
          <a:noFill/>
        </p:spPr>
        <p:txBody>
          <a:bodyPr wrap="square" rtlCol="0">
            <a:spAutoFit/>
          </a:bodyPr>
          <a:lstStyle/>
          <a:p>
            <a:r>
              <a:rPr lang="de-DE" sz="1200" dirty="0" smtClean="0">
                <a:solidFill>
                  <a:srgbClr val="FFFFFF">
                    <a:alpha val="75000"/>
                  </a:srgbClr>
                </a:solidFill>
                <a:latin typeface="Arial"/>
              </a:rPr>
              <a:t>  © Mathias </a:t>
            </a:r>
            <a:r>
              <a:rPr lang="de-DE" sz="1200" dirty="0" err="1" smtClean="0">
                <a:solidFill>
                  <a:srgbClr val="FFFFFF">
                    <a:alpha val="75000"/>
                  </a:srgbClr>
                </a:solidFill>
                <a:latin typeface="Arial"/>
              </a:rPr>
              <a:t>Schäf</a:t>
            </a:r>
            <a:endParaRPr lang="de-DE" sz="1200" dirty="0" smtClean="0">
              <a:solidFill>
                <a:srgbClr val="FFFFFF">
                  <a:alpha val="75000"/>
                </a:srgbClr>
              </a:solidFill>
              <a:latin typeface="Arial"/>
            </a:endParaRPr>
          </a:p>
        </p:txBody>
      </p:sp>
    </p:spTree>
    <p:extLst>
      <p:ext uri="{BB962C8B-B14F-4D97-AF65-F5344CB8AC3E}">
        <p14:creationId xmlns:p14="http://schemas.microsoft.com/office/powerpoint/2010/main" val="356773462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0200" y="365125"/>
            <a:ext cx="10515600" cy="1325563"/>
          </a:xfrm>
        </p:spPr>
        <p:txBody>
          <a:bodyPr/>
          <a:lstStyle/>
          <a:p>
            <a:r>
              <a:rPr lang="de-DE" b="1" dirty="0" smtClean="0">
                <a:solidFill>
                  <a:srgbClr val="000000"/>
                </a:solidFill>
                <a:latin typeface="Arial"/>
                <a:cs typeface="Arial"/>
              </a:rPr>
              <a:t>Nest</a:t>
            </a:r>
            <a:endParaRPr lang="de-DE" b="1" dirty="0">
              <a:solidFill>
                <a:srgbClr val="000000"/>
              </a:solidFill>
              <a:latin typeface="Arial"/>
              <a:cs typeface="Arial"/>
            </a:endParaRPr>
          </a:p>
        </p:txBody>
      </p:sp>
      <p:pic>
        <p:nvPicPr>
          <p:cNvPr id="4" name="Inhaltsplatzhalter 3" descr="Peregrine-clutch.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81000" y="1508125"/>
            <a:ext cx="5267822" cy="4854575"/>
          </a:xfrm>
        </p:spPr>
      </p:pic>
      <p:sp>
        <p:nvSpPr>
          <p:cNvPr id="5" name="Textfeld 4"/>
          <p:cNvSpPr txBox="1"/>
          <p:nvPr/>
        </p:nvSpPr>
        <p:spPr>
          <a:xfrm>
            <a:off x="6121400" y="1612900"/>
            <a:ext cx="5270500" cy="2831544"/>
          </a:xfrm>
          <a:prstGeom prst="rect">
            <a:avLst/>
          </a:prstGeom>
          <a:noFill/>
        </p:spPr>
        <p:txBody>
          <a:bodyPr wrap="square" rtlCol="0">
            <a:spAutoFit/>
          </a:bodyPr>
          <a:lstStyle/>
          <a:p>
            <a:r>
              <a:rPr lang="de-DE" sz="3200" b="1" dirty="0">
                <a:latin typeface="Arial"/>
                <a:cs typeface="Arial"/>
              </a:rPr>
              <a:t>Legebeginn:</a:t>
            </a:r>
          </a:p>
          <a:p>
            <a:r>
              <a:rPr lang="de-DE" sz="3200" dirty="0">
                <a:latin typeface="Arial"/>
                <a:cs typeface="Arial"/>
              </a:rPr>
              <a:t>a</a:t>
            </a:r>
            <a:r>
              <a:rPr lang="de-DE" sz="3200" dirty="0" smtClean="0">
                <a:latin typeface="Arial"/>
                <a:cs typeface="Arial"/>
              </a:rPr>
              <a:t>b </a:t>
            </a:r>
            <a:r>
              <a:rPr lang="de-DE" sz="3200" dirty="0">
                <a:latin typeface="Arial"/>
                <a:cs typeface="Arial"/>
              </a:rPr>
              <a:t>Mitte März, </a:t>
            </a:r>
            <a:r>
              <a:rPr lang="de-DE" sz="3200" dirty="0" smtClean="0">
                <a:latin typeface="Arial"/>
                <a:cs typeface="Arial"/>
              </a:rPr>
              <a:t>Anfang April</a:t>
            </a:r>
            <a:endParaRPr lang="de-DE" sz="3200" dirty="0">
              <a:latin typeface="Arial"/>
              <a:cs typeface="Arial"/>
            </a:endParaRPr>
          </a:p>
          <a:p>
            <a:endParaRPr lang="de-DE" sz="3200" dirty="0">
              <a:latin typeface="Arial"/>
              <a:cs typeface="Arial"/>
            </a:endParaRPr>
          </a:p>
          <a:p>
            <a:r>
              <a:rPr lang="de-DE" sz="3200" b="1" dirty="0" err="1">
                <a:latin typeface="Arial"/>
                <a:cs typeface="Arial"/>
              </a:rPr>
              <a:t>Gelegegrösse</a:t>
            </a:r>
            <a:r>
              <a:rPr lang="de-DE" sz="3200" b="1" dirty="0">
                <a:latin typeface="Arial"/>
                <a:cs typeface="Arial"/>
              </a:rPr>
              <a:t>:</a:t>
            </a:r>
          </a:p>
          <a:p>
            <a:r>
              <a:rPr lang="de-DE" sz="3200" dirty="0">
                <a:latin typeface="Arial"/>
                <a:cs typeface="Arial"/>
              </a:rPr>
              <a:t>c</a:t>
            </a:r>
            <a:r>
              <a:rPr lang="de-DE" sz="3200" dirty="0" smtClean="0">
                <a:latin typeface="Arial"/>
                <a:cs typeface="Arial"/>
              </a:rPr>
              <a:t>a</a:t>
            </a:r>
            <a:r>
              <a:rPr lang="de-DE" sz="3200" dirty="0">
                <a:latin typeface="Arial"/>
                <a:cs typeface="Arial"/>
              </a:rPr>
              <a:t>. 3-4 Eier</a:t>
            </a:r>
          </a:p>
          <a:p>
            <a:endParaRPr lang="de-DE" dirty="0"/>
          </a:p>
        </p:txBody>
      </p:sp>
    </p:spTree>
    <p:extLst>
      <p:ext uri="{BB962C8B-B14F-4D97-AF65-F5344CB8AC3E}">
        <p14:creationId xmlns:p14="http://schemas.microsoft.com/office/powerpoint/2010/main" val="67406874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descr="Faucon_pelerin_7Georges Lignier (georges.lignier@wanadoo.fr) - Personal photo of Georges Lignier (georges.lignier@wanadoo.fr) : LPO (Ligue de Protection des Oiseaux) of Franche comté.jpg"/>
          <p:cNvPicPr>
            <a:picLocks noGrp="1" noChangeAspect="1"/>
          </p:cNvPicPr>
          <p:nvPr>
            <p:ph idx="1"/>
          </p:nvPr>
        </p:nvPicPr>
        <p:blipFill>
          <a:blip r:embed="rId3" cstate="print">
            <a:extLst>
              <a:ext uri="{28A0092B-C50C-407E-A947-70E740481C1C}">
                <a14:useLocalDpi xmlns:a14="http://schemas.microsoft.com/office/drawing/2010/main"/>
              </a:ext>
            </a:extLst>
          </a:blip>
          <a:srcRect l="-34519" r="-34519"/>
          <a:stretch>
            <a:fillRect/>
          </a:stretch>
        </p:blipFill>
        <p:spPr>
          <a:xfrm>
            <a:off x="-1968500" y="559578"/>
            <a:ext cx="12966700" cy="5795185"/>
          </a:xfrm>
        </p:spPr>
      </p:pic>
      <p:sp>
        <p:nvSpPr>
          <p:cNvPr id="5" name="Textfeld 4"/>
          <p:cNvSpPr txBox="1"/>
          <p:nvPr/>
        </p:nvSpPr>
        <p:spPr>
          <a:xfrm>
            <a:off x="596900" y="6350000"/>
            <a:ext cx="1390237" cy="246221"/>
          </a:xfrm>
          <a:prstGeom prst="rect">
            <a:avLst/>
          </a:prstGeom>
          <a:noFill/>
          <a:ln>
            <a:noFill/>
          </a:ln>
        </p:spPr>
        <p:txBody>
          <a:bodyPr wrap="none" rtlCol="0">
            <a:spAutoFit/>
          </a:bodyPr>
          <a:lstStyle/>
          <a:p>
            <a:r>
              <a:rPr lang="de-DE" sz="1000" dirty="0" smtClean="0">
                <a:latin typeface="Arial"/>
              </a:rPr>
              <a:t>© </a:t>
            </a:r>
            <a:r>
              <a:rPr lang="de-DE" sz="1000" dirty="0" smtClean="0"/>
              <a:t>Georges </a:t>
            </a:r>
            <a:r>
              <a:rPr lang="de-DE" sz="1000" dirty="0" err="1" smtClean="0"/>
              <a:t>Lignier</a:t>
            </a:r>
            <a:r>
              <a:rPr lang="de-DE" sz="1000" dirty="0" smtClean="0"/>
              <a:t>, LPO</a:t>
            </a:r>
            <a:endParaRPr lang="de-DE" sz="1000" dirty="0"/>
          </a:p>
        </p:txBody>
      </p:sp>
    </p:spTree>
    <p:extLst>
      <p:ext uri="{BB962C8B-B14F-4D97-AF65-F5344CB8AC3E}">
        <p14:creationId xmlns:p14="http://schemas.microsoft.com/office/powerpoint/2010/main" val="200539955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026400" y="365125"/>
            <a:ext cx="4025900" cy="5146675"/>
          </a:xfrm>
        </p:spPr>
        <p:txBody>
          <a:bodyPr>
            <a:normAutofit fontScale="90000"/>
          </a:bodyPr>
          <a:lstStyle/>
          <a:p>
            <a:r>
              <a:rPr lang="de-DE" b="1" dirty="0" smtClean="0">
                <a:latin typeface="Arial"/>
                <a:cs typeface="Arial"/>
              </a:rPr>
              <a:t>Alter</a:t>
            </a:r>
            <a:br>
              <a:rPr lang="de-DE" b="1" dirty="0" smtClean="0">
                <a:latin typeface="Arial"/>
                <a:cs typeface="Arial"/>
              </a:rPr>
            </a:br>
            <a:r>
              <a:rPr lang="de-DE" b="1" dirty="0" smtClean="0">
                <a:latin typeface="Arial"/>
                <a:cs typeface="Arial"/>
              </a:rPr>
              <a:t/>
            </a:r>
            <a:br>
              <a:rPr lang="de-DE" b="1" dirty="0" smtClean="0">
                <a:latin typeface="Arial"/>
                <a:cs typeface="Arial"/>
              </a:rPr>
            </a:br>
            <a:r>
              <a:rPr lang="de-DE" sz="3600" b="1" dirty="0" smtClean="0">
                <a:latin typeface="Arial"/>
                <a:cs typeface="Arial"/>
              </a:rPr>
              <a:t>Höchstalter bis zu 19 Jahre </a:t>
            </a:r>
            <a:br>
              <a:rPr lang="de-DE" sz="3600" b="1" dirty="0" smtClean="0">
                <a:latin typeface="Arial"/>
                <a:cs typeface="Arial"/>
              </a:rPr>
            </a:br>
            <a:r>
              <a:rPr lang="de-DE" sz="3600" b="1" dirty="0" smtClean="0">
                <a:latin typeface="Arial"/>
                <a:cs typeface="Arial"/>
              </a:rPr>
              <a:t/>
            </a:r>
            <a:br>
              <a:rPr lang="de-DE" sz="3600" b="1" dirty="0" smtClean="0">
                <a:latin typeface="Arial"/>
                <a:cs typeface="Arial"/>
              </a:rPr>
            </a:br>
            <a:r>
              <a:rPr lang="de-DE" sz="3600" b="1" dirty="0" smtClean="0">
                <a:latin typeface="Arial"/>
                <a:cs typeface="Arial"/>
              </a:rPr>
              <a:t>Über die Hälfte der Jungvögel stirbt in den ersten beiden Jahren.</a:t>
            </a:r>
            <a:endParaRPr lang="de-DE" sz="3600" b="1" dirty="0">
              <a:latin typeface="Arial"/>
              <a:cs typeface="Arial"/>
            </a:endParaRPr>
          </a:p>
        </p:txBody>
      </p:sp>
      <p:pic>
        <p:nvPicPr>
          <p:cNvPr id="4" name="Bild 3" descr="Wanderfalke_MK2N_13995.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5900" y="393700"/>
            <a:ext cx="7591044" cy="6202680"/>
          </a:xfrm>
          <a:prstGeom prst="rect">
            <a:avLst/>
          </a:prstGeom>
        </p:spPr>
      </p:pic>
      <p:sp>
        <p:nvSpPr>
          <p:cNvPr id="5" name="Textfeld 4"/>
          <p:cNvSpPr txBox="1"/>
          <p:nvPr/>
        </p:nvSpPr>
        <p:spPr>
          <a:xfrm>
            <a:off x="7835900" y="6400800"/>
            <a:ext cx="1085666" cy="246221"/>
          </a:xfrm>
          <a:prstGeom prst="rect">
            <a:avLst/>
          </a:prstGeom>
          <a:noFill/>
        </p:spPr>
        <p:txBody>
          <a:bodyPr wrap="none" rtlCol="0">
            <a:spAutoFit/>
          </a:bodyPr>
          <a:lstStyle/>
          <a:p>
            <a:r>
              <a:rPr lang="de-DE" sz="1000" dirty="0" smtClean="0">
                <a:solidFill>
                  <a:srgbClr val="000000">
                    <a:alpha val="75000"/>
                  </a:srgbClr>
                </a:solidFill>
                <a:latin typeface="Arial"/>
              </a:rPr>
              <a:t>© </a:t>
            </a:r>
            <a:r>
              <a:rPr lang="de-DE" sz="1000" dirty="0" smtClean="0"/>
              <a:t>Matthias </a:t>
            </a:r>
            <a:r>
              <a:rPr lang="de-DE" sz="1000" dirty="0" err="1" smtClean="0"/>
              <a:t>Schäf</a:t>
            </a:r>
            <a:endParaRPr lang="de-DE" sz="1000" dirty="0"/>
          </a:p>
        </p:txBody>
      </p:sp>
    </p:spTree>
    <p:extLst>
      <p:ext uri="{BB962C8B-B14F-4D97-AF65-F5344CB8AC3E}">
        <p14:creationId xmlns:p14="http://schemas.microsoft.com/office/powerpoint/2010/main" val="277951374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Bild 3" descr="hand-1030565_1920.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el 1"/>
          <p:cNvSpPr>
            <a:spLocks noGrp="1"/>
          </p:cNvSpPr>
          <p:nvPr>
            <p:ph type="title"/>
          </p:nvPr>
        </p:nvSpPr>
        <p:spPr>
          <a:xfrm>
            <a:off x="7761111" y="0"/>
            <a:ext cx="4430889" cy="884296"/>
          </a:xfrm>
        </p:spPr>
        <p:txBody>
          <a:bodyPr>
            <a:normAutofit/>
          </a:bodyPr>
          <a:lstStyle/>
          <a:p>
            <a:pPr algn="ctr"/>
            <a:r>
              <a:rPr lang="de-DE" sz="3200" b="1" dirty="0" err="1" smtClean="0">
                <a:solidFill>
                  <a:srgbClr val="000000"/>
                </a:solidFill>
                <a:latin typeface="Arial"/>
              </a:rPr>
              <a:t>Schutzmassnahmen</a:t>
            </a:r>
            <a:endParaRPr lang="de-DE" sz="3200" b="1" dirty="0">
              <a:solidFill>
                <a:srgbClr val="000000"/>
              </a:solidFill>
              <a:latin typeface="Arial"/>
            </a:endParaRPr>
          </a:p>
        </p:txBody>
      </p:sp>
      <p:sp>
        <p:nvSpPr>
          <p:cNvPr id="5" name="Titel 1"/>
          <p:cNvSpPr txBox="1">
            <a:spLocks/>
          </p:cNvSpPr>
          <p:nvPr/>
        </p:nvSpPr>
        <p:spPr>
          <a:xfrm>
            <a:off x="0" y="0"/>
            <a:ext cx="4206240" cy="13919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3200" b="1" dirty="0" smtClean="0">
                <a:latin typeface="Arial"/>
              </a:rPr>
              <a:t>Gefahren</a:t>
            </a:r>
          </a:p>
          <a:p>
            <a:pPr algn="ctr"/>
            <a:r>
              <a:rPr lang="de-DE" sz="3200" b="1" dirty="0" smtClean="0">
                <a:latin typeface="Arial"/>
              </a:rPr>
              <a:t>(Natur &amp; Mensch)</a:t>
            </a:r>
            <a:endParaRPr lang="de-DE" sz="3200" b="1" dirty="0">
              <a:latin typeface="Arial"/>
            </a:endParaRPr>
          </a:p>
        </p:txBody>
      </p:sp>
      <p:pic>
        <p:nvPicPr>
          <p:cNvPr id="6" name="Picture 9" descr="LOGO-SVS-BirdLife-NEW-farbe_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837545" y="5835968"/>
            <a:ext cx="104933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p:cNvSpPr txBox="1"/>
          <p:nvPr/>
        </p:nvSpPr>
        <p:spPr>
          <a:xfrm>
            <a:off x="0" y="6525847"/>
            <a:ext cx="1680308" cy="276999"/>
          </a:xfrm>
          <a:prstGeom prst="rect">
            <a:avLst/>
          </a:prstGeom>
          <a:noFill/>
        </p:spPr>
        <p:txBody>
          <a:bodyPr wrap="square" rtlCol="0">
            <a:spAutoFit/>
          </a:bodyPr>
          <a:lstStyle/>
          <a:p>
            <a:r>
              <a:rPr lang="de-DE" sz="1200" dirty="0" smtClean="0">
                <a:solidFill>
                  <a:srgbClr val="FFFFFF">
                    <a:alpha val="75000"/>
                  </a:srgbClr>
                </a:solidFill>
                <a:latin typeface="Arial"/>
              </a:rPr>
              <a:t>  © </a:t>
            </a:r>
            <a:r>
              <a:rPr lang="de-DE" sz="1200" dirty="0" err="1" smtClean="0">
                <a:solidFill>
                  <a:srgbClr val="FFFFFF">
                    <a:alpha val="75000"/>
                  </a:srgbClr>
                </a:solidFill>
                <a:latin typeface="Arial"/>
              </a:rPr>
              <a:t>Pixabay</a:t>
            </a:r>
            <a:endParaRPr lang="de-DE" sz="1200" dirty="0" smtClean="0">
              <a:solidFill>
                <a:srgbClr val="FFFFFF">
                  <a:alpha val="75000"/>
                </a:srgbClr>
              </a:solidFill>
              <a:latin typeface="Arial"/>
            </a:endParaRPr>
          </a:p>
        </p:txBody>
      </p:sp>
    </p:spTree>
    <p:extLst>
      <p:ext uri="{BB962C8B-B14F-4D97-AF65-F5344CB8AC3E}">
        <p14:creationId xmlns:p14="http://schemas.microsoft.com/office/powerpoint/2010/main" val="93601795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
            <a:ext cx="10515600" cy="1371599"/>
          </a:xfrm>
        </p:spPr>
        <p:txBody>
          <a:bodyPr>
            <a:normAutofit/>
          </a:bodyPr>
          <a:lstStyle/>
          <a:p>
            <a:pPr algn="ctr"/>
            <a:r>
              <a:rPr lang="de-DE" sz="3200" b="1" dirty="0" smtClean="0">
                <a:latin typeface="Arial"/>
              </a:rPr>
              <a:t>Fressfeinde</a:t>
            </a:r>
            <a:endParaRPr lang="de-DE" sz="3200" b="1" dirty="0">
              <a:latin typeface="Arial"/>
            </a:endParaRPr>
          </a:p>
        </p:txBody>
      </p:sp>
      <p:pic>
        <p:nvPicPr>
          <p:cNvPr id="4" name="Bild 3" descr="owl-50267_192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500" y="424179"/>
            <a:ext cx="8134540" cy="6105143"/>
          </a:xfrm>
          <a:prstGeom prst="rect">
            <a:avLst/>
          </a:prstGeom>
        </p:spPr>
      </p:pic>
      <p:sp>
        <p:nvSpPr>
          <p:cNvPr id="5" name="Textfeld 4"/>
          <p:cNvSpPr txBox="1"/>
          <p:nvPr/>
        </p:nvSpPr>
        <p:spPr>
          <a:xfrm>
            <a:off x="309974" y="6190472"/>
            <a:ext cx="1680308" cy="276999"/>
          </a:xfrm>
          <a:prstGeom prst="rect">
            <a:avLst/>
          </a:prstGeom>
          <a:noFill/>
        </p:spPr>
        <p:txBody>
          <a:bodyPr wrap="square" rtlCol="0">
            <a:spAutoFit/>
          </a:bodyPr>
          <a:lstStyle/>
          <a:p>
            <a:r>
              <a:rPr lang="de-DE" sz="1200" dirty="0" smtClean="0">
                <a:solidFill>
                  <a:srgbClr val="FFFFFF">
                    <a:alpha val="75000"/>
                  </a:srgbClr>
                </a:solidFill>
                <a:latin typeface="Arial"/>
              </a:rPr>
              <a:t>  © </a:t>
            </a:r>
            <a:r>
              <a:rPr lang="de-DE" sz="1200" dirty="0" err="1" smtClean="0">
                <a:solidFill>
                  <a:srgbClr val="FFFFFF">
                    <a:alpha val="75000"/>
                  </a:srgbClr>
                </a:solidFill>
                <a:latin typeface="Arial"/>
              </a:rPr>
              <a:t>Pixabay</a:t>
            </a:r>
            <a:endParaRPr lang="de-DE" sz="1200" dirty="0" smtClean="0">
              <a:solidFill>
                <a:srgbClr val="FFFFFF">
                  <a:alpha val="75000"/>
                </a:srgbClr>
              </a:solidFill>
              <a:latin typeface="Arial"/>
            </a:endParaRPr>
          </a:p>
        </p:txBody>
      </p:sp>
      <p:sp>
        <p:nvSpPr>
          <p:cNvPr id="3" name="Textfeld 2"/>
          <p:cNvSpPr txBox="1"/>
          <p:nvPr/>
        </p:nvSpPr>
        <p:spPr>
          <a:xfrm>
            <a:off x="8382000" y="609600"/>
            <a:ext cx="3810000" cy="1077218"/>
          </a:xfrm>
          <a:prstGeom prst="rect">
            <a:avLst/>
          </a:prstGeom>
          <a:noFill/>
        </p:spPr>
        <p:txBody>
          <a:bodyPr wrap="square" rtlCol="0">
            <a:spAutoFit/>
          </a:bodyPr>
          <a:lstStyle/>
          <a:p>
            <a:r>
              <a:rPr lang="de-DE" sz="3200" b="1" dirty="0" smtClean="0">
                <a:latin typeface="Arial"/>
                <a:cs typeface="Arial"/>
              </a:rPr>
              <a:t>Natürlicher Feind: Uhu</a:t>
            </a:r>
            <a:endParaRPr lang="de-DE" sz="3200" b="1" dirty="0">
              <a:latin typeface="Arial"/>
              <a:cs typeface="Arial"/>
            </a:endParaRPr>
          </a:p>
        </p:txBody>
      </p:sp>
    </p:spTree>
    <p:extLst>
      <p:ext uri="{BB962C8B-B14F-4D97-AF65-F5344CB8AC3E}">
        <p14:creationId xmlns:p14="http://schemas.microsoft.com/office/powerpoint/2010/main" val="97019800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latin typeface="Arial"/>
                <a:cs typeface="Arial"/>
              </a:rPr>
              <a:t>Problem DDT</a:t>
            </a:r>
            <a:endParaRPr lang="de-DE" dirty="0">
              <a:latin typeface="Arial"/>
              <a:cs typeface="Arial"/>
            </a:endParaRPr>
          </a:p>
        </p:txBody>
      </p:sp>
      <p:pic>
        <p:nvPicPr>
          <p:cNvPr id="8" name="Bild 7" descr="Unknown.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50300" y="711200"/>
            <a:ext cx="2857500" cy="2857500"/>
          </a:xfrm>
          <a:prstGeom prst="rect">
            <a:avLst/>
          </a:prstGeom>
        </p:spPr>
      </p:pic>
      <p:pic>
        <p:nvPicPr>
          <p:cNvPr id="9" name="Bild 8" descr="lead-image-resources-ddt.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8598" y="1917701"/>
            <a:ext cx="8242301" cy="2794000"/>
          </a:xfrm>
          <a:prstGeom prst="rect">
            <a:avLst/>
          </a:prstGeom>
        </p:spPr>
      </p:pic>
      <p:pic>
        <p:nvPicPr>
          <p:cNvPr id="10" name="Bild 9" descr="uesc_04_img0177.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950200" y="3771900"/>
            <a:ext cx="2238353" cy="2870200"/>
          </a:xfrm>
          <a:prstGeom prst="rect">
            <a:avLst/>
          </a:prstGeom>
        </p:spPr>
      </p:pic>
    </p:spTree>
    <p:extLst>
      <p:ext uri="{BB962C8B-B14F-4D97-AF65-F5344CB8AC3E}">
        <p14:creationId xmlns:p14="http://schemas.microsoft.com/office/powerpoint/2010/main" val="52865027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2803408" y="5951995"/>
            <a:ext cx="1680308" cy="276999"/>
          </a:xfrm>
          <a:prstGeom prst="rect">
            <a:avLst/>
          </a:prstGeom>
          <a:noFill/>
        </p:spPr>
        <p:txBody>
          <a:bodyPr wrap="square" rtlCol="0">
            <a:spAutoFit/>
          </a:bodyPr>
          <a:lstStyle/>
          <a:p>
            <a:r>
              <a:rPr lang="de-DE" sz="1200" dirty="0" smtClean="0">
                <a:solidFill>
                  <a:srgbClr val="FFFFFF">
                    <a:alpha val="75000"/>
                  </a:srgbClr>
                </a:solidFill>
                <a:latin typeface="Arial"/>
              </a:rPr>
              <a:t>  © </a:t>
            </a:r>
            <a:r>
              <a:rPr lang="de-DE" sz="1200" dirty="0" err="1" smtClean="0">
                <a:solidFill>
                  <a:srgbClr val="FFFFFF">
                    <a:alpha val="75000"/>
                  </a:srgbClr>
                </a:solidFill>
                <a:latin typeface="Arial"/>
              </a:rPr>
              <a:t>Pixabay</a:t>
            </a:r>
            <a:endParaRPr lang="de-DE" sz="1200" dirty="0" smtClean="0">
              <a:solidFill>
                <a:srgbClr val="FFFFFF">
                  <a:alpha val="75000"/>
                </a:srgbClr>
              </a:solidFill>
              <a:latin typeface="Arial"/>
            </a:endParaRPr>
          </a:p>
        </p:txBody>
      </p:sp>
      <p:pic>
        <p:nvPicPr>
          <p:cNvPr id="3" name="Bild 2" descr="csm_WandernundKllettern_Bergsteigen_KLetterwand_so_01_cc8fc3655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6859" y="190500"/>
            <a:ext cx="8638698" cy="6477000"/>
          </a:xfrm>
          <a:prstGeom prst="rect">
            <a:avLst/>
          </a:prstGeom>
        </p:spPr>
      </p:pic>
      <p:sp>
        <p:nvSpPr>
          <p:cNvPr id="6" name="Textfeld 5"/>
          <p:cNvSpPr txBox="1"/>
          <p:nvPr/>
        </p:nvSpPr>
        <p:spPr>
          <a:xfrm>
            <a:off x="9258300" y="774700"/>
            <a:ext cx="2616200" cy="4031873"/>
          </a:xfrm>
          <a:prstGeom prst="rect">
            <a:avLst/>
          </a:prstGeom>
          <a:noFill/>
        </p:spPr>
        <p:txBody>
          <a:bodyPr wrap="square" rtlCol="0">
            <a:spAutoFit/>
          </a:bodyPr>
          <a:lstStyle/>
          <a:p>
            <a:r>
              <a:rPr lang="de-DE" sz="3200" b="1" dirty="0" smtClean="0">
                <a:latin typeface="Arial"/>
                <a:cs typeface="Arial"/>
              </a:rPr>
              <a:t>Gefährdung: </a:t>
            </a:r>
          </a:p>
          <a:p>
            <a:r>
              <a:rPr lang="de-DE" sz="3200" b="1" dirty="0" smtClean="0">
                <a:latin typeface="Arial"/>
                <a:cs typeface="Arial"/>
              </a:rPr>
              <a:t>Klettern in Brutwänden</a:t>
            </a:r>
          </a:p>
          <a:p>
            <a:endParaRPr lang="de-DE" sz="3200" b="1" dirty="0">
              <a:latin typeface="Arial"/>
              <a:cs typeface="Arial"/>
            </a:endParaRPr>
          </a:p>
          <a:p>
            <a:r>
              <a:rPr lang="de-DE" sz="3200" b="1" dirty="0" smtClean="0">
                <a:latin typeface="Arial"/>
                <a:cs typeface="Arial"/>
              </a:rPr>
              <a:t>Gleitschirm-</a:t>
            </a:r>
          </a:p>
          <a:p>
            <a:r>
              <a:rPr lang="de-DE" sz="3200" b="1" dirty="0" smtClean="0">
                <a:latin typeface="Arial"/>
                <a:cs typeface="Arial"/>
              </a:rPr>
              <a:t>fliegen</a:t>
            </a:r>
          </a:p>
          <a:p>
            <a:endParaRPr lang="de-DE" sz="3200" b="1" dirty="0">
              <a:latin typeface="Arial"/>
              <a:cs typeface="Arial"/>
            </a:endParaRPr>
          </a:p>
          <a:p>
            <a:r>
              <a:rPr lang="de-DE" sz="3200" b="1" dirty="0" smtClean="0">
                <a:latin typeface="Arial"/>
                <a:cs typeface="Arial"/>
              </a:rPr>
              <a:t>Fotografen</a:t>
            </a:r>
            <a:endParaRPr lang="de-DE" sz="3200" b="1" dirty="0">
              <a:latin typeface="Arial"/>
              <a:cs typeface="Arial"/>
            </a:endParaRPr>
          </a:p>
        </p:txBody>
      </p:sp>
    </p:spTree>
    <p:extLst>
      <p:ext uri="{BB962C8B-B14F-4D97-AF65-F5344CB8AC3E}">
        <p14:creationId xmlns:p14="http://schemas.microsoft.com/office/powerpoint/2010/main" val="383514419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2812815" y="5710297"/>
            <a:ext cx="6575778" cy="9407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de-DE" sz="2000" b="1" dirty="0">
              <a:latin typeface="Arial"/>
            </a:endParaRPr>
          </a:p>
        </p:txBody>
      </p:sp>
      <p:sp>
        <p:nvSpPr>
          <p:cNvPr id="5" name="Textfeld 4"/>
          <p:cNvSpPr txBox="1"/>
          <p:nvPr/>
        </p:nvSpPr>
        <p:spPr>
          <a:xfrm>
            <a:off x="2812815" y="5387551"/>
            <a:ext cx="1680308" cy="276999"/>
          </a:xfrm>
          <a:prstGeom prst="rect">
            <a:avLst/>
          </a:prstGeom>
          <a:noFill/>
        </p:spPr>
        <p:txBody>
          <a:bodyPr wrap="square" rtlCol="0">
            <a:spAutoFit/>
          </a:bodyPr>
          <a:lstStyle/>
          <a:p>
            <a:r>
              <a:rPr lang="de-DE" sz="1200" dirty="0" smtClean="0">
                <a:solidFill>
                  <a:srgbClr val="FFFFFF">
                    <a:alpha val="75000"/>
                  </a:srgbClr>
                </a:solidFill>
                <a:latin typeface="Arial"/>
              </a:rPr>
              <a:t>  © </a:t>
            </a:r>
            <a:r>
              <a:rPr lang="de-DE" sz="1200" dirty="0" err="1" smtClean="0">
                <a:solidFill>
                  <a:srgbClr val="FFFFFF">
                    <a:alpha val="75000"/>
                  </a:srgbClr>
                </a:solidFill>
                <a:latin typeface="Arial"/>
              </a:rPr>
              <a:t>Pixabay</a:t>
            </a:r>
            <a:endParaRPr lang="de-DE" sz="1200" dirty="0" smtClean="0">
              <a:solidFill>
                <a:srgbClr val="FFFFFF">
                  <a:alpha val="75000"/>
                </a:srgbClr>
              </a:solidFill>
              <a:latin typeface="Arial"/>
            </a:endParaRPr>
          </a:p>
        </p:txBody>
      </p:sp>
      <p:pic>
        <p:nvPicPr>
          <p:cNvPr id="4" name="Bild 3" descr="DSC07597.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5100" y="728868"/>
            <a:ext cx="8938950" cy="5887832"/>
          </a:xfrm>
          <a:prstGeom prst="rect">
            <a:avLst/>
          </a:prstGeom>
        </p:spPr>
      </p:pic>
      <p:sp>
        <p:nvSpPr>
          <p:cNvPr id="6" name="Textfeld 5"/>
          <p:cNvSpPr txBox="1"/>
          <p:nvPr/>
        </p:nvSpPr>
        <p:spPr>
          <a:xfrm>
            <a:off x="9334500" y="660400"/>
            <a:ext cx="2743200" cy="1077218"/>
          </a:xfrm>
          <a:prstGeom prst="rect">
            <a:avLst/>
          </a:prstGeom>
          <a:noFill/>
        </p:spPr>
        <p:txBody>
          <a:bodyPr wrap="square" rtlCol="0">
            <a:spAutoFit/>
          </a:bodyPr>
          <a:lstStyle/>
          <a:p>
            <a:r>
              <a:rPr lang="de-DE" sz="3200" b="1" dirty="0" smtClean="0">
                <a:latin typeface="Arial"/>
                <a:cs typeface="Arial"/>
              </a:rPr>
              <a:t>Windanlagen in </a:t>
            </a:r>
            <a:r>
              <a:rPr lang="de-DE" sz="3200" b="1" dirty="0" err="1" smtClean="0">
                <a:latin typeface="Arial"/>
                <a:cs typeface="Arial"/>
              </a:rPr>
              <a:t>Horstnähe</a:t>
            </a:r>
            <a:r>
              <a:rPr lang="de-DE" sz="3200" b="1" dirty="0" smtClean="0">
                <a:latin typeface="Arial"/>
                <a:cs typeface="Arial"/>
              </a:rPr>
              <a:t> </a:t>
            </a:r>
            <a:endParaRPr lang="de-DE" sz="3200" b="1" dirty="0">
              <a:latin typeface="Arial"/>
              <a:cs typeface="Arial"/>
            </a:endParaRPr>
          </a:p>
        </p:txBody>
      </p:sp>
    </p:spTree>
    <p:extLst>
      <p:ext uri="{BB962C8B-B14F-4D97-AF65-F5344CB8AC3E}">
        <p14:creationId xmlns:p14="http://schemas.microsoft.com/office/powerpoint/2010/main" val="198578340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40100" y="114300"/>
            <a:ext cx="6794500" cy="914400"/>
          </a:xfrm>
        </p:spPr>
        <p:txBody>
          <a:bodyPr>
            <a:normAutofit/>
          </a:bodyPr>
          <a:lstStyle/>
          <a:p>
            <a:pPr algn="ctr"/>
            <a:r>
              <a:rPr lang="de-DE" sz="3200" b="1" dirty="0" smtClean="0">
                <a:latin typeface="Arial"/>
              </a:rPr>
              <a:t>Gefahren Mensch: Vergiftungen</a:t>
            </a:r>
            <a:endParaRPr lang="de-DE" sz="3200" b="1" dirty="0">
              <a:latin typeface="Arial"/>
            </a:endParaRPr>
          </a:p>
        </p:txBody>
      </p:sp>
      <p:sp>
        <p:nvSpPr>
          <p:cNvPr id="7" name="Titel 1"/>
          <p:cNvSpPr txBox="1">
            <a:spLocks/>
          </p:cNvSpPr>
          <p:nvPr/>
        </p:nvSpPr>
        <p:spPr>
          <a:xfrm>
            <a:off x="1066800" y="4206240"/>
            <a:ext cx="2611120" cy="1016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1800" b="1" dirty="0" smtClean="0">
                <a:latin typeface="Arial"/>
              </a:rPr>
              <a:t>Taubenzucht</a:t>
            </a:r>
            <a:endParaRPr lang="de-DE" sz="1800" b="1" dirty="0">
              <a:latin typeface="Arial"/>
            </a:endParaRPr>
          </a:p>
        </p:txBody>
      </p:sp>
      <p:pic>
        <p:nvPicPr>
          <p:cNvPr id="4" name="Bild 3" descr="pigeons-2247476_1920.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300" y="1590040"/>
            <a:ext cx="5626100" cy="3670099"/>
          </a:xfrm>
          <a:prstGeom prst="rect">
            <a:avLst/>
          </a:prstGeom>
        </p:spPr>
      </p:pic>
      <p:sp>
        <p:nvSpPr>
          <p:cNvPr id="9" name="Textfeld 8"/>
          <p:cNvSpPr txBox="1"/>
          <p:nvPr/>
        </p:nvSpPr>
        <p:spPr>
          <a:xfrm>
            <a:off x="0" y="6525847"/>
            <a:ext cx="1680308" cy="276999"/>
          </a:xfrm>
          <a:prstGeom prst="rect">
            <a:avLst/>
          </a:prstGeom>
          <a:noFill/>
        </p:spPr>
        <p:txBody>
          <a:bodyPr wrap="square" rtlCol="0">
            <a:spAutoFit/>
          </a:bodyPr>
          <a:lstStyle/>
          <a:p>
            <a:r>
              <a:rPr lang="de-DE" sz="1200" dirty="0" smtClean="0">
                <a:solidFill>
                  <a:schemeClr val="tx1">
                    <a:alpha val="75000"/>
                  </a:schemeClr>
                </a:solidFill>
                <a:latin typeface="Arial"/>
              </a:rPr>
              <a:t>  © </a:t>
            </a:r>
            <a:r>
              <a:rPr lang="de-DE" sz="1200" dirty="0" err="1" smtClean="0">
                <a:solidFill>
                  <a:schemeClr val="tx1">
                    <a:alpha val="75000"/>
                  </a:schemeClr>
                </a:solidFill>
                <a:latin typeface="Arial"/>
              </a:rPr>
              <a:t>Pixabay</a:t>
            </a:r>
            <a:endParaRPr lang="de-DE" sz="1200" dirty="0" smtClean="0">
              <a:solidFill>
                <a:schemeClr val="tx1">
                  <a:alpha val="75000"/>
                </a:schemeClr>
              </a:solidFill>
              <a:latin typeface="Arial"/>
            </a:endParaRPr>
          </a:p>
        </p:txBody>
      </p:sp>
      <p:pic>
        <p:nvPicPr>
          <p:cNvPr id="8" name="Bild 1" descr="Merkblatt_Wanderfalken-Vergiftungen_Def.pdf"/>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91250" y="1081088"/>
            <a:ext cx="4081463" cy="577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38805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p:cNvPicPr preferRelativeResize="0">
            <a:picLocks/>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hteck 3"/>
          <p:cNvSpPr/>
          <p:nvPr/>
        </p:nvSpPr>
        <p:spPr>
          <a:xfrm>
            <a:off x="401954" y="4130033"/>
            <a:ext cx="4130039" cy="161925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de-CH" sz="2200" i="1" dirty="0" smtClean="0">
                <a:solidFill>
                  <a:schemeClr val="tx1"/>
                </a:solidFill>
                <a:latin typeface="Arial" panose="020B0604020202020204" pitchFamily="34" charset="0"/>
                <a:cs typeface="Arial" panose="020B0604020202020204" pitchFamily="34" charset="0"/>
              </a:rPr>
              <a:t>Kampagne</a:t>
            </a:r>
            <a:r>
              <a:rPr lang="de-CH" sz="2200" i="1" dirty="0">
                <a:solidFill>
                  <a:schemeClr val="tx1"/>
                </a:solidFill>
                <a:latin typeface="Arial" panose="020B0604020202020204" pitchFamily="34" charset="0"/>
                <a:cs typeface="Arial" panose="020B0604020202020204" pitchFamily="34" charset="0"/>
              </a:rPr>
              <a:t>:</a:t>
            </a:r>
          </a:p>
          <a:p>
            <a:pPr algn="ctr"/>
            <a:r>
              <a:rPr lang="de-CH" sz="2200" dirty="0">
                <a:solidFill>
                  <a:schemeClr val="tx1"/>
                </a:solidFill>
                <a:latin typeface="Arial" panose="020B0604020202020204" pitchFamily="34" charset="0"/>
                <a:cs typeface="Arial" panose="020B0604020202020204" pitchFamily="34" charset="0"/>
              </a:rPr>
              <a:t>Biodiversität im Siedlungsraum - Natur vor der Haustür</a:t>
            </a:r>
          </a:p>
        </p:txBody>
      </p:sp>
      <p:sp>
        <p:nvSpPr>
          <p:cNvPr id="3" name="Rechteck 2"/>
          <p:cNvSpPr/>
          <p:nvPr/>
        </p:nvSpPr>
        <p:spPr>
          <a:xfrm>
            <a:off x="896143" y="2504"/>
            <a:ext cx="3333749" cy="23825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6" name="Gleichschenkliges Dreieck 5"/>
          <p:cNvSpPr/>
          <p:nvPr/>
        </p:nvSpPr>
        <p:spPr>
          <a:xfrm rot="10800000">
            <a:off x="895350" y="2381250"/>
            <a:ext cx="3333750" cy="1079498"/>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ctrTitle"/>
          </p:nvPr>
        </p:nvSpPr>
        <p:spPr>
          <a:xfrm>
            <a:off x="1164676" y="0"/>
            <a:ext cx="2777544" cy="2387600"/>
          </a:xfrm>
        </p:spPr>
        <p:txBody>
          <a:bodyPr>
            <a:normAutofit/>
          </a:bodyPr>
          <a:lstStyle/>
          <a:p>
            <a:r>
              <a:rPr lang="en-US" sz="3600" dirty="0">
                <a:latin typeface="Arial" panose="020B0604020202020204" pitchFamily="34" charset="0"/>
                <a:cs typeface="Arial" panose="020B0604020202020204" pitchFamily="34" charset="0"/>
              </a:rPr>
              <a:t>Vogel des</a:t>
            </a:r>
            <a:br>
              <a:rPr lang="en-US" sz="3600" dirty="0">
                <a:latin typeface="Arial" panose="020B0604020202020204" pitchFamily="34" charset="0"/>
                <a:cs typeface="Arial" panose="020B0604020202020204" pitchFamily="34" charset="0"/>
              </a:rPr>
            </a:br>
            <a:r>
              <a:rPr lang="en-US" sz="3600" dirty="0" err="1">
                <a:latin typeface="Arial" panose="020B0604020202020204" pitchFamily="34" charset="0"/>
                <a:cs typeface="Arial" panose="020B0604020202020204" pitchFamily="34" charset="0"/>
              </a:rPr>
              <a:t>Jahres</a:t>
            </a:r>
            <a:r>
              <a:rPr lang="en-US" sz="3600" dirty="0">
                <a:latin typeface="Arial" panose="020B0604020202020204" pitchFamily="34" charset="0"/>
                <a:cs typeface="Arial" panose="020B0604020202020204" pitchFamily="34" charset="0"/>
              </a:rPr>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2018</a:t>
            </a:r>
          </a:p>
        </p:txBody>
      </p:sp>
      <p:pic>
        <p:nvPicPr>
          <p:cNvPr id="9" name="Picture 9" descr="LOGO-SVS-BirdLife-NEW-farbe_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837545" y="5835968"/>
            <a:ext cx="104933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p:cNvSpPr txBox="1"/>
          <p:nvPr/>
        </p:nvSpPr>
        <p:spPr>
          <a:xfrm>
            <a:off x="0" y="6525847"/>
            <a:ext cx="1680308" cy="276999"/>
          </a:xfrm>
          <a:prstGeom prst="rect">
            <a:avLst/>
          </a:prstGeom>
          <a:noFill/>
        </p:spPr>
        <p:txBody>
          <a:bodyPr wrap="square" rtlCol="0">
            <a:spAutoFit/>
          </a:bodyPr>
          <a:lstStyle/>
          <a:p>
            <a:r>
              <a:rPr lang="de-DE" sz="1200" dirty="0" smtClean="0">
                <a:solidFill>
                  <a:srgbClr val="FFFFFF">
                    <a:alpha val="75000"/>
                  </a:srgbClr>
                </a:solidFill>
                <a:latin typeface="Arial"/>
              </a:rPr>
              <a:t>  © Horst </a:t>
            </a:r>
            <a:r>
              <a:rPr lang="de-DE" sz="1200" dirty="0" err="1" smtClean="0">
                <a:solidFill>
                  <a:srgbClr val="FFFFFF">
                    <a:alpha val="75000"/>
                  </a:srgbClr>
                </a:solidFill>
                <a:latin typeface="Arial"/>
              </a:rPr>
              <a:t>Jegen</a:t>
            </a:r>
            <a:endParaRPr lang="de-DE" sz="1200" dirty="0" smtClean="0">
              <a:solidFill>
                <a:srgbClr val="FFFFFF">
                  <a:alpha val="75000"/>
                </a:srgbClr>
              </a:solidFill>
              <a:latin typeface="Arial"/>
            </a:endParaRPr>
          </a:p>
        </p:txBody>
      </p:sp>
    </p:spTree>
    <p:extLst>
      <p:ext uri="{BB962C8B-B14F-4D97-AF65-F5344CB8AC3E}">
        <p14:creationId xmlns:p14="http://schemas.microsoft.com/office/powerpoint/2010/main" val="372535644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0" y="6525847"/>
            <a:ext cx="1680308" cy="276999"/>
          </a:xfrm>
          <a:prstGeom prst="rect">
            <a:avLst/>
          </a:prstGeom>
          <a:noFill/>
        </p:spPr>
        <p:txBody>
          <a:bodyPr wrap="square" rtlCol="0">
            <a:spAutoFit/>
          </a:bodyPr>
          <a:lstStyle/>
          <a:p>
            <a:r>
              <a:rPr lang="de-DE" sz="1200" dirty="0" smtClean="0">
                <a:solidFill>
                  <a:schemeClr val="tx1">
                    <a:alpha val="75000"/>
                  </a:schemeClr>
                </a:solidFill>
                <a:latin typeface="Arial"/>
              </a:rPr>
              <a:t>  © </a:t>
            </a:r>
            <a:r>
              <a:rPr lang="de-DE" sz="1200" dirty="0" err="1" smtClean="0">
                <a:solidFill>
                  <a:schemeClr val="tx1">
                    <a:alpha val="75000"/>
                  </a:schemeClr>
                </a:solidFill>
                <a:latin typeface="Arial"/>
              </a:rPr>
              <a:t>Pixabay</a:t>
            </a:r>
            <a:endParaRPr lang="de-DE" sz="1200" dirty="0" smtClean="0">
              <a:solidFill>
                <a:schemeClr val="tx1">
                  <a:alpha val="75000"/>
                </a:schemeClr>
              </a:solidFill>
              <a:latin typeface="Arial"/>
            </a:endParaRPr>
          </a:p>
        </p:txBody>
      </p:sp>
      <p:sp>
        <p:nvSpPr>
          <p:cNvPr id="3" name="Titel 2"/>
          <p:cNvSpPr>
            <a:spLocks noGrp="1"/>
          </p:cNvSpPr>
          <p:nvPr>
            <p:ph type="title"/>
          </p:nvPr>
        </p:nvSpPr>
        <p:spPr>
          <a:xfrm>
            <a:off x="6193695" y="1549399"/>
            <a:ext cx="4324422" cy="2050666"/>
          </a:xfrm>
        </p:spPr>
        <p:txBody>
          <a:bodyPr anchor="t">
            <a:noAutofit/>
          </a:bodyPr>
          <a:lstStyle/>
          <a:p>
            <a:pPr>
              <a:lnSpc>
                <a:spcPct val="140000"/>
              </a:lnSpc>
            </a:pPr>
            <a:r>
              <a:rPr lang="de-DE" sz="2400" b="1" dirty="0" smtClean="0">
                <a:latin typeface="Arial"/>
                <a:cs typeface="Arial"/>
              </a:rPr>
              <a:t>Abschuss</a:t>
            </a:r>
            <a:br>
              <a:rPr lang="de-DE" sz="2400" b="1" dirty="0" smtClean="0">
                <a:latin typeface="Arial"/>
                <a:cs typeface="Arial"/>
              </a:rPr>
            </a:br>
            <a:r>
              <a:rPr lang="de-DE" sz="2400" b="1" dirty="0" smtClean="0">
                <a:latin typeface="Arial"/>
                <a:cs typeface="Arial"/>
              </a:rPr>
              <a:t>Eierdiebstahl</a:t>
            </a:r>
            <a:br>
              <a:rPr lang="de-DE" sz="2400" b="1" dirty="0" smtClean="0">
                <a:latin typeface="Arial"/>
                <a:cs typeface="Arial"/>
              </a:rPr>
            </a:br>
            <a:r>
              <a:rPr lang="de-DE" sz="2400" b="1" dirty="0" smtClean="0">
                <a:latin typeface="Arial"/>
                <a:cs typeface="Arial"/>
              </a:rPr>
              <a:t>Aushorsten von Jungvögeln</a:t>
            </a:r>
            <a:endParaRPr lang="de-DE" sz="2400" b="1" dirty="0">
              <a:latin typeface="Arial"/>
              <a:cs typeface="Arial"/>
            </a:endParaRPr>
          </a:p>
        </p:txBody>
      </p:sp>
      <p:pic>
        <p:nvPicPr>
          <p:cNvPr id="6" name="Bild 5" descr="greifvogelhandel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8800" y="1384300"/>
            <a:ext cx="4881084" cy="4051300"/>
          </a:xfrm>
          <a:prstGeom prst="rect">
            <a:avLst/>
          </a:prstGeom>
        </p:spPr>
      </p:pic>
      <p:sp>
        <p:nvSpPr>
          <p:cNvPr id="2" name="Textfeld 1"/>
          <p:cNvSpPr txBox="1"/>
          <p:nvPr/>
        </p:nvSpPr>
        <p:spPr>
          <a:xfrm>
            <a:off x="520700" y="330200"/>
            <a:ext cx="10769600" cy="584776"/>
          </a:xfrm>
          <a:prstGeom prst="rect">
            <a:avLst/>
          </a:prstGeom>
          <a:noFill/>
        </p:spPr>
        <p:txBody>
          <a:bodyPr wrap="square" rtlCol="0">
            <a:spAutoFit/>
          </a:bodyPr>
          <a:lstStyle/>
          <a:p>
            <a:r>
              <a:rPr lang="de-DE" sz="3200" b="1" dirty="0">
                <a:latin typeface="Arial"/>
              </a:rPr>
              <a:t>Gefahren Mensch: </a:t>
            </a:r>
            <a:r>
              <a:rPr lang="de-DE" sz="3200" b="1" dirty="0" smtClean="0">
                <a:latin typeface="Arial"/>
              </a:rPr>
              <a:t>direktes Nachstellen</a:t>
            </a:r>
            <a:endParaRPr lang="de-DE" sz="3200" dirty="0"/>
          </a:p>
        </p:txBody>
      </p:sp>
    </p:spTree>
    <p:extLst>
      <p:ext uri="{BB962C8B-B14F-4D97-AF65-F5344CB8AC3E}">
        <p14:creationId xmlns:p14="http://schemas.microsoft.com/office/powerpoint/2010/main" val="240559697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0" y="406401"/>
            <a:ext cx="5257800" cy="5473699"/>
          </a:xfrm>
        </p:spPr>
        <p:txBody>
          <a:bodyPr>
            <a:normAutofit/>
          </a:bodyPr>
          <a:lstStyle/>
          <a:p>
            <a:r>
              <a:rPr lang="de-DE" sz="3200" b="1" dirty="0" err="1" smtClean="0">
                <a:latin typeface="Arial"/>
              </a:rPr>
              <a:t>Schutzmassnahmen</a:t>
            </a:r>
            <a:r>
              <a:rPr lang="de-DE" sz="3200" b="1" dirty="0" smtClean="0">
                <a:latin typeface="Arial"/>
              </a:rPr>
              <a:t/>
            </a:r>
            <a:br>
              <a:rPr lang="de-DE" sz="3200" b="1" dirty="0" smtClean="0">
                <a:latin typeface="Arial"/>
              </a:rPr>
            </a:br>
            <a:r>
              <a:rPr lang="de-DE" sz="3200" b="1" dirty="0">
                <a:latin typeface="Arial"/>
              </a:rPr>
              <a:t/>
            </a:r>
            <a:br>
              <a:rPr lang="de-DE" sz="3200" b="1" dirty="0">
                <a:latin typeface="Arial"/>
              </a:rPr>
            </a:br>
            <a:r>
              <a:rPr lang="de-DE" sz="2400" b="1" dirty="0" smtClean="0">
                <a:latin typeface="Arial"/>
              </a:rPr>
              <a:t>Kontrolle gefährdeter </a:t>
            </a:r>
            <a:r>
              <a:rPr lang="de-DE" sz="2400" b="1" dirty="0">
                <a:latin typeface="Arial"/>
              </a:rPr>
              <a:t>Brutplätze während der Fortpflanzungsperiode</a:t>
            </a:r>
            <a:br>
              <a:rPr lang="de-DE" sz="2400" b="1" dirty="0">
                <a:latin typeface="Arial"/>
              </a:rPr>
            </a:br>
            <a:r>
              <a:rPr lang="de-DE" sz="2400" b="1" dirty="0">
                <a:latin typeface="Arial"/>
              </a:rPr>
              <a:t/>
            </a:r>
            <a:br>
              <a:rPr lang="de-DE" sz="2400" b="1" dirty="0">
                <a:latin typeface="Arial"/>
              </a:rPr>
            </a:br>
            <a:r>
              <a:rPr lang="de-DE" sz="2400" b="1" dirty="0" smtClean="0">
                <a:latin typeface="Arial"/>
              </a:rPr>
              <a:t>Schaffen </a:t>
            </a:r>
            <a:r>
              <a:rPr lang="de-DE" sz="2400" b="1" dirty="0">
                <a:latin typeface="Arial"/>
              </a:rPr>
              <a:t>von wettergeschützten Brutnischen an Felsen, in Steinbrüchen und an </a:t>
            </a:r>
            <a:r>
              <a:rPr lang="de-DE" sz="2400" b="1" dirty="0" smtClean="0">
                <a:latin typeface="Arial"/>
              </a:rPr>
              <a:t>Bauwerken</a:t>
            </a:r>
            <a:br>
              <a:rPr lang="de-DE" sz="2400" b="1" dirty="0" smtClean="0">
                <a:latin typeface="Arial"/>
              </a:rPr>
            </a:br>
            <a:r>
              <a:rPr lang="de-DE" sz="2400" b="1" dirty="0" smtClean="0">
                <a:latin typeface="Arial"/>
              </a:rPr>
              <a:t/>
            </a:r>
            <a:br>
              <a:rPr lang="de-DE" sz="2400" b="1" dirty="0" smtClean="0">
                <a:latin typeface="Arial"/>
              </a:rPr>
            </a:br>
            <a:r>
              <a:rPr lang="de-DE" sz="2400" b="1" dirty="0">
                <a:latin typeface="Arial"/>
                <a:cs typeface="Arial"/>
              </a:rPr>
              <a:t>Schutz von Brutfelsen, Kletterverbot (nicht nur in der Brutzeit, da Wanderfalken ganzjährig an Felswand sind)</a:t>
            </a:r>
            <a:br>
              <a:rPr lang="de-DE" sz="2400" b="1" dirty="0">
                <a:latin typeface="Arial"/>
                <a:cs typeface="Arial"/>
              </a:rPr>
            </a:br>
            <a:endParaRPr lang="de-DE" sz="2400" b="1" dirty="0">
              <a:latin typeface="Arial"/>
            </a:endParaRPr>
          </a:p>
        </p:txBody>
      </p:sp>
      <p:pic>
        <p:nvPicPr>
          <p:cNvPr id="6" name="Bild 5" descr="141210-wanderfalke-mit-nachwuchs-stephanie-kruessmann-680.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1300" y="533400"/>
            <a:ext cx="5585757" cy="3721100"/>
          </a:xfrm>
          <a:prstGeom prst="rect">
            <a:avLst/>
          </a:prstGeom>
        </p:spPr>
      </p:pic>
    </p:spTree>
    <p:extLst>
      <p:ext uri="{BB962C8B-B14F-4D97-AF65-F5344CB8AC3E}">
        <p14:creationId xmlns:p14="http://schemas.microsoft.com/office/powerpoint/2010/main" val="198204247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r>
              <a:rPr lang="de-DE" b="1" dirty="0">
                <a:latin typeface="Arial"/>
              </a:rPr>
              <a:t>Schwere Strafen </a:t>
            </a:r>
            <a:r>
              <a:rPr lang="de-DE" b="1" dirty="0" smtClean="0">
                <a:latin typeface="Arial"/>
              </a:rPr>
              <a:t>für: </a:t>
            </a:r>
            <a:r>
              <a:rPr lang="de-DE" b="1" dirty="0">
                <a:latin typeface="Arial"/>
              </a:rPr>
              <a:t>illegale Gelege- oder Jungvogelentnahme, Abschüsse </a:t>
            </a:r>
            <a:r>
              <a:rPr lang="de-DE" b="1" dirty="0" smtClean="0">
                <a:latin typeface="Arial"/>
              </a:rPr>
              <a:t>und </a:t>
            </a:r>
            <a:r>
              <a:rPr lang="de-DE" b="1" dirty="0">
                <a:latin typeface="Arial"/>
              </a:rPr>
              <a:t>Vergiftungen</a:t>
            </a:r>
            <a:br>
              <a:rPr lang="de-DE" b="1" dirty="0">
                <a:latin typeface="Arial"/>
              </a:rPr>
            </a:br>
            <a:endParaRPr lang="de-DE" b="1" dirty="0" smtClean="0">
              <a:latin typeface="Arial"/>
            </a:endParaRPr>
          </a:p>
          <a:p>
            <a:r>
              <a:rPr lang="de-DE" b="1" dirty="0" smtClean="0">
                <a:latin typeface="Arial"/>
              </a:rPr>
              <a:t>Sensibilisierung </a:t>
            </a:r>
            <a:r>
              <a:rPr lang="de-DE" b="1" dirty="0">
                <a:latin typeface="Arial"/>
              </a:rPr>
              <a:t>von </a:t>
            </a:r>
            <a:r>
              <a:rPr lang="de-DE" b="1" dirty="0" smtClean="0">
                <a:latin typeface="Arial"/>
              </a:rPr>
              <a:t>Sportlern, Fotografen</a:t>
            </a:r>
          </a:p>
          <a:p>
            <a:endParaRPr lang="de-DE" b="1" dirty="0" smtClean="0">
              <a:latin typeface="Arial"/>
              <a:cs typeface="Arial"/>
            </a:endParaRPr>
          </a:p>
          <a:p>
            <a:r>
              <a:rPr lang="de-DE" b="1" dirty="0" smtClean="0">
                <a:latin typeface="Arial"/>
                <a:cs typeface="Arial"/>
              </a:rPr>
              <a:t>Windanlagen: mindestens 1km Abstand von Horsten</a:t>
            </a:r>
          </a:p>
          <a:p>
            <a:endParaRPr lang="de-DE" b="1" dirty="0">
              <a:latin typeface="Arial"/>
              <a:cs typeface="Arial"/>
            </a:endParaRPr>
          </a:p>
          <a:p>
            <a:r>
              <a:rPr lang="de-DE" b="1" dirty="0" smtClean="0">
                <a:latin typeface="Arial"/>
                <a:cs typeface="Arial"/>
              </a:rPr>
              <a:t>Weniger Pestizide ausbringen</a:t>
            </a:r>
            <a:endParaRPr lang="de-DE" b="1" dirty="0">
              <a:latin typeface="Arial"/>
              <a:cs typeface="Arial"/>
            </a:endParaRPr>
          </a:p>
        </p:txBody>
      </p:sp>
      <p:sp>
        <p:nvSpPr>
          <p:cNvPr id="4" name="Textfeld 3"/>
          <p:cNvSpPr txBox="1"/>
          <p:nvPr/>
        </p:nvSpPr>
        <p:spPr>
          <a:xfrm>
            <a:off x="832516" y="711200"/>
            <a:ext cx="9702800" cy="584776"/>
          </a:xfrm>
          <a:prstGeom prst="rect">
            <a:avLst/>
          </a:prstGeom>
          <a:noFill/>
        </p:spPr>
        <p:txBody>
          <a:bodyPr wrap="square" rtlCol="0">
            <a:spAutoFit/>
          </a:bodyPr>
          <a:lstStyle/>
          <a:p>
            <a:r>
              <a:rPr lang="de-DE" sz="3200" b="1" dirty="0" err="1" smtClean="0">
                <a:solidFill>
                  <a:srgbClr val="000000"/>
                </a:solidFill>
                <a:latin typeface="Arial"/>
                <a:cs typeface="Arial"/>
              </a:rPr>
              <a:t>Schutzmassnahmen</a:t>
            </a:r>
            <a:endParaRPr lang="de-DE" sz="3200" b="1" dirty="0">
              <a:solidFill>
                <a:srgbClr val="000000"/>
              </a:solidFill>
              <a:latin typeface="Arial"/>
              <a:cs typeface="Arial"/>
            </a:endParaRPr>
          </a:p>
        </p:txBody>
      </p:sp>
    </p:spTree>
    <p:extLst>
      <p:ext uri="{BB962C8B-B14F-4D97-AF65-F5344CB8AC3E}">
        <p14:creationId xmlns:p14="http://schemas.microsoft.com/office/powerpoint/2010/main" val="380283930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DSC0143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0337800" cy="6891867"/>
          </a:xfrm>
          <a:prstGeom prst="rect">
            <a:avLst/>
          </a:prstGeom>
        </p:spPr>
      </p:pic>
      <p:sp>
        <p:nvSpPr>
          <p:cNvPr id="5" name="Textfeld 4"/>
          <p:cNvSpPr txBox="1"/>
          <p:nvPr/>
        </p:nvSpPr>
        <p:spPr>
          <a:xfrm>
            <a:off x="342900" y="5905500"/>
            <a:ext cx="3492500" cy="584776"/>
          </a:xfrm>
          <a:prstGeom prst="rect">
            <a:avLst/>
          </a:prstGeom>
          <a:noFill/>
        </p:spPr>
        <p:txBody>
          <a:bodyPr wrap="square" rtlCol="0">
            <a:spAutoFit/>
          </a:bodyPr>
          <a:lstStyle/>
          <a:p>
            <a:r>
              <a:rPr lang="de-DE" sz="3200" b="1" dirty="0" smtClean="0">
                <a:latin typeface="Arial"/>
                <a:cs typeface="Arial"/>
              </a:rPr>
              <a:t>Begrünte Dächer</a:t>
            </a:r>
            <a:endParaRPr lang="de-DE" sz="3200" b="1" dirty="0">
              <a:latin typeface="Arial"/>
              <a:cs typeface="Arial"/>
            </a:endParaRPr>
          </a:p>
        </p:txBody>
      </p:sp>
    </p:spTree>
    <p:extLst>
      <p:ext uri="{BB962C8B-B14F-4D97-AF65-F5344CB8AC3E}">
        <p14:creationId xmlns:p14="http://schemas.microsoft.com/office/powerpoint/2010/main" val="81889740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DSC0151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200086810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7184571" cy="6858000"/>
          </a:xfrm>
          <a:prstGeom prst="rect">
            <a:avLst/>
          </a:prstGeom>
        </p:spPr>
      </p:pic>
      <p:sp>
        <p:nvSpPr>
          <p:cNvPr id="12" name="Titel 6"/>
          <p:cNvSpPr txBox="1">
            <a:spLocks/>
          </p:cNvSpPr>
          <p:nvPr/>
        </p:nvSpPr>
        <p:spPr>
          <a:xfrm>
            <a:off x="7387771" y="1095828"/>
            <a:ext cx="4804229" cy="398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e-CH" sz="2200" dirty="0">
              <a:latin typeface="Arial" panose="020B0604020202020204" pitchFamily="34" charset="0"/>
              <a:cs typeface="Arial" panose="020B0604020202020204" pitchFamily="34" charset="0"/>
            </a:endParaRPr>
          </a:p>
        </p:txBody>
      </p:sp>
      <p:sp>
        <p:nvSpPr>
          <p:cNvPr id="7" name="Titel 6"/>
          <p:cNvSpPr>
            <a:spLocks noGrp="1"/>
          </p:cNvSpPr>
          <p:nvPr>
            <p:ph type="title"/>
          </p:nvPr>
        </p:nvSpPr>
        <p:spPr>
          <a:xfrm>
            <a:off x="7387771" y="4178301"/>
            <a:ext cx="4804229" cy="1333500"/>
          </a:xfrm>
        </p:spPr>
        <p:txBody>
          <a:bodyPr>
            <a:normAutofit/>
          </a:bodyPr>
          <a:lstStyle/>
          <a:p>
            <a:r>
              <a:rPr lang="de-CH" sz="3600" b="1" dirty="0" smtClean="0">
                <a:latin typeface="Arial" panose="020B0604020202020204" pitchFamily="34" charset="0"/>
                <a:cs typeface="Arial" panose="020B0604020202020204" pitchFamily="34" charset="0"/>
              </a:rPr>
              <a:t>Vielen Dank für Ihre Aufmerksamkeit!</a:t>
            </a:r>
            <a:endParaRPr lang="de-CH" sz="3600" b="1" dirty="0">
              <a:latin typeface="Arial" panose="020B0604020202020204" pitchFamily="34" charset="0"/>
              <a:cs typeface="Arial" panose="020B0604020202020204" pitchFamily="34" charset="0"/>
            </a:endParaRPr>
          </a:p>
        </p:txBody>
      </p:sp>
      <p:sp>
        <p:nvSpPr>
          <p:cNvPr id="6" name="Textfeld 5"/>
          <p:cNvSpPr txBox="1"/>
          <p:nvPr/>
        </p:nvSpPr>
        <p:spPr>
          <a:xfrm>
            <a:off x="0" y="6525847"/>
            <a:ext cx="1680308" cy="276999"/>
          </a:xfrm>
          <a:prstGeom prst="rect">
            <a:avLst/>
          </a:prstGeom>
          <a:noFill/>
        </p:spPr>
        <p:txBody>
          <a:bodyPr wrap="square" rtlCol="0">
            <a:spAutoFit/>
          </a:bodyPr>
          <a:lstStyle/>
          <a:p>
            <a:r>
              <a:rPr lang="de-DE" sz="1200" dirty="0" smtClean="0">
                <a:solidFill>
                  <a:schemeClr val="tx1">
                    <a:alpha val="75000"/>
                  </a:schemeClr>
                </a:solidFill>
                <a:latin typeface="Arial"/>
              </a:rPr>
              <a:t>  © Horst </a:t>
            </a:r>
            <a:r>
              <a:rPr lang="de-DE" sz="1200" dirty="0" err="1" smtClean="0">
                <a:solidFill>
                  <a:schemeClr val="tx1">
                    <a:alpha val="75000"/>
                  </a:schemeClr>
                </a:solidFill>
                <a:latin typeface="Arial"/>
              </a:rPr>
              <a:t>Jegen</a:t>
            </a:r>
            <a:endParaRPr lang="de-DE" sz="1200" dirty="0" smtClean="0">
              <a:solidFill>
                <a:schemeClr val="tx1">
                  <a:alpha val="75000"/>
                </a:schemeClr>
              </a:solidFill>
              <a:latin typeface="Arial"/>
            </a:endParaRPr>
          </a:p>
        </p:txBody>
      </p:sp>
    </p:spTree>
    <p:extLst>
      <p:ext uri="{BB962C8B-B14F-4D97-AF65-F5344CB8AC3E}">
        <p14:creationId xmlns:p14="http://schemas.microsoft.com/office/powerpoint/2010/main" val="414385627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6883400" cy="6858000"/>
          </a:xfrm>
          <a:prstGeom prst="rect">
            <a:avLst/>
          </a:prstGeom>
          <a:solidFill>
            <a:schemeClr val="accent1">
              <a:lumMod val="20000"/>
              <a:lumOff val="80000"/>
            </a:schemeClr>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Rechteck 5"/>
          <p:cNvSpPr/>
          <p:nvPr/>
        </p:nvSpPr>
        <p:spPr>
          <a:xfrm>
            <a:off x="424542" y="1159935"/>
            <a:ext cx="6284841" cy="5170645"/>
          </a:xfrm>
          <a:prstGeom prst="rect">
            <a:avLst/>
          </a:prstGeom>
        </p:spPr>
        <p:txBody>
          <a:bodyPr wrap="square">
            <a:spAutoFit/>
          </a:bodyPr>
          <a:lstStyle/>
          <a:p>
            <a:r>
              <a:rPr lang="en-US" sz="2200" b="1" dirty="0" err="1" smtClean="0">
                <a:latin typeface="Arial" panose="020B0604020202020204" pitchFamily="34" charset="0"/>
                <a:cs typeface="Arial" panose="020B0604020202020204" pitchFamily="34" charset="0"/>
              </a:rPr>
              <a:t>Ordnung</a:t>
            </a:r>
            <a:r>
              <a:rPr lang="en-US" sz="2200" b="1" dirty="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Falkenartige</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Falconiformes</a:t>
            </a:r>
            <a:r>
              <a:rPr lang="en-US" sz="2200" dirty="0">
                <a:latin typeface="Arial" panose="020B0604020202020204" pitchFamily="34" charset="0"/>
                <a:cs typeface="Arial" panose="020B0604020202020204" pitchFamily="34" charset="0"/>
              </a:rPr>
              <a:t>)</a:t>
            </a:r>
          </a:p>
          <a:p>
            <a:endParaRPr lang="en-US" sz="2200" dirty="0">
              <a:latin typeface="Arial" panose="020B0604020202020204" pitchFamily="34" charset="0"/>
              <a:cs typeface="Arial" panose="020B0604020202020204" pitchFamily="34" charset="0"/>
            </a:endParaRPr>
          </a:p>
          <a:p>
            <a:r>
              <a:rPr lang="en-US" sz="2200" b="1" dirty="0" err="1">
                <a:latin typeface="Arial" panose="020B0604020202020204" pitchFamily="34" charset="0"/>
                <a:cs typeface="Arial" panose="020B0604020202020204" pitchFamily="34" charset="0"/>
              </a:rPr>
              <a:t>Familie</a:t>
            </a:r>
            <a:r>
              <a:rPr lang="en-US" sz="2200" b="1" dirty="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Falkenartige</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Falconidae</a:t>
            </a:r>
            <a:r>
              <a:rPr lang="en-US" sz="2200" dirty="0">
                <a:latin typeface="Arial" panose="020B0604020202020204" pitchFamily="34" charset="0"/>
                <a:cs typeface="Arial" panose="020B0604020202020204" pitchFamily="34" charset="0"/>
              </a:rPr>
              <a:t>)</a:t>
            </a:r>
          </a:p>
          <a:p>
            <a:endParaRPr lang="en-US" sz="2200" dirty="0">
              <a:latin typeface="Arial" panose="020B0604020202020204" pitchFamily="34" charset="0"/>
              <a:cs typeface="Arial" panose="020B0604020202020204" pitchFamily="34" charset="0"/>
            </a:endParaRPr>
          </a:p>
          <a:p>
            <a:r>
              <a:rPr lang="en-US" sz="2200" b="1" dirty="0" err="1">
                <a:latin typeface="Arial" panose="020B0604020202020204" pitchFamily="34" charset="0"/>
                <a:cs typeface="Arial" panose="020B0604020202020204" pitchFamily="34" charset="0"/>
              </a:rPr>
              <a:t>Unterfamilie</a:t>
            </a:r>
            <a:r>
              <a:rPr lang="en-US" sz="2200" b="1"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Eigentliche</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Falken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Falconinae</a:t>
            </a:r>
            <a:r>
              <a:rPr lang="en-US" sz="2200" dirty="0">
                <a:latin typeface="Arial" panose="020B0604020202020204" pitchFamily="34" charset="0"/>
                <a:cs typeface="Arial" panose="020B0604020202020204" pitchFamily="34" charset="0"/>
              </a:rPr>
              <a:t>)</a:t>
            </a:r>
          </a:p>
          <a:p>
            <a:endParaRPr lang="en-US" sz="2200" dirty="0">
              <a:latin typeface="Arial" panose="020B0604020202020204" pitchFamily="34" charset="0"/>
              <a:cs typeface="Arial" panose="020B0604020202020204" pitchFamily="34" charset="0"/>
            </a:endParaRPr>
          </a:p>
          <a:p>
            <a:r>
              <a:rPr lang="en-US" sz="2200" b="1" dirty="0" err="1">
                <a:latin typeface="Arial" panose="020B0604020202020204" pitchFamily="34" charset="0"/>
                <a:cs typeface="Arial" panose="020B0604020202020204" pitchFamily="34" charset="0"/>
              </a:rPr>
              <a:t>Gattung</a:t>
            </a:r>
            <a:r>
              <a:rPr lang="en-US" sz="2200" b="1" dirty="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Falken</a:t>
            </a:r>
            <a:r>
              <a:rPr lang="en-US" sz="2200" dirty="0">
                <a:latin typeface="Arial" panose="020B0604020202020204" pitchFamily="34" charset="0"/>
                <a:cs typeface="Arial" panose="020B0604020202020204" pitchFamily="34" charset="0"/>
              </a:rPr>
              <a:t> (Falco)</a:t>
            </a:r>
          </a:p>
          <a:p>
            <a:endParaRPr lang="en-US" sz="2200" dirty="0">
              <a:latin typeface="Arial" panose="020B0604020202020204" pitchFamily="34" charset="0"/>
              <a:cs typeface="Arial" panose="020B0604020202020204" pitchFamily="34" charset="0"/>
            </a:endParaRPr>
          </a:p>
          <a:p>
            <a:r>
              <a:rPr lang="en-US" sz="2200" b="1" dirty="0">
                <a:latin typeface="Arial" panose="020B0604020202020204" pitchFamily="34" charset="0"/>
                <a:cs typeface="Arial" panose="020B0604020202020204" pitchFamily="34" charset="0"/>
              </a:rPr>
              <a:t>Art:	</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Wanderfalke</a:t>
            </a:r>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			(Falco </a:t>
            </a:r>
            <a:r>
              <a:rPr lang="en-US" sz="2200" dirty="0" err="1">
                <a:latin typeface="Arial" panose="020B0604020202020204" pitchFamily="34" charset="0"/>
                <a:cs typeface="Arial" panose="020B0604020202020204" pitchFamily="34" charset="0"/>
              </a:rPr>
              <a:t>p</a:t>
            </a:r>
            <a:r>
              <a:rPr lang="en-US" sz="2200" dirty="0" err="1" smtClean="0">
                <a:latin typeface="Arial" panose="020B0604020202020204" pitchFamily="34" charset="0"/>
                <a:cs typeface="Arial" panose="020B0604020202020204" pitchFamily="34" charset="0"/>
              </a:rPr>
              <a:t>eregrinus</a:t>
            </a:r>
            <a:r>
              <a:rPr lang="en-US" sz="2200" dirty="0" smtClean="0">
                <a:latin typeface="Arial" panose="020B0604020202020204" pitchFamily="34" charset="0"/>
                <a:cs typeface="Arial" panose="020B0604020202020204" pitchFamily="34" charset="0"/>
              </a:rPr>
              <a:t>)</a:t>
            </a:r>
          </a:p>
          <a:p>
            <a:endParaRPr lang="en-US" sz="2200" dirty="0" smtClean="0">
              <a:latin typeface="Arial" panose="020B0604020202020204" pitchFamily="34" charset="0"/>
              <a:cs typeface="Arial" panose="020B0604020202020204" pitchFamily="34" charset="0"/>
            </a:endParaRPr>
          </a:p>
          <a:p>
            <a:r>
              <a:rPr lang="en-US" sz="2200" b="1" dirty="0" err="1" smtClean="0">
                <a:latin typeface="Arial" panose="020B0604020202020204" pitchFamily="34" charset="0"/>
                <a:cs typeface="Arial" panose="020B0604020202020204" pitchFamily="34" charset="0"/>
              </a:rPr>
              <a:t>Unterarten</a:t>
            </a:r>
            <a:r>
              <a:rPr lang="en-US" sz="2200" b="1" dirty="0" smtClean="0">
                <a:latin typeface="Arial" panose="020B0604020202020204" pitchFamily="34" charset="0"/>
                <a:cs typeface="Arial" panose="020B0604020202020204" pitchFamily="34" charset="0"/>
              </a:rPr>
              <a:t>:</a:t>
            </a:r>
            <a:r>
              <a:rPr lang="en-US" sz="2200" dirty="0" smtClean="0">
                <a:latin typeface="Arial" panose="020B0604020202020204" pitchFamily="34" charset="0"/>
                <a:cs typeface="Arial" panose="020B0604020202020204" pitchFamily="34" charset="0"/>
              </a:rPr>
              <a:t>		19-28</a:t>
            </a:r>
            <a:endParaRPr lang="en-US" sz="2200" dirty="0">
              <a:latin typeface="Arial" panose="020B0604020202020204" pitchFamily="34" charset="0"/>
              <a:cs typeface="Arial" panose="020B0604020202020204" pitchFamily="34" charset="0"/>
            </a:endParaRPr>
          </a:p>
        </p:txBody>
      </p:sp>
      <p:sp>
        <p:nvSpPr>
          <p:cNvPr id="7" name="Titel 1"/>
          <p:cNvSpPr>
            <a:spLocks noGrp="1"/>
          </p:cNvSpPr>
          <p:nvPr>
            <p:ph type="title"/>
          </p:nvPr>
        </p:nvSpPr>
        <p:spPr>
          <a:xfrm>
            <a:off x="419246" y="353824"/>
            <a:ext cx="5757884" cy="788870"/>
          </a:xfrm>
        </p:spPr>
        <p:txBody>
          <a:bodyPr>
            <a:normAutofit/>
          </a:bodyPr>
          <a:lstStyle/>
          <a:p>
            <a:r>
              <a:rPr lang="de-CH" sz="4000" b="1" dirty="0">
                <a:latin typeface="Arial" panose="020B0604020202020204" pitchFamily="34" charset="0"/>
                <a:cs typeface="Arial" panose="020B0604020202020204" pitchFamily="34" charset="0"/>
              </a:rPr>
              <a:t>Taxonomie</a:t>
            </a:r>
          </a:p>
        </p:txBody>
      </p:sp>
      <p:pic>
        <p:nvPicPr>
          <p:cNvPr id="8" name="Picture 9" descr="LOGO-SVS-BirdLife-NEW-farbe_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37545" y="5835968"/>
            <a:ext cx="104933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5283200" y="6530201"/>
            <a:ext cx="1511300" cy="276999"/>
          </a:xfrm>
          <a:prstGeom prst="rect">
            <a:avLst/>
          </a:prstGeom>
          <a:noFill/>
        </p:spPr>
        <p:txBody>
          <a:bodyPr wrap="square" rtlCol="0">
            <a:spAutoFit/>
          </a:bodyPr>
          <a:lstStyle/>
          <a:p>
            <a:r>
              <a:rPr lang="de-DE" sz="1200" dirty="0" smtClean="0">
                <a:solidFill>
                  <a:srgbClr val="FFFFFF">
                    <a:alpha val="75000"/>
                  </a:srgbClr>
                </a:solidFill>
                <a:latin typeface="Arial"/>
              </a:rPr>
              <a:t> </a:t>
            </a:r>
            <a:r>
              <a:rPr lang="de-DE" sz="1200" dirty="0" smtClean="0">
                <a:solidFill>
                  <a:srgbClr val="000000">
                    <a:alpha val="75000"/>
                  </a:srgbClr>
                </a:solidFill>
                <a:latin typeface="Arial"/>
              </a:rPr>
              <a:t> © Sylvain Cordier</a:t>
            </a:r>
          </a:p>
        </p:txBody>
      </p:sp>
      <p:pic>
        <p:nvPicPr>
          <p:cNvPr id="10" name="Grafik 11"/>
          <p:cNvPicPr>
            <a:picLocks noChangeAspect="1"/>
          </p:cNvPicPr>
          <p:nvPr/>
        </p:nvPicPr>
        <p:blipFill rotWithShape="1">
          <a:blip r:embed="rId4" cstate="print">
            <a:extLst>
              <a:ext uri="{28A0092B-C50C-407E-A947-70E740481C1C}">
                <a14:useLocalDpi xmlns:a14="http://schemas.microsoft.com/office/drawing/2010/main"/>
              </a:ext>
            </a:extLst>
          </a:blip>
          <a:srcRect b="-1"/>
          <a:stretch/>
        </p:blipFill>
        <p:spPr>
          <a:xfrm>
            <a:off x="6904587" y="-982203"/>
            <a:ext cx="5312813" cy="7852903"/>
          </a:xfrm>
          <a:prstGeom prst="rect">
            <a:avLst/>
          </a:prstGeom>
        </p:spPr>
      </p:pic>
    </p:spTree>
    <p:extLst>
      <p:ext uri="{BB962C8B-B14F-4D97-AF65-F5344CB8AC3E}">
        <p14:creationId xmlns:p14="http://schemas.microsoft.com/office/powerpoint/2010/main" val="253747946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78400" y="619125"/>
            <a:ext cx="6375400" cy="1325563"/>
          </a:xfrm>
        </p:spPr>
        <p:txBody>
          <a:bodyPr>
            <a:normAutofit fontScale="90000"/>
          </a:bodyPr>
          <a:lstStyle/>
          <a:p>
            <a:r>
              <a:rPr lang="de-DE" b="1" dirty="0" smtClean="0">
                <a:latin typeface="Arial"/>
                <a:cs typeface="Arial"/>
              </a:rPr>
              <a:t>Geschichte</a:t>
            </a:r>
            <a:br>
              <a:rPr lang="de-DE" b="1" dirty="0" smtClean="0">
                <a:latin typeface="Arial"/>
                <a:cs typeface="Arial"/>
              </a:rPr>
            </a:br>
            <a:r>
              <a:rPr lang="de-DE" b="1" dirty="0">
                <a:latin typeface="Arial"/>
                <a:cs typeface="Arial"/>
              </a:rPr>
              <a:t/>
            </a:r>
            <a:br>
              <a:rPr lang="de-DE" b="1" dirty="0">
                <a:latin typeface="Arial"/>
                <a:cs typeface="Arial"/>
              </a:rPr>
            </a:br>
            <a:r>
              <a:rPr lang="de-DE" sz="3600" b="1" dirty="0" smtClean="0">
                <a:latin typeface="Arial"/>
                <a:cs typeface="Arial"/>
              </a:rPr>
              <a:t>Wanderfalken als Jagdfalken im Mittelalter </a:t>
            </a:r>
            <a:endParaRPr lang="de-DE" sz="3600" b="1" dirty="0">
              <a:latin typeface="Arial"/>
              <a:cs typeface="Arial"/>
            </a:endParaRPr>
          </a:p>
        </p:txBody>
      </p:sp>
      <p:pic>
        <p:nvPicPr>
          <p:cNvPr id="4" name="Bild 3" descr="DSC0058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572000" cy="6858000"/>
          </a:xfrm>
          <a:prstGeom prst="rect">
            <a:avLst/>
          </a:prstGeom>
        </p:spPr>
      </p:pic>
      <p:pic>
        <p:nvPicPr>
          <p:cNvPr id="6" name="Bild 5" descr="Frederick_II_and_eagle.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78400" y="2865633"/>
            <a:ext cx="2667000" cy="3678931"/>
          </a:xfrm>
          <a:prstGeom prst="rect">
            <a:avLst/>
          </a:prstGeom>
        </p:spPr>
      </p:pic>
    </p:spTree>
    <p:extLst>
      <p:ext uri="{BB962C8B-B14F-4D97-AF65-F5344CB8AC3E}">
        <p14:creationId xmlns:p14="http://schemas.microsoft.com/office/powerpoint/2010/main" val="327083452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a:xfrm>
            <a:off x="0" y="0"/>
            <a:ext cx="12192000" cy="1295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b="1" dirty="0" smtClean="0">
                <a:latin typeface="Arial"/>
              </a:rPr>
              <a:t>Kennzeichen</a:t>
            </a:r>
            <a:endParaRPr lang="de-DE" b="1" dirty="0">
              <a:latin typeface="Arial"/>
            </a:endParaRPr>
          </a:p>
        </p:txBody>
      </p:sp>
      <p:sp>
        <p:nvSpPr>
          <p:cNvPr id="10" name="Textfeld 9"/>
          <p:cNvSpPr txBox="1"/>
          <p:nvPr/>
        </p:nvSpPr>
        <p:spPr>
          <a:xfrm>
            <a:off x="6786880" y="792480"/>
            <a:ext cx="4988560" cy="369332"/>
          </a:xfrm>
          <a:prstGeom prst="rect">
            <a:avLst/>
          </a:prstGeom>
          <a:noFill/>
        </p:spPr>
        <p:txBody>
          <a:bodyPr wrap="square" rtlCol="0">
            <a:spAutoFit/>
          </a:bodyPr>
          <a:lstStyle/>
          <a:p>
            <a:endParaRPr lang="de-DE" dirty="0"/>
          </a:p>
        </p:txBody>
      </p:sp>
      <p:sp>
        <p:nvSpPr>
          <p:cNvPr id="11" name="Pfeil nach links 10"/>
          <p:cNvSpPr/>
          <p:nvPr/>
        </p:nvSpPr>
        <p:spPr>
          <a:xfrm>
            <a:off x="6075680" y="1930400"/>
            <a:ext cx="1503680" cy="345440"/>
          </a:xfrm>
          <a:prstGeom prst="leftArrow">
            <a:avLst/>
          </a:prstGeom>
          <a:solidFill>
            <a:schemeClr val="accent1">
              <a:lumMod val="20000"/>
              <a:lumOff val="80000"/>
            </a:schemeClr>
          </a:solid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Pfeil nach links 12"/>
          <p:cNvSpPr/>
          <p:nvPr/>
        </p:nvSpPr>
        <p:spPr>
          <a:xfrm>
            <a:off x="6075680" y="2326640"/>
            <a:ext cx="1503680" cy="345440"/>
          </a:xfrm>
          <a:prstGeom prst="leftArrow">
            <a:avLst/>
          </a:prstGeom>
          <a:solidFill>
            <a:schemeClr val="accent1">
              <a:lumMod val="20000"/>
              <a:lumOff val="80000"/>
            </a:schemeClr>
          </a:solid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Pfeil nach links 14"/>
          <p:cNvSpPr/>
          <p:nvPr/>
        </p:nvSpPr>
        <p:spPr>
          <a:xfrm>
            <a:off x="6075680" y="1524000"/>
            <a:ext cx="1503680" cy="345440"/>
          </a:xfrm>
          <a:prstGeom prst="leftArrow">
            <a:avLst/>
          </a:prstGeom>
          <a:solidFill>
            <a:schemeClr val="accent1">
              <a:lumMod val="20000"/>
              <a:lumOff val="80000"/>
            </a:schemeClr>
          </a:solid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6" name="Textfeld 15"/>
          <p:cNvSpPr txBox="1"/>
          <p:nvPr/>
        </p:nvSpPr>
        <p:spPr>
          <a:xfrm>
            <a:off x="7921153" y="1534160"/>
            <a:ext cx="4041140" cy="4031873"/>
          </a:xfrm>
          <a:prstGeom prst="rect">
            <a:avLst/>
          </a:prstGeom>
          <a:noFill/>
        </p:spPr>
        <p:txBody>
          <a:bodyPr wrap="square" rtlCol="0">
            <a:spAutoFit/>
          </a:bodyPr>
          <a:lstStyle/>
          <a:p>
            <a:r>
              <a:rPr lang="de-DE" sz="1600" dirty="0" smtClean="0">
                <a:latin typeface="Arial"/>
              </a:rPr>
              <a:t>Dunkle Kopfplatte</a:t>
            </a:r>
          </a:p>
          <a:p>
            <a:endParaRPr lang="de-DE" sz="1600" dirty="0">
              <a:latin typeface="Arial"/>
            </a:endParaRPr>
          </a:p>
          <a:p>
            <a:r>
              <a:rPr lang="de-DE" sz="1600" dirty="0">
                <a:latin typeface="Arial"/>
              </a:rPr>
              <a:t>Hakenschnabel mit sog. </a:t>
            </a:r>
            <a:r>
              <a:rPr lang="de-DE" sz="1600" dirty="0" smtClean="0">
                <a:latin typeface="Arial"/>
              </a:rPr>
              <a:t>Falkenzahn</a:t>
            </a:r>
            <a:endParaRPr lang="de-DE" sz="1600" dirty="0">
              <a:latin typeface="Arial"/>
            </a:endParaRPr>
          </a:p>
          <a:p>
            <a:endParaRPr lang="de-DE" sz="1600" dirty="0" smtClean="0">
              <a:latin typeface="Arial"/>
            </a:endParaRPr>
          </a:p>
          <a:p>
            <a:r>
              <a:rPr lang="de-DE" sz="1600" dirty="0" smtClean="0">
                <a:latin typeface="Arial"/>
              </a:rPr>
              <a:t>Bartstreif</a:t>
            </a:r>
          </a:p>
          <a:p>
            <a:endParaRPr lang="de-DE" sz="1600" dirty="0">
              <a:latin typeface="Arial"/>
            </a:endParaRPr>
          </a:p>
          <a:p>
            <a:r>
              <a:rPr lang="de-DE" sz="1600" dirty="0" err="1">
                <a:latin typeface="Arial"/>
              </a:rPr>
              <a:t>Altvögel</a:t>
            </a:r>
            <a:r>
              <a:rPr lang="de-DE" sz="1600" dirty="0">
                <a:latin typeface="Arial"/>
              </a:rPr>
              <a:t>:</a:t>
            </a:r>
            <a:br>
              <a:rPr lang="de-DE" sz="1600" dirty="0">
                <a:latin typeface="Arial"/>
              </a:rPr>
            </a:br>
            <a:r>
              <a:rPr lang="de-DE" sz="1600" dirty="0">
                <a:latin typeface="Arial"/>
              </a:rPr>
              <a:t>Oberseite schiefergrau</a:t>
            </a:r>
          </a:p>
          <a:p>
            <a:r>
              <a:rPr lang="de-DE" sz="1600" dirty="0">
                <a:latin typeface="Arial"/>
              </a:rPr>
              <a:t>Unterseite hell mit dunkler Querbänderung</a:t>
            </a:r>
          </a:p>
          <a:p>
            <a:endParaRPr lang="de-DE" sz="1600" dirty="0">
              <a:latin typeface="Arial"/>
            </a:endParaRPr>
          </a:p>
          <a:p>
            <a:r>
              <a:rPr lang="de-DE" sz="1600" dirty="0">
                <a:latin typeface="Arial"/>
              </a:rPr>
              <a:t>Jungvögel:</a:t>
            </a:r>
          </a:p>
          <a:p>
            <a:r>
              <a:rPr lang="de-DE" sz="1600" dirty="0">
                <a:latin typeface="Arial"/>
              </a:rPr>
              <a:t>Oberseite braun</a:t>
            </a:r>
          </a:p>
          <a:p>
            <a:r>
              <a:rPr lang="de-DE" sz="1600" dirty="0">
                <a:latin typeface="Arial"/>
              </a:rPr>
              <a:t>Unterseite rostfarben mit dunklen </a:t>
            </a:r>
            <a:r>
              <a:rPr lang="de-DE" sz="1600" dirty="0" smtClean="0">
                <a:latin typeface="Arial"/>
              </a:rPr>
              <a:t>Längsflecken</a:t>
            </a:r>
          </a:p>
          <a:p>
            <a:endParaRPr lang="de-DE" sz="1600" dirty="0">
              <a:latin typeface="Arial"/>
            </a:endParaRPr>
          </a:p>
          <a:p>
            <a:r>
              <a:rPr lang="de-DE" sz="1600" dirty="0">
                <a:latin typeface="Arial"/>
              </a:rPr>
              <a:t>Kräftige </a:t>
            </a:r>
            <a:r>
              <a:rPr lang="de-DE" sz="1600" dirty="0" smtClean="0">
                <a:latin typeface="Arial"/>
              </a:rPr>
              <a:t>Krallen</a:t>
            </a:r>
            <a:endParaRPr lang="de-DE" sz="1600" dirty="0">
              <a:latin typeface="Arial"/>
            </a:endParaRPr>
          </a:p>
        </p:txBody>
      </p:sp>
      <p:sp>
        <p:nvSpPr>
          <p:cNvPr id="17" name="Pfeil nach links 16"/>
          <p:cNvSpPr/>
          <p:nvPr/>
        </p:nvSpPr>
        <p:spPr>
          <a:xfrm>
            <a:off x="6096000" y="2804160"/>
            <a:ext cx="1503680" cy="345440"/>
          </a:xfrm>
          <a:prstGeom prst="leftArrow">
            <a:avLst/>
          </a:prstGeom>
          <a:solidFill>
            <a:schemeClr val="accent1">
              <a:lumMod val="20000"/>
              <a:lumOff val="80000"/>
            </a:schemeClr>
          </a:solid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Pfeil nach links 18"/>
          <p:cNvSpPr/>
          <p:nvPr/>
        </p:nvSpPr>
        <p:spPr>
          <a:xfrm>
            <a:off x="6096000" y="4917440"/>
            <a:ext cx="1503680" cy="345440"/>
          </a:xfrm>
          <a:prstGeom prst="leftArrow">
            <a:avLst/>
          </a:prstGeom>
          <a:solidFill>
            <a:schemeClr val="accent1">
              <a:lumMod val="20000"/>
              <a:lumOff val="80000"/>
            </a:schemeClr>
          </a:solid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1" name="Textfeld 20"/>
          <p:cNvSpPr txBox="1"/>
          <p:nvPr/>
        </p:nvSpPr>
        <p:spPr>
          <a:xfrm>
            <a:off x="123129" y="6186002"/>
            <a:ext cx="1680308" cy="276999"/>
          </a:xfrm>
          <a:prstGeom prst="rect">
            <a:avLst/>
          </a:prstGeom>
          <a:noFill/>
        </p:spPr>
        <p:txBody>
          <a:bodyPr wrap="square" rtlCol="0">
            <a:spAutoFit/>
          </a:bodyPr>
          <a:lstStyle/>
          <a:p>
            <a:r>
              <a:rPr lang="de-DE" sz="1200" dirty="0" smtClean="0">
                <a:solidFill>
                  <a:schemeClr val="tx1">
                    <a:alpha val="75000"/>
                  </a:schemeClr>
                </a:solidFill>
                <a:latin typeface="Arial"/>
              </a:rPr>
              <a:t>  © Hans </a:t>
            </a:r>
            <a:r>
              <a:rPr lang="de-DE" sz="1200" dirty="0" err="1" smtClean="0">
                <a:solidFill>
                  <a:schemeClr val="tx1">
                    <a:alpha val="75000"/>
                  </a:schemeClr>
                </a:solidFill>
                <a:latin typeface="Arial"/>
              </a:rPr>
              <a:t>Glader</a:t>
            </a:r>
            <a:endParaRPr lang="de-DE" sz="1200" dirty="0" smtClean="0">
              <a:solidFill>
                <a:schemeClr val="tx1">
                  <a:alpha val="75000"/>
                </a:schemeClr>
              </a:solidFill>
              <a:latin typeface="Arial"/>
            </a:endParaRPr>
          </a:p>
        </p:txBody>
      </p:sp>
      <p:pic>
        <p:nvPicPr>
          <p:cNvPr id="5" name="Bild 4" descr="D BW Wanderfalke Mai H Glader 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1206500"/>
            <a:ext cx="7504641" cy="5003800"/>
          </a:xfrm>
          <a:prstGeom prst="rect">
            <a:avLst/>
          </a:prstGeom>
        </p:spPr>
      </p:pic>
    </p:spTree>
    <p:extLst>
      <p:ext uri="{BB962C8B-B14F-4D97-AF65-F5344CB8AC3E}">
        <p14:creationId xmlns:p14="http://schemas.microsoft.com/office/powerpoint/2010/main" val="52926085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96889" y="1587499"/>
            <a:ext cx="1903412" cy="414309"/>
          </a:xfrm>
        </p:spPr>
        <p:txBody>
          <a:bodyPr>
            <a:normAutofit lnSpcReduction="10000"/>
          </a:bodyPr>
          <a:lstStyle/>
          <a:p>
            <a:r>
              <a:rPr lang="de-CH" dirty="0">
                <a:latin typeface="Arial" panose="020B0604020202020204" pitchFamily="34" charset="0"/>
                <a:cs typeface="Arial" panose="020B0604020202020204" pitchFamily="34" charset="0"/>
              </a:rPr>
              <a:t>Baumfalke</a:t>
            </a:r>
          </a:p>
        </p:txBody>
      </p:sp>
      <p:sp>
        <p:nvSpPr>
          <p:cNvPr id="14" name="Textplatzhalter 4"/>
          <p:cNvSpPr txBox="1">
            <a:spLocks/>
          </p:cNvSpPr>
          <p:nvPr/>
        </p:nvSpPr>
        <p:spPr>
          <a:xfrm>
            <a:off x="6193486" y="1612899"/>
            <a:ext cx="2010714" cy="401609"/>
          </a:xfrm>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de-CH" dirty="0">
                <a:latin typeface="Arial" panose="020B0604020202020204" pitchFamily="34" charset="0"/>
                <a:cs typeface="Arial" panose="020B0604020202020204" pitchFamily="34" charset="0"/>
              </a:rPr>
              <a:t>Wanderfalke</a:t>
            </a:r>
          </a:p>
        </p:txBody>
      </p:sp>
      <p:sp>
        <p:nvSpPr>
          <p:cNvPr id="15" name="Inhaltsplatzhalter 5"/>
          <p:cNvSpPr txBox="1">
            <a:spLocks/>
          </p:cNvSpPr>
          <p:nvPr/>
        </p:nvSpPr>
        <p:spPr>
          <a:xfrm>
            <a:off x="6206186" y="2677688"/>
            <a:ext cx="5183188" cy="3684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CH" sz="1900" dirty="0" smtClean="0">
              <a:latin typeface="Arial" panose="020B0604020202020204" pitchFamily="34" charset="0"/>
              <a:cs typeface="Arial" panose="020B0604020202020204" pitchFamily="34" charset="0"/>
            </a:endParaRPr>
          </a:p>
          <a:p>
            <a:r>
              <a:rPr lang="de-CH" sz="1900" dirty="0" smtClean="0">
                <a:latin typeface="Arial" panose="020B0604020202020204" pitchFamily="34" charset="0"/>
                <a:cs typeface="Arial" panose="020B0604020202020204" pitchFamily="34" charset="0"/>
              </a:rPr>
              <a:t>Grösse: 36 – 48 cm</a:t>
            </a:r>
          </a:p>
          <a:p>
            <a:r>
              <a:rPr lang="de-CH" sz="1900" dirty="0" smtClean="0">
                <a:latin typeface="Arial" panose="020B0604020202020204" pitchFamily="34" charset="0"/>
                <a:cs typeface="Arial" panose="020B0604020202020204" pitchFamily="34" charset="0"/>
              </a:rPr>
              <a:t>Spannweite</a:t>
            </a:r>
            <a:r>
              <a:rPr lang="de-CH" sz="1900" dirty="0">
                <a:latin typeface="Arial" panose="020B0604020202020204" pitchFamily="34" charset="0"/>
                <a:cs typeface="Arial" panose="020B0604020202020204" pitchFamily="34" charset="0"/>
              </a:rPr>
              <a:t>: 90 – 110 cm</a:t>
            </a:r>
          </a:p>
          <a:p>
            <a:r>
              <a:rPr lang="de-CH" sz="1900" dirty="0">
                <a:latin typeface="Arial" panose="020B0604020202020204" pitchFamily="34" charset="0"/>
                <a:cs typeface="Arial" panose="020B0604020202020204" pitchFamily="34" charset="0"/>
              </a:rPr>
              <a:t>Kennzeichen: graubrauner Rücken, dunkler </a:t>
            </a:r>
            <a:r>
              <a:rPr lang="de-CH" sz="1900" dirty="0" smtClean="0">
                <a:latin typeface="Arial" panose="020B0604020202020204" pitchFamily="34" charset="0"/>
                <a:cs typeface="Arial" panose="020B0604020202020204" pitchFamily="34" charset="0"/>
              </a:rPr>
              <a:t>Bartstreif, Adult quergestreift, Jungvogel längsgestreift</a:t>
            </a:r>
            <a:endParaRPr lang="de-CH" sz="1900" dirty="0">
              <a:latin typeface="Arial" panose="020B0604020202020204" pitchFamily="34" charset="0"/>
              <a:cs typeface="Arial" panose="020B0604020202020204" pitchFamily="34" charset="0"/>
            </a:endParaRPr>
          </a:p>
          <a:p>
            <a:r>
              <a:rPr lang="de-CH" sz="1900" dirty="0">
                <a:latin typeface="Arial" panose="020B0604020202020204" pitchFamily="34" charset="0"/>
                <a:cs typeface="Arial" panose="020B0604020202020204" pitchFamily="34" charset="0"/>
              </a:rPr>
              <a:t>Nahrung: </a:t>
            </a:r>
            <a:r>
              <a:rPr lang="de-CH" sz="1900" dirty="0" smtClean="0">
                <a:latin typeface="Arial" panose="020B0604020202020204" pitchFamily="34" charset="0"/>
                <a:cs typeface="Arial" panose="020B0604020202020204" pitchFamily="34" charset="0"/>
              </a:rPr>
              <a:t>Grössere Vögel wie Tauben</a:t>
            </a:r>
            <a:r>
              <a:rPr lang="de-CH" sz="1900" dirty="0">
                <a:latin typeface="Arial" panose="020B0604020202020204" pitchFamily="34" charset="0"/>
                <a:cs typeface="Arial" panose="020B0604020202020204" pitchFamily="34" charset="0"/>
              </a:rPr>
              <a:t>, Möwen</a:t>
            </a:r>
          </a:p>
          <a:p>
            <a:r>
              <a:rPr lang="de-CH" sz="1900" dirty="0" smtClean="0">
                <a:latin typeface="Arial" panose="020B0604020202020204" pitchFamily="34" charset="0"/>
                <a:cs typeface="Arial" panose="020B0604020202020204" pitchFamily="34" charset="0"/>
              </a:rPr>
              <a:t>Brutplatz</a:t>
            </a:r>
            <a:r>
              <a:rPr lang="de-CH" sz="1900" dirty="0">
                <a:latin typeface="Arial" panose="020B0604020202020204" pitchFamily="34" charset="0"/>
                <a:cs typeface="Arial" panose="020B0604020202020204" pitchFamily="34" charset="0"/>
              </a:rPr>
              <a:t>: Felsnische, </a:t>
            </a:r>
            <a:r>
              <a:rPr lang="de-CH" sz="1900" dirty="0" smtClean="0">
                <a:latin typeface="Arial" panose="020B0604020202020204" pitchFamily="34" charset="0"/>
                <a:cs typeface="Arial" panose="020B0604020202020204" pitchFamily="34" charset="0"/>
              </a:rPr>
              <a:t>auch Nistkästen an </a:t>
            </a:r>
            <a:r>
              <a:rPr lang="de-CH" sz="1900" dirty="0">
                <a:latin typeface="Arial" panose="020B0604020202020204" pitchFamily="34" charset="0"/>
                <a:cs typeface="Arial" panose="020B0604020202020204" pitchFamily="34" charset="0"/>
              </a:rPr>
              <a:t>Gebäuden</a:t>
            </a:r>
          </a:p>
          <a:p>
            <a:r>
              <a:rPr lang="de-CH" sz="1900" dirty="0">
                <a:latin typeface="Arial" panose="020B0604020202020204" pitchFamily="34" charset="0"/>
                <a:cs typeface="Arial" panose="020B0604020202020204" pitchFamily="34" charset="0"/>
              </a:rPr>
              <a:t>Brutpaare CH: </a:t>
            </a:r>
            <a:r>
              <a:rPr lang="de-CH" sz="1900" dirty="0" smtClean="0">
                <a:latin typeface="Arial" panose="020B0604020202020204" pitchFamily="34" charset="0"/>
                <a:cs typeface="Arial" panose="020B0604020202020204" pitchFamily="34" charset="0"/>
              </a:rPr>
              <a:t>300</a:t>
            </a:r>
            <a:endParaRPr lang="de-CH" sz="1900" dirty="0">
              <a:latin typeface="Arial" panose="020B0604020202020204" pitchFamily="34" charset="0"/>
              <a:cs typeface="Arial" panose="020B0604020202020204" pitchFamily="34" charset="0"/>
            </a:endParaRPr>
          </a:p>
          <a:p>
            <a:endParaRPr lang="de-CH" sz="1900" dirty="0"/>
          </a:p>
        </p:txBody>
      </p:sp>
      <p:sp>
        <p:nvSpPr>
          <p:cNvPr id="4" name="Inhaltsplatzhalter 3"/>
          <p:cNvSpPr>
            <a:spLocks noGrp="1"/>
          </p:cNvSpPr>
          <p:nvPr>
            <p:ph sz="half" idx="2"/>
          </p:nvPr>
        </p:nvSpPr>
        <p:spPr>
          <a:xfrm>
            <a:off x="522288" y="3172988"/>
            <a:ext cx="5157787" cy="3684588"/>
          </a:xfrm>
        </p:spPr>
        <p:txBody>
          <a:bodyPr>
            <a:normAutofit/>
          </a:bodyPr>
          <a:lstStyle/>
          <a:p>
            <a:endParaRPr lang="de-CH" sz="1900" dirty="0" smtClean="0">
              <a:latin typeface="Arial" panose="020B0604020202020204" pitchFamily="34" charset="0"/>
              <a:cs typeface="Arial" panose="020B0604020202020204" pitchFamily="34" charset="0"/>
            </a:endParaRPr>
          </a:p>
          <a:p>
            <a:r>
              <a:rPr lang="de-CH" sz="1900" dirty="0" smtClean="0">
                <a:latin typeface="Arial" panose="020B0604020202020204" pitchFamily="34" charset="0"/>
                <a:cs typeface="Arial" panose="020B0604020202020204" pitchFamily="34" charset="0"/>
              </a:rPr>
              <a:t>Grösse: 30 – 36 cm</a:t>
            </a:r>
          </a:p>
          <a:p>
            <a:r>
              <a:rPr lang="de-CH" sz="1900" dirty="0" smtClean="0">
                <a:latin typeface="Arial" panose="020B0604020202020204" pitchFamily="34" charset="0"/>
                <a:cs typeface="Arial" panose="020B0604020202020204" pitchFamily="34" charset="0"/>
              </a:rPr>
              <a:t>Spannweite</a:t>
            </a:r>
            <a:r>
              <a:rPr lang="de-CH" sz="1900" dirty="0">
                <a:latin typeface="Arial" panose="020B0604020202020204" pitchFamily="34" charset="0"/>
                <a:cs typeface="Arial" panose="020B0604020202020204" pitchFamily="34" charset="0"/>
              </a:rPr>
              <a:t>: 70 – 84 cm</a:t>
            </a:r>
          </a:p>
          <a:p>
            <a:r>
              <a:rPr lang="de-CH" sz="1900" dirty="0">
                <a:latin typeface="Arial" panose="020B0604020202020204" pitchFamily="34" charset="0"/>
                <a:cs typeface="Arial" panose="020B0604020202020204" pitchFamily="34" charset="0"/>
              </a:rPr>
              <a:t>Kennzeichen: rostrote Beingefieder und</a:t>
            </a:r>
            <a:br>
              <a:rPr lang="de-CH" sz="1900" dirty="0">
                <a:latin typeface="Arial" panose="020B0604020202020204" pitchFamily="34" charset="0"/>
                <a:cs typeface="Arial" panose="020B0604020202020204" pitchFamily="34" charset="0"/>
              </a:rPr>
            </a:br>
            <a:r>
              <a:rPr lang="de-CH" sz="1900" dirty="0">
                <a:latin typeface="Arial" panose="020B0604020202020204" pitchFamily="34" charset="0"/>
                <a:cs typeface="Arial" panose="020B0604020202020204" pitchFamily="34" charset="0"/>
              </a:rPr>
              <a:t>Unterschwanzdecken</a:t>
            </a:r>
          </a:p>
          <a:p>
            <a:r>
              <a:rPr lang="de-CH" sz="1900" dirty="0">
                <a:latin typeface="Arial" panose="020B0604020202020204" pitchFamily="34" charset="0"/>
                <a:cs typeface="Arial" panose="020B0604020202020204" pitchFamily="34" charset="0"/>
              </a:rPr>
              <a:t>Nahrung: Vögel, Insekten</a:t>
            </a:r>
          </a:p>
          <a:p>
            <a:r>
              <a:rPr lang="de-CH" sz="1900" dirty="0" smtClean="0">
                <a:latin typeface="Arial" panose="020B0604020202020204" pitchFamily="34" charset="0"/>
                <a:cs typeface="Arial" panose="020B0604020202020204" pitchFamily="34" charset="0"/>
              </a:rPr>
              <a:t>Brutplatz</a:t>
            </a:r>
            <a:r>
              <a:rPr lang="de-CH" sz="1900" dirty="0">
                <a:latin typeface="Arial" panose="020B0604020202020204" pitchFamily="34" charset="0"/>
                <a:cs typeface="Arial" panose="020B0604020202020204" pitchFamily="34" charset="0"/>
              </a:rPr>
              <a:t>: Baumgruppen, Feldgehölzen, </a:t>
            </a:r>
            <a:r>
              <a:rPr lang="de-CH" sz="1900" dirty="0" smtClean="0">
                <a:latin typeface="Arial" panose="020B0604020202020204" pitchFamily="34" charset="0"/>
                <a:cs typeface="Arial" panose="020B0604020202020204" pitchFamily="34" charset="0"/>
              </a:rPr>
              <a:t>Waldränder, häufig in alten Krähennestern</a:t>
            </a:r>
            <a:endParaRPr lang="de-CH" sz="1900" dirty="0">
              <a:latin typeface="Arial" panose="020B0604020202020204" pitchFamily="34" charset="0"/>
              <a:cs typeface="Arial" panose="020B0604020202020204" pitchFamily="34" charset="0"/>
            </a:endParaRPr>
          </a:p>
          <a:p>
            <a:r>
              <a:rPr lang="de-CH" sz="1900" dirty="0">
                <a:latin typeface="Arial" panose="020B0604020202020204" pitchFamily="34" charset="0"/>
                <a:cs typeface="Arial" panose="020B0604020202020204" pitchFamily="34" charset="0"/>
              </a:rPr>
              <a:t>Brutpaare CH: 400 - 600</a:t>
            </a:r>
          </a:p>
        </p:txBody>
      </p:sp>
      <p:pic>
        <p:nvPicPr>
          <p:cNvPr id="7" name="Grafik 4"/>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
                    </a14:imgEffect>
                  </a14:imgLayer>
                </a14:imgProps>
              </a:ext>
              <a:ext uri="{28A0092B-C50C-407E-A947-70E740481C1C}">
                <a14:useLocalDpi xmlns:a14="http://schemas.microsoft.com/office/drawing/2010/main"/>
              </a:ext>
            </a:extLst>
          </a:blip>
          <a:srcRect l="-5145" t="8370" r="25534" b="24010"/>
          <a:stretch/>
        </p:blipFill>
        <p:spPr>
          <a:xfrm>
            <a:off x="2279397" y="1610538"/>
            <a:ext cx="2902203" cy="1564462"/>
          </a:xfrm>
          <a:prstGeom prst="rect">
            <a:avLst/>
          </a:prstGeom>
        </p:spPr>
      </p:pic>
      <p:pic>
        <p:nvPicPr>
          <p:cNvPr id="5" name="Bild 4" descr="Wanderfalke CF-22042013-Faucon_pelerin-9958.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549422" y="1612900"/>
            <a:ext cx="2121877" cy="2082800"/>
          </a:xfrm>
          <a:prstGeom prst="rect">
            <a:avLst/>
          </a:prstGeom>
        </p:spPr>
      </p:pic>
      <p:sp>
        <p:nvSpPr>
          <p:cNvPr id="9" name="Titel 1"/>
          <p:cNvSpPr txBox="1">
            <a:spLocks/>
          </p:cNvSpPr>
          <p:nvPr/>
        </p:nvSpPr>
        <p:spPr>
          <a:xfrm>
            <a:off x="0" y="0"/>
            <a:ext cx="12192000" cy="1295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b="1" dirty="0">
                <a:latin typeface="Arial"/>
              </a:rPr>
              <a:t>Vergleich von Baum- und Wanderfalke</a:t>
            </a:r>
          </a:p>
        </p:txBody>
      </p:sp>
    </p:spTree>
    <p:extLst>
      <p:ext uri="{BB962C8B-B14F-4D97-AF65-F5344CB8AC3E}">
        <p14:creationId xmlns:p14="http://schemas.microsoft.com/office/powerpoint/2010/main" val="113688308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b="1" dirty="0" smtClean="0">
                <a:latin typeface="Arial" panose="020B0604020202020204" pitchFamily="34" charset="0"/>
                <a:cs typeface="Arial" panose="020B0604020202020204" pitchFamily="34" charset="0"/>
              </a:rPr>
              <a:t>Weitere Falken in der Schweiz</a:t>
            </a:r>
            <a:endParaRPr lang="de-CH" b="1" dirty="0">
              <a:latin typeface="Arial" panose="020B0604020202020204" pitchFamily="34" charset="0"/>
              <a:cs typeface="Arial" panose="020B0604020202020204" pitchFamily="34" charset="0"/>
            </a:endParaRPr>
          </a:p>
        </p:txBody>
      </p:sp>
      <p:sp>
        <p:nvSpPr>
          <p:cNvPr id="3" name="Textplatzhalter 2"/>
          <p:cNvSpPr>
            <a:spLocks noGrp="1"/>
          </p:cNvSpPr>
          <p:nvPr>
            <p:ph type="body" idx="1"/>
          </p:nvPr>
        </p:nvSpPr>
        <p:spPr>
          <a:xfrm>
            <a:off x="839787" y="1177897"/>
            <a:ext cx="5157787" cy="823912"/>
          </a:xfrm>
        </p:spPr>
        <p:txBody>
          <a:bodyPr/>
          <a:lstStyle/>
          <a:p>
            <a:r>
              <a:rPr lang="de-CH" dirty="0">
                <a:latin typeface="Arial" panose="020B0604020202020204" pitchFamily="34" charset="0"/>
                <a:cs typeface="Arial" panose="020B0604020202020204" pitchFamily="34" charset="0"/>
              </a:rPr>
              <a:t>Turmfalke</a:t>
            </a:r>
          </a:p>
        </p:txBody>
      </p:sp>
      <p:sp>
        <p:nvSpPr>
          <p:cNvPr id="7" name="Textplatzhalter 6"/>
          <p:cNvSpPr>
            <a:spLocks noGrp="1"/>
          </p:cNvSpPr>
          <p:nvPr>
            <p:ph type="body" sz="quarter" idx="3"/>
          </p:nvPr>
        </p:nvSpPr>
        <p:spPr>
          <a:xfrm>
            <a:off x="6121400" y="1460499"/>
            <a:ext cx="2019300" cy="574675"/>
          </a:xfrm>
        </p:spPr>
        <p:txBody>
          <a:bodyPr/>
          <a:lstStyle/>
          <a:p>
            <a:r>
              <a:rPr lang="de-DE" dirty="0" err="1" smtClean="0"/>
              <a:t>Rotfussfalke</a:t>
            </a:r>
            <a:r>
              <a:rPr lang="de-DE" dirty="0" smtClean="0"/>
              <a:t> </a:t>
            </a:r>
            <a:endParaRPr lang="de-DE" dirty="0"/>
          </a:p>
        </p:txBody>
      </p:sp>
      <p:pic>
        <p:nvPicPr>
          <p:cNvPr id="9" name="Inhaltsplatzhalter 8" descr="falco_tinnunculus_042.jpg"/>
          <p:cNvPicPr>
            <a:picLocks noGrp="1" noChangeAspect="1"/>
          </p:cNvPicPr>
          <p:nvPr>
            <p:ph sz="quarter" idx="4"/>
          </p:nvPr>
        </p:nvPicPr>
        <p:blipFill>
          <a:blip r:embed="rId3" cstate="screen">
            <a:extLst>
              <a:ext uri="{28A0092B-C50C-407E-A947-70E740481C1C}">
                <a14:useLocalDpi xmlns:a14="http://schemas.microsoft.com/office/drawing/2010/main"/>
              </a:ext>
            </a:extLst>
          </a:blip>
          <a:srcRect/>
          <a:stretch>
            <a:fillRect/>
          </a:stretch>
        </p:blipFill>
        <p:spPr>
          <a:xfrm>
            <a:off x="876299" y="2289174"/>
            <a:ext cx="4015239" cy="2854325"/>
          </a:xfrm>
          <a:prstGeom prst="rect">
            <a:avLst/>
          </a:prstGeom>
        </p:spPr>
      </p:pic>
      <p:pic>
        <p:nvPicPr>
          <p:cNvPr id="6" name="Bild 5" descr="falco_vespertinus_03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34099" y="2311400"/>
            <a:ext cx="4248149" cy="2832100"/>
          </a:xfrm>
          <a:prstGeom prst="rect">
            <a:avLst/>
          </a:prstGeom>
        </p:spPr>
      </p:pic>
    </p:spTree>
    <p:extLst>
      <p:ext uri="{BB962C8B-B14F-4D97-AF65-F5344CB8AC3E}">
        <p14:creationId xmlns:p14="http://schemas.microsoft.com/office/powerpoint/2010/main" val="381395189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2273301" y="0"/>
            <a:ext cx="14530889" cy="8758087"/>
          </a:xfrm>
          <a:prstGeom prst="rect">
            <a:avLst/>
          </a:prstGeom>
        </p:spPr>
      </p:pic>
      <p:sp>
        <p:nvSpPr>
          <p:cNvPr id="4" name="Rechteck 3"/>
          <p:cNvSpPr/>
          <p:nvPr/>
        </p:nvSpPr>
        <p:spPr>
          <a:xfrm>
            <a:off x="-1" y="896787"/>
            <a:ext cx="4731657" cy="87395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800" b="1" dirty="0">
                <a:solidFill>
                  <a:schemeClr val="tx1"/>
                </a:solidFill>
                <a:latin typeface="Arial" panose="020B0604020202020204" pitchFamily="34" charset="0"/>
                <a:cs typeface="Arial" panose="020B0604020202020204" pitchFamily="34" charset="0"/>
              </a:rPr>
              <a:t>Verhalten - Tagesaktivität</a:t>
            </a:r>
          </a:p>
        </p:txBody>
      </p:sp>
      <p:sp>
        <p:nvSpPr>
          <p:cNvPr id="7" name="Rechteck 6"/>
          <p:cNvSpPr/>
          <p:nvPr/>
        </p:nvSpPr>
        <p:spPr>
          <a:xfrm>
            <a:off x="0" y="4927600"/>
            <a:ext cx="7443989" cy="18461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CH" sz="2000" dirty="0">
                <a:solidFill>
                  <a:schemeClr val="tx1"/>
                </a:solidFill>
                <a:latin typeface="Arial" panose="020B0604020202020204" pitchFamily="34" charset="0"/>
                <a:cs typeface="Arial" panose="020B0604020202020204" pitchFamily="34" charset="0"/>
              </a:rPr>
              <a:t>a</a:t>
            </a:r>
            <a:r>
              <a:rPr lang="de-CH" sz="2000" dirty="0" smtClean="0">
                <a:solidFill>
                  <a:schemeClr val="tx1"/>
                </a:solidFill>
                <a:latin typeface="Arial" panose="020B0604020202020204" pitchFamily="34" charset="0"/>
                <a:cs typeface="Arial" panose="020B0604020202020204" pitchFamily="34" charset="0"/>
              </a:rPr>
              <a:t>ktiv </a:t>
            </a:r>
            <a:r>
              <a:rPr lang="de-CH" sz="2000" dirty="0">
                <a:solidFill>
                  <a:schemeClr val="tx1"/>
                </a:solidFill>
                <a:latin typeface="Arial" panose="020B0604020202020204" pitchFamily="34" charset="0"/>
                <a:cs typeface="Arial" panose="020B0604020202020204" pitchFamily="34" charset="0"/>
              </a:rPr>
              <a:t>zu Beginn der Dämmerung bis zu den </a:t>
            </a:r>
            <a:r>
              <a:rPr lang="de-CH" sz="2000" dirty="0" smtClean="0">
                <a:solidFill>
                  <a:schemeClr val="tx1"/>
                </a:solidFill>
                <a:latin typeface="Arial" panose="020B0604020202020204" pitchFamily="34" charset="0"/>
                <a:cs typeface="Arial" panose="020B0604020202020204" pitchFamily="34" charset="0"/>
              </a:rPr>
              <a:t>Mittagsstunden</a:t>
            </a:r>
          </a:p>
          <a:p>
            <a:pPr algn="r"/>
            <a:endParaRPr lang="de-CH" sz="2000" dirty="0">
              <a:solidFill>
                <a:schemeClr val="tx1"/>
              </a:solidFill>
              <a:latin typeface="Arial" panose="020B0604020202020204" pitchFamily="34" charset="0"/>
              <a:cs typeface="Arial" panose="020B0604020202020204" pitchFamily="34" charset="0"/>
            </a:endParaRPr>
          </a:p>
          <a:p>
            <a:pPr algn="r"/>
            <a:r>
              <a:rPr lang="de-CH" sz="2000" dirty="0">
                <a:solidFill>
                  <a:schemeClr val="tx1"/>
                </a:solidFill>
                <a:latin typeface="Arial" panose="020B0604020202020204" pitchFamily="34" charset="0"/>
                <a:cs typeface="Arial" panose="020B0604020202020204" pitchFamily="34" charset="0"/>
              </a:rPr>
              <a:t>Ruhezeit während den </a:t>
            </a:r>
            <a:r>
              <a:rPr lang="de-CH" sz="2000" dirty="0" smtClean="0">
                <a:solidFill>
                  <a:schemeClr val="tx1"/>
                </a:solidFill>
                <a:latin typeface="Arial" panose="020B0604020202020204" pitchFamily="34" charset="0"/>
                <a:cs typeface="Arial" panose="020B0604020202020204" pitchFamily="34" charset="0"/>
              </a:rPr>
              <a:t>Mittagsstunden</a:t>
            </a:r>
          </a:p>
          <a:p>
            <a:pPr algn="r"/>
            <a:r>
              <a:rPr lang="de-CH" sz="2000" dirty="0">
                <a:solidFill>
                  <a:schemeClr val="tx1"/>
                </a:solidFill>
                <a:latin typeface="Arial" panose="020B0604020202020204" pitchFamily="34" charset="0"/>
                <a:cs typeface="Arial" panose="020B0604020202020204" pitchFamily="34" charset="0"/>
              </a:rPr>
              <a:t/>
            </a:r>
            <a:br>
              <a:rPr lang="de-CH" sz="2000" dirty="0">
                <a:solidFill>
                  <a:schemeClr val="tx1"/>
                </a:solidFill>
                <a:latin typeface="Arial" panose="020B0604020202020204" pitchFamily="34" charset="0"/>
                <a:cs typeface="Arial" panose="020B0604020202020204" pitchFamily="34" charset="0"/>
              </a:rPr>
            </a:br>
            <a:r>
              <a:rPr lang="de-CH" sz="2000" dirty="0" smtClean="0">
                <a:solidFill>
                  <a:schemeClr val="tx1"/>
                </a:solidFill>
                <a:latin typeface="Arial" panose="020B0604020202020204" pitchFamily="34" charset="0"/>
                <a:cs typeface="Arial" panose="020B0604020202020204" pitchFamily="34" charset="0"/>
              </a:rPr>
              <a:t>aktiv </a:t>
            </a:r>
            <a:r>
              <a:rPr lang="de-CH" sz="2000" dirty="0">
                <a:solidFill>
                  <a:schemeClr val="tx1"/>
                </a:solidFill>
                <a:latin typeface="Arial" panose="020B0604020202020204" pitchFamily="34" charset="0"/>
                <a:cs typeface="Arial" panose="020B0604020202020204" pitchFamily="34" charset="0"/>
              </a:rPr>
              <a:t>am Abend bis Ende der Dämmerung / Einbruch der Nacht</a:t>
            </a:r>
          </a:p>
        </p:txBody>
      </p:sp>
      <p:sp>
        <p:nvSpPr>
          <p:cNvPr id="5" name="Textfeld 4"/>
          <p:cNvSpPr txBox="1"/>
          <p:nvPr/>
        </p:nvSpPr>
        <p:spPr>
          <a:xfrm>
            <a:off x="-2133600" y="8369300"/>
            <a:ext cx="1435100" cy="276999"/>
          </a:xfrm>
          <a:prstGeom prst="rect">
            <a:avLst/>
          </a:prstGeom>
          <a:noFill/>
          <a:ln>
            <a:noFill/>
          </a:ln>
        </p:spPr>
        <p:txBody>
          <a:bodyPr wrap="square" rtlCol="0">
            <a:spAutoFit/>
          </a:bodyPr>
          <a:lstStyle/>
          <a:p>
            <a:r>
              <a:rPr lang="de-DE" sz="1200" dirty="0" smtClean="0">
                <a:solidFill>
                  <a:schemeClr val="bg1">
                    <a:alpha val="75000"/>
                  </a:schemeClr>
                </a:solidFill>
                <a:latin typeface="Arial"/>
              </a:rPr>
              <a:t>  © Mathias </a:t>
            </a:r>
            <a:r>
              <a:rPr lang="de-DE" sz="1200" dirty="0" err="1" smtClean="0">
                <a:solidFill>
                  <a:schemeClr val="bg1">
                    <a:alpha val="75000"/>
                  </a:schemeClr>
                </a:solidFill>
                <a:latin typeface="Arial"/>
              </a:rPr>
              <a:t>Schäf</a:t>
            </a:r>
            <a:endParaRPr lang="de-DE" sz="1200" dirty="0" smtClean="0">
              <a:solidFill>
                <a:schemeClr val="bg1">
                  <a:alpha val="75000"/>
                </a:schemeClr>
              </a:solidFill>
              <a:latin typeface="Arial"/>
            </a:endParaRPr>
          </a:p>
        </p:txBody>
      </p:sp>
    </p:spTree>
    <p:extLst>
      <p:ext uri="{BB962C8B-B14F-4D97-AF65-F5344CB8AC3E}">
        <p14:creationId xmlns:p14="http://schemas.microsoft.com/office/powerpoint/2010/main" val="351144621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0</TotalTime>
  <Words>1865</Words>
  <Application>Microsoft Macintosh PowerPoint</Application>
  <PresentationFormat>Benutzerdefiniert</PresentationFormat>
  <Paragraphs>399</Paragraphs>
  <Slides>35</Slides>
  <Notes>35</Notes>
  <HiddenSlides>0</HiddenSlides>
  <MMClips>0</MMClips>
  <ScaleCrop>false</ScaleCrop>
  <HeadingPairs>
    <vt:vector size="4" baseType="variant">
      <vt:variant>
        <vt:lpstr>Design</vt:lpstr>
      </vt:variant>
      <vt:variant>
        <vt:i4>1</vt:i4>
      </vt:variant>
      <vt:variant>
        <vt:lpstr>Folientitel</vt:lpstr>
      </vt:variant>
      <vt:variant>
        <vt:i4>35</vt:i4>
      </vt:variant>
    </vt:vector>
  </HeadingPairs>
  <TitlesOfParts>
    <vt:vector size="36" baseType="lpstr">
      <vt:lpstr>Office</vt:lpstr>
      <vt:lpstr>Vogel des Jahres 2018</vt:lpstr>
      <vt:lpstr>Inhaltsverzeichnis</vt:lpstr>
      <vt:lpstr>Vogel des Jahres  2018</vt:lpstr>
      <vt:lpstr>Taxonomie</vt:lpstr>
      <vt:lpstr>Geschichte  Wanderfalken als Jagdfalken im Mittelalter </vt:lpstr>
      <vt:lpstr>PowerPoint-Präsentation</vt:lpstr>
      <vt:lpstr>PowerPoint-Präsentation</vt:lpstr>
      <vt:lpstr>Weitere Falken in der Schweiz</vt:lpstr>
      <vt:lpstr>PowerPoint-Präsentation</vt:lpstr>
      <vt:lpstr>Bestand CH  rund 300 Brutpaare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Balz</vt:lpstr>
      <vt:lpstr>Nest</vt:lpstr>
      <vt:lpstr>PowerPoint-Präsentation</vt:lpstr>
      <vt:lpstr>Alter  Höchstalter bis zu 19 Jahre   Über die Hälfte der Jungvögel stirbt in den ersten beiden Jahren.</vt:lpstr>
      <vt:lpstr>Schutzmassnahmen</vt:lpstr>
      <vt:lpstr>Fressfeinde</vt:lpstr>
      <vt:lpstr>Problem DDT</vt:lpstr>
      <vt:lpstr>PowerPoint-Präsentation</vt:lpstr>
      <vt:lpstr>PowerPoint-Präsentation</vt:lpstr>
      <vt:lpstr>Gefahren Mensch: Vergiftungen</vt:lpstr>
      <vt:lpstr>Abschuss Eierdiebstahl Aushorsten von Jungvögeln</vt:lpstr>
      <vt:lpstr>Schutzmassnahmen  Kontrolle gefährdeter Brutplätze während der Fortpflanzungsperiode  Schaffen von wettergeschützten Brutnischen an Felsen, in Steinbrüchen und an Bauwerken  Schutz von Brutfelsen, Kletterverbot (nicht nur in der Brutzeit, da Wanderfalken ganzjährig an Felswand sind) </vt:lpstr>
      <vt:lpstr>PowerPoint-Präsentation</vt:lpstr>
      <vt:lpstr>PowerPoint-Präsentation</vt:lpstr>
      <vt:lpstr>PowerPoint-Präsentation</vt:lpstr>
      <vt:lpstr>Vielen Dank für Ihre Aufmerksamkeit!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dc:title>
  <dc:creator>SVS</dc:creator>
  <cp:lastModifiedBy>Stefan Bachmann</cp:lastModifiedBy>
  <cp:revision>469</cp:revision>
  <cp:lastPrinted>2018-02-19T11:00:45Z</cp:lastPrinted>
  <dcterms:created xsi:type="dcterms:W3CDTF">2017-04-04T11:58:47Z</dcterms:created>
  <dcterms:modified xsi:type="dcterms:W3CDTF">2020-02-03T14:08:34Z</dcterms:modified>
</cp:coreProperties>
</file>