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39"/>
  </p:notesMasterIdLst>
  <p:handoutMasterIdLst>
    <p:handoutMasterId r:id="rId40"/>
  </p:handoutMasterIdLst>
  <p:sldIdLst>
    <p:sldId id="256" r:id="rId2"/>
    <p:sldId id="257" r:id="rId3"/>
    <p:sldId id="258" r:id="rId4"/>
    <p:sldId id="261" r:id="rId5"/>
    <p:sldId id="271" r:id="rId6"/>
    <p:sldId id="259" r:id="rId7"/>
    <p:sldId id="260" r:id="rId8"/>
    <p:sldId id="284" r:id="rId9"/>
    <p:sldId id="290" r:id="rId10"/>
    <p:sldId id="272" r:id="rId11"/>
    <p:sldId id="281" r:id="rId12"/>
    <p:sldId id="282" r:id="rId13"/>
    <p:sldId id="283" r:id="rId14"/>
    <p:sldId id="263" r:id="rId15"/>
    <p:sldId id="266" r:id="rId16"/>
    <p:sldId id="269" r:id="rId17"/>
    <p:sldId id="285" r:id="rId18"/>
    <p:sldId id="286" r:id="rId19"/>
    <p:sldId id="287" r:id="rId20"/>
    <p:sldId id="288" r:id="rId21"/>
    <p:sldId id="289" r:id="rId22"/>
    <p:sldId id="295" r:id="rId23"/>
    <p:sldId id="296" r:id="rId24"/>
    <p:sldId id="270" r:id="rId25"/>
    <p:sldId id="291" r:id="rId26"/>
    <p:sldId id="265" r:id="rId27"/>
    <p:sldId id="273" r:id="rId28"/>
    <p:sldId id="274" r:id="rId29"/>
    <p:sldId id="275" r:id="rId30"/>
    <p:sldId id="276" r:id="rId31"/>
    <p:sldId id="277" r:id="rId32"/>
    <p:sldId id="278" r:id="rId33"/>
    <p:sldId id="293" r:id="rId34"/>
    <p:sldId id="294" r:id="rId35"/>
    <p:sldId id="292" r:id="rId36"/>
    <p:sldId id="279" r:id="rId37"/>
    <p:sldId id="280" r:id="rId38"/>
  </p:sldIdLst>
  <p:sldSz cx="9144000" cy="6858000" type="screen4x3"/>
  <p:notesSz cx="6858000" cy="9144000"/>
  <p:defaultTextStyle>
    <a:defPPr>
      <a:defRPr lang="de-DE"/>
    </a:defPPr>
    <a:lvl1pPr algn="l" rtl="0" eaLnBrk="0" fontAlgn="base" hangingPunct="0">
      <a:spcBef>
        <a:spcPct val="0"/>
      </a:spcBef>
      <a:spcAft>
        <a:spcPct val="0"/>
      </a:spcAft>
      <a:defRPr sz="2400" u="sng"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u="sng"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u="sng"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u="sng"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u="sng"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u="sng"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u="sng"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u="sng"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u="sng"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5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22" autoAdjust="0"/>
    <p:restoredTop sz="90933"/>
  </p:normalViewPr>
  <p:slideViewPr>
    <p:cSldViewPr>
      <p:cViewPr varScale="1">
        <p:scale>
          <a:sx n="151" d="100"/>
          <a:sy n="151" d="100"/>
        </p:scale>
        <p:origin x="704" y="184"/>
      </p:cViewPr>
      <p:guideLst>
        <p:guide orient="horz" pos="2160"/>
        <p:guide pos="5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7" name="Rectangle 5">
            <a:extLst>
              <a:ext uri="{FF2B5EF4-FFF2-40B4-BE49-F238E27FC236}">
                <a16:creationId xmlns:a16="http://schemas.microsoft.com/office/drawing/2014/main" id="{020B4FFF-627C-534F-9847-74792CE7E4A1}"/>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u="none"/>
            </a:lvl1pPr>
          </a:lstStyle>
          <a:p>
            <a:fld id="{1F000A0B-D695-CF40-A9DF-3BB0CE397481}" type="slidenum">
              <a:rPr lang="de-DE" altLang="de-DE"/>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032BF90-3D67-E342-AF7C-2F5769D0B22C}"/>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u="none"/>
            </a:lvl1pPr>
          </a:lstStyle>
          <a:p>
            <a:endParaRPr lang="de-DE" altLang="de-DE"/>
          </a:p>
        </p:txBody>
      </p:sp>
      <p:sp>
        <p:nvSpPr>
          <p:cNvPr id="5123" name="Rectangle 3">
            <a:extLst>
              <a:ext uri="{FF2B5EF4-FFF2-40B4-BE49-F238E27FC236}">
                <a16:creationId xmlns:a16="http://schemas.microsoft.com/office/drawing/2014/main" id="{F3F18D95-3D7C-DC40-98FE-EA0547B70D03}"/>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u="none"/>
            </a:lvl1pPr>
          </a:lstStyle>
          <a:p>
            <a:endParaRPr lang="de-DE" altLang="de-DE"/>
          </a:p>
        </p:txBody>
      </p:sp>
      <p:sp>
        <p:nvSpPr>
          <p:cNvPr id="5124" name="Rectangle 4">
            <a:extLst>
              <a:ext uri="{FF2B5EF4-FFF2-40B4-BE49-F238E27FC236}">
                <a16:creationId xmlns:a16="http://schemas.microsoft.com/office/drawing/2014/main" id="{040D72F3-6257-7F4D-8F77-65005BD199BC}"/>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001251BD-C8E8-E243-B71A-D4869B6E5F3C}"/>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5126" name="Rectangle 6">
            <a:extLst>
              <a:ext uri="{FF2B5EF4-FFF2-40B4-BE49-F238E27FC236}">
                <a16:creationId xmlns:a16="http://schemas.microsoft.com/office/drawing/2014/main" id="{F63962F5-633E-1849-996F-3F3FF409D854}"/>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u="none"/>
            </a:lvl1pPr>
          </a:lstStyle>
          <a:p>
            <a:endParaRPr lang="de-DE" altLang="de-DE"/>
          </a:p>
        </p:txBody>
      </p:sp>
      <p:sp>
        <p:nvSpPr>
          <p:cNvPr id="5127" name="Rectangle 7">
            <a:extLst>
              <a:ext uri="{FF2B5EF4-FFF2-40B4-BE49-F238E27FC236}">
                <a16:creationId xmlns:a16="http://schemas.microsoft.com/office/drawing/2014/main" id="{3102C375-A31B-E043-BE39-76412CB836F1}"/>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u="none"/>
            </a:lvl1pPr>
          </a:lstStyle>
          <a:p>
            <a:fld id="{FD0922CE-4023-6C48-A00B-3A0FDFC08459}"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2DD080-DDAE-1148-8ABF-4B62828FC98F}"/>
              </a:ext>
            </a:extLst>
          </p:cNvPr>
          <p:cNvSpPr>
            <a:spLocks noGrp="1" noChangeArrowheads="1"/>
          </p:cNvSpPr>
          <p:nvPr>
            <p:ph type="sldNum" sz="quarter" idx="5"/>
          </p:nvPr>
        </p:nvSpPr>
        <p:spPr>
          <a:ln/>
        </p:spPr>
        <p:txBody>
          <a:bodyPr/>
          <a:lstStyle/>
          <a:p>
            <a:fld id="{51B1C35B-6325-7641-964C-40DBCC783AE2}" type="slidenum">
              <a:rPr lang="de-DE" altLang="de-DE"/>
              <a:pPr/>
              <a:t>1</a:t>
            </a:fld>
            <a:endParaRPr lang="de-DE" altLang="de-DE"/>
          </a:p>
        </p:txBody>
      </p:sp>
      <p:sp>
        <p:nvSpPr>
          <p:cNvPr id="12290" name="Rectangle 2">
            <a:extLst>
              <a:ext uri="{FF2B5EF4-FFF2-40B4-BE49-F238E27FC236}">
                <a16:creationId xmlns:a16="http://schemas.microsoft.com/office/drawing/2014/main" id="{DC63B6C0-D618-4F44-84CC-2CD203976220}"/>
              </a:ext>
            </a:extLst>
          </p:cNvPr>
          <p:cNvSpPr>
            <a:spLocks noChangeArrowheads="1" noTextEdit="1"/>
          </p:cNvSpPr>
          <p:nvPr>
            <p:ph type="sldImg"/>
          </p:nvPr>
        </p:nvSpPr>
        <p:spPr>
          <a:ln/>
        </p:spPr>
      </p:sp>
      <p:sp>
        <p:nvSpPr>
          <p:cNvPr id="12291" name="Rectangle 3">
            <a:extLst>
              <a:ext uri="{FF2B5EF4-FFF2-40B4-BE49-F238E27FC236}">
                <a16:creationId xmlns:a16="http://schemas.microsoft.com/office/drawing/2014/main" id="{DE70B5DF-7498-254F-8F7D-2A098CB37A8B}"/>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4039BE-7253-BD47-BFF0-5B9DB6B16228}"/>
              </a:ext>
            </a:extLst>
          </p:cNvPr>
          <p:cNvSpPr>
            <a:spLocks noGrp="1" noChangeArrowheads="1"/>
          </p:cNvSpPr>
          <p:nvPr>
            <p:ph type="sldNum" sz="quarter" idx="5"/>
          </p:nvPr>
        </p:nvSpPr>
        <p:spPr>
          <a:ln/>
        </p:spPr>
        <p:txBody>
          <a:bodyPr/>
          <a:lstStyle/>
          <a:p>
            <a:fld id="{E415DE36-8B41-9442-9987-70035C850906}" type="slidenum">
              <a:rPr lang="de-DE" altLang="de-DE"/>
              <a:pPr/>
              <a:t>10</a:t>
            </a:fld>
            <a:endParaRPr lang="de-DE" altLang="de-DE"/>
          </a:p>
        </p:txBody>
      </p:sp>
      <p:sp>
        <p:nvSpPr>
          <p:cNvPr id="52226" name="Rectangle 2">
            <a:extLst>
              <a:ext uri="{FF2B5EF4-FFF2-40B4-BE49-F238E27FC236}">
                <a16:creationId xmlns:a16="http://schemas.microsoft.com/office/drawing/2014/main" id="{22B727E7-7A85-CF4F-9B81-DD40FB32B023}"/>
              </a:ext>
            </a:extLst>
          </p:cNvPr>
          <p:cNvSpPr>
            <a:spLocks noChangeArrowheads="1" noTextEdit="1"/>
          </p:cNvSpPr>
          <p:nvPr>
            <p:ph type="sldImg"/>
          </p:nvPr>
        </p:nvSpPr>
        <p:spPr>
          <a:ln/>
        </p:spPr>
      </p:sp>
      <p:sp>
        <p:nvSpPr>
          <p:cNvPr id="52227" name="Rectangle 3">
            <a:extLst>
              <a:ext uri="{FF2B5EF4-FFF2-40B4-BE49-F238E27FC236}">
                <a16:creationId xmlns:a16="http://schemas.microsoft.com/office/drawing/2014/main" id="{6E710168-F964-F84A-8681-04D03516C6DE}"/>
              </a:ext>
            </a:extLst>
          </p:cNvPr>
          <p:cNvSpPr>
            <a:spLocks noGrp="1" noChangeArrowheads="1"/>
          </p:cNvSpPr>
          <p:nvPr>
            <p:ph type="body" idx="1"/>
          </p:nvPr>
        </p:nvSpPr>
        <p:spPr/>
        <p:txBody>
          <a:bodyPr/>
          <a:lstStyle/>
          <a:p>
            <a:r>
              <a:rPr lang="de-DE" altLang="de-DE"/>
              <a:t>Als Bruthöhle nutzt der Wendehals neben Spechthöhlen und Nistkästen auch ausgefaulte Baumhöhlen, öfter auch morsche Pfähle oder andere Hohlräume. Vor endgültiger Auswahl werden mehrere Brutplätze untersucht. </a:t>
            </a:r>
            <a:r>
              <a:rPr lang="de-DE" altLang="ja-JP"/>
              <a:t>Öfters werden auch fertige oder im Bau befindliche Nester anderer Vögel (z.B. Trauerschnäpper, Gartenrotschwanz, Meisen, Feldsperling oder Star) hinausgeworfen oder einfach überbaut. z.T. werden sogar Eier oder Jungvögel herausgetragen und bisweilen auch getötet.</a:t>
            </a:r>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8EB91E-4F76-D847-B4C8-507E191BA36C}"/>
              </a:ext>
            </a:extLst>
          </p:cNvPr>
          <p:cNvSpPr>
            <a:spLocks noGrp="1" noChangeArrowheads="1"/>
          </p:cNvSpPr>
          <p:nvPr>
            <p:ph type="sldNum" sz="quarter" idx="5"/>
          </p:nvPr>
        </p:nvSpPr>
        <p:spPr>
          <a:ln/>
        </p:spPr>
        <p:txBody>
          <a:bodyPr/>
          <a:lstStyle/>
          <a:p>
            <a:fld id="{15A35307-68E2-4E40-B397-95C6662D6964}" type="slidenum">
              <a:rPr lang="de-DE" altLang="de-DE"/>
              <a:pPr/>
              <a:t>11</a:t>
            </a:fld>
            <a:endParaRPr lang="de-DE" altLang="de-DE"/>
          </a:p>
        </p:txBody>
      </p:sp>
      <p:sp>
        <p:nvSpPr>
          <p:cNvPr id="73730" name="Rectangle 2">
            <a:extLst>
              <a:ext uri="{FF2B5EF4-FFF2-40B4-BE49-F238E27FC236}">
                <a16:creationId xmlns:a16="http://schemas.microsoft.com/office/drawing/2014/main" id="{E91395E3-C760-9E4A-B868-DB01D650866D}"/>
              </a:ext>
            </a:extLst>
          </p:cNvPr>
          <p:cNvSpPr>
            <a:spLocks noChangeArrowheads="1" noTextEdit="1"/>
          </p:cNvSpPr>
          <p:nvPr>
            <p:ph type="sldImg"/>
          </p:nvPr>
        </p:nvSpPr>
        <p:spPr>
          <a:ln/>
        </p:spPr>
      </p:sp>
      <p:sp>
        <p:nvSpPr>
          <p:cNvPr id="73731" name="Rectangle 3">
            <a:extLst>
              <a:ext uri="{FF2B5EF4-FFF2-40B4-BE49-F238E27FC236}">
                <a16:creationId xmlns:a16="http://schemas.microsoft.com/office/drawing/2014/main" id="{30454677-E803-0448-BFA4-7785A6EAD48C}"/>
              </a:ext>
            </a:extLst>
          </p:cNvPr>
          <p:cNvSpPr>
            <a:spLocks noGrp="1" noChangeArrowheads="1"/>
          </p:cNvSpPr>
          <p:nvPr>
            <p:ph type="body" idx="1"/>
          </p:nvPr>
        </p:nvSpPr>
        <p:spPr/>
        <p:txBody>
          <a:bodyPr/>
          <a:lstStyle/>
          <a:p>
            <a:r>
              <a:rPr lang="de-DE" altLang="de-DE"/>
              <a:t>Eier elliptisch bis oval, weiss. Beide Eltern brüten.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509D1F-954A-5840-9854-88CFD1167AA1}"/>
              </a:ext>
            </a:extLst>
          </p:cNvPr>
          <p:cNvSpPr>
            <a:spLocks noGrp="1" noChangeArrowheads="1"/>
          </p:cNvSpPr>
          <p:nvPr>
            <p:ph type="sldNum" sz="quarter" idx="5"/>
          </p:nvPr>
        </p:nvSpPr>
        <p:spPr>
          <a:ln/>
        </p:spPr>
        <p:txBody>
          <a:bodyPr/>
          <a:lstStyle/>
          <a:p>
            <a:fld id="{30A9F1C3-E243-6A46-AC29-55BDA2792BF0}" type="slidenum">
              <a:rPr lang="de-DE" altLang="de-DE"/>
              <a:pPr/>
              <a:t>12</a:t>
            </a:fld>
            <a:endParaRPr lang="de-DE" altLang="de-DE"/>
          </a:p>
        </p:txBody>
      </p:sp>
      <p:sp>
        <p:nvSpPr>
          <p:cNvPr id="75778" name="Rectangle 2">
            <a:extLst>
              <a:ext uri="{FF2B5EF4-FFF2-40B4-BE49-F238E27FC236}">
                <a16:creationId xmlns:a16="http://schemas.microsoft.com/office/drawing/2014/main" id="{789C1A32-8322-4D44-9CD9-E583F36C9936}"/>
              </a:ext>
            </a:extLst>
          </p:cNvPr>
          <p:cNvSpPr>
            <a:spLocks noChangeArrowheads="1" noTextEdit="1"/>
          </p:cNvSpPr>
          <p:nvPr>
            <p:ph type="sldImg"/>
          </p:nvPr>
        </p:nvSpPr>
        <p:spPr>
          <a:ln/>
        </p:spPr>
      </p:sp>
      <p:sp>
        <p:nvSpPr>
          <p:cNvPr id="75779" name="Rectangle 3">
            <a:extLst>
              <a:ext uri="{FF2B5EF4-FFF2-40B4-BE49-F238E27FC236}">
                <a16:creationId xmlns:a16="http://schemas.microsoft.com/office/drawing/2014/main" id="{36D9D3E6-B81E-2648-8DBB-0FA687017A4E}"/>
              </a:ext>
            </a:extLst>
          </p:cNvPr>
          <p:cNvSpPr>
            <a:spLocks noGrp="1" noChangeArrowheads="1"/>
          </p:cNvSpPr>
          <p:nvPr>
            <p:ph type="body" idx="1"/>
          </p:nvPr>
        </p:nvSpPr>
        <p:spPr/>
        <p:txBody>
          <a:bodyPr/>
          <a:lstStyle/>
          <a:p>
            <a:r>
              <a:rPr lang="de-DE" altLang="de-DE"/>
              <a:t>In den ersten Tagen werden die Jungen fast ohne Unterbrechung von den Eltern gewärmt: „Hudern“. Vom 5. Tag an kein ständiges Hudern mehr. Junge aber auch am 5. Tag noch völlig nackt. Im Alter von 12-14 Tagen kein Hudern mehr. Fütterung von beiden Eltern.</a:t>
            </a:r>
          </a:p>
          <a:p>
            <a:r>
              <a:rPr lang="de-DE" altLang="de-DE"/>
              <a:t>Wärmepyramide: frisch geschlüpfte Wendehälse hocken einander zugewandt auf den Fersen, berühren sich mit den Bäuchen und schlingen ihre kahlen Hälse umeinander und bilden einen dichten Knäuel, dies vermindert Wärmeverluste.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2849F0-146D-CE49-AC36-FF12F24414E0}"/>
              </a:ext>
            </a:extLst>
          </p:cNvPr>
          <p:cNvSpPr>
            <a:spLocks noGrp="1" noChangeArrowheads="1"/>
          </p:cNvSpPr>
          <p:nvPr>
            <p:ph type="sldNum" sz="quarter" idx="5"/>
          </p:nvPr>
        </p:nvSpPr>
        <p:spPr>
          <a:ln/>
        </p:spPr>
        <p:txBody>
          <a:bodyPr/>
          <a:lstStyle/>
          <a:p>
            <a:fld id="{FF79B110-5C53-A342-8F0E-04B1E159E9BA}" type="slidenum">
              <a:rPr lang="de-DE" altLang="de-DE"/>
              <a:pPr/>
              <a:t>13</a:t>
            </a:fld>
            <a:endParaRPr lang="de-DE" altLang="de-DE"/>
          </a:p>
        </p:txBody>
      </p:sp>
      <p:sp>
        <p:nvSpPr>
          <p:cNvPr id="77826" name="Rectangle 2">
            <a:extLst>
              <a:ext uri="{FF2B5EF4-FFF2-40B4-BE49-F238E27FC236}">
                <a16:creationId xmlns:a16="http://schemas.microsoft.com/office/drawing/2014/main" id="{EF9F7479-8D85-F24C-8DD4-8EC024103493}"/>
              </a:ext>
            </a:extLst>
          </p:cNvPr>
          <p:cNvSpPr>
            <a:spLocks noChangeArrowheads="1" noTextEdit="1"/>
          </p:cNvSpPr>
          <p:nvPr>
            <p:ph type="sldImg"/>
          </p:nvPr>
        </p:nvSpPr>
        <p:spPr>
          <a:ln/>
        </p:spPr>
      </p:sp>
      <p:sp>
        <p:nvSpPr>
          <p:cNvPr id="77827" name="Rectangle 3">
            <a:extLst>
              <a:ext uri="{FF2B5EF4-FFF2-40B4-BE49-F238E27FC236}">
                <a16:creationId xmlns:a16="http://schemas.microsoft.com/office/drawing/2014/main" id="{D4B9F555-A780-1F43-9502-93E0D7D5F434}"/>
              </a:ext>
            </a:extLst>
          </p:cNvPr>
          <p:cNvSpPr>
            <a:spLocks noGrp="1" noChangeArrowheads="1"/>
          </p:cNvSpPr>
          <p:nvPr>
            <p:ph type="body" idx="1"/>
          </p:nvPr>
        </p:nvSpPr>
        <p:spPr/>
        <p:txBody>
          <a:bodyPr/>
          <a:lstStyle/>
          <a:p>
            <a:r>
              <a:rPr lang="de-DE" altLang="de-DE"/>
              <a:t>Wendehälse tragen kaum Nestmaterial ein -&gt; deshalb hocken die Jungen auf dem rauhen Höhlenboden.</a:t>
            </a:r>
          </a:p>
          <a:p>
            <a:endParaRPr lang="de-DE" altLang="de-DE"/>
          </a:p>
          <a:p>
            <a:r>
              <a:rPr lang="de-DE" altLang="de-DE"/>
              <a:t>Ende der Brutperiode: Mitte Juli, spätestes Ausfliegen: 2. Augusthälfte.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D07845-B458-6441-916D-F56E63A5F2EC}"/>
              </a:ext>
            </a:extLst>
          </p:cNvPr>
          <p:cNvSpPr>
            <a:spLocks noGrp="1" noChangeArrowheads="1"/>
          </p:cNvSpPr>
          <p:nvPr>
            <p:ph type="sldNum" sz="quarter" idx="5"/>
          </p:nvPr>
        </p:nvSpPr>
        <p:spPr>
          <a:ln/>
        </p:spPr>
        <p:txBody>
          <a:bodyPr/>
          <a:lstStyle/>
          <a:p>
            <a:fld id="{55F0020E-94CB-DD4E-982C-59B98BE6CFB0}" type="slidenum">
              <a:rPr lang="de-DE" altLang="de-DE"/>
              <a:pPr/>
              <a:t>14</a:t>
            </a:fld>
            <a:endParaRPr lang="de-DE" altLang="de-DE"/>
          </a:p>
        </p:txBody>
      </p:sp>
      <p:sp>
        <p:nvSpPr>
          <p:cNvPr id="29698" name="Rectangle 2">
            <a:extLst>
              <a:ext uri="{FF2B5EF4-FFF2-40B4-BE49-F238E27FC236}">
                <a16:creationId xmlns:a16="http://schemas.microsoft.com/office/drawing/2014/main" id="{27FD5548-714A-8D4C-925E-AB94B22A74AA}"/>
              </a:ext>
            </a:extLst>
          </p:cNvPr>
          <p:cNvSpPr>
            <a:spLocks noChangeArrowheads="1" noTextEdit="1"/>
          </p:cNvSpPr>
          <p:nvPr>
            <p:ph type="sldImg"/>
          </p:nvPr>
        </p:nvSpPr>
        <p:spPr>
          <a:ln/>
        </p:spPr>
      </p:sp>
      <p:sp>
        <p:nvSpPr>
          <p:cNvPr id="29699" name="Rectangle 3">
            <a:extLst>
              <a:ext uri="{FF2B5EF4-FFF2-40B4-BE49-F238E27FC236}">
                <a16:creationId xmlns:a16="http://schemas.microsoft.com/office/drawing/2014/main" id="{B92A01F1-0129-6C4E-AB23-57F77A5D9B20}"/>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23F273-A211-0D45-AD9B-7B9BF7CAE31C}"/>
              </a:ext>
            </a:extLst>
          </p:cNvPr>
          <p:cNvSpPr>
            <a:spLocks noGrp="1" noChangeArrowheads="1"/>
          </p:cNvSpPr>
          <p:nvPr>
            <p:ph type="sldNum" sz="quarter" idx="5"/>
          </p:nvPr>
        </p:nvSpPr>
        <p:spPr>
          <a:ln/>
        </p:spPr>
        <p:txBody>
          <a:bodyPr/>
          <a:lstStyle/>
          <a:p>
            <a:fld id="{715EB860-092A-F540-8D57-6A37A19AF808}" type="slidenum">
              <a:rPr lang="de-DE" altLang="de-DE"/>
              <a:pPr/>
              <a:t>15</a:t>
            </a:fld>
            <a:endParaRPr lang="de-DE" altLang="de-DE"/>
          </a:p>
        </p:txBody>
      </p:sp>
      <p:sp>
        <p:nvSpPr>
          <p:cNvPr id="41986" name="Rectangle 2">
            <a:extLst>
              <a:ext uri="{FF2B5EF4-FFF2-40B4-BE49-F238E27FC236}">
                <a16:creationId xmlns:a16="http://schemas.microsoft.com/office/drawing/2014/main" id="{67997A58-0ECF-2D42-833E-B255DD4B68F6}"/>
              </a:ext>
            </a:extLst>
          </p:cNvPr>
          <p:cNvSpPr>
            <a:spLocks noChangeArrowheads="1" noTextEdit="1"/>
          </p:cNvSpPr>
          <p:nvPr>
            <p:ph type="sldImg"/>
          </p:nvPr>
        </p:nvSpPr>
        <p:spPr>
          <a:ln/>
        </p:spPr>
      </p:sp>
      <p:sp>
        <p:nvSpPr>
          <p:cNvPr id="41987" name="Rectangle 3">
            <a:extLst>
              <a:ext uri="{FF2B5EF4-FFF2-40B4-BE49-F238E27FC236}">
                <a16:creationId xmlns:a16="http://schemas.microsoft.com/office/drawing/2014/main" id="{F64DBB40-D652-7447-8939-2841E9E9F7A5}"/>
              </a:ext>
            </a:extLst>
          </p:cNvPr>
          <p:cNvSpPr>
            <a:spLocks noGrp="1" noChangeArrowheads="1"/>
          </p:cNvSpPr>
          <p:nvPr>
            <p:ph type="body" idx="1"/>
          </p:nvPr>
        </p:nvSpPr>
        <p:spPr/>
        <p:txBody>
          <a:bodyPr/>
          <a:lstStyle/>
          <a:p>
            <a:r>
              <a:rPr lang="de-DE" altLang="de-DE"/>
              <a:t>Andere Spechtarten sind ausgesprochene Standvögel. Auch der Grünspecht, welcher sich wie der Wendehals hauptsächlich von Ameisen ernährt, überwintert bei uns. Der Grund für diese Sonderstellung ist unbekannt. Der Wendehals fliegt jährlich 10‘000 km hin und zurück.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232AA5-14A3-854F-8AB0-3A3D5BA4EC2B}"/>
              </a:ext>
            </a:extLst>
          </p:cNvPr>
          <p:cNvSpPr>
            <a:spLocks noGrp="1" noChangeArrowheads="1"/>
          </p:cNvSpPr>
          <p:nvPr>
            <p:ph type="sldNum" sz="quarter" idx="5"/>
          </p:nvPr>
        </p:nvSpPr>
        <p:spPr>
          <a:ln/>
        </p:spPr>
        <p:txBody>
          <a:bodyPr/>
          <a:lstStyle/>
          <a:p>
            <a:fld id="{D047FEEB-7EA2-5240-AD44-CEAA4A30544C}" type="slidenum">
              <a:rPr lang="de-DE" altLang="de-DE"/>
              <a:pPr/>
              <a:t>16</a:t>
            </a:fld>
            <a:endParaRPr lang="de-DE" altLang="de-DE"/>
          </a:p>
        </p:txBody>
      </p:sp>
      <p:sp>
        <p:nvSpPr>
          <p:cNvPr id="43010" name="Rectangle 2">
            <a:extLst>
              <a:ext uri="{FF2B5EF4-FFF2-40B4-BE49-F238E27FC236}">
                <a16:creationId xmlns:a16="http://schemas.microsoft.com/office/drawing/2014/main" id="{D004EB60-118D-A544-B7E8-F15BEA42A791}"/>
              </a:ext>
            </a:extLst>
          </p:cNvPr>
          <p:cNvSpPr>
            <a:spLocks noChangeArrowheads="1" noTextEdit="1"/>
          </p:cNvSpPr>
          <p:nvPr>
            <p:ph type="sldImg"/>
          </p:nvPr>
        </p:nvSpPr>
        <p:spPr>
          <a:ln/>
        </p:spPr>
      </p:sp>
      <p:sp>
        <p:nvSpPr>
          <p:cNvPr id="43011" name="Rectangle 3">
            <a:extLst>
              <a:ext uri="{FF2B5EF4-FFF2-40B4-BE49-F238E27FC236}">
                <a16:creationId xmlns:a16="http://schemas.microsoft.com/office/drawing/2014/main" id="{F98CA8D2-72AA-1041-B29B-1E745A69529A}"/>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27F66A-29B1-504E-94A7-94E57ED5B900}"/>
              </a:ext>
            </a:extLst>
          </p:cNvPr>
          <p:cNvSpPr>
            <a:spLocks noGrp="1" noChangeArrowheads="1"/>
          </p:cNvSpPr>
          <p:nvPr>
            <p:ph type="sldNum" sz="quarter" idx="5"/>
          </p:nvPr>
        </p:nvSpPr>
        <p:spPr>
          <a:ln/>
        </p:spPr>
        <p:txBody>
          <a:bodyPr/>
          <a:lstStyle/>
          <a:p>
            <a:fld id="{A4326A3D-C9D0-4A4D-ADF5-462B59E890D6}" type="slidenum">
              <a:rPr lang="de-DE" altLang="de-DE"/>
              <a:pPr/>
              <a:t>17</a:t>
            </a:fld>
            <a:endParaRPr lang="de-DE" altLang="de-DE"/>
          </a:p>
        </p:txBody>
      </p:sp>
      <p:sp>
        <p:nvSpPr>
          <p:cNvPr id="83970" name="Rectangle 2">
            <a:extLst>
              <a:ext uri="{FF2B5EF4-FFF2-40B4-BE49-F238E27FC236}">
                <a16:creationId xmlns:a16="http://schemas.microsoft.com/office/drawing/2014/main" id="{4ECA4AED-4FE2-1845-A206-12B56EA75B99}"/>
              </a:ext>
            </a:extLst>
          </p:cNvPr>
          <p:cNvSpPr>
            <a:spLocks noChangeArrowheads="1" noTextEdit="1"/>
          </p:cNvSpPr>
          <p:nvPr>
            <p:ph type="sldImg"/>
          </p:nvPr>
        </p:nvSpPr>
        <p:spPr>
          <a:ln/>
        </p:spPr>
      </p:sp>
      <p:sp>
        <p:nvSpPr>
          <p:cNvPr id="83971" name="Rectangle 3">
            <a:extLst>
              <a:ext uri="{FF2B5EF4-FFF2-40B4-BE49-F238E27FC236}">
                <a16:creationId xmlns:a16="http://schemas.microsoft.com/office/drawing/2014/main" id="{694D28AB-F524-BF4B-8FFC-D337FF92E140}"/>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F31086-3BA4-2249-908D-01C30F68E036}"/>
              </a:ext>
            </a:extLst>
          </p:cNvPr>
          <p:cNvSpPr>
            <a:spLocks noGrp="1" noChangeArrowheads="1"/>
          </p:cNvSpPr>
          <p:nvPr>
            <p:ph type="sldNum" sz="quarter" idx="5"/>
          </p:nvPr>
        </p:nvSpPr>
        <p:spPr>
          <a:ln/>
        </p:spPr>
        <p:txBody>
          <a:bodyPr/>
          <a:lstStyle/>
          <a:p>
            <a:fld id="{A34EFD0A-FB15-6940-B6AF-59BFBE93C3F9}" type="slidenum">
              <a:rPr lang="de-DE" altLang="de-DE"/>
              <a:pPr/>
              <a:t>18</a:t>
            </a:fld>
            <a:endParaRPr lang="de-DE" altLang="de-DE"/>
          </a:p>
        </p:txBody>
      </p:sp>
      <p:sp>
        <p:nvSpPr>
          <p:cNvPr id="86018" name="Rectangle 2">
            <a:extLst>
              <a:ext uri="{FF2B5EF4-FFF2-40B4-BE49-F238E27FC236}">
                <a16:creationId xmlns:a16="http://schemas.microsoft.com/office/drawing/2014/main" id="{680D0D21-BA36-C143-A8CD-DFC3498DB352}"/>
              </a:ext>
            </a:extLst>
          </p:cNvPr>
          <p:cNvSpPr>
            <a:spLocks noChangeArrowheads="1" noTextEdit="1"/>
          </p:cNvSpPr>
          <p:nvPr>
            <p:ph type="sldImg"/>
          </p:nvPr>
        </p:nvSpPr>
        <p:spPr>
          <a:ln/>
        </p:spPr>
      </p:sp>
      <p:sp>
        <p:nvSpPr>
          <p:cNvPr id="86019" name="Rectangle 3">
            <a:extLst>
              <a:ext uri="{FF2B5EF4-FFF2-40B4-BE49-F238E27FC236}">
                <a16:creationId xmlns:a16="http://schemas.microsoft.com/office/drawing/2014/main" id="{31BC564E-5F9C-BF4E-A976-3D138D8563E3}"/>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23FE10-4F1F-9D4B-A470-EC24EA87AEF9}"/>
              </a:ext>
            </a:extLst>
          </p:cNvPr>
          <p:cNvSpPr>
            <a:spLocks noGrp="1" noChangeArrowheads="1"/>
          </p:cNvSpPr>
          <p:nvPr>
            <p:ph type="sldNum" sz="quarter" idx="5"/>
          </p:nvPr>
        </p:nvSpPr>
        <p:spPr>
          <a:ln/>
        </p:spPr>
        <p:txBody>
          <a:bodyPr/>
          <a:lstStyle/>
          <a:p>
            <a:fld id="{A6E0EF61-03AB-364E-89A2-6D5A18C8BC29}" type="slidenum">
              <a:rPr lang="de-DE" altLang="de-DE"/>
              <a:pPr/>
              <a:t>19</a:t>
            </a:fld>
            <a:endParaRPr lang="de-DE" altLang="de-DE"/>
          </a:p>
        </p:txBody>
      </p:sp>
      <p:sp>
        <p:nvSpPr>
          <p:cNvPr id="88066" name="Rectangle 2">
            <a:extLst>
              <a:ext uri="{FF2B5EF4-FFF2-40B4-BE49-F238E27FC236}">
                <a16:creationId xmlns:a16="http://schemas.microsoft.com/office/drawing/2014/main" id="{B02CBE40-A52F-9344-8194-501D7DA72E5F}"/>
              </a:ext>
            </a:extLst>
          </p:cNvPr>
          <p:cNvSpPr>
            <a:spLocks noChangeArrowheads="1" noTextEdit="1"/>
          </p:cNvSpPr>
          <p:nvPr>
            <p:ph type="sldImg"/>
          </p:nvPr>
        </p:nvSpPr>
        <p:spPr>
          <a:ln/>
        </p:spPr>
      </p:sp>
      <p:sp>
        <p:nvSpPr>
          <p:cNvPr id="88067" name="Rectangle 3">
            <a:extLst>
              <a:ext uri="{FF2B5EF4-FFF2-40B4-BE49-F238E27FC236}">
                <a16:creationId xmlns:a16="http://schemas.microsoft.com/office/drawing/2014/main" id="{DE7F1CDC-F8AC-0F49-9BD7-81D46694E8A0}"/>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B454115-5F84-2E4C-B8E4-50FA8A3D6D7D}"/>
              </a:ext>
            </a:extLst>
          </p:cNvPr>
          <p:cNvSpPr>
            <a:spLocks noGrp="1" noChangeArrowheads="1"/>
          </p:cNvSpPr>
          <p:nvPr>
            <p:ph type="sldNum" sz="quarter" idx="5"/>
          </p:nvPr>
        </p:nvSpPr>
        <p:spPr>
          <a:ln/>
        </p:spPr>
        <p:txBody>
          <a:bodyPr/>
          <a:lstStyle/>
          <a:p>
            <a:fld id="{D26120D6-21AE-E942-8B9D-7713F0579260}" type="slidenum">
              <a:rPr lang="de-DE" altLang="de-DE"/>
              <a:pPr/>
              <a:t>2</a:t>
            </a:fld>
            <a:endParaRPr lang="de-DE" altLang="de-DE"/>
          </a:p>
        </p:txBody>
      </p:sp>
      <p:sp>
        <p:nvSpPr>
          <p:cNvPr id="24578" name="Rectangle 2">
            <a:extLst>
              <a:ext uri="{FF2B5EF4-FFF2-40B4-BE49-F238E27FC236}">
                <a16:creationId xmlns:a16="http://schemas.microsoft.com/office/drawing/2014/main" id="{7464C06F-6FA7-4849-85AD-E56E58506E4D}"/>
              </a:ext>
            </a:extLst>
          </p:cNvPr>
          <p:cNvSpPr>
            <a:spLocks noChangeArrowheads="1" noTextEdit="1"/>
          </p:cNvSpPr>
          <p:nvPr>
            <p:ph type="sldImg"/>
          </p:nvPr>
        </p:nvSpPr>
        <p:spPr>
          <a:ln/>
        </p:spPr>
      </p:sp>
      <p:sp>
        <p:nvSpPr>
          <p:cNvPr id="24579" name="Rectangle 3">
            <a:extLst>
              <a:ext uri="{FF2B5EF4-FFF2-40B4-BE49-F238E27FC236}">
                <a16:creationId xmlns:a16="http://schemas.microsoft.com/office/drawing/2014/main" id="{6DE6BC14-1C8D-6D42-9B4C-A269081B2EA8}"/>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EC5FF1E-10E1-ED48-A386-9F6D126EEDC5}"/>
              </a:ext>
            </a:extLst>
          </p:cNvPr>
          <p:cNvSpPr>
            <a:spLocks noGrp="1" noChangeArrowheads="1"/>
          </p:cNvSpPr>
          <p:nvPr>
            <p:ph type="sldNum" sz="quarter" idx="5"/>
          </p:nvPr>
        </p:nvSpPr>
        <p:spPr>
          <a:ln/>
        </p:spPr>
        <p:txBody>
          <a:bodyPr/>
          <a:lstStyle/>
          <a:p>
            <a:fld id="{AE196B4B-6605-444C-AB70-0A911D77C029}" type="slidenum">
              <a:rPr lang="de-DE" altLang="de-DE"/>
              <a:pPr/>
              <a:t>20</a:t>
            </a:fld>
            <a:endParaRPr lang="de-DE" altLang="de-DE"/>
          </a:p>
        </p:txBody>
      </p:sp>
      <p:sp>
        <p:nvSpPr>
          <p:cNvPr id="90114" name="Rectangle 2">
            <a:extLst>
              <a:ext uri="{FF2B5EF4-FFF2-40B4-BE49-F238E27FC236}">
                <a16:creationId xmlns:a16="http://schemas.microsoft.com/office/drawing/2014/main" id="{292182B3-02CC-474F-8990-96123A0F2846}"/>
              </a:ext>
            </a:extLst>
          </p:cNvPr>
          <p:cNvSpPr>
            <a:spLocks noChangeArrowheads="1" noTextEdit="1"/>
          </p:cNvSpPr>
          <p:nvPr>
            <p:ph type="sldImg"/>
          </p:nvPr>
        </p:nvSpPr>
        <p:spPr>
          <a:ln/>
        </p:spPr>
      </p:sp>
      <p:sp>
        <p:nvSpPr>
          <p:cNvPr id="90115" name="Rectangle 3">
            <a:extLst>
              <a:ext uri="{FF2B5EF4-FFF2-40B4-BE49-F238E27FC236}">
                <a16:creationId xmlns:a16="http://schemas.microsoft.com/office/drawing/2014/main" id="{4A8AD23F-B0F4-3C4D-90AF-232938637BED}"/>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2E7621-A584-7447-8756-8C96A2198BDA}"/>
              </a:ext>
            </a:extLst>
          </p:cNvPr>
          <p:cNvSpPr>
            <a:spLocks noGrp="1" noChangeArrowheads="1"/>
          </p:cNvSpPr>
          <p:nvPr>
            <p:ph type="sldNum" sz="quarter" idx="5"/>
          </p:nvPr>
        </p:nvSpPr>
        <p:spPr>
          <a:ln/>
        </p:spPr>
        <p:txBody>
          <a:bodyPr/>
          <a:lstStyle/>
          <a:p>
            <a:fld id="{A3FD293E-18A9-BA4D-B7B2-643FBFC9A3C5}" type="slidenum">
              <a:rPr lang="de-DE" altLang="de-DE"/>
              <a:pPr/>
              <a:t>21</a:t>
            </a:fld>
            <a:endParaRPr lang="de-DE" altLang="de-DE"/>
          </a:p>
        </p:txBody>
      </p:sp>
      <p:sp>
        <p:nvSpPr>
          <p:cNvPr id="92162" name="Rectangle 2">
            <a:extLst>
              <a:ext uri="{FF2B5EF4-FFF2-40B4-BE49-F238E27FC236}">
                <a16:creationId xmlns:a16="http://schemas.microsoft.com/office/drawing/2014/main" id="{B06D9E3F-ABFA-374B-AA41-8363EC941BE7}"/>
              </a:ext>
            </a:extLst>
          </p:cNvPr>
          <p:cNvSpPr>
            <a:spLocks noChangeArrowheads="1" noTextEdit="1"/>
          </p:cNvSpPr>
          <p:nvPr>
            <p:ph type="sldImg"/>
          </p:nvPr>
        </p:nvSpPr>
        <p:spPr>
          <a:ln/>
        </p:spPr>
      </p:sp>
      <p:sp>
        <p:nvSpPr>
          <p:cNvPr id="92163" name="Rectangle 3">
            <a:extLst>
              <a:ext uri="{FF2B5EF4-FFF2-40B4-BE49-F238E27FC236}">
                <a16:creationId xmlns:a16="http://schemas.microsoft.com/office/drawing/2014/main" id="{064CF931-04A6-D247-85F0-9DEB19742332}"/>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773CE9-DDB6-EB4D-91EF-7D7A1F4A6914}"/>
              </a:ext>
            </a:extLst>
          </p:cNvPr>
          <p:cNvSpPr>
            <a:spLocks noGrp="1" noChangeArrowheads="1"/>
          </p:cNvSpPr>
          <p:nvPr>
            <p:ph type="sldNum" sz="quarter" idx="5"/>
          </p:nvPr>
        </p:nvSpPr>
        <p:spPr>
          <a:ln/>
        </p:spPr>
        <p:txBody>
          <a:bodyPr/>
          <a:lstStyle/>
          <a:p>
            <a:fld id="{AEE84A30-9020-2746-BB7D-B3C9780CA3D1}" type="slidenum">
              <a:rPr lang="de-DE" altLang="de-DE"/>
              <a:pPr/>
              <a:t>22</a:t>
            </a:fld>
            <a:endParaRPr lang="de-DE" altLang="de-DE"/>
          </a:p>
        </p:txBody>
      </p:sp>
      <p:sp>
        <p:nvSpPr>
          <p:cNvPr id="114690" name="Rectangle 2">
            <a:extLst>
              <a:ext uri="{FF2B5EF4-FFF2-40B4-BE49-F238E27FC236}">
                <a16:creationId xmlns:a16="http://schemas.microsoft.com/office/drawing/2014/main" id="{B4835F08-056F-9740-8635-B0957C64B76E}"/>
              </a:ext>
            </a:extLst>
          </p:cNvPr>
          <p:cNvSpPr>
            <a:spLocks noChangeArrowheads="1" noTextEdit="1"/>
          </p:cNvSpPr>
          <p:nvPr>
            <p:ph type="sldImg"/>
          </p:nvPr>
        </p:nvSpPr>
        <p:spPr>
          <a:ln/>
        </p:spPr>
      </p:sp>
      <p:sp>
        <p:nvSpPr>
          <p:cNvPr id="114691" name="Rectangle 3">
            <a:extLst>
              <a:ext uri="{FF2B5EF4-FFF2-40B4-BE49-F238E27FC236}">
                <a16:creationId xmlns:a16="http://schemas.microsoft.com/office/drawing/2014/main" id="{AEF4A0FC-B026-354A-8FDB-2707D4EC684A}"/>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9DFB10B-039B-7349-96C8-DDD6AAF1665A}"/>
              </a:ext>
            </a:extLst>
          </p:cNvPr>
          <p:cNvSpPr>
            <a:spLocks noGrp="1" noChangeArrowheads="1"/>
          </p:cNvSpPr>
          <p:nvPr>
            <p:ph type="sldNum" sz="quarter" idx="5"/>
          </p:nvPr>
        </p:nvSpPr>
        <p:spPr>
          <a:ln/>
        </p:spPr>
        <p:txBody>
          <a:bodyPr/>
          <a:lstStyle/>
          <a:p>
            <a:fld id="{24CA419B-A946-2545-BFA2-654666921802}" type="slidenum">
              <a:rPr lang="de-DE" altLang="de-DE"/>
              <a:pPr/>
              <a:t>23</a:t>
            </a:fld>
            <a:endParaRPr lang="de-DE" altLang="de-DE"/>
          </a:p>
        </p:txBody>
      </p:sp>
      <p:sp>
        <p:nvSpPr>
          <p:cNvPr id="116738" name="Rectangle 2">
            <a:extLst>
              <a:ext uri="{FF2B5EF4-FFF2-40B4-BE49-F238E27FC236}">
                <a16:creationId xmlns:a16="http://schemas.microsoft.com/office/drawing/2014/main" id="{837547F3-F46B-F74D-BBE0-25838EE31219}"/>
              </a:ext>
            </a:extLst>
          </p:cNvPr>
          <p:cNvSpPr>
            <a:spLocks noChangeArrowheads="1" noTextEdit="1"/>
          </p:cNvSpPr>
          <p:nvPr>
            <p:ph type="sldImg"/>
          </p:nvPr>
        </p:nvSpPr>
        <p:spPr>
          <a:ln/>
        </p:spPr>
      </p:sp>
      <p:sp>
        <p:nvSpPr>
          <p:cNvPr id="116739" name="Rectangle 3">
            <a:extLst>
              <a:ext uri="{FF2B5EF4-FFF2-40B4-BE49-F238E27FC236}">
                <a16:creationId xmlns:a16="http://schemas.microsoft.com/office/drawing/2014/main" id="{3DF888CA-32C6-014B-A8FC-004C7874256C}"/>
              </a:ext>
            </a:extLst>
          </p:cNvPr>
          <p:cNvSpPr>
            <a:spLocks noGrp="1" noChangeArrowheads="1"/>
          </p:cNvSpPr>
          <p:nvPr>
            <p:ph type="body" idx="1"/>
          </p:nvPr>
        </p:nvSpPr>
        <p:spPr/>
        <p:txBody>
          <a:bodyPr/>
          <a:lstStyle/>
          <a:p>
            <a:r>
              <a:rPr lang="de-DE" altLang="de-DE"/>
              <a:t>Der gestaffelte Schnitt ist wichtig für die Erreichbarkeit </a:t>
            </a:r>
            <a:r>
              <a:rPr lang="de-DE" altLang="ja-JP"/>
              <a:t>der Wiesenameisen, welche die Hauptnahrung des Wendehalses sind. (siehe nächste Folie)</a:t>
            </a:r>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C91BC5-E338-CF44-8828-2586FAF3DFDB}"/>
              </a:ext>
            </a:extLst>
          </p:cNvPr>
          <p:cNvSpPr>
            <a:spLocks noGrp="1" noChangeArrowheads="1"/>
          </p:cNvSpPr>
          <p:nvPr>
            <p:ph type="sldNum" sz="quarter" idx="5"/>
          </p:nvPr>
        </p:nvSpPr>
        <p:spPr>
          <a:ln/>
        </p:spPr>
        <p:txBody>
          <a:bodyPr/>
          <a:lstStyle/>
          <a:p>
            <a:fld id="{3E78DAA4-1312-5845-B366-DE168BD1FD3B}" type="slidenum">
              <a:rPr lang="de-DE" altLang="de-DE"/>
              <a:pPr/>
              <a:t>24</a:t>
            </a:fld>
            <a:endParaRPr lang="de-DE" altLang="de-DE"/>
          </a:p>
        </p:txBody>
      </p:sp>
      <p:sp>
        <p:nvSpPr>
          <p:cNvPr id="44034" name="Rectangle 2">
            <a:extLst>
              <a:ext uri="{FF2B5EF4-FFF2-40B4-BE49-F238E27FC236}">
                <a16:creationId xmlns:a16="http://schemas.microsoft.com/office/drawing/2014/main" id="{C63EB37A-2EA6-8848-958A-3FEBE7C5A476}"/>
              </a:ext>
            </a:extLst>
          </p:cNvPr>
          <p:cNvSpPr>
            <a:spLocks noChangeArrowheads="1" noTextEdit="1"/>
          </p:cNvSpPr>
          <p:nvPr>
            <p:ph type="sldImg"/>
          </p:nvPr>
        </p:nvSpPr>
        <p:spPr>
          <a:ln/>
        </p:spPr>
      </p:sp>
      <p:sp>
        <p:nvSpPr>
          <p:cNvPr id="44035" name="Rectangle 3">
            <a:extLst>
              <a:ext uri="{FF2B5EF4-FFF2-40B4-BE49-F238E27FC236}">
                <a16:creationId xmlns:a16="http://schemas.microsoft.com/office/drawing/2014/main" id="{8E37E21D-A541-9A42-AE8F-35785991638E}"/>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40A0FC9-873C-1E48-BF66-39904029AF64}"/>
              </a:ext>
            </a:extLst>
          </p:cNvPr>
          <p:cNvSpPr>
            <a:spLocks noGrp="1" noChangeArrowheads="1"/>
          </p:cNvSpPr>
          <p:nvPr>
            <p:ph type="sldNum" sz="quarter" idx="5"/>
          </p:nvPr>
        </p:nvSpPr>
        <p:spPr>
          <a:ln/>
        </p:spPr>
        <p:txBody>
          <a:bodyPr/>
          <a:lstStyle/>
          <a:p>
            <a:fld id="{A5FC7BF4-18D5-094E-AA35-31789DC6A420}" type="slidenum">
              <a:rPr lang="de-DE" altLang="de-DE"/>
              <a:pPr/>
              <a:t>25</a:t>
            </a:fld>
            <a:endParaRPr lang="de-DE" altLang="de-DE"/>
          </a:p>
        </p:txBody>
      </p:sp>
      <p:sp>
        <p:nvSpPr>
          <p:cNvPr id="98306" name="Rectangle 2">
            <a:extLst>
              <a:ext uri="{FF2B5EF4-FFF2-40B4-BE49-F238E27FC236}">
                <a16:creationId xmlns:a16="http://schemas.microsoft.com/office/drawing/2014/main" id="{C778F3FD-348F-9C47-9637-E42C621E8CBE}"/>
              </a:ext>
            </a:extLst>
          </p:cNvPr>
          <p:cNvSpPr>
            <a:spLocks noChangeArrowheads="1" noTextEdit="1"/>
          </p:cNvSpPr>
          <p:nvPr>
            <p:ph type="sldImg"/>
          </p:nvPr>
        </p:nvSpPr>
        <p:spPr>
          <a:ln/>
        </p:spPr>
      </p:sp>
      <p:sp>
        <p:nvSpPr>
          <p:cNvPr id="98307" name="Rectangle 3">
            <a:extLst>
              <a:ext uri="{FF2B5EF4-FFF2-40B4-BE49-F238E27FC236}">
                <a16:creationId xmlns:a16="http://schemas.microsoft.com/office/drawing/2014/main" id="{95815EBE-B252-F14F-B0A9-7087791A0D2A}"/>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3CCF14-E49B-BD42-85F1-5912E24B5844}"/>
              </a:ext>
            </a:extLst>
          </p:cNvPr>
          <p:cNvSpPr>
            <a:spLocks noGrp="1" noChangeArrowheads="1"/>
          </p:cNvSpPr>
          <p:nvPr>
            <p:ph type="sldNum" sz="quarter" idx="5"/>
          </p:nvPr>
        </p:nvSpPr>
        <p:spPr>
          <a:ln/>
        </p:spPr>
        <p:txBody>
          <a:bodyPr/>
          <a:lstStyle/>
          <a:p>
            <a:fld id="{9BB46C60-1C52-D940-B9DF-55F1305A1986}" type="slidenum">
              <a:rPr lang="de-DE" altLang="de-DE"/>
              <a:pPr/>
              <a:t>26</a:t>
            </a:fld>
            <a:endParaRPr lang="de-DE" altLang="de-DE"/>
          </a:p>
        </p:txBody>
      </p:sp>
      <p:sp>
        <p:nvSpPr>
          <p:cNvPr id="30722" name="Rectangle 2">
            <a:extLst>
              <a:ext uri="{FF2B5EF4-FFF2-40B4-BE49-F238E27FC236}">
                <a16:creationId xmlns:a16="http://schemas.microsoft.com/office/drawing/2014/main" id="{EB96283A-7148-8142-956D-2661B5DDFEEC}"/>
              </a:ext>
            </a:extLst>
          </p:cNvPr>
          <p:cNvSpPr>
            <a:spLocks noChangeArrowheads="1" noTextEdit="1"/>
          </p:cNvSpPr>
          <p:nvPr>
            <p:ph type="sldImg"/>
          </p:nvPr>
        </p:nvSpPr>
        <p:spPr>
          <a:ln/>
        </p:spPr>
      </p:sp>
      <p:sp>
        <p:nvSpPr>
          <p:cNvPr id="30723" name="Rectangle 3">
            <a:extLst>
              <a:ext uri="{FF2B5EF4-FFF2-40B4-BE49-F238E27FC236}">
                <a16:creationId xmlns:a16="http://schemas.microsoft.com/office/drawing/2014/main" id="{7809CD4E-927E-944C-876D-B3CB96342418}"/>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01E80E-5A45-424B-B945-6364E138545D}"/>
              </a:ext>
            </a:extLst>
          </p:cNvPr>
          <p:cNvSpPr>
            <a:spLocks noGrp="1" noChangeArrowheads="1"/>
          </p:cNvSpPr>
          <p:nvPr>
            <p:ph type="sldNum" sz="quarter" idx="5"/>
          </p:nvPr>
        </p:nvSpPr>
        <p:spPr>
          <a:ln/>
        </p:spPr>
        <p:txBody>
          <a:bodyPr/>
          <a:lstStyle/>
          <a:p>
            <a:fld id="{B19DA29F-B78C-CA40-AE63-FC533545080E}" type="slidenum">
              <a:rPr lang="de-DE" altLang="de-DE"/>
              <a:pPr/>
              <a:t>27</a:t>
            </a:fld>
            <a:endParaRPr lang="de-DE" altLang="de-DE"/>
          </a:p>
        </p:txBody>
      </p:sp>
      <p:sp>
        <p:nvSpPr>
          <p:cNvPr id="55298" name="Rectangle 2">
            <a:extLst>
              <a:ext uri="{FF2B5EF4-FFF2-40B4-BE49-F238E27FC236}">
                <a16:creationId xmlns:a16="http://schemas.microsoft.com/office/drawing/2014/main" id="{CA066F29-3749-804F-B1BE-0850AEF0F2FD}"/>
              </a:ext>
            </a:extLst>
          </p:cNvPr>
          <p:cNvSpPr>
            <a:spLocks noChangeArrowheads="1" noTextEdit="1"/>
          </p:cNvSpPr>
          <p:nvPr>
            <p:ph type="sldImg"/>
          </p:nvPr>
        </p:nvSpPr>
        <p:spPr>
          <a:ln/>
        </p:spPr>
      </p:sp>
      <p:sp>
        <p:nvSpPr>
          <p:cNvPr id="55299" name="Rectangle 3">
            <a:extLst>
              <a:ext uri="{FF2B5EF4-FFF2-40B4-BE49-F238E27FC236}">
                <a16:creationId xmlns:a16="http://schemas.microsoft.com/office/drawing/2014/main" id="{1544BB74-916A-6E48-9511-F84733EB32F7}"/>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D834D19-AD7D-8848-9AEA-D9FF192CE91B}"/>
              </a:ext>
            </a:extLst>
          </p:cNvPr>
          <p:cNvSpPr>
            <a:spLocks noGrp="1" noChangeArrowheads="1"/>
          </p:cNvSpPr>
          <p:nvPr>
            <p:ph type="sldNum" sz="quarter" idx="5"/>
          </p:nvPr>
        </p:nvSpPr>
        <p:spPr>
          <a:ln/>
        </p:spPr>
        <p:txBody>
          <a:bodyPr/>
          <a:lstStyle/>
          <a:p>
            <a:fld id="{7339EFF2-584B-9844-91C2-E6F408B8B65F}" type="slidenum">
              <a:rPr lang="de-DE" altLang="de-DE"/>
              <a:pPr/>
              <a:t>28</a:t>
            </a:fld>
            <a:endParaRPr lang="de-DE" altLang="de-DE"/>
          </a:p>
        </p:txBody>
      </p:sp>
      <p:sp>
        <p:nvSpPr>
          <p:cNvPr id="63490" name="Rectangle 2">
            <a:extLst>
              <a:ext uri="{FF2B5EF4-FFF2-40B4-BE49-F238E27FC236}">
                <a16:creationId xmlns:a16="http://schemas.microsoft.com/office/drawing/2014/main" id="{EE5DA4FF-43E4-D449-808F-5D65B1B10E75}"/>
              </a:ext>
            </a:extLst>
          </p:cNvPr>
          <p:cNvSpPr>
            <a:spLocks noChangeArrowheads="1" noTextEdit="1"/>
          </p:cNvSpPr>
          <p:nvPr>
            <p:ph type="sldImg"/>
          </p:nvPr>
        </p:nvSpPr>
        <p:spPr>
          <a:ln/>
        </p:spPr>
      </p:sp>
      <p:sp>
        <p:nvSpPr>
          <p:cNvPr id="63491" name="Rectangle 3">
            <a:extLst>
              <a:ext uri="{FF2B5EF4-FFF2-40B4-BE49-F238E27FC236}">
                <a16:creationId xmlns:a16="http://schemas.microsoft.com/office/drawing/2014/main" id="{EF581BD2-4862-274C-994C-588859ECFE89}"/>
              </a:ext>
            </a:extLst>
          </p:cNvPr>
          <p:cNvSpPr>
            <a:spLocks noGrp="1" noChangeArrowheads="1"/>
          </p:cNvSpPr>
          <p:nvPr>
            <p:ph type="body" idx="1"/>
          </p:nvPr>
        </p:nvSpPr>
        <p:spPr/>
        <p:txBody>
          <a:bodyPr/>
          <a:lstStyle/>
          <a:p>
            <a:r>
              <a:rPr lang="de-DE" altLang="de-DE"/>
              <a:t>Biozideinsatz wirkt sich widerum v.a. auf die Wiesenameisen und somit auf die Nahrung des Wendehalses negativ aus.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5B0933-937B-D542-B1EC-1A295A3148A2}"/>
              </a:ext>
            </a:extLst>
          </p:cNvPr>
          <p:cNvSpPr>
            <a:spLocks noGrp="1" noChangeArrowheads="1"/>
          </p:cNvSpPr>
          <p:nvPr>
            <p:ph type="sldNum" sz="quarter" idx="5"/>
          </p:nvPr>
        </p:nvSpPr>
        <p:spPr>
          <a:ln/>
        </p:spPr>
        <p:txBody>
          <a:bodyPr/>
          <a:lstStyle/>
          <a:p>
            <a:fld id="{26CFC5E9-4D98-B543-BC4B-F60867C19B44}" type="slidenum">
              <a:rPr lang="de-DE" altLang="de-DE"/>
              <a:pPr/>
              <a:t>29</a:t>
            </a:fld>
            <a:endParaRPr lang="de-DE" altLang="de-DE"/>
          </a:p>
        </p:txBody>
      </p:sp>
      <p:sp>
        <p:nvSpPr>
          <p:cNvPr id="64514" name="Rectangle 2">
            <a:extLst>
              <a:ext uri="{FF2B5EF4-FFF2-40B4-BE49-F238E27FC236}">
                <a16:creationId xmlns:a16="http://schemas.microsoft.com/office/drawing/2014/main" id="{86A178F1-02C1-2541-AFE1-4BECA4899109}"/>
              </a:ext>
            </a:extLst>
          </p:cNvPr>
          <p:cNvSpPr>
            <a:spLocks noChangeArrowheads="1" noTextEdit="1"/>
          </p:cNvSpPr>
          <p:nvPr>
            <p:ph type="sldImg"/>
          </p:nvPr>
        </p:nvSpPr>
        <p:spPr>
          <a:ln/>
        </p:spPr>
      </p:sp>
      <p:sp>
        <p:nvSpPr>
          <p:cNvPr id="64515" name="Rectangle 3">
            <a:extLst>
              <a:ext uri="{FF2B5EF4-FFF2-40B4-BE49-F238E27FC236}">
                <a16:creationId xmlns:a16="http://schemas.microsoft.com/office/drawing/2014/main" id="{DA7BFFEB-4003-B644-9DF5-0A68BCA01EB7}"/>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58BE19B-6A6B-F346-BBE0-8B633C228FEB}"/>
              </a:ext>
            </a:extLst>
          </p:cNvPr>
          <p:cNvSpPr>
            <a:spLocks noGrp="1" noChangeArrowheads="1"/>
          </p:cNvSpPr>
          <p:nvPr>
            <p:ph type="sldNum" sz="quarter" idx="5"/>
          </p:nvPr>
        </p:nvSpPr>
        <p:spPr>
          <a:ln/>
        </p:spPr>
        <p:txBody>
          <a:bodyPr/>
          <a:lstStyle/>
          <a:p>
            <a:fld id="{A206D3EF-8878-5F45-B7FB-829504D9B665}" type="slidenum">
              <a:rPr lang="de-DE" altLang="de-DE"/>
              <a:pPr/>
              <a:t>3</a:t>
            </a:fld>
            <a:endParaRPr lang="de-DE" altLang="de-DE"/>
          </a:p>
        </p:txBody>
      </p:sp>
      <p:sp>
        <p:nvSpPr>
          <p:cNvPr id="25602" name="Rectangle 2">
            <a:extLst>
              <a:ext uri="{FF2B5EF4-FFF2-40B4-BE49-F238E27FC236}">
                <a16:creationId xmlns:a16="http://schemas.microsoft.com/office/drawing/2014/main" id="{3ED1649A-21A5-A541-8C6C-E957CBF5B452}"/>
              </a:ext>
            </a:extLst>
          </p:cNvPr>
          <p:cNvSpPr>
            <a:spLocks noChangeArrowheads="1" noTextEdit="1"/>
          </p:cNvSpPr>
          <p:nvPr>
            <p:ph type="sldImg"/>
          </p:nvPr>
        </p:nvSpPr>
        <p:spPr>
          <a:ln/>
        </p:spPr>
      </p:sp>
      <p:sp>
        <p:nvSpPr>
          <p:cNvPr id="25603" name="Rectangle 3">
            <a:extLst>
              <a:ext uri="{FF2B5EF4-FFF2-40B4-BE49-F238E27FC236}">
                <a16:creationId xmlns:a16="http://schemas.microsoft.com/office/drawing/2014/main" id="{C2ABE388-A8FE-D145-B20B-547FA3421E73}"/>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584F78-BB48-5343-8B8F-059C1FB7760A}"/>
              </a:ext>
            </a:extLst>
          </p:cNvPr>
          <p:cNvSpPr>
            <a:spLocks noGrp="1" noChangeArrowheads="1"/>
          </p:cNvSpPr>
          <p:nvPr>
            <p:ph type="sldNum" sz="quarter" idx="5"/>
          </p:nvPr>
        </p:nvSpPr>
        <p:spPr>
          <a:ln/>
        </p:spPr>
        <p:txBody>
          <a:bodyPr/>
          <a:lstStyle/>
          <a:p>
            <a:fld id="{D88D53F4-C15E-D343-B3B1-BC700C416274}" type="slidenum">
              <a:rPr lang="de-DE" altLang="de-DE"/>
              <a:pPr/>
              <a:t>30</a:t>
            </a:fld>
            <a:endParaRPr lang="de-DE" altLang="de-DE"/>
          </a:p>
        </p:txBody>
      </p:sp>
      <p:sp>
        <p:nvSpPr>
          <p:cNvPr id="65538" name="Rectangle 2">
            <a:extLst>
              <a:ext uri="{FF2B5EF4-FFF2-40B4-BE49-F238E27FC236}">
                <a16:creationId xmlns:a16="http://schemas.microsoft.com/office/drawing/2014/main" id="{73650425-2ADC-9945-94A8-5E7B7BA95D42}"/>
              </a:ext>
            </a:extLst>
          </p:cNvPr>
          <p:cNvSpPr>
            <a:spLocks noChangeArrowheads="1" noTextEdit="1"/>
          </p:cNvSpPr>
          <p:nvPr>
            <p:ph type="sldImg"/>
          </p:nvPr>
        </p:nvSpPr>
        <p:spPr>
          <a:ln/>
        </p:spPr>
      </p:sp>
      <p:sp>
        <p:nvSpPr>
          <p:cNvPr id="65539" name="Rectangle 3">
            <a:extLst>
              <a:ext uri="{FF2B5EF4-FFF2-40B4-BE49-F238E27FC236}">
                <a16:creationId xmlns:a16="http://schemas.microsoft.com/office/drawing/2014/main" id="{00615097-8A44-804A-BFDA-5F80B4E0DEAF}"/>
              </a:ext>
            </a:extLst>
          </p:cNvPr>
          <p:cNvSpPr>
            <a:spLocks noGrp="1" noChangeArrowheads="1"/>
          </p:cNvSpPr>
          <p:nvPr>
            <p:ph type="body" idx="1"/>
          </p:nvPr>
        </p:nvSpPr>
        <p:spPr/>
        <p:txBody>
          <a:bodyPr/>
          <a:lstStyle/>
          <a:p>
            <a:r>
              <a:rPr lang="de-DE" altLang="de-DE"/>
              <a:t>Der extensive Unternutzen ist entscheidend für das </a:t>
            </a:r>
            <a:r>
              <a:rPr lang="de-DE" altLang="ja-JP"/>
              <a:t>Überleben der Ameisen. Auch ein noch so ausgedehnter Hochstammobstgarten nützt dem Wendehals nichts, wenn er keine Nahrung findet und keine Nistmöglichkeiten hat. </a:t>
            </a:r>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C5ECF3-BC72-6B4F-A253-9C409C67E257}"/>
              </a:ext>
            </a:extLst>
          </p:cNvPr>
          <p:cNvSpPr>
            <a:spLocks noGrp="1" noChangeArrowheads="1"/>
          </p:cNvSpPr>
          <p:nvPr>
            <p:ph type="sldNum" sz="quarter" idx="5"/>
          </p:nvPr>
        </p:nvSpPr>
        <p:spPr>
          <a:ln/>
        </p:spPr>
        <p:txBody>
          <a:bodyPr/>
          <a:lstStyle/>
          <a:p>
            <a:fld id="{D5092DDA-8289-B649-AF3E-E366B4F13B04}" type="slidenum">
              <a:rPr lang="de-DE" altLang="de-DE"/>
              <a:pPr/>
              <a:t>31</a:t>
            </a:fld>
            <a:endParaRPr lang="de-DE" altLang="de-DE"/>
          </a:p>
        </p:txBody>
      </p:sp>
      <p:sp>
        <p:nvSpPr>
          <p:cNvPr id="66562" name="Rectangle 2">
            <a:extLst>
              <a:ext uri="{FF2B5EF4-FFF2-40B4-BE49-F238E27FC236}">
                <a16:creationId xmlns:a16="http://schemas.microsoft.com/office/drawing/2014/main" id="{568C8D40-37FB-1F4A-90BB-D13A46C3101E}"/>
              </a:ext>
            </a:extLst>
          </p:cNvPr>
          <p:cNvSpPr>
            <a:spLocks noChangeArrowheads="1" noTextEdit="1"/>
          </p:cNvSpPr>
          <p:nvPr>
            <p:ph type="sldImg"/>
          </p:nvPr>
        </p:nvSpPr>
        <p:spPr>
          <a:ln/>
        </p:spPr>
      </p:sp>
      <p:sp>
        <p:nvSpPr>
          <p:cNvPr id="66563" name="Rectangle 3">
            <a:extLst>
              <a:ext uri="{FF2B5EF4-FFF2-40B4-BE49-F238E27FC236}">
                <a16:creationId xmlns:a16="http://schemas.microsoft.com/office/drawing/2014/main" id="{521D9404-1EE7-654E-9905-128DD7C8689F}"/>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D1D44A-172C-8846-97B9-805AE465C3B7}"/>
              </a:ext>
            </a:extLst>
          </p:cNvPr>
          <p:cNvSpPr>
            <a:spLocks noGrp="1" noChangeArrowheads="1"/>
          </p:cNvSpPr>
          <p:nvPr>
            <p:ph type="sldNum" sz="quarter" idx="5"/>
          </p:nvPr>
        </p:nvSpPr>
        <p:spPr>
          <a:ln/>
        </p:spPr>
        <p:txBody>
          <a:bodyPr/>
          <a:lstStyle/>
          <a:p>
            <a:fld id="{04D5B9A0-6BAF-1641-B1CF-DB7B280C929E}" type="slidenum">
              <a:rPr lang="de-DE" altLang="de-DE"/>
              <a:pPr/>
              <a:t>32</a:t>
            </a:fld>
            <a:endParaRPr lang="de-DE" altLang="de-DE"/>
          </a:p>
        </p:txBody>
      </p:sp>
      <p:sp>
        <p:nvSpPr>
          <p:cNvPr id="67586" name="Rectangle 2">
            <a:extLst>
              <a:ext uri="{FF2B5EF4-FFF2-40B4-BE49-F238E27FC236}">
                <a16:creationId xmlns:a16="http://schemas.microsoft.com/office/drawing/2014/main" id="{822FA84C-B3DC-4743-A26A-DD1125E07B1A}"/>
              </a:ext>
            </a:extLst>
          </p:cNvPr>
          <p:cNvSpPr>
            <a:spLocks noChangeArrowheads="1" noTextEdit="1"/>
          </p:cNvSpPr>
          <p:nvPr>
            <p:ph type="sldImg"/>
          </p:nvPr>
        </p:nvSpPr>
        <p:spPr>
          <a:ln/>
        </p:spPr>
      </p:sp>
      <p:sp>
        <p:nvSpPr>
          <p:cNvPr id="67587" name="Rectangle 3">
            <a:extLst>
              <a:ext uri="{FF2B5EF4-FFF2-40B4-BE49-F238E27FC236}">
                <a16:creationId xmlns:a16="http://schemas.microsoft.com/office/drawing/2014/main" id="{C5D07AE7-7E96-0F4E-9CD1-A9577873D8B3}"/>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2DBDAD-98B8-904B-81A7-FDB00FB6ABF2}"/>
              </a:ext>
            </a:extLst>
          </p:cNvPr>
          <p:cNvSpPr>
            <a:spLocks noGrp="1" noChangeArrowheads="1"/>
          </p:cNvSpPr>
          <p:nvPr>
            <p:ph type="sldNum" sz="quarter" idx="5"/>
          </p:nvPr>
        </p:nvSpPr>
        <p:spPr>
          <a:ln/>
        </p:spPr>
        <p:txBody>
          <a:bodyPr/>
          <a:lstStyle/>
          <a:p>
            <a:fld id="{A1791170-D27B-8947-91EB-07BBF0EF7737}" type="slidenum">
              <a:rPr lang="de-DE" altLang="de-DE"/>
              <a:pPr/>
              <a:t>33</a:t>
            </a:fld>
            <a:endParaRPr lang="de-DE" altLang="de-DE"/>
          </a:p>
        </p:txBody>
      </p:sp>
      <p:sp>
        <p:nvSpPr>
          <p:cNvPr id="110594" name="Rectangle 2">
            <a:extLst>
              <a:ext uri="{FF2B5EF4-FFF2-40B4-BE49-F238E27FC236}">
                <a16:creationId xmlns:a16="http://schemas.microsoft.com/office/drawing/2014/main" id="{DB19CFF7-1C90-394B-BEC2-53B4394C3AC3}"/>
              </a:ext>
            </a:extLst>
          </p:cNvPr>
          <p:cNvSpPr>
            <a:spLocks noChangeArrowheads="1" noTextEdit="1"/>
          </p:cNvSpPr>
          <p:nvPr>
            <p:ph type="sldImg"/>
          </p:nvPr>
        </p:nvSpPr>
        <p:spPr>
          <a:ln/>
        </p:spPr>
      </p:sp>
      <p:sp>
        <p:nvSpPr>
          <p:cNvPr id="110595" name="Rectangle 3">
            <a:extLst>
              <a:ext uri="{FF2B5EF4-FFF2-40B4-BE49-F238E27FC236}">
                <a16:creationId xmlns:a16="http://schemas.microsoft.com/office/drawing/2014/main" id="{26FA1394-2AC1-8442-BBE2-6A4E9C8FF5B7}"/>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5D22A7-9E99-CC4D-B014-AA8824E91D69}"/>
              </a:ext>
            </a:extLst>
          </p:cNvPr>
          <p:cNvSpPr>
            <a:spLocks noGrp="1" noChangeArrowheads="1"/>
          </p:cNvSpPr>
          <p:nvPr>
            <p:ph type="sldNum" sz="quarter" idx="5"/>
          </p:nvPr>
        </p:nvSpPr>
        <p:spPr>
          <a:ln/>
        </p:spPr>
        <p:txBody>
          <a:bodyPr/>
          <a:lstStyle/>
          <a:p>
            <a:fld id="{200DF99B-6430-1F44-8801-258F0A6DD10E}" type="slidenum">
              <a:rPr lang="de-DE" altLang="de-DE"/>
              <a:pPr/>
              <a:t>34</a:t>
            </a:fld>
            <a:endParaRPr lang="de-DE" altLang="de-DE"/>
          </a:p>
        </p:txBody>
      </p:sp>
      <p:sp>
        <p:nvSpPr>
          <p:cNvPr id="112642" name="Rectangle 2">
            <a:extLst>
              <a:ext uri="{FF2B5EF4-FFF2-40B4-BE49-F238E27FC236}">
                <a16:creationId xmlns:a16="http://schemas.microsoft.com/office/drawing/2014/main" id="{92C2172B-5302-BF48-AC4B-4840CB4A671C}"/>
              </a:ext>
            </a:extLst>
          </p:cNvPr>
          <p:cNvSpPr>
            <a:spLocks noChangeArrowheads="1" noTextEdit="1"/>
          </p:cNvSpPr>
          <p:nvPr>
            <p:ph type="sldImg"/>
          </p:nvPr>
        </p:nvSpPr>
        <p:spPr>
          <a:ln/>
        </p:spPr>
      </p:sp>
      <p:sp>
        <p:nvSpPr>
          <p:cNvPr id="112643" name="Rectangle 3">
            <a:extLst>
              <a:ext uri="{FF2B5EF4-FFF2-40B4-BE49-F238E27FC236}">
                <a16:creationId xmlns:a16="http://schemas.microsoft.com/office/drawing/2014/main" id="{E4DD231F-878A-D641-8E85-0C4D291BF2A2}"/>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C2C5D79-AD3A-5646-8284-84AEC7F2568F}"/>
              </a:ext>
            </a:extLst>
          </p:cNvPr>
          <p:cNvSpPr>
            <a:spLocks noGrp="1" noChangeArrowheads="1"/>
          </p:cNvSpPr>
          <p:nvPr>
            <p:ph type="sldNum" sz="quarter" idx="5"/>
          </p:nvPr>
        </p:nvSpPr>
        <p:spPr>
          <a:ln/>
        </p:spPr>
        <p:txBody>
          <a:bodyPr/>
          <a:lstStyle/>
          <a:p>
            <a:fld id="{4E8898B5-9FC1-4449-B2FD-2911501D9CDB}" type="slidenum">
              <a:rPr lang="de-DE" altLang="de-DE"/>
              <a:pPr/>
              <a:t>35</a:t>
            </a:fld>
            <a:endParaRPr lang="de-DE" altLang="de-DE"/>
          </a:p>
        </p:txBody>
      </p:sp>
      <p:sp>
        <p:nvSpPr>
          <p:cNvPr id="108546" name="Rectangle 2">
            <a:extLst>
              <a:ext uri="{FF2B5EF4-FFF2-40B4-BE49-F238E27FC236}">
                <a16:creationId xmlns:a16="http://schemas.microsoft.com/office/drawing/2014/main" id="{AAEAE81A-339C-7C4C-B624-C568BFED68EF}"/>
              </a:ext>
            </a:extLst>
          </p:cNvPr>
          <p:cNvSpPr>
            <a:spLocks noChangeArrowheads="1" noTextEdit="1"/>
          </p:cNvSpPr>
          <p:nvPr>
            <p:ph type="sldImg"/>
          </p:nvPr>
        </p:nvSpPr>
        <p:spPr>
          <a:ln/>
        </p:spPr>
      </p:sp>
      <p:sp>
        <p:nvSpPr>
          <p:cNvPr id="108547" name="Rectangle 3">
            <a:extLst>
              <a:ext uri="{FF2B5EF4-FFF2-40B4-BE49-F238E27FC236}">
                <a16:creationId xmlns:a16="http://schemas.microsoft.com/office/drawing/2014/main" id="{248FADCC-3FDC-8545-B72B-2DBC24AF7E7F}"/>
              </a:ext>
            </a:extLst>
          </p:cNvPr>
          <p:cNvSpPr>
            <a:spLocks noGrp="1" noChangeArrowheads="1"/>
          </p:cNvSpPr>
          <p:nvPr>
            <p:ph type="body" idx="1"/>
          </p:nvPr>
        </p:nvSpPr>
        <p:spPr/>
        <p:txBody>
          <a:bodyPr/>
          <a:lstStyle/>
          <a:p>
            <a:r>
              <a:rPr lang="de-DE" altLang="de-DE"/>
              <a:t>Besonders gerne akzeptiert der Wendehals Nistkästen aus ausgehöhlten Baumstämmen (Berlepschkasten).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548B45-AC00-CF41-ADFA-27458E4EACB0}"/>
              </a:ext>
            </a:extLst>
          </p:cNvPr>
          <p:cNvSpPr>
            <a:spLocks noGrp="1" noChangeArrowheads="1"/>
          </p:cNvSpPr>
          <p:nvPr>
            <p:ph type="sldNum" sz="quarter" idx="5"/>
          </p:nvPr>
        </p:nvSpPr>
        <p:spPr>
          <a:ln/>
        </p:spPr>
        <p:txBody>
          <a:bodyPr/>
          <a:lstStyle/>
          <a:p>
            <a:fld id="{73C2B376-442E-9745-8D55-DFB41F162EA9}" type="slidenum">
              <a:rPr lang="de-DE" altLang="de-DE"/>
              <a:pPr/>
              <a:t>36</a:t>
            </a:fld>
            <a:endParaRPr lang="de-DE" altLang="de-DE"/>
          </a:p>
        </p:txBody>
      </p:sp>
      <p:sp>
        <p:nvSpPr>
          <p:cNvPr id="68610" name="Rectangle 2">
            <a:extLst>
              <a:ext uri="{FF2B5EF4-FFF2-40B4-BE49-F238E27FC236}">
                <a16:creationId xmlns:a16="http://schemas.microsoft.com/office/drawing/2014/main" id="{086BEFEB-9CA5-AE41-9CA4-3EEC2F051CD1}"/>
              </a:ext>
            </a:extLst>
          </p:cNvPr>
          <p:cNvSpPr>
            <a:spLocks noChangeArrowheads="1" noTextEdit="1"/>
          </p:cNvSpPr>
          <p:nvPr>
            <p:ph type="sldImg"/>
          </p:nvPr>
        </p:nvSpPr>
        <p:spPr>
          <a:ln/>
        </p:spPr>
      </p:sp>
      <p:sp>
        <p:nvSpPr>
          <p:cNvPr id="68611" name="Rectangle 3">
            <a:extLst>
              <a:ext uri="{FF2B5EF4-FFF2-40B4-BE49-F238E27FC236}">
                <a16:creationId xmlns:a16="http://schemas.microsoft.com/office/drawing/2014/main" id="{96607B6F-A534-5144-83EF-7BA55311AE1A}"/>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C6B50-9BA4-6540-9C37-08C068ED14C4}"/>
              </a:ext>
            </a:extLst>
          </p:cNvPr>
          <p:cNvSpPr>
            <a:spLocks noGrp="1" noChangeArrowheads="1"/>
          </p:cNvSpPr>
          <p:nvPr>
            <p:ph type="sldNum" sz="quarter" idx="5"/>
          </p:nvPr>
        </p:nvSpPr>
        <p:spPr>
          <a:ln/>
        </p:spPr>
        <p:txBody>
          <a:bodyPr/>
          <a:lstStyle/>
          <a:p>
            <a:fld id="{15C47DF4-CCE0-334E-9663-48C2DD4C7422}" type="slidenum">
              <a:rPr lang="de-DE" altLang="de-DE"/>
              <a:pPr/>
              <a:t>37</a:t>
            </a:fld>
            <a:endParaRPr lang="de-DE" altLang="de-DE"/>
          </a:p>
        </p:txBody>
      </p:sp>
      <p:sp>
        <p:nvSpPr>
          <p:cNvPr id="71682" name="Rectangle 2">
            <a:extLst>
              <a:ext uri="{FF2B5EF4-FFF2-40B4-BE49-F238E27FC236}">
                <a16:creationId xmlns:a16="http://schemas.microsoft.com/office/drawing/2014/main" id="{B9A67A02-64B0-BE43-8BDB-F2E47CA61790}"/>
              </a:ext>
            </a:extLst>
          </p:cNvPr>
          <p:cNvSpPr>
            <a:spLocks noChangeArrowheads="1" noTextEdit="1"/>
          </p:cNvSpPr>
          <p:nvPr>
            <p:ph type="sldImg"/>
          </p:nvPr>
        </p:nvSpPr>
        <p:spPr>
          <a:ln/>
        </p:spPr>
      </p:sp>
      <p:sp>
        <p:nvSpPr>
          <p:cNvPr id="71683" name="Rectangle 3">
            <a:extLst>
              <a:ext uri="{FF2B5EF4-FFF2-40B4-BE49-F238E27FC236}">
                <a16:creationId xmlns:a16="http://schemas.microsoft.com/office/drawing/2014/main" id="{8A6CEEA4-918D-D044-959D-28F2D9532074}"/>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0D68F14-73E0-3A4F-926D-66B034F0A9FD}"/>
              </a:ext>
            </a:extLst>
          </p:cNvPr>
          <p:cNvSpPr>
            <a:spLocks noGrp="1" noChangeArrowheads="1"/>
          </p:cNvSpPr>
          <p:nvPr>
            <p:ph type="sldNum" sz="quarter" idx="5"/>
          </p:nvPr>
        </p:nvSpPr>
        <p:spPr>
          <a:ln/>
        </p:spPr>
        <p:txBody>
          <a:bodyPr/>
          <a:lstStyle/>
          <a:p>
            <a:fld id="{426C48C6-649E-A340-A600-B1FC2632952C}" type="slidenum">
              <a:rPr lang="de-DE" altLang="de-DE"/>
              <a:pPr/>
              <a:t>4</a:t>
            </a:fld>
            <a:endParaRPr lang="de-DE" altLang="de-DE"/>
          </a:p>
        </p:txBody>
      </p:sp>
      <p:sp>
        <p:nvSpPr>
          <p:cNvPr id="28674" name="Rectangle 2">
            <a:extLst>
              <a:ext uri="{FF2B5EF4-FFF2-40B4-BE49-F238E27FC236}">
                <a16:creationId xmlns:a16="http://schemas.microsoft.com/office/drawing/2014/main" id="{92DCCE7E-9C5A-2C4D-97E3-303AAAC1EDFE}"/>
              </a:ext>
            </a:extLst>
          </p:cNvPr>
          <p:cNvSpPr>
            <a:spLocks noChangeArrowheads="1" noTextEdit="1"/>
          </p:cNvSpPr>
          <p:nvPr>
            <p:ph type="sldImg"/>
          </p:nvPr>
        </p:nvSpPr>
        <p:spPr>
          <a:ln/>
        </p:spPr>
      </p:sp>
      <p:sp>
        <p:nvSpPr>
          <p:cNvPr id="28675" name="Rectangle 3">
            <a:extLst>
              <a:ext uri="{FF2B5EF4-FFF2-40B4-BE49-F238E27FC236}">
                <a16:creationId xmlns:a16="http://schemas.microsoft.com/office/drawing/2014/main" id="{0F5B9CB7-1CF9-C349-91A1-A1127369F6D5}"/>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78F0AD-50B4-0A47-82C5-D40D19A4CC56}"/>
              </a:ext>
            </a:extLst>
          </p:cNvPr>
          <p:cNvSpPr>
            <a:spLocks noGrp="1" noChangeArrowheads="1"/>
          </p:cNvSpPr>
          <p:nvPr>
            <p:ph type="sldNum" sz="quarter" idx="5"/>
          </p:nvPr>
        </p:nvSpPr>
        <p:spPr>
          <a:ln/>
        </p:spPr>
        <p:txBody>
          <a:bodyPr/>
          <a:lstStyle/>
          <a:p>
            <a:fld id="{85349EAA-FD82-7D4A-96E4-96158F8D41F9}" type="slidenum">
              <a:rPr lang="de-DE" altLang="de-DE"/>
              <a:pPr/>
              <a:t>5</a:t>
            </a:fld>
            <a:endParaRPr lang="de-DE" altLang="de-DE"/>
          </a:p>
        </p:txBody>
      </p:sp>
      <p:sp>
        <p:nvSpPr>
          <p:cNvPr id="50178" name="Rectangle 2">
            <a:extLst>
              <a:ext uri="{FF2B5EF4-FFF2-40B4-BE49-F238E27FC236}">
                <a16:creationId xmlns:a16="http://schemas.microsoft.com/office/drawing/2014/main" id="{7DA7D9BD-F03D-6E47-8792-A2D1A8982E37}"/>
              </a:ext>
            </a:extLst>
          </p:cNvPr>
          <p:cNvSpPr>
            <a:spLocks noChangeArrowheads="1" noTextEdit="1"/>
          </p:cNvSpPr>
          <p:nvPr>
            <p:ph type="sldImg"/>
          </p:nvPr>
        </p:nvSpPr>
        <p:spPr>
          <a:ln/>
        </p:spPr>
      </p:sp>
      <p:sp>
        <p:nvSpPr>
          <p:cNvPr id="50179" name="Rectangle 3">
            <a:extLst>
              <a:ext uri="{FF2B5EF4-FFF2-40B4-BE49-F238E27FC236}">
                <a16:creationId xmlns:a16="http://schemas.microsoft.com/office/drawing/2014/main" id="{2D389F0E-4EF0-7844-BE6C-01B317876112}"/>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98F4ED-9145-994F-8EBB-4C0D3FA2BA72}"/>
              </a:ext>
            </a:extLst>
          </p:cNvPr>
          <p:cNvSpPr>
            <a:spLocks noGrp="1" noChangeArrowheads="1"/>
          </p:cNvSpPr>
          <p:nvPr>
            <p:ph type="sldNum" sz="quarter" idx="5"/>
          </p:nvPr>
        </p:nvSpPr>
        <p:spPr>
          <a:ln/>
        </p:spPr>
        <p:txBody>
          <a:bodyPr/>
          <a:lstStyle/>
          <a:p>
            <a:fld id="{3C7635B2-3AE1-CF4B-8631-125E33918FD2}" type="slidenum">
              <a:rPr lang="de-DE" altLang="de-DE"/>
              <a:pPr/>
              <a:t>6</a:t>
            </a:fld>
            <a:endParaRPr lang="de-DE" altLang="de-DE"/>
          </a:p>
        </p:txBody>
      </p:sp>
      <p:sp>
        <p:nvSpPr>
          <p:cNvPr id="26626" name="Rectangle 2">
            <a:extLst>
              <a:ext uri="{FF2B5EF4-FFF2-40B4-BE49-F238E27FC236}">
                <a16:creationId xmlns:a16="http://schemas.microsoft.com/office/drawing/2014/main" id="{76F5BC6F-CA66-4042-A742-EAB37826D8F4}"/>
              </a:ext>
            </a:extLst>
          </p:cNvPr>
          <p:cNvSpPr>
            <a:spLocks noChangeArrowheads="1" noTextEdit="1"/>
          </p:cNvSpPr>
          <p:nvPr>
            <p:ph type="sldImg"/>
          </p:nvPr>
        </p:nvSpPr>
        <p:spPr>
          <a:ln/>
        </p:spPr>
      </p:sp>
      <p:sp>
        <p:nvSpPr>
          <p:cNvPr id="26627" name="Rectangle 3">
            <a:extLst>
              <a:ext uri="{FF2B5EF4-FFF2-40B4-BE49-F238E27FC236}">
                <a16:creationId xmlns:a16="http://schemas.microsoft.com/office/drawing/2014/main" id="{E046F51F-6CAF-4343-A552-23764022F644}"/>
              </a:ext>
            </a:extLst>
          </p:cNvPr>
          <p:cNvSpPr>
            <a:spLocks noGrp="1" noChangeArrowheads="1"/>
          </p:cNvSpPr>
          <p:nvPr>
            <p:ph type="body" idx="1"/>
          </p:nvPr>
        </p:nvSpPr>
        <p:spPr/>
        <p:txBody>
          <a:bodyPr/>
          <a:lstStyle/>
          <a:p>
            <a:r>
              <a:rPr lang="de-DE" altLang="de-DE"/>
              <a:t>echte Spechte: fast 300 Arten weltweit, Wendehälse: lediglich 2 Arten, Jynx torquilla ist der einzige europäische Vertreter, Jynx ruficollis: afrikanische Art</a:t>
            </a:r>
          </a:p>
          <a:p>
            <a:r>
              <a:rPr lang="de-DE" altLang="de-DE"/>
              <a:t>Glanz-, Faul-, und Bartvögel sowie Honiganzeiger und Tukane: tropische Arten</a:t>
            </a:r>
          </a:p>
          <a:p>
            <a:r>
              <a:rPr lang="de-DE" altLang="de-DE"/>
              <a:t>innnerhalb der Spechte: engste Beziehung des Wendehals zur Grünspecht-, Grauspechtgruppe. </a:t>
            </a:r>
          </a:p>
          <a:p>
            <a:r>
              <a:rPr lang="de-DE" altLang="de-DE" b="1"/>
              <a:t>Gemeinsamkeiten mit echten Spechten:</a:t>
            </a:r>
            <a:r>
              <a:rPr lang="de-DE" altLang="de-DE"/>
              <a:t> </a:t>
            </a:r>
          </a:p>
          <a:p>
            <a:r>
              <a:rPr lang="de-DE" altLang="de-DE"/>
              <a:t>-Bau der Zunge (gewaltige Zungenbeinhörner (Knochen unter der Zunge), die sich bis zum Hinterkopf fortsetzen)</a:t>
            </a:r>
          </a:p>
          <a:p>
            <a:r>
              <a:rPr lang="de-DE" altLang="de-DE"/>
              <a:t>-Art der Mauser (</a:t>
            </a:r>
            <a:r>
              <a:rPr lang="de-DE" altLang="de-DE">
                <a:latin typeface="Helvetica" pitchFamily="2" charset="0"/>
              </a:rPr>
              <a:t>Jugendmauser erfolgt kontinuierlich und beginnt bereits in der Bruth</a:t>
            </a:r>
            <a:r>
              <a:rPr lang="de-DE" altLang="de-DE"/>
              <a:t>ö</a:t>
            </a:r>
            <a:r>
              <a:rPr lang="de-DE" altLang="de-DE">
                <a:latin typeface="Helvetica" pitchFamily="2" charset="0"/>
              </a:rPr>
              <a:t>hle, im Verlauf von etwa vier Monaten ist sie abgeschlossen und entsprechend besitzen die Jungtiere im Sp</a:t>
            </a:r>
            <a:r>
              <a:rPr lang="de-DE" altLang="de-DE"/>
              <a:t>ä</a:t>
            </a:r>
            <a:r>
              <a:rPr lang="de-DE" altLang="de-DE">
                <a:latin typeface="Helvetica" pitchFamily="2" charset="0"/>
              </a:rPr>
              <a:t>therbst bereits das Federkleid der Adultv</a:t>
            </a:r>
            <a:r>
              <a:rPr lang="de-DE" altLang="de-DE"/>
              <a:t>ö</a:t>
            </a:r>
            <a:r>
              <a:rPr lang="de-DE" altLang="de-DE">
                <a:latin typeface="Helvetica" pitchFamily="2" charset="0"/>
              </a:rPr>
              <a:t>gel</a:t>
            </a:r>
            <a:r>
              <a:rPr lang="de-DE" altLang="de-DE"/>
              <a:t>)</a:t>
            </a:r>
          </a:p>
          <a:p>
            <a:r>
              <a:rPr lang="de-DE" altLang="de-DE"/>
              <a:t>-Bau des Gehirns (Das </a:t>
            </a:r>
            <a:r>
              <a:rPr lang="de-DE" altLang="de-DE">
                <a:latin typeface="Helvetica" pitchFamily="2" charset="0"/>
              </a:rPr>
              <a:t>Gehirn der Spechte ist von besonders wenig </a:t>
            </a:r>
            <a:r>
              <a:rPr lang="de-DE" altLang="de-DE">
                <a:solidFill>
                  <a:srgbClr val="002ABA"/>
                </a:solidFill>
                <a:latin typeface="Helvetica" pitchFamily="2" charset="0"/>
              </a:rPr>
              <a:t>Gehirnfl</a:t>
            </a:r>
            <a:r>
              <a:rPr lang="de-DE" altLang="de-DE">
                <a:solidFill>
                  <a:srgbClr val="002ABA"/>
                </a:solidFill>
              </a:rPr>
              <a:t>ü</a:t>
            </a:r>
            <a:r>
              <a:rPr lang="de-DE" altLang="de-DE">
                <a:solidFill>
                  <a:srgbClr val="002ABA"/>
                </a:solidFill>
                <a:latin typeface="Helvetica" pitchFamily="2" charset="0"/>
              </a:rPr>
              <a:t>ssigkeit</a:t>
            </a:r>
            <a:r>
              <a:rPr lang="de-DE" altLang="de-DE">
                <a:latin typeface="Helvetica" pitchFamily="2" charset="0"/>
              </a:rPr>
              <a:t> umgeben: Ihr Gehirn sitzt also relativ starr im Sch</a:t>
            </a:r>
            <a:r>
              <a:rPr lang="de-DE" altLang="de-DE"/>
              <a:t>ä</a:t>
            </a:r>
            <a:r>
              <a:rPr lang="de-DE" altLang="de-DE">
                <a:latin typeface="Helvetica" pitchFamily="2" charset="0"/>
              </a:rPr>
              <a:t>del und wird durch die beim Klopfen entstehenden Schockwellen nicht von innen gegen die Sch</a:t>
            </a:r>
            <a:r>
              <a:rPr lang="de-DE" altLang="de-DE"/>
              <a:t>ä</a:t>
            </a:r>
            <a:r>
              <a:rPr lang="de-DE" altLang="de-DE">
                <a:latin typeface="Helvetica" pitchFamily="2" charset="0"/>
              </a:rPr>
              <a:t>deldecke geschleudert, wodurch eine </a:t>
            </a:r>
            <a:r>
              <a:rPr lang="de-DE" altLang="de-DE">
                <a:solidFill>
                  <a:srgbClr val="002ABA"/>
                </a:solidFill>
                <a:latin typeface="Helvetica" pitchFamily="2" charset="0"/>
              </a:rPr>
              <a:t>Gehirnersch</a:t>
            </a:r>
            <a:r>
              <a:rPr lang="de-DE" altLang="de-DE">
                <a:solidFill>
                  <a:srgbClr val="002ABA"/>
                </a:solidFill>
              </a:rPr>
              <a:t>ü</a:t>
            </a:r>
            <a:r>
              <a:rPr lang="de-DE" altLang="de-DE">
                <a:solidFill>
                  <a:srgbClr val="002ABA"/>
                </a:solidFill>
                <a:latin typeface="Helvetica" pitchFamily="2" charset="0"/>
              </a:rPr>
              <a:t>tterung</a:t>
            </a:r>
            <a:r>
              <a:rPr lang="de-DE" altLang="de-DE">
                <a:latin typeface="Helvetica" pitchFamily="2" charset="0"/>
              </a:rPr>
              <a:t> vermieden wird. Ferner ist der Sch</a:t>
            </a:r>
            <a:r>
              <a:rPr lang="de-DE" altLang="de-DE"/>
              <a:t>ä</a:t>
            </a:r>
            <a:r>
              <a:rPr lang="de-DE" altLang="de-DE">
                <a:latin typeface="Helvetica" pitchFamily="2" charset="0"/>
              </a:rPr>
              <a:t>del von auffallend starken Muskeln umgeben, die als </a:t>
            </a:r>
            <a:r>
              <a:rPr lang="de-DE" altLang="de-DE">
                <a:solidFill>
                  <a:srgbClr val="002ABA"/>
                </a:solidFill>
                <a:latin typeface="Helvetica" pitchFamily="2" charset="0"/>
              </a:rPr>
              <a:t>Stossd</a:t>
            </a:r>
            <a:r>
              <a:rPr lang="de-DE" altLang="de-DE">
                <a:solidFill>
                  <a:srgbClr val="002ABA"/>
                </a:solidFill>
              </a:rPr>
              <a:t>ä</a:t>
            </a:r>
            <a:r>
              <a:rPr lang="de-DE" altLang="de-DE">
                <a:solidFill>
                  <a:srgbClr val="002ABA"/>
                </a:solidFill>
                <a:latin typeface="Helvetica" pitchFamily="2" charset="0"/>
              </a:rPr>
              <a:t>mpfer</a:t>
            </a:r>
            <a:r>
              <a:rPr lang="de-DE" altLang="de-DE">
                <a:latin typeface="Helvetica" pitchFamily="2" charset="0"/>
              </a:rPr>
              <a:t> dienen)</a:t>
            </a:r>
            <a:endParaRPr lang="de-DE" altLang="de-DE"/>
          </a:p>
          <a:p>
            <a:r>
              <a:rPr lang="de-DE" altLang="de-DE"/>
              <a:t>-Embryonalentwicklung</a:t>
            </a:r>
          </a:p>
          <a:p>
            <a:r>
              <a:rPr lang="de-DE" altLang="de-DE"/>
              <a:t>-Stimme</a:t>
            </a:r>
          </a:p>
          <a:p>
            <a:r>
              <a:rPr lang="de-DE" altLang="de-DE"/>
              <a:t>Alles jedoch auf niedrigerem Entwicklungsniveau als bei echten Spechten. </a:t>
            </a:r>
          </a:p>
          <a:p>
            <a:r>
              <a:rPr lang="de-DE" altLang="de-DE"/>
              <a:t>Die Wendezehe ist eine weitere Gemeinsamkeit mit den echten Spechten (beim Hüpfen werden 2 Zehen nach vorne und 2 nach hinten gerichtet). </a:t>
            </a:r>
          </a:p>
          <a:p>
            <a:r>
              <a:rPr lang="de-DE" altLang="de-DE" b="1"/>
              <a:t>Unterschiede zu echten Spechten:</a:t>
            </a:r>
            <a:r>
              <a:rPr lang="de-DE" altLang="de-DE"/>
              <a:t> M und W äusserlich kaum unterschiedlich, kein kontrastreiches Gefieder, rindenartige Färbung wie bei Eulen, </a:t>
            </a:r>
            <a:r>
              <a:rPr lang="de-DE" altLang="de-DE" b="1"/>
              <a:t>Zugvögel (!)</a:t>
            </a:r>
            <a:r>
              <a:rPr lang="de-DE" altLang="de-DE"/>
              <a:t>, brüten häufig 2 mal pro Jahr (Spechte nur einmal), Eizahl nicht auf 3,4 oder 6 festgelegt wie bei richtigen Spechten, kein Kletterschwanz, sondern weiche, abgerundete Schwanzfedern. Bauen keine Höhlen.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EB289A-831E-654A-A729-3D493E1ACB44}"/>
              </a:ext>
            </a:extLst>
          </p:cNvPr>
          <p:cNvSpPr>
            <a:spLocks noGrp="1" noChangeArrowheads="1"/>
          </p:cNvSpPr>
          <p:nvPr>
            <p:ph type="sldNum" sz="quarter" idx="5"/>
          </p:nvPr>
        </p:nvSpPr>
        <p:spPr>
          <a:ln/>
        </p:spPr>
        <p:txBody>
          <a:bodyPr/>
          <a:lstStyle/>
          <a:p>
            <a:fld id="{F778C5F1-BB2C-D34B-8C46-36F80A3CD4A2}" type="slidenum">
              <a:rPr lang="de-DE" altLang="de-DE"/>
              <a:pPr/>
              <a:t>7</a:t>
            </a:fld>
            <a:endParaRPr lang="de-DE" altLang="de-DE"/>
          </a:p>
        </p:txBody>
      </p:sp>
      <p:sp>
        <p:nvSpPr>
          <p:cNvPr id="27650" name="Rectangle 2">
            <a:extLst>
              <a:ext uri="{FF2B5EF4-FFF2-40B4-BE49-F238E27FC236}">
                <a16:creationId xmlns:a16="http://schemas.microsoft.com/office/drawing/2014/main" id="{8AFDCF74-39CD-4845-8794-CAA0FB996969}"/>
              </a:ext>
            </a:extLst>
          </p:cNvPr>
          <p:cNvSpPr>
            <a:spLocks noChangeArrowheads="1" noTextEdit="1"/>
          </p:cNvSpPr>
          <p:nvPr>
            <p:ph type="sldImg"/>
          </p:nvPr>
        </p:nvSpPr>
        <p:spPr>
          <a:ln/>
        </p:spPr>
      </p:sp>
      <p:sp>
        <p:nvSpPr>
          <p:cNvPr id="27651" name="Rectangle 3">
            <a:extLst>
              <a:ext uri="{FF2B5EF4-FFF2-40B4-BE49-F238E27FC236}">
                <a16:creationId xmlns:a16="http://schemas.microsoft.com/office/drawing/2014/main" id="{E88526B0-6BF4-0845-B945-CAFD47161DC2}"/>
              </a:ext>
            </a:extLst>
          </p:cNvPr>
          <p:cNvSpPr>
            <a:spLocks noGrp="1" noChangeArrowheads="1"/>
          </p:cNvSpPr>
          <p:nvPr>
            <p:ph type="body" idx="1"/>
          </p:nvPr>
        </p:nvSpPr>
        <p:spPr/>
        <p:txBody>
          <a:bodyPr/>
          <a:lstStyle/>
          <a:p>
            <a:r>
              <a:rPr lang="de-DE" altLang="de-DE">
                <a:latin typeface="Helvetica" pitchFamily="2" charset="0"/>
              </a:rPr>
              <a:t>Der Wendehals galt schon in vorklassischer Zeit als Medium f</a:t>
            </a:r>
            <a:r>
              <a:rPr lang="de-DE" altLang="de-DE"/>
              <a:t>ü</a:t>
            </a:r>
            <a:r>
              <a:rPr lang="de-DE" altLang="de-DE">
                <a:latin typeface="Helvetica" pitchFamily="2" charset="0"/>
              </a:rPr>
              <a:t>r allerlei Liebeszauber.</a:t>
            </a:r>
          </a:p>
          <a:p>
            <a:r>
              <a:rPr lang="de-DE" altLang="de-DE">
                <a:latin typeface="Helvetica" pitchFamily="2" charset="0"/>
              </a:rPr>
              <a:t>Die englische Redewendung </a:t>
            </a:r>
            <a:r>
              <a:rPr lang="de-DE" altLang="de-DE"/>
              <a:t>„to put a jinx on someone“ bedeutet „jemanden verhexen“.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5E513D-788D-D24F-87D4-6D1BE16730B1}"/>
              </a:ext>
            </a:extLst>
          </p:cNvPr>
          <p:cNvSpPr>
            <a:spLocks noGrp="1" noChangeArrowheads="1"/>
          </p:cNvSpPr>
          <p:nvPr>
            <p:ph type="sldNum" sz="quarter" idx="5"/>
          </p:nvPr>
        </p:nvSpPr>
        <p:spPr>
          <a:ln/>
        </p:spPr>
        <p:txBody>
          <a:bodyPr/>
          <a:lstStyle/>
          <a:p>
            <a:fld id="{200A9ED4-13A9-294D-9919-0C0FA7E76A14}" type="slidenum">
              <a:rPr lang="de-DE" altLang="de-DE"/>
              <a:pPr/>
              <a:t>8</a:t>
            </a:fld>
            <a:endParaRPr lang="de-DE" altLang="de-DE"/>
          </a:p>
        </p:txBody>
      </p:sp>
      <p:sp>
        <p:nvSpPr>
          <p:cNvPr id="79874" name="Rectangle 2">
            <a:extLst>
              <a:ext uri="{FF2B5EF4-FFF2-40B4-BE49-F238E27FC236}">
                <a16:creationId xmlns:a16="http://schemas.microsoft.com/office/drawing/2014/main" id="{8728C2B6-0FA7-E240-A870-D68423F4711B}"/>
              </a:ext>
            </a:extLst>
          </p:cNvPr>
          <p:cNvSpPr>
            <a:spLocks noChangeArrowheads="1" noTextEdit="1"/>
          </p:cNvSpPr>
          <p:nvPr>
            <p:ph type="sldImg"/>
          </p:nvPr>
        </p:nvSpPr>
        <p:spPr>
          <a:ln/>
        </p:spPr>
      </p:sp>
      <p:sp>
        <p:nvSpPr>
          <p:cNvPr id="79875" name="Rectangle 3">
            <a:extLst>
              <a:ext uri="{FF2B5EF4-FFF2-40B4-BE49-F238E27FC236}">
                <a16:creationId xmlns:a16="http://schemas.microsoft.com/office/drawing/2014/main" id="{E5E12CE7-5A03-D246-8DB1-36FD4718BAF6}"/>
              </a:ext>
            </a:extLst>
          </p:cNvPr>
          <p:cNvSpPr>
            <a:spLocks noGrp="1" noChangeArrowheads="1"/>
          </p:cNvSpPr>
          <p:nvPr>
            <p:ph type="body" idx="1"/>
          </p:nvPr>
        </p:nvSpPr>
        <p:spPr/>
        <p:txBody>
          <a:bodyPr/>
          <a:lstStyle/>
          <a:p>
            <a:r>
              <a:rPr lang="de-DE" altLang="de-DE">
                <a:latin typeface="Helvetica" pitchFamily="2" charset="0"/>
              </a:rPr>
              <a:t>Der Wendehals mit seinen arttypischen Kopfbewegungen stand bei der Bezeichnung ehemaliger B</a:t>
            </a:r>
            <a:r>
              <a:rPr lang="de-DE" altLang="de-DE"/>
              <a:t>ü</a:t>
            </a:r>
            <a:r>
              <a:rPr lang="de-DE" altLang="de-DE">
                <a:latin typeface="Helvetica" pitchFamily="2" charset="0"/>
              </a:rPr>
              <a:t>rger der DDR Pate, die ihre politische Ausrichtung von den jeweils vorherrschenden Machtverh</a:t>
            </a:r>
            <a:r>
              <a:rPr lang="de-DE" altLang="de-DE"/>
              <a:t>ä</a:t>
            </a:r>
            <a:r>
              <a:rPr lang="de-DE" altLang="de-DE">
                <a:latin typeface="Helvetica" pitchFamily="2" charset="0"/>
              </a:rPr>
              <a:t>tnissen abh</a:t>
            </a:r>
            <a:r>
              <a:rPr lang="de-DE" altLang="de-DE"/>
              <a:t>ä</a:t>
            </a:r>
            <a:r>
              <a:rPr lang="de-DE" altLang="de-DE">
                <a:latin typeface="Helvetica" pitchFamily="2" charset="0"/>
              </a:rPr>
              <a:t>ngig gemacht hatten. Heute wird der Begriff </a:t>
            </a:r>
            <a:r>
              <a:rPr lang="de-DE" altLang="de-DE">
                <a:solidFill>
                  <a:srgbClr val="002ABA"/>
                </a:solidFill>
                <a:latin typeface="Helvetica" pitchFamily="2" charset="0"/>
              </a:rPr>
              <a:t>Wendehals</a:t>
            </a:r>
            <a:r>
              <a:rPr lang="de-DE" altLang="de-DE">
                <a:latin typeface="Helvetica" pitchFamily="2" charset="0"/>
              </a:rPr>
              <a:t> daher auch auf Opportunisten angewandt.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48044BC-4904-704D-B9F2-415B12772831}"/>
              </a:ext>
            </a:extLst>
          </p:cNvPr>
          <p:cNvSpPr>
            <a:spLocks noGrp="1" noChangeArrowheads="1"/>
          </p:cNvSpPr>
          <p:nvPr>
            <p:ph type="sldNum" sz="quarter" idx="5"/>
          </p:nvPr>
        </p:nvSpPr>
        <p:spPr>
          <a:ln/>
        </p:spPr>
        <p:txBody>
          <a:bodyPr/>
          <a:lstStyle/>
          <a:p>
            <a:fld id="{CCA1BF6E-7DCB-2E43-A7A0-744A90E0548A}" type="slidenum">
              <a:rPr lang="de-DE" altLang="de-DE"/>
              <a:pPr/>
              <a:t>9</a:t>
            </a:fld>
            <a:endParaRPr lang="de-DE" altLang="de-DE"/>
          </a:p>
        </p:txBody>
      </p:sp>
      <p:sp>
        <p:nvSpPr>
          <p:cNvPr id="96258" name="Rectangle 2">
            <a:extLst>
              <a:ext uri="{FF2B5EF4-FFF2-40B4-BE49-F238E27FC236}">
                <a16:creationId xmlns:a16="http://schemas.microsoft.com/office/drawing/2014/main" id="{4550EDD0-AB43-E747-896A-C32FF4D2E830}"/>
              </a:ext>
            </a:extLst>
          </p:cNvPr>
          <p:cNvSpPr>
            <a:spLocks noChangeArrowheads="1" noTextEdit="1"/>
          </p:cNvSpPr>
          <p:nvPr>
            <p:ph type="sldImg"/>
          </p:nvPr>
        </p:nvSpPr>
        <p:spPr>
          <a:ln/>
        </p:spPr>
      </p:sp>
      <p:sp>
        <p:nvSpPr>
          <p:cNvPr id="96259" name="Rectangle 3">
            <a:extLst>
              <a:ext uri="{FF2B5EF4-FFF2-40B4-BE49-F238E27FC236}">
                <a16:creationId xmlns:a16="http://schemas.microsoft.com/office/drawing/2014/main" id="{70015691-398A-8C4E-AF0E-B1F0931C7F35}"/>
              </a:ext>
            </a:extLst>
          </p:cNvPr>
          <p:cNvSpPr>
            <a:spLocks noGrp="1" noChangeArrowheads="1"/>
          </p:cNvSpPr>
          <p:nvPr>
            <p:ph type="body" idx="1"/>
          </p:nvPr>
        </p:nvSpPr>
        <p:spPr/>
        <p:txBody>
          <a:bodyPr/>
          <a:lstStyle/>
          <a:p>
            <a:r>
              <a:rPr lang="de-DE" altLang="de-DE">
                <a:latin typeface="Helvetica" pitchFamily="2" charset="0"/>
              </a:rPr>
              <a:t>Mimikri: Der Signalempf</a:t>
            </a:r>
            <a:r>
              <a:rPr lang="de-DE" altLang="de-DE"/>
              <a:t>ä</a:t>
            </a:r>
            <a:r>
              <a:rPr lang="de-DE" altLang="de-DE">
                <a:latin typeface="Helvetica" pitchFamily="2" charset="0"/>
              </a:rPr>
              <a:t>ger wird durch ein nachgeahmtes ("gef</a:t>
            </a:r>
            <a:r>
              <a:rPr lang="de-DE" altLang="de-DE"/>
              <a:t>ä</a:t>
            </a:r>
            <a:r>
              <a:rPr lang="de-DE" altLang="de-DE">
                <a:latin typeface="Helvetica" pitchFamily="2" charset="0"/>
              </a:rPr>
              <a:t>lschtes</a:t>
            </a:r>
            <a:r>
              <a:rPr lang="de-DE" altLang="de-DE"/>
              <a:t>“</a:t>
            </a:r>
            <a:r>
              <a:rPr lang="de-DE" altLang="de-DE">
                <a:latin typeface="Helvetica" pitchFamily="2" charset="0"/>
              </a:rPr>
              <a:t>) Signal, das f</a:t>
            </a:r>
            <a:r>
              <a:rPr lang="de-DE" altLang="de-DE"/>
              <a:t>ü</a:t>
            </a:r>
            <a:r>
              <a:rPr lang="de-DE" altLang="de-DE">
                <a:latin typeface="Helvetica" pitchFamily="2" charset="0"/>
              </a:rPr>
              <a:t>r den Empf</a:t>
            </a:r>
            <a:r>
              <a:rPr lang="de-DE" altLang="de-DE"/>
              <a:t>ä</a:t>
            </a:r>
            <a:r>
              <a:rPr lang="de-DE" altLang="de-DE">
                <a:latin typeface="Helvetica" pitchFamily="2" charset="0"/>
              </a:rPr>
              <a:t>nger eine bestimmte Bedeutung hat, get</a:t>
            </a:r>
            <a:r>
              <a:rPr lang="de-DE" altLang="de-DE"/>
              <a:t>ä</a:t>
            </a:r>
            <a:r>
              <a:rPr lang="de-DE" altLang="de-DE">
                <a:latin typeface="Helvetica" pitchFamily="2" charset="0"/>
              </a:rPr>
              <a:t>uscht. Bsp: schwarz-gelbe Warn-F</a:t>
            </a:r>
            <a:r>
              <a:rPr lang="de-DE" altLang="de-DE"/>
              <a:t>ä</a:t>
            </a:r>
            <a:r>
              <a:rPr lang="de-DE" altLang="de-DE">
                <a:latin typeface="Helvetica" pitchFamily="2" charset="0"/>
              </a:rPr>
              <a:t>rbung der ungiftigen Schlupfwespen.</a:t>
            </a:r>
          </a:p>
          <a:p>
            <a:r>
              <a:rPr lang="de-DE" altLang="de-DE">
                <a:latin typeface="Helvetica" pitchFamily="2" charset="0"/>
              </a:rPr>
              <a:t>Der Wendehals t</a:t>
            </a:r>
            <a:r>
              <a:rPr lang="de-DE" altLang="de-DE"/>
              <a:t>ä</a:t>
            </a:r>
            <a:r>
              <a:rPr lang="de-DE" altLang="de-DE">
                <a:latin typeface="Helvetica" pitchFamily="2" charset="0"/>
              </a:rPr>
              <a:t>uscht mit seinen Kopf- und Zungenbewegungen vor, eine Schlange zu sein. Dieser </a:t>
            </a:r>
            <a:r>
              <a:rPr lang="de-DE" altLang="de-DE"/>
              <a:t>„</a:t>
            </a:r>
            <a:r>
              <a:rPr lang="de-DE" altLang="de-DE">
                <a:latin typeface="Helvetica" pitchFamily="2" charset="0"/>
              </a:rPr>
              <a:t>Schlangentanz</a:t>
            </a:r>
            <a:r>
              <a:rPr lang="de-DE" altLang="de-DE"/>
              <a:t>“</a:t>
            </a:r>
            <a:r>
              <a:rPr lang="de-DE" altLang="de-DE">
                <a:latin typeface="Helvetica" pitchFamily="2" charset="0"/>
              </a:rPr>
              <a:t> soll Feinde, z.B. den Iltis abschrecken.</a:t>
            </a:r>
          </a:p>
          <a:p>
            <a:r>
              <a:rPr lang="de-DE" altLang="de-DE">
                <a:latin typeface="Helvetica" pitchFamily="2" charset="0"/>
              </a:rPr>
              <a:t>Diese schlangenartigen Bewegungen waren vermutliche auch der Grund, weshalb der Wendehals f</a:t>
            </a:r>
            <a:r>
              <a:rPr lang="de-DE" altLang="de-DE"/>
              <a:t>ü</a:t>
            </a:r>
            <a:r>
              <a:rPr lang="de-DE" altLang="de-DE">
                <a:latin typeface="Helvetica" pitchFamily="2" charset="0"/>
              </a:rPr>
              <a:t>r Hexereien und Beschw</a:t>
            </a:r>
            <a:r>
              <a:rPr lang="de-DE" altLang="de-DE"/>
              <a:t>ö</a:t>
            </a:r>
            <a:r>
              <a:rPr lang="de-DE" altLang="de-DE">
                <a:latin typeface="Helvetica" pitchFamily="2" charset="0"/>
              </a:rPr>
              <a:t>rungen verwendet wurde: </a:t>
            </a:r>
            <a:r>
              <a:rPr lang="de-DE" altLang="de-DE">
                <a:latin typeface="Verdana" panose="020B0604030504040204" pitchFamily="34" charset="0"/>
              </a:rPr>
              <a:t>zu diesem Zweck wurde der Wendehals auf ein R</a:t>
            </a:r>
            <a:r>
              <a:rPr lang="de-DE" altLang="de-DE"/>
              <a:t>ä</a:t>
            </a:r>
            <a:r>
              <a:rPr lang="de-DE" altLang="de-DE">
                <a:latin typeface="Verdana" panose="020B0604030504040204" pitchFamily="34" charset="0"/>
              </a:rPr>
              <a:t>dchen gebunden. Dieses wurde unter Zauberspr</a:t>
            </a:r>
            <a:r>
              <a:rPr lang="de-DE" altLang="de-DE"/>
              <a:t>ü</a:t>
            </a:r>
            <a:r>
              <a:rPr lang="de-DE" altLang="de-DE">
                <a:latin typeface="Verdana" panose="020B0604030504040204" pitchFamily="34" charset="0"/>
              </a:rPr>
              <a:t>chen rasch in eine Richtung gedreht. Die Bewegung in die entgegengesetzte Richtung konnte den Zauber angeblich wieder l</a:t>
            </a:r>
            <a:r>
              <a:rPr lang="de-DE" altLang="de-DE"/>
              <a:t>ö</a:t>
            </a:r>
            <a:r>
              <a:rPr lang="de-DE" altLang="de-DE">
                <a:latin typeface="Verdana" panose="020B0604030504040204" pitchFamily="34" charset="0"/>
              </a:rPr>
              <a:t>sen.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107" name="Picture 11">
            <a:extLst>
              <a:ext uri="{FF2B5EF4-FFF2-40B4-BE49-F238E27FC236}">
                <a16:creationId xmlns:a16="http://schemas.microsoft.com/office/drawing/2014/main" id="{9D88EFED-8A86-344D-8E81-83487D5728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6E6695A7-5825-7B4E-B3FB-E753D0E2043E}"/>
              </a:ext>
            </a:extLst>
          </p:cNvPr>
          <p:cNvSpPr>
            <a:spLocks noGrp="1" noChangeArrowheads="1"/>
          </p:cNvSpPr>
          <p:nvPr>
            <p:ph type="ctrTitle"/>
          </p:nvPr>
        </p:nvSpPr>
        <p:spPr bwMode="auto">
          <a:xfrm>
            <a:off x="762000" y="1981200"/>
            <a:ext cx="83820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a:latin typeface="Bank Gothic" pitchFamily="64" charset="0"/>
              </a:defRPr>
            </a:lvl1pPr>
          </a:lstStyle>
          <a:p>
            <a:pPr lvl="0"/>
            <a:r>
              <a:rPr lang="de-DE" altLang="de-DE" noProof="0"/>
              <a:t>Mastertitelformat bearbeiten</a:t>
            </a:r>
          </a:p>
        </p:txBody>
      </p:sp>
      <p:sp>
        <p:nvSpPr>
          <p:cNvPr id="4100" name="Rectangle 4">
            <a:extLst>
              <a:ext uri="{FF2B5EF4-FFF2-40B4-BE49-F238E27FC236}">
                <a16:creationId xmlns:a16="http://schemas.microsoft.com/office/drawing/2014/main" id="{7218C621-7B95-4749-BD4E-F65C7737F328}"/>
              </a:ext>
            </a:extLst>
          </p:cNvPr>
          <p:cNvSpPr>
            <a:spLocks noGrp="1" noChangeArrowheads="1"/>
          </p:cNvSpPr>
          <p:nvPr>
            <p:ph type="subTitle" idx="1"/>
          </p:nvPr>
        </p:nvSpPr>
        <p:spPr>
          <a:xfrm>
            <a:off x="762000" y="4953000"/>
            <a:ext cx="8382000" cy="1752600"/>
          </a:xfrm>
        </p:spPr>
        <p:txBody>
          <a:bodyPr/>
          <a:lstStyle>
            <a:lvl1pPr marL="0" indent="0" algn="ctr">
              <a:buFontTx/>
              <a:buNone/>
              <a:defRPr sz="1800">
                <a:latin typeface="Bank Gothic" pitchFamily="64" charset="0"/>
              </a:defRPr>
            </a:lvl1pPr>
          </a:lstStyle>
          <a:p>
            <a:pPr lvl="0"/>
            <a:r>
              <a:rPr lang="de-DE" altLang="de-DE" noProof="0"/>
              <a:t>Master-Untertitelformat bearbeiten</a:t>
            </a: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3601F-D73E-BF47-95C2-FE8F0EE35D5E}"/>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Vertikaler Textplatzhalter 2">
            <a:extLst>
              <a:ext uri="{FF2B5EF4-FFF2-40B4-BE49-F238E27FC236}">
                <a16:creationId xmlns:a16="http://schemas.microsoft.com/office/drawing/2014/main" id="{0A500CAC-B5EC-8249-AB60-7DA2E0113DF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4604202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1169F38-9655-C24C-9C76-5120841A8E46}"/>
              </a:ext>
            </a:extLst>
          </p:cNvPr>
          <p:cNvSpPr>
            <a:spLocks noGrp="1"/>
          </p:cNvSpPr>
          <p:nvPr>
            <p:ph type="title" orient="vert"/>
          </p:nvPr>
        </p:nvSpPr>
        <p:spPr>
          <a:xfrm>
            <a:off x="6543675" y="365125"/>
            <a:ext cx="1971675" cy="4587875"/>
          </a:xfrm>
          <a:prstGeom prst="rect">
            <a:avLst/>
          </a:prstGeo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58532EE-74D3-8844-BC85-9C224A93C9E9}"/>
              </a:ext>
            </a:extLst>
          </p:cNvPr>
          <p:cNvSpPr>
            <a:spLocks noGrp="1"/>
          </p:cNvSpPr>
          <p:nvPr>
            <p:ph type="body" orient="vert" idx="1"/>
          </p:nvPr>
        </p:nvSpPr>
        <p:spPr>
          <a:xfrm>
            <a:off x="628650" y="365125"/>
            <a:ext cx="5762625" cy="45878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9321780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el, Text und Mediencli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7B720-122F-9B4E-B4E9-63D3182C9F71}"/>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C6B8E657-82E3-FA44-B3E3-CACE41676000}"/>
              </a:ext>
            </a:extLst>
          </p:cNvPr>
          <p:cNvSpPr>
            <a:spLocks noGrp="1"/>
          </p:cNvSpPr>
          <p:nvPr>
            <p:ph type="body" sz="half" idx="1"/>
          </p:nvPr>
        </p:nvSpPr>
        <p:spPr>
          <a:xfrm>
            <a:off x="1143000" y="838200"/>
            <a:ext cx="342900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a:extLst>
              <a:ext uri="{FF2B5EF4-FFF2-40B4-BE49-F238E27FC236}">
                <a16:creationId xmlns:a16="http://schemas.microsoft.com/office/drawing/2014/main" id="{8E156507-0034-5B4C-B7B5-ECF58AD9DDB1}"/>
              </a:ext>
            </a:extLst>
          </p:cNvPr>
          <p:cNvSpPr>
            <a:spLocks noGrp="1"/>
          </p:cNvSpPr>
          <p:nvPr>
            <p:ph type="media" sz="half" idx="2"/>
          </p:nvPr>
        </p:nvSpPr>
        <p:spPr>
          <a:xfrm>
            <a:off x="4724400" y="838200"/>
            <a:ext cx="3429000" cy="4114800"/>
          </a:xfrm>
        </p:spPr>
        <p:txBody>
          <a:bodyPr/>
          <a:lstStyle/>
          <a:p>
            <a:endParaRPr lang="de-DE"/>
          </a:p>
        </p:txBody>
      </p:sp>
    </p:spTree>
    <p:extLst>
      <p:ext uri="{BB962C8B-B14F-4D97-AF65-F5344CB8AC3E}">
        <p14:creationId xmlns:p14="http://schemas.microsoft.com/office/powerpoint/2010/main" val="296854564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2D271-AAD6-7343-8524-56B8737C04C4}"/>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6BDCB20D-C677-6E43-99AA-082987A8E835}"/>
              </a:ext>
            </a:extLst>
          </p:cNvPr>
          <p:cNvSpPr>
            <a:spLocks noGrp="1"/>
          </p:cNvSpPr>
          <p:nvPr>
            <p:ph type="body" sz="half" idx="1"/>
          </p:nvPr>
        </p:nvSpPr>
        <p:spPr>
          <a:xfrm>
            <a:off x="1143000" y="838200"/>
            <a:ext cx="342900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DB03BF3-F1D3-8C49-A2CD-B0EFD342F906}"/>
              </a:ext>
            </a:extLst>
          </p:cNvPr>
          <p:cNvSpPr>
            <a:spLocks noGrp="1"/>
          </p:cNvSpPr>
          <p:nvPr>
            <p:ph sz="half" idx="2"/>
          </p:nvPr>
        </p:nvSpPr>
        <p:spPr>
          <a:xfrm>
            <a:off x="4724400" y="838200"/>
            <a:ext cx="342900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2734789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8226C-EADA-694C-80E7-ED96C8C0B980}"/>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34D000EC-79B0-C541-8A2C-65B0787ABBA0}"/>
              </a:ext>
            </a:extLst>
          </p:cNvPr>
          <p:cNvSpPr>
            <a:spLocks noGrp="1"/>
          </p:cNvSpPr>
          <p:nvPr>
            <p:ph sz="half" idx="1"/>
          </p:nvPr>
        </p:nvSpPr>
        <p:spPr>
          <a:xfrm>
            <a:off x="1143000" y="838200"/>
            <a:ext cx="342900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CE61150-FEC7-2E4C-97B1-009D32098BB7}"/>
              </a:ext>
            </a:extLst>
          </p:cNvPr>
          <p:cNvSpPr>
            <a:spLocks noGrp="1"/>
          </p:cNvSpPr>
          <p:nvPr>
            <p:ph type="body" sz="half" idx="2"/>
          </p:nvPr>
        </p:nvSpPr>
        <p:spPr>
          <a:xfrm>
            <a:off x="4724400" y="838200"/>
            <a:ext cx="342900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5514411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A616F-E46E-9D49-AA15-7F7E5723C2CC}"/>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36B0E7A5-B4CB-1C48-B801-3F3E39992F7F}"/>
              </a:ext>
            </a:extLst>
          </p:cNvPr>
          <p:cNvSpPr>
            <a:spLocks noGrp="1"/>
          </p:cNvSpPr>
          <p:nvPr>
            <p:ph sz="quarter" idx="1"/>
          </p:nvPr>
        </p:nvSpPr>
        <p:spPr>
          <a:xfrm>
            <a:off x="1143000" y="838200"/>
            <a:ext cx="3429000" cy="1981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C8D0675-4565-F842-9480-EAAEDE51AAEC}"/>
              </a:ext>
            </a:extLst>
          </p:cNvPr>
          <p:cNvSpPr>
            <a:spLocks noGrp="1"/>
          </p:cNvSpPr>
          <p:nvPr>
            <p:ph sz="quarter" idx="2"/>
          </p:nvPr>
        </p:nvSpPr>
        <p:spPr>
          <a:xfrm>
            <a:off x="1143000" y="2971800"/>
            <a:ext cx="3429000" cy="1981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E2B3706-0EA0-4F46-855B-B02D16C37B86}"/>
              </a:ext>
            </a:extLst>
          </p:cNvPr>
          <p:cNvSpPr>
            <a:spLocks noGrp="1"/>
          </p:cNvSpPr>
          <p:nvPr>
            <p:ph type="body" sz="half" idx="3"/>
          </p:nvPr>
        </p:nvSpPr>
        <p:spPr>
          <a:xfrm>
            <a:off x="4724400" y="838200"/>
            <a:ext cx="342900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2101902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C3116-966C-DE4C-BCA5-CD1F76FAAEB7}"/>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491C1048-174B-FB41-B374-9AF2502232CD}"/>
              </a:ext>
            </a:extLst>
          </p:cNvPr>
          <p:cNvSpPr>
            <a:spLocks noGrp="1"/>
          </p:cNvSpPr>
          <p:nvPr>
            <p:ph type="body" sz="half" idx="1"/>
          </p:nvPr>
        </p:nvSpPr>
        <p:spPr>
          <a:xfrm>
            <a:off x="1143000" y="838200"/>
            <a:ext cx="342900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AE0282F-D531-7541-A9CE-5DFD7BD992EC}"/>
              </a:ext>
            </a:extLst>
          </p:cNvPr>
          <p:cNvSpPr>
            <a:spLocks noGrp="1"/>
          </p:cNvSpPr>
          <p:nvPr>
            <p:ph sz="quarter" idx="2"/>
          </p:nvPr>
        </p:nvSpPr>
        <p:spPr>
          <a:xfrm>
            <a:off x="4724400" y="838200"/>
            <a:ext cx="3429000" cy="1981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a:extLst>
              <a:ext uri="{FF2B5EF4-FFF2-40B4-BE49-F238E27FC236}">
                <a16:creationId xmlns:a16="http://schemas.microsoft.com/office/drawing/2014/main" id="{29B83BBA-59B6-E844-94D2-CF72EE131308}"/>
              </a:ext>
            </a:extLst>
          </p:cNvPr>
          <p:cNvSpPr>
            <a:spLocks noGrp="1"/>
          </p:cNvSpPr>
          <p:nvPr>
            <p:ph sz="quarter" idx="3"/>
          </p:nvPr>
        </p:nvSpPr>
        <p:spPr>
          <a:xfrm>
            <a:off x="4724400" y="2971800"/>
            <a:ext cx="3429000" cy="1981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2350688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AE4DC-76B9-734D-9A32-46021C5973C5}"/>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B089E68-7703-2542-BE33-7BE30A61D1E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7860231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1F5A43-DD58-9543-B674-F0BADF3A8B37}"/>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EDF730F-2B01-DC41-BAB7-E946B89F4B2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195296541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59E36-3146-7A47-95FD-ADD6CC8B59D7}"/>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B9DD9220-772E-E24D-8610-3B519170B032}"/>
              </a:ext>
            </a:extLst>
          </p:cNvPr>
          <p:cNvSpPr>
            <a:spLocks noGrp="1"/>
          </p:cNvSpPr>
          <p:nvPr>
            <p:ph sz="half" idx="1"/>
          </p:nvPr>
        </p:nvSpPr>
        <p:spPr>
          <a:xfrm>
            <a:off x="1143000" y="838200"/>
            <a:ext cx="342900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6BF4F81-54CE-2E47-8677-6A4B0F7E74DE}"/>
              </a:ext>
            </a:extLst>
          </p:cNvPr>
          <p:cNvSpPr>
            <a:spLocks noGrp="1"/>
          </p:cNvSpPr>
          <p:nvPr>
            <p:ph sz="half" idx="2"/>
          </p:nvPr>
        </p:nvSpPr>
        <p:spPr>
          <a:xfrm>
            <a:off x="4724400" y="838200"/>
            <a:ext cx="342900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358875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D4EDC-B4C5-354D-990F-A690A76DEE85}"/>
              </a:ext>
            </a:extLst>
          </p:cNvPr>
          <p:cNvSpPr>
            <a:spLocks noGrp="1"/>
          </p:cNvSpPr>
          <p:nvPr>
            <p:ph type="title"/>
          </p:nvPr>
        </p:nvSpPr>
        <p:spPr>
          <a:xfrm>
            <a:off x="630238" y="365125"/>
            <a:ext cx="78867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6BEC5027-6BF4-4846-8E3E-A4BB178ADF2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B154014-299B-6841-8BD9-DCDD273CEFE5}"/>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D2A9EB3-FCC8-4F4A-AE0F-2D361D1A848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23783D2-861F-FA43-8D1B-83CCFAA2354D}"/>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9883880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DF00A-8087-2349-935A-1E43EDA7CDD1}"/>
              </a:ext>
            </a:extLst>
          </p:cNvPr>
          <p:cNvSpPr>
            <a:spLocks noGrp="1"/>
          </p:cNvSpPr>
          <p:nvPr>
            <p:ph type="title"/>
          </p:nvPr>
        </p:nvSpPr>
        <p:spPr>
          <a:xfrm>
            <a:off x="628650" y="365125"/>
            <a:ext cx="78867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360975383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06541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93474-A6AB-2E48-A7EF-0A231496DBDC}"/>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FF90D4D-57E4-3D41-BAB4-902ACDF91A3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1FD1562-283C-B84B-BF79-6DC7B75269E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3864309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BDE4E1-2F7B-FD42-B647-A8736917E9B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95A822E-2269-E442-BE70-1D6883A53F5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58C1874-2D48-B440-9681-1E81B928F5D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343386404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3" name="Picture 19">
            <a:extLst>
              <a:ext uri="{FF2B5EF4-FFF2-40B4-BE49-F238E27FC236}">
                <a16:creationId xmlns:a16="http://schemas.microsoft.com/office/drawing/2014/main" id="{2B918798-E04D-A540-B12F-5F2C42B5E641}"/>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3">
            <a:extLst>
              <a:ext uri="{FF2B5EF4-FFF2-40B4-BE49-F238E27FC236}">
                <a16:creationId xmlns:a16="http://schemas.microsoft.com/office/drawing/2014/main" id="{A9E46C90-F982-5846-859B-60027D3E44FB}"/>
              </a:ext>
            </a:extLst>
          </p:cNvPr>
          <p:cNvSpPr>
            <a:spLocks noGrp="1" noChangeArrowheads="1"/>
          </p:cNvSpPr>
          <p:nvPr>
            <p:ph type="body" idx="1"/>
          </p:nvPr>
        </p:nvSpPr>
        <p:spPr bwMode="auto">
          <a:xfrm>
            <a:off x="1143000" y="838200"/>
            <a:ext cx="7010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pic>
        <p:nvPicPr>
          <p:cNvPr id="1040" name="Picture 16">
            <a:extLst>
              <a:ext uri="{FF2B5EF4-FFF2-40B4-BE49-F238E27FC236}">
                <a16:creationId xmlns:a16="http://schemas.microsoft.com/office/drawing/2014/main" id="{BED64B89-7E9A-CB4C-99F5-3721BF256092}"/>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295400" y="242888"/>
            <a:ext cx="6705600" cy="1714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slow">
    <p:fade/>
  </p:transition>
  <p:txStyles>
    <p:titleStyle>
      <a:lvl1pPr algn="l" rtl="0" fontAlgn="base">
        <a:spcBef>
          <a:spcPct val="0"/>
        </a:spcBef>
        <a:spcAft>
          <a:spcPct val="0"/>
        </a:spcAft>
        <a:defRPr sz="2800" b="1" kern="1200">
          <a:solidFill>
            <a:schemeClr val="tx2"/>
          </a:solidFill>
          <a:latin typeface="+mj-lt"/>
          <a:ea typeface="+mj-ea"/>
          <a:cs typeface="+mj-cs"/>
        </a:defRPr>
      </a:lvl1pPr>
      <a:lvl2pPr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2pPr>
      <a:lvl3pPr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3pPr>
      <a:lvl4pPr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4pPr>
      <a:lvl5pPr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fontAlgn="base">
        <a:lnSpc>
          <a:spcPct val="120000"/>
        </a:lnSpc>
        <a:spcBef>
          <a:spcPct val="20000"/>
        </a:spcBef>
        <a:spcAft>
          <a:spcPct val="0"/>
        </a:spcAft>
        <a:buChar char="•"/>
        <a:defRPr sz="2400" kern="1200">
          <a:solidFill>
            <a:schemeClr val="tx1"/>
          </a:solidFill>
          <a:latin typeface="+mn-lt"/>
          <a:ea typeface="+mn-ea"/>
          <a:cs typeface="+mn-cs"/>
        </a:defRPr>
      </a:lvl1pPr>
      <a:lvl2pPr marL="742950" indent="-285750" algn="l" rtl="0" fontAlgn="base">
        <a:lnSpc>
          <a:spcPct val="120000"/>
        </a:lnSpc>
        <a:spcBef>
          <a:spcPct val="20000"/>
        </a:spcBef>
        <a:spcAft>
          <a:spcPct val="0"/>
        </a:spcAft>
        <a:buFont typeface="Zapf Dingbats" pitchFamily="64" charset="2"/>
        <a:buChar char=""/>
        <a:defRPr sz="2000" kern="1200">
          <a:solidFill>
            <a:schemeClr val="tx1"/>
          </a:solidFill>
          <a:latin typeface="+mn-lt"/>
          <a:ea typeface="+mn-ea"/>
          <a:cs typeface="+mn-cs"/>
        </a:defRPr>
      </a:lvl2pPr>
      <a:lvl3pPr marL="1143000" indent="-228600" algn="l" rtl="0" fontAlgn="base">
        <a:lnSpc>
          <a:spcPct val="120000"/>
        </a:lnSpc>
        <a:spcBef>
          <a:spcPct val="20000"/>
        </a:spcBef>
        <a:spcAft>
          <a:spcPct val="0"/>
        </a:spcAft>
        <a:buChar char="•"/>
        <a:defRPr kern="1200">
          <a:solidFill>
            <a:schemeClr val="tx1"/>
          </a:solidFill>
          <a:latin typeface="+mn-lt"/>
          <a:ea typeface="+mn-ea"/>
          <a:cs typeface="+mn-cs"/>
        </a:defRPr>
      </a:lvl3pPr>
      <a:lvl4pPr marL="1600200" indent="-228600" algn="l" rtl="0" fontAlgn="base">
        <a:lnSpc>
          <a:spcPct val="120000"/>
        </a:lnSpc>
        <a:spcBef>
          <a:spcPct val="20000"/>
        </a:spcBef>
        <a:spcAft>
          <a:spcPct val="0"/>
        </a:spcAft>
        <a:defRPr sz="2000" kern="1200">
          <a:solidFill>
            <a:schemeClr val="tx1"/>
          </a:solidFill>
          <a:latin typeface="+mn-lt"/>
          <a:ea typeface="+mn-ea"/>
          <a:cs typeface="+mn-cs"/>
        </a:defRPr>
      </a:lvl4pPr>
      <a:lvl5pPr marL="2057400" indent="-228600" algn="l" rtl="0" fontAlgn="base">
        <a:lnSpc>
          <a:spcPct val="120000"/>
        </a:lnSpc>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9.emf"/><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emf"/></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7.emf"/><Relationship Id="rId4" Type="http://schemas.openxmlformats.org/officeDocument/2006/relationships/image" Target="../media/image56.emf"/></Relationships>
</file>

<file path=ppt/slides/_rels/slide29.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image" Target="../media/image59.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emf"/></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2.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wendehals.mp3" TargetMode="External"/><Relationship Id="rId1" Type="http://schemas.microsoft.com/office/2007/relationships/media" Target="wendehals.mp3"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7" name="Picture 11">
            <a:extLst>
              <a:ext uri="{FF2B5EF4-FFF2-40B4-BE49-F238E27FC236}">
                <a16:creationId xmlns:a16="http://schemas.microsoft.com/office/drawing/2014/main" id="{87A4E255-02EE-B54C-995B-7EC1C7FA8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75" y="1676400"/>
            <a:ext cx="4924425" cy="77787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a:extLst>
              <a:ext uri="{FF2B5EF4-FFF2-40B4-BE49-F238E27FC236}">
                <a16:creationId xmlns:a16="http://schemas.microsoft.com/office/drawing/2014/main" id="{6445C2D4-0747-0A48-969C-AFB827F0A3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5257800"/>
            <a:ext cx="2667000" cy="37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4" name="Rectangle 14">
            <a:extLst>
              <a:ext uri="{FF2B5EF4-FFF2-40B4-BE49-F238E27FC236}">
                <a16:creationId xmlns:a16="http://schemas.microsoft.com/office/drawing/2014/main" id="{2DC198C4-8EB1-0B47-920A-2B5ED1A00ED2}"/>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pic>
        <p:nvPicPr>
          <p:cNvPr id="51217" name="Picture 17">
            <a:extLst>
              <a:ext uri="{FF2B5EF4-FFF2-40B4-BE49-F238E27FC236}">
                <a16:creationId xmlns:a16="http://schemas.microsoft.com/office/drawing/2014/main" id="{9687603B-4024-C04A-AC05-2A0E50EDC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647700"/>
            <a:ext cx="8372475" cy="6210300"/>
          </a:xfrm>
          <a:prstGeom prst="rect">
            <a:avLst/>
          </a:prstGeom>
          <a:noFill/>
          <a:ln>
            <a:noFill/>
          </a:ln>
          <a:effectLst/>
          <a:extLst>
            <a:ext uri="{909E8E84-426E-40DD-AFC4-6F175D3DCCD1}">
              <a14:hiddenFill xmlns:a14="http://schemas.microsoft.com/office/drawing/2010/main">
                <a:solidFill>
                  <a:schemeClr val="accent1">
                    <a:alpha val="87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Rectangle 3">
            <a:extLst>
              <a:ext uri="{FF2B5EF4-FFF2-40B4-BE49-F238E27FC236}">
                <a16:creationId xmlns:a16="http://schemas.microsoft.com/office/drawing/2014/main" id="{D2E66ADE-E6B5-9344-97D6-45722EB2DBF9}"/>
              </a:ext>
            </a:extLst>
          </p:cNvPr>
          <p:cNvSpPr>
            <a:spLocks noGrp="1" noChangeArrowheads="1"/>
          </p:cNvSpPr>
          <p:nvPr>
            <p:ph type="body" sz="half" idx="1"/>
          </p:nvPr>
        </p:nvSpPr>
        <p:spPr>
          <a:xfrm>
            <a:off x="914400" y="1676400"/>
            <a:ext cx="5029200" cy="4114800"/>
          </a:xfrm>
        </p:spPr>
        <p:txBody>
          <a:bodyPr/>
          <a:lstStyle/>
          <a:p>
            <a:pPr>
              <a:lnSpc>
                <a:spcPct val="140000"/>
              </a:lnSpc>
            </a:pPr>
            <a:r>
              <a:rPr lang="de-DE" altLang="de-DE" sz="2000"/>
              <a:t>Geschlechtsreife im 1. Lebensjahr</a:t>
            </a:r>
          </a:p>
          <a:p>
            <a:pPr>
              <a:lnSpc>
                <a:spcPct val="140000"/>
              </a:lnSpc>
            </a:pPr>
            <a:r>
              <a:rPr lang="de-DE" altLang="de-DE" sz="2000"/>
              <a:t>Monogame Saisonehe</a:t>
            </a:r>
          </a:p>
          <a:p>
            <a:pPr>
              <a:lnSpc>
                <a:spcPct val="140000"/>
              </a:lnSpc>
            </a:pPr>
            <a:r>
              <a:rPr lang="de-DE" altLang="de-DE" sz="2000"/>
              <a:t>verteidigt Brutrevier</a:t>
            </a:r>
          </a:p>
          <a:p>
            <a:pPr>
              <a:lnSpc>
                <a:spcPct val="140000"/>
              </a:lnSpc>
            </a:pPr>
            <a:r>
              <a:rPr lang="de-DE" altLang="de-DE" sz="2000"/>
              <a:t>Nest in Spechthöhlen und anderen Baumhöhlen oder Nistkästen</a:t>
            </a:r>
          </a:p>
          <a:p>
            <a:pPr lvl="1">
              <a:lnSpc>
                <a:spcPct val="140000"/>
              </a:lnSpc>
            </a:pPr>
            <a:r>
              <a:rPr lang="de-DE" altLang="de-DE" sz="1800">
                <a:sym typeface="Zapf Dingbats" pitchFamily="64" charset="2"/>
              </a:rPr>
              <a:t>Schnabel zu schwach um selber Höhle zu bauen</a:t>
            </a:r>
            <a:endParaRPr lang="de-DE" altLang="de-DE" sz="1800"/>
          </a:p>
          <a:p>
            <a:pPr>
              <a:lnSpc>
                <a:spcPct val="140000"/>
              </a:lnSpc>
            </a:pPr>
            <a:endParaRPr lang="de-DE" altLang="de-DE" sz="2000"/>
          </a:p>
          <a:p>
            <a:pPr>
              <a:lnSpc>
                <a:spcPct val="140000"/>
              </a:lnSpc>
            </a:pPr>
            <a:endParaRPr lang="de-DE" altLang="de-DE" sz="2000"/>
          </a:p>
        </p:txBody>
      </p:sp>
      <p:pic>
        <p:nvPicPr>
          <p:cNvPr id="51220" name="Picture 20">
            <a:extLst>
              <a:ext uri="{FF2B5EF4-FFF2-40B4-BE49-F238E27FC236}">
                <a16:creationId xmlns:a16="http://schemas.microsoft.com/office/drawing/2014/main" id="{09541661-5FB7-4843-91F1-59EA18BBF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299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1" name="Rectangle 7">
            <a:extLst>
              <a:ext uri="{FF2B5EF4-FFF2-40B4-BE49-F238E27FC236}">
                <a16:creationId xmlns:a16="http://schemas.microsoft.com/office/drawing/2014/main" id="{9BAC7391-0448-FA42-A37E-17BA8EB9CDE2}"/>
              </a:ext>
            </a:extLst>
          </p:cNvPr>
          <p:cNvSpPr>
            <a:spLocks noChangeArrowheads="1"/>
          </p:cNvSpPr>
          <p:nvPr/>
        </p:nvSpPr>
        <p:spPr bwMode="auto">
          <a:xfrm>
            <a:off x="769938" y="647700"/>
            <a:ext cx="8374062" cy="62103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pic>
        <p:nvPicPr>
          <p:cNvPr id="72715" name="Picture 11">
            <a:extLst>
              <a:ext uri="{FF2B5EF4-FFF2-40B4-BE49-F238E27FC236}">
                <a16:creationId xmlns:a16="http://schemas.microsoft.com/office/drawing/2014/main" id="{AD2EF6B5-C695-0C48-8B31-CADC8A5F8F53}"/>
              </a:ext>
            </a:extLst>
          </p:cNvPr>
          <p:cNvPicPr>
            <a:picLocks noChangeAspect="1" noChangeArrowheads="1"/>
          </p:cNvPicPr>
          <p:nvPr/>
        </p:nvPicPr>
        <p:blipFill>
          <a:blip r:embed="rId3">
            <a:alphaModFix amt="59000"/>
            <a:extLst>
              <a:ext uri="{28A0092B-C50C-407E-A947-70E740481C1C}">
                <a14:useLocalDpi xmlns:a14="http://schemas.microsoft.com/office/drawing/2010/main" val="0"/>
              </a:ext>
            </a:extLst>
          </a:blip>
          <a:srcRect/>
          <a:stretch>
            <a:fillRect/>
          </a:stretch>
        </p:blipFill>
        <p:spPr bwMode="auto">
          <a:xfrm>
            <a:off x="776288" y="647700"/>
            <a:ext cx="8372475" cy="6210300"/>
          </a:xfrm>
          <a:prstGeom prst="rect">
            <a:avLst/>
          </a:prstGeom>
          <a:solidFill>
            <a:schemeClr val="tx1">
              <a:lumMod val="50000"/>
              <a:lumOff val="50000"/>
            </a:schemeClr>
          </a:solidFill>
          <a:ln>
            <a:noFill/>
          </a:ln>
          <a:effectLst/>
        </p:spPr>
      </p:pic>
      <p:sp>
        <p:nvSpPr>
          <p:cNvPr id="72707" name="Rectangle 3">
            <a:extLst>
              <a:ext uri="{FF2B5EF4-FFF2-40B4-BE49-F238E27FC236}">
                <a16:creationId xmlns:a16="http://schemas.microsoft.com/office/drawing/2014/main" id="{AC48616D-FC83-8D40-945B-92F8B943CC40}"/>
              </a:ext>
            </a:extLst>
          </p:cNvPr>
          <p:cNvSpPr>
            <a:spLocks noGrp="1" noChangeArrowheads="1"/>
          </p:cNvSpPr>
          <p:nvPr>
            <p:ph type="body" sz="half" idx="1"/>
          </p:nvPr>
        </p:nvSpPr>
        <p:spPr>
          <a:xfrm>
            <a:off x="914400" y="1828800"/>
            <a:ext cx="8229600" cy="4114800"/>
          </a:xfrm>
        </p:spPr>
        <p:txBody>
          <a:bodyPr/>
          <a:lstStyle/>
          <a:p>
            <a:pPr>
              <a:lnSpc>
                <a:spcPct val="130000"/>
              </a:lnSpc>
            </a:pPr>
            <a:r>
              <a:rPr lang="de-DE" altLang="de-DE" dirty="0">
                <a:solidFill>
                  <a:schemeClr val="bg1"/>
                </a:solidFill>
              </a:rPr>
              <a:t>Gelege: 7 bis 12 Eier</a:t>
            </a:r>
          </a:p>
          <a:p>
            <a:pPr>
              <a:lnSpc>
                <a:spcPct val="130000"/>
              </a:lnSpc>
            </a:pPr>
            <a:r>
              <a:rPr lang="de-DE" altLang="de-DE" dirty="0">
                <a:solidFill>
                  <a:schemeClr val="bg1"/>
                </a:solidFill>
              </a:rPr>
              <a:t>Zweitgelege häufig, vor allem bei Verlust des Erstgeleges. In der Regel kleiner als Erstgelege</a:t>
            </a:r>
          </a:p>
          <a:p>
            <a:pPr>
              <a:lnSpc>
                <a:spcPct val="130000"/>
              </a:lnSpc>
            </a:pPr>
            <a:r>
              <a:rPr lang="de-DE" altLang="de-DE" dirty="0">
                <a:solidFill>
                  <a:schemeClr val="bg1"/>
                </a:solidFill>
              </a:rPr>
              <a:t>Legebeginn in der zweiten Maihälfte</a:t>
            </a:r>
          </a:p>
          <a:p>
            <a:pPr>
              <a:lnSpc>
                <a:spcPct val="140000"/>
              </a:lnSpc>
            </a:pPr>
            <a:r>
              <a:rPr lang="de-DE" altLang="de-DE" b="1" dirty="0">
                <a:solidFill>
                  <a:schemeClr val="bg1"/>
                </a:solidFill>
              </a:rPr>
              <a:t>Brutdauer: </a:t>
            </a:r>
            <a:r>
              <a:rPr lang="de-DE" altLang="de-DE" dirty="0">
                <a:solidFill>
                  <a:schemeClr val="bg1"/>
                </a:solidFill>
              </a:rPr>
              <a:t>etwa 11 Tage</a:t>
            </a:r>
          </a:p>
          <a:p>
            <a:pPr>
              <a:lnSpc>
                <a:spcPct val="130000"/>
              </a:lnSpc>
            </a:pPr>
            <a:endParaRPr lang="de-DE" altLang="de-DE" dirty="0">
              <a:solidFill>
                <a:schemeClr val="bg1"/>
              </a:solidFill>
            </a:endParaRPr>
          </a:p>
          <a:p>
            <a:pPr>
              <a:lnSpc>
                <a:spcPct val="130000"/>
              </a:lnSpc>
            </a:pPr>
            <a:endParaRPr lang="de-DE" altLang="de-DE" dirty="0">
              <a:solidFill>
                <a:schemeClr val="bg1"/>
              </a:solidFill>
            </a:endParaRPr>
          </a:p>
        </p:txBody>
      </p:sp>
      <p:pic>
        <p:nvPicPr>
          <p:cNvPr id="72717" name="Picture 13">
            <a:extLst>
              <a:ext uri="{FF2B5EF4-FFF2-40B4-BE49-F238E27FC236}">
                <a16:creationId xmlns:a16="http://schemas.microsoft.com/office/drawing/2014/main" id="{3D3FFCD8-6E31-8E4D-ADEC-0F6AFC007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299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a:extLst>
              <a:ext uri="{FF2B5EF4-FFF2-40B4-BE49-F238E27FC236}">
                <a16:creationId xmlns:a16="http://schemas.microsoft.com/office/drawing/2014/main" id="{275A1560-6372-D34E-A0D4-2263A9D369D0}"/>
              </a:ext>
            </a:extLst>
          </p:cNvPr>
          <p:cNvSpPr>
            <a:spLocks noGrp="1" noChangeArrowheads="1"/>
          </p:cNvSpPr>
          <p:nvPr>
            <p:ph type="body" sz="half" idx="1"/>
          </p:nvPr>
        </p:nvSpPr>
        <p:spPr>
          <a:xfrm>
            <a:off x="990600" y="2133600"/>
            <a:ext cx="2667000" cy="4343400"/>
          </a:xfrm>
        </p:spPr>
        <p:txBody>
          <a:bodyPr/>
          <a:lstStyle/>
          <a:p>
            <a:pPr>
              <a:lnSpc>
                <a:spcPct val="150000"/>
              </a:lnSpc>
            </a:pPr>
            <a:r>
              <a:rPr lang="de-DE" altLang="de-DE" sz="2000" b="1"/>
              <a:t>Nestlingszeit:</a:t>
            </a:r>
          </a:p>
          <a:p>
            <a:pPr>
              <a:lnSpc>
                <a:spcPct val="100000"/>
              </a:lnSpc>
              <a:buFontTx/>
              <a:buNone/>
            </a:pPr>
            <a:r>
              <a:rPr lang="de-DE" altLang="de-DE" sz="2000"/>
              <a:t>     20 bis 22 Tage</a:t>
            </a:r>
          </a:p>
          <a:p>
            <a:pPr>
              <a:lnSpc>
                <a:spcPct val="200000"/>
              </a:lnSpc>
            </a:pPr>
            <a:r>
              <a:rPr lang="de-DE" altLang="de-DE" sz="2000"/>
              <a:t>Nestlinge bilden</a:t>
            </a:r>
          </a:p>
          <a:p>
            <a:pPr>
              <a:lnSpc>
                <a:spcPct val="100000"/>
              </a:lnSpc>
              <a:buFontTx/>
              <a:buNone/>
            </a:pPr>
            <a:r>
              <a:rPr lang="de-DE" altLang="de-DE" sz="2000"/>
              <a:t>    „Wärmepyramide“</a:t>
            </a:r>
          </a:p>
          <a:p>
            <a:pPr>
              <a:lnSpc>
                <a:spcPct val="110000"/>
              </a:lnSpc>
              <a:buFontTx/>
              <a:buNone/>
            </a:pPr>
            <a:endParaRPr lang="de-DE" altLang="de-DE" sz="2000"/>
          </a:p>
          <a:p>
            <a:pPr>
              <a:lnSpc>
                <a:spcPct val="110000"/>
              </a:lnSpc>
            </a:pPr>
            <a:endParaRPr lang="de-DE" altLang="de-DE" sz="2000"/>
          </a:p>
        </p:txBody>
      </p:sp>
      <p:pic>
        <p:nvPicPr>
          <p:cNvPr id="74761" name="Picture 9">
            <a:extLst>
              <a:ext uri="{FF2B5EF4-FFF2-40B4-BE49-F238E27FC236}">
                <a16:creationId xmlns:a16="http://schemas.microsoft.com/office/drawing/2014/main" id="{9C7D4D47-933B-8345-BC59-7458DC6692F9}"/>
              </a:ext>
            </a:extLst>
          </p:cNvPr>
          <p:cNvPicPr>
            <a:picLocks noChangeAspect="1" noChangeArrowheads="1"/>
          </p:cNvPicPr>
          <p:nvPr/>
        </p:nvPicPr>
        <p:blipFill>
          <a:blip r:embed="rId3">
            <a:lum bright="18000" contrast="23000"/>
            <a:extLst>
              <a:ext uri="{28A0092B-C50C-407E-A947-70E740481C1C}">
                <a14:useLocalDpi xmlns:a14="http://schemas.microsoft.com/office/drawing/2010/main" val="0"/>
              </a:ext>
            </a:extLst>
          </a:blip>
          <a:srcRect/>
          <a:stretch>
            <a:fillRect/>
          </a:stretch>
        </p:blipFill>
        <p:spPr bwMode="auto">
          <a:xfrm>
            <a:off x="3581400" y="1371600"/>
            <a:ext cx="556260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63" name="Picture 11">
            <a:extLst>
              <a:ext uri="{FF2B5EF4-FFF2-40B4-BE49-F238E27FC236}">
                <a16:creationId xmlns:a16="http://schemas.microsoft.com/office/drawing/2014/main" id="{3DDB5CFD-634B-F040-A3BF-DFD910BA3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299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a:extLst>
              <a:ext uri="{FF2B5EF4-FFF2-40B4-BE49-F238E27FC236}">
                <a16:creationId xmlns:a16="http://schemas.microsoft.com/office/drawing/2014/main" id="{0C03C0BB-CAC6-B14C-9E15-D4EE0B8B44DD}"/>
              </a:ext>
            </a:extLst>
          </p:cNvPr>
          <p:cNvSpPr>
            <a:spLocks noGrp="1" noChangeArrowheads="1"/>
          </p:cNvSpPr>
          <p:nvPr>
            <p:ph type="body" sz="half" idx="1"/>
          </p:nvPr>
        </p:nvSpPr>
        <p:spPr>
          <a:xfrm>
            <a:off x="1143000" y="1143000"/>
            <a:ext cx="6878638" cy="3810000"/>
          </a:xfrm>
        </p:spPr>
        <p:txBody>
          <a:bodyPr/>
          <a:lstStyle/>
          <a:p>
            <a:pPr>
              <a:lnSpc>
                <a:spcPct val="110000"/>
              </a:lnSpc>
            </a:pPr>
            <a:r>
              <a:rPr lang="de-DE" altLang="de-DE" sz="2000"/>
              <a:t>Bei Jungvögeln: Aussenseite des Fersengelenks mit kleinen Warzen</a:t>
            </a:r>
          </a:p>
          <a:p>
            <a:pPr lvl="1">
              <a:lnSpc>
                <a:spcPct val="110000"/>
              </a:lnSpc>
            </a:pPr>
            <a:r>
              <a:rPr lang="de-DE" altLang="de-DE" sz="1800"/>
              <a:t>dient als „Sitzschwiele“ auf rauhem Höhlenboden</a:t>
            </a:r>
          </a:p>
          <a:p>
            <a:pPr>
              <a:lnSpc>
                <a:spcPct val="110000"/>
              </a:lnSpc>
              <a:buFontTx/>
              <a:buNone/>
            </a:pPr>
            <a:endParaRPr lang="de-DE" altLang="de-DE" sz="2000"/>
          </a:p>
          <a:p>
            <a:pPr>
              <a:lnSpc>
                <a:spcPct val="110000"/>
              </a:lnSpc>
            </a:pPr>
            <a:endParaRPr lang="de-DE" altLang="de-DE" sz="2000"/>
          </a:p>
        </p:txBody>
      </p:sp>
      <p:pic>
        <p:nvPicPr>
          <p:cNvPr id="76810" name="Picture 10">
            <a:extLst>
              <a:ext uri="{FF2B5EF4-FFF2-40B4-BE49-F238E27FC236}">
                <a16:creationId xmlns:a16="http://schemas.microsoft.com/office/drawing/2014/main" id="{2D7840DA-3875-4C43-9608-63AB3BC55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67000"/>
            <a:ext cx="52197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13" name="Picture 13">
            <a:extLst>
              <a:ext uri="{FF2B5EF4-FFF2-40B4-BE49-F238E27FC236}">
                <a16:creationId xmlns:a16="http://schemas.microsoft.com/office/drawing/2014/main" id="{002970BE-96FD-8A42-A01E-4CB762483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299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7">
            <a:extLst>
              <a:ext uri="{FF2B5EF4-FFF2-40B4-BE49-F238E27FC236}">
                <a16:creationId xmlns:a16="http://schemas.microsoft.com/office/drawing/2014/main" id="{57382FF2-07B6-0341-9631-D6F274F494D5}"/>
              </a:ext>
            </a:extLst>
          </p:cNvPr>
          <p:cNvSpPr>
            <a:spLocks noChangeArrowheads="1"/>
          </p:cNvSpPr>
          <p:nvPr/>
        </p:nvSpPr>
        <p:spPr bwMode="auto">
          <a:xfrm>
            <a:off x="769938"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20483" name="Rectangle 3">
            <a:extLst>
              <a:ext uri="{FF2B5EF4-FFF2-40B4-BE49-F238E27FC236}">
                <a16:creationId xmlns:a16="http://schemas.microsoft.com/office/drawing/2014/main" id="{589DC1E3-EC5A-194C-AEE0-F664682BDEAE}"/>
              </a:ext>
            </a:extLst>
          </p:cNvPr>
          <p:cNvSpPr>
            <a:spLocks noGrp="1" noChangeArrowheads="1"/>
          </p:cNvSpPr>
          <p:nvPr>
            <p:ph type="body" sz="half" idx="1"/>
          </p:nvPr>
        </p:nvSpPr>
        <p:spPr>
          <a:xfrm>
            <a:off x="1143000" y="1676400"/>
            <a:ext cx="3438525" cy="4114800"/>
          </a:xfrm>
        </p:spPr>
        <p:txBody>
          <a:bodyPr/>
          <a:lstStyle/>
          <a:p>
            <a:r>
              <a:rPr lang="de-DE" altLang="de-DE" sz="1800"/>
              <a:t>Europa und Asien</a:t>
            </a:r>
          </a:p>
          <a:p>
            <a:r>
              <a:rPr lang="de-DE" altLang="de-DE" sz="1800"/>
              <a:t>Nach Osten bis Sachalin, Hokkaido, Nordost-Korea, Zentralchina</a:t>
            </a:r>
          </a:p>
          <a:p>
            <a:r>
              <a:rPr lang="de-DE" altLang="de-DE" sz="1800"/>
              <a:t>Brut- und Sommervogel in ganz Mitteleuropa</a:t>
            </a:r>
          </a:p>
          <a:p>
            <a:r>
              <a:rPr lang="de-DE" altLang="de-DE" sz="1800"/>
              <a:t>In Mitteleuropa meist unter 500 Metern, in den Alpen an günstigen Stellen (z.B. im Engadin) bis 1600 m</a:t>
            </a:r>
            <a:endParaRPr lang="de-DE" altLang="de-DE" sz="2000"/>
          </a:p>
        </p:txBody>
      </p:sp>
      <p:pic>
        <p:nvPicPr>
          <p:cNvPr id="20493" name="Picture 13">
            <a:extLst>
              <a:ext uri="{FF2B5EF4-FFF2-40B4-BE49-F238E27FC236}">
                <a16:creationId xmlns:a16="http://schemas.microsoft.com/office/drawing/2014/main" id="{B0832168-7902-0F48-9F23-C4C25E00C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1752600"/>
            <a:ext cx="4314825"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96" name="Picture 16">
            <a:extLst>
              <a:ext uri="{FF2B5EF4-FFF2-40B4-BE49-F238E27FC236}">
                <a16:creationId xmlns:a16="http://schemas.microsoft.com/office/drawing/2014/main" id="{97DA5FEC-C367-B145-AC4F-CBD9710E0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2425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2" name="Rectangle 8">
            <a:extLst>
              <a:ext uri="{FF2B5EF4-FFF2-40B4-BE49-F238E27FC236}">
                <a16:creationId xmlns:a16="http://schemas.microsoft.com/office/drawing/2014/main" id="{FBB6618C-3ABC-3A4B-A045-B5FFFCD7F41D}"/>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31755" name="Rectangle 11">
            <a:extLst>
              <a:ext uri="{FF2B5EF4-FFF2-40B4-BE49-F238E27FC236}">
                <a16:creationId xmlns:a16="http://schemas.microsoft.com/office/drawing/2014/main" id="{E4E93189-F66D-FE4F-BDF9-8C87AE36B64F}"/>
              </a:ext>
            </a:extLst>
          </p:cNvPr>
          <p:cNvSpPr>
            <a:spLocks noChangeArrowheads="1"/>
          </p:cNvSpPr>
          <p:nvPr/>
        </p:nvSpPr>
        <p:spPr bwMode="auto">
          <a:xfrm>
            <a:off x="990600" y="1600200"/>
            <a:ext cx="4114800" cy="3429000"/>
          </a:xfrm>
          <a:prstGeom prst="rect">
            <a:avLst/>
          </a:prstGeom>
          <a:solidFill>
            <a:schemeClr val="bg1"/>
          </a:solidFill>
          <a:ln w="12700">
            <a:solidFill>
              <a:schemeClr val="bg2"/>
            </a:solidFill>
            <a:miter lim="800000"/>
            <a:headEnd/>
            <a:tailEnd/>
          </a:ln>
        </p:spPr>
        <p:txBody>
          <a:bodyPr wrap="none" anchor="ctr"/>
          <a:lstStyle/>
          <a:p>
            <a:endParaRPr lang="de-DE"/>
          </a:p>
        </p:txBody>
      </p:sp>
      <p:sp>
        <p:nvSpPr>
          <p:cNvPr id="31747" name="Rectangle 3">
            <a:extLst>
              <a:ext uri="{FF2B5EF4-FFF2-40B4-BE49-F238E27FC236}">
                <a16:creationId xmlns:a16="http://schemas.microsoft.com/office/drawing/2014/main" id="{6C2644B1-5CA2-804D-96A1-832C416F7DD4}"/>
              </a:ext>
            </a:extLst>
          </p:cNvPr>
          <p:cNvSpPr>
            <a:spLocks noGrp="1" noChangeArrowheads="1"/>
          </p:cNvSpPr>
          <p:nvPr>
            <p:ph type="body" sz="half" idx="2"/>
          </p:nvPr>
        </p:nvSpPr>
        <p:spPr>
          <a:xfrm>
            <a:off x="5334000" y="1447800"/>
            <a:ext cx="3590925" cy="4114800"/>
          </a:xfrm>
        </p:spPr>
        <p:txBody>
          <a:bodyPr/>
          <a:lstStyle/>
          <a:p>
            <a:pPr>
              <a:lnSpc>
                <a:spcPct val="110000"/>
              </a:lnSpc>
            </a:pPr>
            <a:r>
              <a:rPr lang="de-DE" altLang="de-DE" sz="1600"/>
              <a:t>Langstreckenzieher</a:t>
            </a:r>
          </a:p>
          <a:p>
            <a:pPr>
              <a:lnSpc>
                <a:spcPct val="110000"/>
              </a:lnSpc>
            </a:pPr>
            <a:r>
              <a:rPr lang="de-DE" altLang="de-DE" sz="1600"/>
              <a:t>Winterquartier: West- und Zentralafrika (Savannen und Trockenzonen)</a:t>
            </a:r>
          </a:p>
          <a:p>
            <a:pPr>
              <a:lnSpc>
                <a:spcPct val="110000"/>
              </a:lnSpc>
            </a:pPr>
            <a:r>
              <a:rPr lang="de-DE" altLang="de-DE" sz="1600"/>
              <a:t>Zieht in der Nacht</a:t>
            </a:r>
          </a:p>
          <a:p>
            <a:pPr>
              <a:lnSpc>
                <a:spcPct val="110000"/>
              </a:lnSpc>
            </a:pPr>
            <a:r>
              <a:rPr lang="de-DE" altLang="de-DE" sz="1600"/>
              <a:t>Herbstzug beginnt in der zweiten Augusthälfte und ist Anfang Oktober abgeschlossen</a:t>
            </a:r>
          </a:p>
          <a:p>
            <a:pPr>
              <a:lnSpc>
                <a:spcPct val="110000"/>
              </a:lnSpc>
            </a:pPr>
            <a:r>
              <a:rPr lang="de-DE" altLang="de-DE" sz="1600"/>
              <a:t>Im Frühling werden Wendehälse erst ab Anfang April regelmässig beobachtet, ab Mitte Mai ist der Zug abgeschlossen</a:t>
            </a:r>
          </a:p>
        </p:txBody>
      </p:sp>
      <p:pic>
        <p:nvPicPr>
          <p:cNvPr id="31750" name="Picture 6">
            <a:extLst>
              <a:ext uri="{FF2B5EF4-FFF2-40B4-BE49-F238E27FC236}">
                <a16:creationId xmlns:a16="http://schemas.microsoft.com/office/drawing/2014/main" id="{2501429B-5B7D-4142-8680-B20CD3B272C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96950" y="1608138"/>
            <a:ext cx="4102100" cy="2347912"/>
          </a:xfrm>
          <a:ln/>
          <a:extLst>
            <a:ext uri="{91240B29-F687-4F45-9708-019B960494DF}">
              <a14:hiddenLine xmlns:a14="http://schemas.microsoft.com/office/drawing/2010/main" w="9525">
                <a:solidFill>
                  <a:schemeClr val="bg2"/>
                </a:solidFill>
                <a:miter lim="800000"/>
                <a:headEnd/>
                <a:tailEnd/>
              </a14:hiddenLine>
            </a:ext>
          </a:extLst>
        </p:spPr>
      </p:pic>
      <p:sp>
        <p:nvSpPr>
          <p:cNvPr id="31751" name="Text Box 7">
            <a:extLst>
              <a:ext uri="{FF2B5EF4-FFF2-40B4-BE49-F238E27FC236}">
                <a16:creationId xmlns:a16="http://schemas.microsoft.com/office/drawing/2014/main" id="{89B15906-B566-9449-9912-6BEC920975D4}"/>
              </a:ext>
            </a:extLst>
          </p:cNvPr>
          <p:cNvSpPr txBox="1">
            <a:spLocks noChangeArrowheads="1"/>
          </p:cNvSpPr>
          <p:nvPr/>
        </p:nvSpPr>
        <p:spPr bwMode="auto">
          <a:xfrm>
            <a:off x="1371600" y="4114800"/>
            <a:ext cx="3581400"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DE" altLang="de-DE" sz="1600" b="1" u="none"/>
              <a:t>orange:</a:t>
            </a:r>
            <a:r>
              <a:rPr lang="de-DE" altLang="de-DE" sz="1600" u="none"/>
              <a:t> Sommervogel</a:t>
            </a:r>
          </a:p>
          <a:p>
            <a:r>
              <a:rPr lang="de-DE" altLang="de-DE" sz="1600" b="1" u="none"/>
              <a:t>grün:</a:t>
            </a:r>
            <a:r>
              <a:rPr lang="de-DE" altLang="de-DE" sz="1600" u="none"/>
              <a:t> Jahresvogel</a:t>
            </a:r>
          </a:p>
          <a:p>
            <a:r>
              <a:rPr lang="de-DE" altLang="de-DE" sz="1600" b="1" u="none"/>
              <a:t>blau:</a:t>
            </a:r>
            <a:r>
              <a:rPr lang="de-DE" altLang="de-DE" sz="1600" u="none"/>
              <a:t> Winterverbreitungsgebiete</a:t>
            </a:r>
          </a:p>
        </p:txBody>
      </p:sp>
      <p:sp>
        <p:nvSpPr>
          <p:cNvPr id="31753" name="Text Box 9">
            <a:extLst>
              <a:ext uri="{FF2B5EF4-FFF2-40B4-BE49-F238E27FC236}">
                <a16:creationId xmlns:a16="http://schemas.microsoft.com/office/drawing/2014/main" id="{F111DF92-5393-534F-8221-2E864B5C5AAB}"/>
              </a:ext>
            </a:extLst>
          </p:cNvPr>
          <p:cNvSpPr txBox="1">
            <a:spLocks noChangeArrowheads="1"/>
          </p:cNvSpPr>
          <p:nvPr/>
        </p:nvSpPr>
        <p:spPr bwMode="auto">
          <a:xfrm>
            <a:off x="1905000" y="6019800"/>
            <a:ext cx="5257800" cy="469900"/>
          </a:xfrm>
          <a:prstGeom prst="rect">
            <a:avLst/>
          </a:prstGeom>
          <a:solidFill>
            <a:schemeClr val="bg1"/>
          </a:solidFill>
          <a:ln w="12700">
            <a:solidFill>
              <a:schemeClr val="bg2"/>
            </a:solidFill>
            <a:miter lim="800000"/>
            <a:headEnd/>
            <a:tailEnd/>
          </a:ln>
        </p:spPr>
        <p:txBody>
          <a:bodyPr>
            <a:spAutoFit/>
          </a:bodyPr>
          <a:lstStyle/>
          <a:p>
            <a:pPr algn="just">
              <a:spcBef>
                <a:spcPct val="50000"/>
              </a:spcBef>
            </a:pPr>
            <a:r>
              <a:rPr lang="de-DE" altLang="de-DE" b="1" u="none" dirty="0"/>
              <a:t>Ausnahme unter den Spechten!</a:t>
            </a:r>
            <a:endParaRPr lang="de-DE" altLang="de-DE" dirty="0"/>
          </a:p>
        </p:txBody>
      </p:sp>
      <p:pic>
        <p:nvPicPr>
          <p:cNvPr id="31761" name="Picture 17">
            <a:extLst>
              <a:ext uri="{FF2B5EF4-FFF2-40B4-BE49-F238E27FC236}">
                <a16:creationId xmlns:a16="http://schemas.microsoft.com/office/drawing/2014/main" id="{5A3386A3-0AB4-824D-9C0C-EC52ED1A5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2249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8" name="Rectangle 10">
            <a:extLst>
              <a:ext uri="{FF2B5EF4-FFF2-40B4-BE49-F238E27FC236}">
                <a16:creationId xmlns:a16="http://schemas.microsoft.com/office/drawing/2014/main" id="{51F50C03-5F1F-E240-A849-5287724BDF82}"/>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37893" name="Rectangle 5">
            <a:extLst>
              <a:ext uri="{FF2B5EF4-FFF2-40B4-BE49-F238E27FC236}">
                <a16:creationId xmlns:a16="http://schemas.microsoft.com/office/drawing/2014/main" id="{49206B56-4935-2C42-9432-F8420C936BE2}"/>
              </a:ext>
            </a:extLst>
          </p:cNvPr>
          <p:cNvSpPr>
            <a:spLocks noGrp="1" noChangeArrowheads="1"/>
          </p:cNvSpPr>
          <p:nvPr>
            <p:ph type="body" sz="half" idx="3"/>
          </p:nvPr>
        </p:nvSpPr>
        <p:spPr>
          <a:xfrm>
            <a:off x="1143000" y="990600"/>
            <a:ext cx="4495800" cy="4724400"/>
          </a:xfrm>
        </p:spPr>
        <p:txBody>
          <a:bodyPr/>
          <a:lstStyle/>
          <a:p>
            <a:pPr>
              <a:lnSpc>
                <a:spcPct val="110000"/>
              </a:lnSpc>
            </a:pPr>
            <a:r>
              <a:rPr lang="de-DE" altLang="de-DE" sz="2000" b="1"/>
              <a:t>Brutgebiete:</a:t>
            </a:r>
            <a:endParaRPr lang="de-DE" altLang="de-DE" sz="1800"/>
          </a:p>
          <a:p>
            <a:pPr lvl="1">
              <a:lnSpc>
                <a:spcPct val="100000"/>
              </a:lnSpc>
            </a:pPr>
            <a:r>
              <a:rPr lang="de-DE" altLang="de-DE" sz="1600"/>
              <a:t>teils bewaldete bis locker mit Bäumen bestandene Landschaften</a:t>
            </a:r>
          </a:p>
          <a:p>
            <a:pPr lvl="1">
              <a:lnSpc>
                <a:spcPct val="100000"/>
              </a:lnSpc>
            </a:pPr>
            <a:r>
              <a:rPr lang="de-DE" altLang="de-DE" sz="1600"/>
              <a:t>Freiflächen zur Nahrungssuche am Boden</a:t>
            </a:r>
          </a:p>
          <a:p>
            <a:pPr lvl="1">
              <a:lnSpc>
                <a:spcPct val="100000"/>
              </a:lnSpc>
            </a:pPr>
            <a:r>
              <a:rPr lang="de-DE" altLang="de-DE" sz="1600"/>
              <a:t>Rufwarten</a:t>
            </a:r>
          </a:p>
          <a:p>
            <a:pPr lvl="1">
              <a:lnSpc>
                <a:spcPct val="100000"/>
              </a:lnSpc>
            </a:pPr>
            <a:r>
              <a:rPr lang="de-DE" altLang="de-DE" sz="1600"/>
              <a:t>Deckung und Nistplätze</a:t>
            </a:r>
          </a:p>
        </p:txBody>
      </p:sp>
      <p:sp>
        <p:nvSpPr>
          <p:cNvPr id="37905" name="Rectangle 17">
            <a:extLst>
              <a:ext uri="{FF2B5EF4-FFF2-40B4-BE49-F238E27FC236}">
                <a16:creationId xmlns:a16="http://schemas.microsoft.com/office/drawing/2014/main" id="{2645E188-52E8-FB42-9DF7-09BCB56938A0}"/>
              </a:ext>
            </a:extLst>
          </p:cNvPr>
          <p:cNvSpPr>
            <a:spLocks noChangeArrowheads="1"/>
          </p:cNvSpPr>
          <p:nvPr/>
        </p:nvSpPr>
        <p:spPr bwMode="auto">
          <a:xfrm>
            <a:off x="5486400" y="5486400"/>
            <a:ext cx="35052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64" charset="2"/>
              <a:buChar char=""/>
              <a:defRPr>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fontAlgn="base">
              <a:lnSpc>
                <a:spcPct val="12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fontAlgn="base">
              <a:lnSpc>
                <a:spcPct val="12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fontAlgn="base">
              <a:lnSpc>
                <a:spcPct val="12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fontAlgn="base">
              <a:lnSpc>
                <a:spcPct val="12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pPr>
            <a:r>
              <a:rPr lang="de-DE" altLang="de-DE" b="1" u="none"/>
              <a:t>Nahrungssuche:</a:t>
            </a:r>
            <a:endParaRPr lang="de-DE" altLang="de-DE" sz="1600" b="1" u="none"/>
          </a:p>
          <a:p>
            <a:pPr lvl="1" eaLnBrk="1" hangingPunct="1">
              <a:lnSpc>
                <a:spcPct val="110000"/>
              </a:lnSpc>
            </a:pPr>
            <a:r>
              <a:rPr lang="de-DE" altLang="de-DE" sz="1600" u="none"/>
              <a:t>Krautschicht darf nicht zu dicht und zu hoch sein</a:t>
            </a:r>
            <a:endParaRPr lang="de-DE" altLang="de-DE" sz="1400" u="none"/>
          </a:p>
        </p:txBody>
      </p:sp>
      <p:pic>
        <p:nvPicPr>
          <p:cNvPr id="37908" name="Picture 20">
            <a:extLst>
              <a:ext uri="{FF2B5EF4-FFF2-40B4-BE49-F238E27FC236}">
                <a16:creationId xmlns:a16="http://schemas.microsoft.com/office/drawing/2014/main" id="{AFA35D9A-EDFD-4B43-B9D0-1E10D628A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988" y="1219200"/>
            <a:ext cx="34861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909" name="Picture 21">
            <a:extLst>
              <a:ext uri="{FF2B5EF4-FFF2-40B4-BE49-F238E27FC236}">
                <a16:creationId xmlns:a16="http://schemas.microsoft.com/office/drawing/2014/main" id="{495189A3-1F98-7047-8508-AD405CA93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657600"/>
            <a:ext cx="40386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941" name="Picture 53">
            <a:extLst>
              <a:ext uri="{FF2B5EF4-FFF2-40B4-BE49-F238E27FC236}">
                <a16:creationId xmlns:a16="http://schemas.microsoft.com/office/drawing/2014/main" id="{49B79E8E-236D-F34F-B877-5399EA423F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388938" cy="2378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893">
                                            <p:txEl>
                                              <p:pRg st="1" end="1"/>
                                            </p:txEl>
                                          </p:spTgt>
                                        </p:tgtEl>
                                        <p:attrNameLst>
                                          <p:attrName>style.visibility</p:attrName>
                                        </p:attrNameLst>
                                      </p:cBhvr>
                                      <p:to>
                                        <p:strVal val="visible"/>
                                      </p:to>
                                    </p:set>
                                    <p:animEffect transition="in" filter="fade">
                                      <p:cBhvr>
                                        <p:cTn id="7" dur="1000"/>
                                        <p:tgtEl>
                                          <p:spTgt spid="3789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909"/>
                                        </p:tgtEl>
                                        <p:attrNameLst>
                                          <p:attrName>style.visibility</p:attrName>
                                        </p:attrNameLst>
                                      </p:cBhvr>
                                      <p:to>
                                        <p:strVal val="visible"/>
                                      </p:to>
                                    </p:set>
                                    <p:animEffect transition="in" filter="fade">
                                      <p:cBhvr>
                                        <p:cTn id="10" dur="1000"/>
                                        <p:tgtEl>
                                          <p:spTgt spid="3790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893">
                                            <p:txEl>
                                              <p:pRg st="2" end="2"/>
                                            </p:txEl>
                                          </p:spTgt>
                                        </p:tgtEl>
                                        <p:attrNameLst>
                                          <p:attrName>style.visibility</p:attrName>
                                        </p:attrNameLst>
                                      </p:cBhvr>
                                      <p:to>
                                        <p:strVal val="visible"/>
                                      </p:to>
                                    </p:set>
                                    <p:animEffect transition="in" filter="fade">
                                      <p:cBhvr>
                                        <p:cTn id="15" dur="1000"/>
                                        <p:tgtEl>
                                          <p:spTgt spid="3789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7893">
                                            <p:txEl>
                                              <p:pRg st="3" end="3"/>
                                            </p:txEl>
                                          </p:spTgt>
                                        </p:tgtEl>
                                        <p:attrNameLst>
                                          <p:attrName>style.visibility</p:attrName>
                                        </p:attrNameLst>
                                      </p:cBhvr>
                                      <p:to>
                                        <p:strVal val="visible"/>
                                      </p:to>
                                    </p:set>
                                    <p:animEffect transition="in" filter="fade">
                                      <p:cBhvr>
                                        <p:cTn id="20" dur="1000"/>
                                        <p:tgtEl>
                                          <p:spTgt spid="3789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7908"/>
                                        </p:tgtEl>
                                        <p:attrNameLst>
                                          <p:attrName>style.visibility</p:attrName>
                                        </p:attrNameLst>
                                      </p:cBhvr>
                                      <p:to>
                                        <p:strVal val="visible"/>
                                      </p:to>
                                    </p:set>
                                    <p:animEffect transition="in" filter="fade">
                                      <p:cBhvr>
                                        <p:cTn id="23" dur="1000"/>
                                        <p:tgtEl>
                                          <p:spTgt spid="3790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893">
                                            <p:txEl>
                                              <p:pRg st="4" end="4"/>
                                            </p:txEl>
                                          </p:spTgt>
                                        </p:tgtEl>
                                        <p:attrNameLst>
                                          <p:attrName>style.visibility</p:attrName>
                                        </p:attrNameLst>
                                      </p:cBhvr>
                                      <p:to>
                                        <p:strVal val="visible"/>
                                      </p:to>
                                    </p:set>
                                    <p:animEffect transition="in" filter="fade">
                                      <p:cBhvr>
                                        <p:cTn id="28" dur="1000"/>
                                        <p:tgtEl>
                                          <p:spTgt spid="37893">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905"/>
                                        </p:tgtEl>
                                        <p:attrNameLst>
                                          <p:attrName>style.visibility</p:attrName>
                                        </p:attrNameLst>
                                      </p:cBhvr>
                                      <p:to>
                                        <p:strVal val="visible"/>
                                      </p:to>
                                    </p:set>
                                    <p:animEffect transition="in" filter="fade">
                                      <p:cBhvr>
                                        <p:cTn id="33" dur="1000"/>
                                        <p:tgtEl>
                                          <p:spTgt spid="37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p:bldP spid="3790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7" name="Rectangle 13">
            <a:extLst>
              <a:ext uri="{FF2B5EF4-FFF2-40B4-BE49-F238E27FC236}">
                <a16:creationId xmlns:a16="http://schemas.microsoft.com/office/drawing/2014/main" id="{4C41B77F-4A48-B84D-B0B1-D28E8092F843}"/>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82947" name="Rectangle 3">
            <a:extLst>
              <a:ext uri="{FF2B5EF4-FFF2-40B4-BE49-F238E27FC236}">
                <a16:creationId xmlns:a16="http://schemas.microsoft.com/office/drawing/2014/main" id="{74303C83-34F9-884F-8812-E6705A5D5341}"/>
              </a:ext>
            </a:extLst>
          </p:cNvPr>
          <p:cNvSpPr>
            <a:spLocks noGrp="1" noChangeArrowheads="1"/>
          </p:cNvSpPr>
          <p:nvPr>
            <p:ph type="body" sz="half" idx="3"/>
          </p:nvPr>
        </p:nvSpPr>
        <p:spPr>
          <a:xfrm>
            <a:off x="1408113" y="1143000"/>
            <a:ext cx="5678487" cy="533400"/>
          </a:xfrm>
        </p:spPr>
        <p:txBody>
          <a:bodyPr/>
          <a:lstStyle/>
          <a:p>
            <a:pPr>
              <a:lnSpc>
                <a:spcPct val="90000"/>
              </a:lnSpc>
              <a:buFontTx/>
              <a:buNone/>
            </a:pPr>
            <a:r>
              <a:rPr lang="de-DE" altLang="de-DE" dirty="0">
                <a:sym typeface="Zapf Dingbats" pitchFamily="64" charset="2"/>
              </a:rPr>
              <a:t>  Lichtungen und Waldränder</a:t>
            </a:r>
          </a:p>
        </p:txBody>
      </p:sp>
      <p:pic>
        <p:nvPicPr>
          <p:cNvPr id="82961" name="Picture 17">
            <a:extLst>
              <a:ext uri="{FF2B5EF4-FFF2-40B4-BE49-F238E27FC236}">
                <a16:creationId xmlns:a16="http://schemas.microsoft.com/office/drawing/2014/main" id="{7B8E5A06-5002-ED47-99D5-4923FEBC2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03413"/>
            <a:ext cx="6553200"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63" name="Picture 19">
            <a:extLst>
              <a:ext uri="{FF2B5EF4-FFF2-40B4-BE49-F238E27FC236}">
                <a16:creationId xmlns:a16="http://schemas.microsoft.com/office/drawing/2014/main" id="{911F774D-F883-D24F-AB58-1E55A79DF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2378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Rectangle 6">
            <a:extLst>
              <a:ext uri="{FF2B5EF4-FFF2-40B4-BE49-F238E27FC236}">
                <a16:creationId xmlns:a16="http://schemas.microsoft.com/office/drawing/2014/main" id="{CF372589-1B80-F048-AB0E-22EE1DA01EAF}"/>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84995" name="Rectangle 3">
            <a:extLst>
              <a:ext uri="{FF2B5EF4-FFF2-40B4-BE49-F238E27FC236}">
                <a16:creationId xmlns:a16="http://schemas.microsoft.com/office/drawing/2014/main" id="{7F5881BF-F4E6-9146-B912-A95C480C0897}"/>
              </a:ext>
            </a:extLst>
          </p:cNvPr>
          <p:cNvSpPr>
            <a:spLocks noGrp="1" noChangeArrowheads="1"/>
          </p:cNvSpPr>
          <p:nvPr>
            <p:ph type="body" sz="half" idx="3"/>
          </p:nvPr>
        </p:nvSpPr>
        <p:spPr>
          <a:xfrm>
            <a:off x="1371600" y="1371600"/>
            <a:ext cx="4495800" cy="4724400"/>
          </a:xfrm>
        </p:spPr>
        <p:txBody>
          <a:bodyPr/>
          <a:lstStyle/>
          <a:p>
            <a:pPr>
              <a:lnSpc>
                <a:spcPct val="110000"/>
              </a:lnSpc>
              <a:buFontTx/>
              <a:buNone/>
            </a:pPr>
            <a:r>
              <a:rPr lang="de-DE" altLang="de-DE" dirty="0"/>
              <a:t>Parks</a:t>
            </a:r>
            <a:endParaRPr lang="de-DE" altLang="de-DE" dirty="0">
              <a:sym typeface="Zapf Dingbats" pitchFamily="64" charset="2"/>
            </a:endParaRPr>
          </a:p>
          <a:p>
            <a:pPr>
              <a:lnSpc>
                <a:spcPct val="110000"/>
              </a:lnSpc>
              <a:buFontTx/>
              <a:buNone/>
            </a:pPr>
            <a:r>
              <a:rPr lang="de-DE" altLang="de-DE" dirty="0"/>
              <a:t>Alleen</a:t>
            </a:r>
          </a:p>
        </p:txBody>
      </p:sp>
      <p:pic>
        <p:nvPicPr>
          <p:cNvPr id="85003" name="Picture 11">
            <a:extLst>
              <a:ext uri="{FF2B5EF4-FFF2-40B4-BE49-F238E27FC236}">
                <a16:creationId xmlns:a16="http://schemas.microsoft.com/office/drawing/2014/main" id="{2ADF20C1-3A3C-7045-939F-BD0DAC667D5A}"/>
              </a:ext>
            </a:extLst>
          </p:cNvPr>
          <p:cNvPicPr>
            <a:picLocks noChangeAspect="1" noChangeArrowheads="1"/>
          </p:cNvPicPr>
          <p:nvPr/>
        </p:nvPicPr>
        <p:blipFill>
          <a:blip r:embed="rId3">
            <a:lum bright="17000" contrast="3000"/>
            <a:extLst>
              <a:ext uri="{28A0092B-C50C-407E-A947-70E740481C1C}">
                <a14:useLocalDpi xmlns:a14="http://schemas.microsoft.com/office/drawing/2010/main" val="0"/>
              </a:ext>
            </a:extLst>
          </a:blip>
          <a:srcRect/>
          <a:stretch>
            <a:fillRect/>
          </a:stretch>
        </p:blipFill>
        <p:spPr bwMode="auto">
          <a:xfrm>
            <a:off x="3886200" y="942975"/>
            <a:ext cx="495300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002" name="Picture 10">
            <a:extLst>
              <a:ext uri="{FF2B5EF4-FFF2-40B4-BE49-F238E27FC236}">
                <a16:creationId xmlns:a16="http://schemas.microsoft.com/office/drawing/2014/main" id="{66F03567-7A8A-C04D-AAD8-46E83505A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3200400"/>
            <a:ext cx="44386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005" name="Picture 13">
            <a:extLst>
              <a:ext uri="{FF2B5EF4-FFF2-40B4-BE49-F238E27FC236}">
                <a16:creationId xmlns:a16="http://schemas.microsoft.com/office/drawing/2014/main" id="{98B6D113-A960-6446-9D77-9874500B2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388938" cy="2378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5002"/>
                                        </p:tgtEl>
                                        <p:attrNameLst>
                                          <p:attrName>style.visibility</p:attrName>
                                        </p:attrNameLst>
                                      </p:cBhvr>
                                      <p:to>
                                        <p:strVal val="visible"/>
                                      </p:to>
                                    </p:set>
                                    <p:animEffect transition="in" filter="fade">
                                      <p:cBhvr>
                                        <p:cTn id="7" dur="1000"/>
                                        <p:tgtEl>
                                          <p:spTgt spid="85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6" name="Rectangle 6">
            <a:extLst>
              <a:ext uri="{FF2B5EF4-FFF2-40B4-BE49-F238E27FC236}">
                <a16:creationId xmlns:a16="http://schemas.microsoft.com/office/drawing/2014/main" id="{786CC865-E19C-B04E-87E9-D21D5FC1F695}"/>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87043" name="Rectangle 3">
            <a:extLst>
              <a:ext uri="{FF2B5EF4-FFF2-40B4-BE49-F238E27FC236}">
                <a16:creationId xmlns:a16="http://schemas.microsoft.com/office/drawing/2014/main" id="{D714DA36-17FF-8441-A756-639AB7351468}"/>
              </a:ext>
            </a:extLst>
          </p:cNvPr>
          <p:cNvSpPr>
            <a:spLocks noGrp="1" noChangeArrowheads="1"/>
          </p:cNvSpPr>
          <p:nvPr>
            <p:ph type="body" sz="half" idx="3"/>
          </p:nvPr>
        </p:nvSpPr>
        <p:spPr>
          <a:xfrm>
            <a:off x="1219200" y="1143000"/>
            <a:ext cx="7543800" cy="4724400"/>
          </a:xfrm>
        </p:spPr>
        <p:txBody>
          <a:bodyPr/>
          <a:lstStyle/>
          <a:p>
            <a:pPr>
              <a:lnSpc>
                <a:spcPct val="90000"/>
              </a:lnSpc>
              <a:buFontTx/>
              <a:buNone/>
            </a:pPr>
            <a:r>
              <a:rPr lang="de-DE" altLang="de-DE" dirty="0">
                <a:sym typeface="Zapf Dingbats" pitchFamily="64" charset="2"/>
              </a:rPr>
              <a:t>   L</a:t>
            </a:r>
            <a:r>
              <a:rPr lang="de-DE" altLang="de-DE" dirty="0"/>
              <a:t>ichte Auenwälder</a:t>
            </a:r>
          </a:p>
        </p:txBody>
      </p:sp>
      <p:pic>
        <p:nvPicPr>
          <p:cNvPr id="87058" name="Picture 18">
            <a:extLst>
              <a:ext uri="{FF2B5EF4-FFF2-40B4-BE49-F238E27FC236}">
                <a16:creationId xmlns:a16="http://schemas.microsoft.com/office/drawing/2014/main" id="{82940794-3BE7-764B-B5B9-8AAFD5823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765300"/>
            <a:ext cx="6986587"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59" name="Picture 19">
            <a:extLst>
              <a:ext uri="{FF2B5EF4-FFF2-40B4-BE49-F238E27FC236}">
                <a16:creationId xmlns:a16="http://schemas.microsoft.com/office/drawing/2014/main" id="{8231664E-50AD-F14A-ADD9-82FBABD99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2378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F48153CA-7AFD-0942-82B9-2DDA62DCAF55}"/>
              </a:ext>
            </a:extLst>
          </p:cNvPr>
          <p:cNvSpPr>
            <a:spLocks noGrp="1" noChangeArrowheads="1"/>
          </p:cNvSpPr>
          <p:nvPr>
            <p:ph type="body" idx="1"/>
          </p:nvPr>
        </p:nvSpPr>
        <p:spPr>
          <a:xfrm>
            <a:off x="1371600" y="1600200"/>
            <a:ext cx="3429000" cy="4114800"/>
          </a:xfrm>
        </p:spPr>
        <p:txBody>
          <a:bodyPr/>
          <a:lstStyle/>
          <a:p>
            <a:pPr>
              <a:lnSpc>
                <a:spcPct val="110000"/>
              </a:lnSpc>
            </a:pPr>
            <a:r>
              <a:rPr lang="de-DE" altLang="de-DE"/>
              <a:t>Vogel des Jahres</a:t>
            </a:r>
          </a:p>
          <a:p>
            <a:pPr>
              <a:lnSpc>
                <a:spcPct val="110000"/>
              </a:lnSpc>
            </a:pPr>
            <a:r>
              <a:rPr lang="de-DE" altLang="de-DE"/>
              <a:t>Kennzeichen</a:t>
            </a:r>
          </a:p>
          <a:p>
            <a:pPr>
              <a:lnSpc>
                <a:spcPct val="110000"/>
              </a:lnSpc>
            </a:pPr>
            <a:r>
              <a:rPr lang="de-DE" altLang="de-DE"/>
              <a:t>Stimme</a:t>
            </a:r>
          </a:p>
          <a:p>
            <a:pPr>
              <a:lnSpc>
                <a:spcPct val="110000"/>
              </a:lnSpc>
            </a:pPr>
            <a:r>
              <a:rPr lang="de-DE" altLang="de-DE"/>
              <a:t>Systematik</a:t>
            </a:r>
          </a:p>
          <a:p>
            <a:pPr>
              <a:lnSpc>
                <a:spcPct val="110000"/>
              </a:lnSpc>
            </a:pPr>
            <a:r>
              <a:rPr lang="de-DE" altLang="de-DE"/>
              <a:t>Namensherkunft</a:t>
            </a:r>
          </a:p>
          <a:p>
            <a:pPr>
              <a:lnSpc>
                <a:spcPct val="110000"/>
              </a:lnSpc>
            </a:pPr>
            <a:r>
              <a:rPr lang="de-DE" altLang="de-DE"/>
              <a:t>Fortpflanzung</a:t>
            </a:r>
          </a:p>
          <a:p>
            <a:pPr>
              <a:lnSpc>
                <a:spcPct val="110000"/>
              </a:lnSpc>
            </a:pPr>
            <a:r>
              <a:rPr lang="de-DE" altLang="de-DE"/>
              <a:t>Verbreitung</a:t>
            </a:r>
          </a:p>
          <a:p>
            <a:pPr>
              <a:lnSpc>
                <a:spcPct val="110000"/>
              </a:lnSpc>
            </a:pPr>
            <a:endParaRPr lang="de-DE" altLang="de-DE"/>
          </a:p>
          <a:p>
            <a:pPr>
              <a:lnSpc>
                <a:spcPct val="110000"/>
              </a:lnSpc>
            </a:pPr>
            <a:endParaRPr lang="de-DE" altLang="de-DE"/>
          </a:p>
        </p:txBody>
      </p:sp>
      <p:sp>
        <p:nvSpPr>
          <p:cNvPr id="14340" name="Rectangle 4">
            <a:extLst>
              <a:ext uri="{FF2B5EF4-FFF2-40B4-BE49-F238E27FC236}">
                <a16:creationId xmlns:a16="http://schemas.microsoft.com/office/drawing/2014/main" id="{CD8E3CCA-CF30-B843-BB57-3161BFD4CED6}"/>
              </a:ext>
            </a:extLst>
          </p:cNvPr>
          <p:cNvSpPr>
            <a:spLocks noChangeArrowheads="1"/>
          </p:cNvSpPr>
          <p:nvPr/>
        </p:nvSpPr>
        <p:spPr bwMode="auto">
          <a:xfrm>
            <a:off x="4953000" y="1600200"/>
            <a:ext cx="44958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64"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pPr>
            <a:r>
              <a:rPr lang="de-DE" altLang="de-DE" u="none"/>
              <a:t>Wanderung</a:t>
            </a:r>
          </a:p>
          <a:p>
            <a:pPr eaLnBrk="1" hangingPunct="1">
              <a:lnSpc>
                <a:spcPct val="110000"/>
              </a:lnSpc>
            </a:pPr>
            <a:r>
              <a:rPr lang="de-DE" altLang="de-DE" u="none"/>
              <a:t>Lebensraum</a:t>
            </a:r>
          </a:p>
          <a:p>
            <a:pPr eaLnBrk="1" hangingPunct="1">
              <a:lnSpc>
                <a:spcPct val="110000"/>
              </a:lnSpc>
            </a:pPr>
            <a:r>
              <a:rPr lang="de-DE" altLang="de-DE" u="none"/>
              <a:t>Nahrung</a:t>
            </a:r>
          </a:p>
          <a:p>
            <a:pPr eaLnBrk="1" hangingPunct="1">
              <a:lnSpc>
                <a:spcPct val="110000"/>
              </a:lnSpc>
            </a:pPr>
            <a:r>
              <a:rPr lang="de-DE" altLang="de-DE" u="none"/>
              <a:t>Bestand</a:t>
            </a:r>
          </a:p>
          <a:p>
            <a:pPr eaLnBrk="1" hangingPunct="1">
              <a:lnSpc>
                <a:spcPct val="110000"/>
              </a:lnSpc>
            </a:pPr>
            <a:r>
              <a:rPr lang="de-DE" altLang="de-DE" u="none"/>
              <a:t>Gefährdungsursachen</a:t>
            </a:r>
          </a:p>
          <a:p>
            <a:pPr eaLnBrk="1" hangingPunct="1">
              <a:lnSpc>
                <a:spcPct val="110000"/>
              </a:lnSpc>
            </a:pPr>
            <a:r>
              <a:rPr lang="de-DE" altLang="de-DE" u="none"/>
              <a:t>Schutzmassnahmen</a:t>
            </a:r>
          </a:p>
          <a:p>
            <a:pPr eaLnBrk="1" hangingPunct="1">
              <a:lnSpc>
                <a:spcPct val="110000"/>
              </a:lnSpc>
            </a:pPr>
            <a:endParaRPr lang="de-DE" altLang="de-DE" u="none"/>
          </a:p>
        </p:txBody>
      </p:sp>
      <p:pic>
        <p:nvPicPr>
          <p:cNvPr id="14355" name="Picture 19">
            <a:extLst>
              <a:ext uri="{FF2B5EF4-FFF2-40B4-BE49-F238E27FC236}">
                <a16:creationId xmlns:a16="http://schemas.microsoft.com/office/drawing/2014/main" id="{EEFD790F-EECC-0540-B647-973E51F6E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388938" cy="1279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0D3DE5A-71F7-004B-9D85-E4F05AA7D564}"/>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89092" name="Rectangle 4">
            <a:extLst>
              <a:ext uri="{FF2B5EF4-FFF2-40B4-BE49-F238E27FC236}">
                <a16:creationId xmlns:a16="http://schemas.microsoft.com/office/drawing/2014/main" id="{4CCBD369-5687-F742-BA22-D2459ED8CB9E}"/>
              </a:ext>
            </a:extLst>
          </p:cNvPr>
          <p:cNvSpPr>
            <a:spLocks noGrp="1" noChangeArrowheads="1"/>
          </p:cNvSpPr>
          <p:nvPr>
            <p:ph type="body" sz="half" idx="3"/>
          </p:nvPr>
        </p:nvSpPr>
        <p:spPr>
          <a:xfrm>
            <a:off x="1219200" y="1143000"/>
            <a:ext cx="7543800" cy="4724400"/>
          </a:xfrm>
        </p:spPr>
        <p:txBody>
          <a:bodyPr/>
          <a:lstStyle/>
          <a:p>
            <a:pPr>
              <a:lnSpc>
                <a:spcPct val="90000"/>
              </a:lnSpc>
              <a:buFontTx/>
              <a:buNone/>
            </a:pPr>
            <a:r>
              <a:rPr lang="de-DE" altLang="de-DE" dirty="0">
                <a:sym typeface="Zapf Dingbats" pitchFamily="64" charset="2"/>
              </a:rPr>
              <a:t>   </a:t>
            </a:r>
            <a:r>
              <a:rPr lang="de-DE" altLang="de-DE" dirty="0"/>
              <a:t>Hochstammobstgärten</a:t>
            </a:r>
          </a:p>
        </p:txBody>
      </p:sp>
      <p:pic>
        <p:nvPicPr>
          <p:cNvPr id="89101" name="Picture 13">
            <a:extLst>
              <a:ext uri="{FF2B5EF4-FFF2-40B4-BE49-F238E27FC236}">
                <a16:creationId xmlns:a16="http://schemas.microsoft.com/office/drawing/2014/main" id="{D00B4816-3CEA-F34A-8B43-380E80BB1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388938" cy="2378075"/>
          </a:xfrm>
          <a:prstGeom prst="rect">
            <a:avLst/>
          </a:prstGeom>
          <a:noFill/>
          <a:extLst>
            <a:ext uri="{909E8E84-426E-40DD-AFC4-6F175D3DCCD1}">
              <a14:hiddenFill xmlns:a14="http://schemas.microsoft.com/office/drawing/2010/main">
                <a:solidFill>
                  <a:srgbClr val="FFFFFF"/>
                </a:solidFill>
              </a14:hiddenFill>
            </a:ext>
          </a:extLst>
        </p:spPr>
      </p:pic>
      <p:pic>
        <p:nvPicPr>
          <p:cNvPr id="89103" name="Picture 15">
            <a:extLst>
              <a:ext uri="{FF2B5EF4-FFF2-40B4-BE49-F238E27FC236}">
                <a16:creationId xmlns:a16="http://schemas.microsoft.com/office/drawing/2014/main" id="{80D3111F-35BF-5A47-A442-38962C9E0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752600"/>
            <a:ext cx="6986587" cy="465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2BF9DAB3-5005-0446-8124-B6CB4B8054E3}"/>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91140" name="Rectangle 4">
            <a:extLst>
              <a:ext uri="{FF2B5EF4-FFF2-40B4-BE49-F238E27FC236}">
                <a16:creationId xmlns:a16="http://schemas.microsoft.com/office/drawing/2014/main" id="{2E1D21B2-CADB-C641-94C1-999A703091FB}"/>
              </a:ext>
            </a:extLst>
          </p:cNvPr>
          <p:cNvSpPr>
            <a:spLocks noGrp="1" noChangeArrowheads="1"/>
          </p:cNvSpPr>
          <p:nvPr>
            <p:ph type="body" sz="half" idx="3"/>
          </p:nvPr>
        </p:nvSpPr>
        <p:spPr>
          <a:xfrm>
            <a:off x="1219200" y="1143000"/>
            <a:ext cx="7543800" cy="4724400"/>
          </a:xfrm>
        </p:spPr>
        <p:txBody>
          <a:bodyPr/>
          <a:lstStyle/>
          <a:p>
            <a:pPr>
              <a:lnSpc>
                <a:spcPct val="90000"/>
              </a:lnSpc>
              <a:buFontTx/>
              <a:buNone/>
            </a:pPr>
            <a:r>
              <a:rPr lang="de-DE" altLang="de-DE" dirty="0"/>
              <a:t>       </a:t>
            </a:r>
            <a:r>
              <a:rPr lang="de-DE" altLang="de-DE" dirty="0" err="1"/>
              <a:t>Rebgärten</a:t>
            </a:r>
            <a:endParaRPr lang="de-DE" altLang="de-DE" dirty="0"/>
          </a:p>
        </p:txBody>
      </p:sp>
      <p:pic>
        <p:nvPicPr>
          <p:cNvPr id="91147" name="Picture 11">
            <a:extLst>
              <a:ext uri="{FF2B5EF4-FFF2-40B4-BE49-F238E27FC236}">
                <a16:creationId xmlns:a16="http://schemas.microsoft.com/office/drawing/2014/main" id="{6F26D03B-3562-EA46-B840-E75D9B9F7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81200"/>
            <a:ext cx="57912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49" name="Picture 13">
            <a:extLst>
              <a:ext uri="{FF2B5EF4-FFF2-40B4-BE49-F238E27FC236}">
                <a16:creationId xmlns:a16="http://schemas.microsoft.com/office/drawing/2014/main" id="{719D1B06-B91F-FF4B-8EAA-E91039A26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2378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4D83B7C5-7201-8643-8740-54A34F2E951A}"/>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113667" name="Rectangle 3">
            <a:extLst>
              <a:ext uri="{FF2B5EF4-FFF2-40B4-BE49-F238E27FC236}">
                <a16:creationId xmlns:a16="http://schemas.microsoft.com/office/drawing/2014/main" id="{D86F5252-D323-BF48-BEEB-1EB22665C87E}"/>
              </a:ext>
            </a:extLst>
          </p:cNvPr>
          <p:cNvSpPr>
            <a:spLocks noGrp="1" noChangeArrowheads="1"/>
          </p:cNvSpPr>
          <p:nvPr>
            <p:ph type="body" sz="half" idx="3"/>
          </p:nvPr>
        </p:nvSpPr>
        <p:spPr>
          <a:xfrm>
            <a:off x="1219200" y="1066800"/>
            <a:ext cx="7543800" cy="4724400"/>
          </a:xfrm>
        </p:spPr>
        <p:txBody>
          <a:bodyPr/>
          <a:lstStyle/>
          <a:p>
            <a:pPr>
              <a:lnSpc>
                <a:spcPct val="110000"/>
              </a:lnSpc>
              <a:buFontTx/>
              <a:buNone/>
            </a:pPr>
            <a:r>
              <a:rPr lang="de-DE" altLang="de-DE" dirty="0"/>
              <a:t>  Extensiv genutzte Wiesen mit offenen Bodenstellen</a:t>
            </a:r>
          </a:p>
        </p:txBody>
      </p:sp>
      <p:pic>
        <p:nvPicPr>
          <p:cNvPr id="113674" name="Picture 10">
            <a:extLst>
              <a:ext uri="{FF2B5EF4-FFF2-40B4-BE49-F238E27FC236}">
                <a16:creationId xmlns:a16="http://schemas.microsoft.com/office/drawing/2014/main" id="{B2B20702-373B-C94B-B6CB-C35E41B6B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388938" cy="2378075"/>
          </a:xfrm>
          <a:prstGeom prst="rect">
            <a:avLst/>
          </a:prstGeom>
          <a:noFill/>
          <a:extLst>
            <a:ext uri="{909E8E84-426E-40DD-AFC4-6F175D3DCCD1}">
              <a14:hiddenFill xmlns:a14="http://schemas.microsoft.com/office/drawing/2010/main">
                <a:solidFill>
                  <a:srgbClr val="FFFFFF"/>
                </a:solidFill>
              </a14:hiddenFill>
            </a:ext>
          </a:extLst>
        </p:spPr>
      </p:pic>
      <p:pic>
        <p:nvPicPr>
          <p:cNvPr id="113679" name="Picture 15">
            <a:extLst>
              <a:ext uri="{FF2B5EF4-FFF2-40B4-BE49-F238E27FC236}">
                <a16:creationId xmlns:a16="http://schemas.microsoft.com/office/drawing/2014/main" id="{68915497-85AA-F14E-BF71-76348AD71FA9}"/>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524000" y="1752600"/>
            <a:ext cx="6986588" cy="467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EA6B110C-7B48-DE42-80C7-A153D691B1C2}"/>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115715" name="Rectangle 3">
            <a:extLst>
              <a:ext uri="{FF2B5EF4-FFF2-40B4-BE49-F238E27FC236}">
                <a16:creationId xmlns:a16="http://schemas.microsoft.com/office/drawing/2014/main" id="{8719BEDF-EDD7-F440-A175-8777BC1D6DA5}"/>
              </a:ext>
            </a:extLst>
          </p:cNvPr>
          <p:cNvSpPr>
            <a:spLocks noGrp="1" noChangeArrowheads="1"/>
          </p:cNvSpPr>
          <p:nvPr>
            <p:ph type="body" sz="half" idx="3"/>
          </p:nvPr>
        </p:nvSpPr>
        <p:spPr>
          <a:xfrm>
            <a:off x="1219200" y="1143000"/>
            <a:ext cx="7543800" cy="4724400"/>
          </a:xfrm>
        </p:spPr>
        <p:txBody>
          <a:bodyPr/>
          <a:lstStyle/>
          <a:p>
            <a:pPr marL="0" indent="0">
              <a:lnSpc>
                <a:spcPct val="90000"/>
              </a:lnSpc>
              <a:buNone/>
            </a:pPr>
            <a:r>
              <a:rPr lang="de-DE" altLang="de-DE" dirty="0"/>
              <a:t> Gestaffelter Schnitt wichtig!</a:t>
            </a:r>
          </a:p>
        </p:txBody>
      </p:sp>
      <p:pic>
        <p:nvPicPr>
          <p:cNvPr id="115720" name="Picture 8">
            <a:extLst>
              <a:ext uri="{FF2B5EF4-FFF2-40B4-BE49-F238E27FC236}">
                <a16:creationId xmlns:a16="http://schemas.microsoft.com/office/drawing/2014/main" id="{AAA4AEC9-D853-1D40-980F-2B07249F3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1962150"/>
            <a:ext cx="6657975" cy="4398963"/>
          </a:xfrm>
          <a:prstGeom prst="rect">
            <a:avLst/>
          </a:prstGeom>
          <a:noFill/>
          <a:extLst>
            <a:ext uri="{909E8E84-426E-40DD-AFC4-6F175D3DCCD1}">
              <a14:hiddenFill xmlns:a14="http://schemas.microsoft.com/office/drawing/2010/main">
                <a:solidFill>
                  <a:srgbClr val="FFFFFF"/>
                </a:solidFill>
              </a14:hiddenFill>
            </a:ext>
          </a:extLst>
        </p:spPr>
      </p:pic>
      <p:pic>
        <p:nvPicPr>
          <p:cNvPr id="115722" name="Picture 10">
            <a:extLst>
              <a:ext uri="{FF2B5EF4-FFF2-40B4-BE49-F238E27FC236}">
                <a16:creationId xmlns:a16="http://schemas.microsoft.com/office/drawing/2014/main" id="{8AC167EB-F650-294E-A89F-4E18A4CA6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2378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54" name="Rectangle 18">
            <a:extLst>
              <a:ext uri="{FF2B5EF4-FFF2-40B4-BE49-F238E27FC236}">
                <a16:creationId xmlns:a16="http://schemas.microsoft.com/office/drawing/2014/main" id="{5B8EA595-0AE5-DF48-B12B-4D89206D9A99}"/>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pic>
        <p:nvPicPr>
          <p:cNvPr id="39961" name="Picture 25">
            <a:extLst>
              <a:ext uri="{FF2B5EF4-FFF2-40B4-BE49-F238E27FC236}">
                <a16:creationId xmlns:a16="http://schemas.microsoft.com/office/drawing/2014/main" id="{D32B9012-C6A1-E44F-8213-D31968156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1143000"/>
            <a:ext cx="40671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63" name="Picture 27">
            <a:extLst>
              <a:ext uri="{FF2B5EF4-FFF2-40B4-BE49-F238E27FC236}">
                <a16:creationId xmlns:a16="http://schemas.microsoft.com/office/drawing/2014/main" id="{94C9C69B-4FA4-0445-B609-AEB35F423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25" y="4495800"/>
            <a:ext cx="1981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64" name="Picture 28">
            <a:extLst>
              <a:ext uri="{FF2B5EF4-FFF2-40B4-BE49-F238E27FC236}">
                <a16:creationId xmlns:a16="http://schemas.microsoft.com/office/drawing/2014/main" id="{856066E9-5BAA-3F4B-A5F8-C844C4B2A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495800"/>
            <a:ext cx="1981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72" name="Picture 36">
            <a:extLst>
              <a:ext uri="{FF2B5EF4-FFF2-40B4-BE49-F238E27FC236}">
                <a16:creationId xmlns:a16="http://schemas.microsoft.com/office/drawing/2014/main" id="{F3EE9A24-3DBF-BD41-95CB-B42D139FE7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66800"/>
            <a:ext cx="388938" cy="1768475"/>
          </a:xfrm>
          <a:prstGeom prst="rect">
            <a:avLst/>
          </a:prstGeom>
          <a:noFill/>
          <a:extLst>
            <a:ext uri="{909E8E84-426E-40DD-AFC4-6F175D3DCCD1}">
              <a14:hiddenFill xmlns:a14="http://schemas.microsoft.com/office/drawing/2010/main">
                <a:solidFill>
                  <a:srgbClr val="FFFFFF"/>
                </a:solidFill>
              </a14:hiddenFill>
            </a:ext>
          </a:extLst>
        </p:spPr>
      </p:pic>
      <p:sp>
        <p:nvSpPr>
          <p:cNvPr id="39941" name="Rectangle 5">
            <a:extLst>
              <a:ext uri="{FF2B5EF4-FFF2-40B4-BE49-F238E27FC236}">
                <a16:creationId xmlns:a16="http://schemas.microsoft.com/office/drawing/2014/main" id="{EA433A6D-97B7-6045-8B9F-2DAFF3690146}"/>
              </a:ext>
            </a:extLst>
          </p:cNvPr>
          <p:cNvSpPr>
            <a:spLocks noGrp="1" noChangeArrowheads="1"/>
          </p:cNvSpPr>
          <p:nvPr>
            <p:ph type="body" sz="half" idx="1"/>
          </p:nvPr>
        </p:nvSpPr>
        <p:spPr>
          <a:xfrm>
            <a:off x="1143000" y="990600"/>
            <a:ext cx="3703638" cy="4114800"/>
          </a:xfrm>
        </p:spPr>
        <p:txBody>
          <a:bodyPr/>
          <a:lstStyle/>
          <a:p>
            <a:r>
              <a:rPr lang="de-DE" altLang="de-DE" sz="2000"/>
              <a:t>Insekten</a:t>
            </a:r>
          </a:p>
          <a:p>
            <a:r>
              <a:rPr lang="de-DE" altLang="de-DE" sz="2000"/>
              <a:t>v.a. Ameisen (Larven &amp; Puppen)</a:t>
            </a:r>
          </a:p>
          <a:p>
            <a:pPr lvl="1"/>
            <a:r>
              <a:rPr lang="de-DE" altLang="de-DE" sz="1400"/>
              <a:t>gelbe Wiesenameise (</a:t>
            </a:r>
            <a:r>
              <a:rPr lang="de-DE" altLang="de-DE" sz="1400" i="1"/>
              <a:t>Lasius flavus</a:t>
            </a:r>
            <a:r>
              <a:rPr lang="de-DE" altLang="de-DE" sz="1400"/>
              <a:t>)</a:t>
            </a:r>
          </a:p>
          <a:p>
            <a:pPr lvl="1"/>
            <a:r>
              <a:rPr lang="de-DE" altLang="de-DE" sz="1400"/>
              <a:t>schwarz-graue Wegameise (</a:t>
            </a:r>
            <a:r>
              <a:rPr lang="de-DE" altLang="de-DE" sz="1400" i="1"/>
              <a:t>Lasius niger</a:t>
            </a:r>
            <a:r>
              <a:rPr lang="de-DE" altLang="de-DE" sz="1400"/>
              <a:t>)</a:t>
            </a:r>
          </a:p>
          <a:p>
            <a:pPr lvl="1"/>
            <a:r>
              <a:rPr lang="de-DE" altLang="de-DE" sz="1400"/>
              <a:t>gewöhnliche Rasenameise (</a:t>
            </a:r>
            <a:r>
              <a:rPr lang="de-DE" altLang="de-DE" sz="1400" i="1"/>
              <a:t>Tetramorium caespitum</a:t>
            </a:r>
            <a:r>
              <a:rPr lang="de-DE" altLang="de-DE" sz="1400"/>
              <a:t>)</a:t>
            </a:r>
          </a:p>
          <a:p>
            <a:r>
              <a:rPr lang="de-DE" altLang="de-DE" sz="2000"/>
              <a:t>Zur Not auch Blattläuse, kleine Käfer, Schmetterlingsraupen &amp; Spinnen</a:t>
            </a:r>
          </a:p>
          <a:p>
            <a:r>
              <a:rPr lang="de-DE" altLang="de-DE" sz="2000"/>
              <a:t>z.T. sogar weiche Früchte, z.B. Holunderbeeren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41">
                                            <p:txEl>
                                              <p:pRg st="1" end="1"/>
                                            </p:txEl>
                                          </p:spTgt>
                                        </p:tgtEl>
                                        <p:attrNameLst>
                                          <p:attrName>style.visibility</p:attrName>
                                        </p:attrNameLst>
                                      </p:cBhvr>
                                      <p:to>
                                        <p:strVal val="visible"/>
                                      </p:to>
                                    </p:set>
                                    <p:animEffect transition="in" filter="fade">
                                      <p:cBhvr>
                                        <p:cTn id="7" dur="1000"/>
                                        <p:tgtEl>
                                          <p:spTgt spid="3994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961"/>
                                        </p:tgtEl>
                                        <p:attrNameLst>
                                          <p:attrName>style.visibility</p:attrName>
                                        </p:attrNameLst>
                                      </p:cBhvr>
                                      <p:to>
                                        <p:strVal val="visible"/>
                                      </p:to>
                                    </p:set>
                                    <p:animEffect transition="in" filter="fade">
                                      <p:cBhvr>
                                        <p:cTn id="10" dur="1000"/>
                                        <p:tgtEl>
                                          <p:spTgt spid="399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941">
                                            <p:txEl>
                                              <p:pRg st="2" end="2"/>
                                            </p:txEl>
                                          </p:spTgt>
                                        </p:tgtEl>
                                        <p:attrNameLst>
                                          <p:attrName>style.visibility</p:attrName>
                                        </p:attrNameLst>
                                      </p:cBhvr>
                                      <p:to>
                                        <p:strVal val="visible"/>
                                      </p:to>
                                    </p:set>
                                    <p:animEffect transition="in" filter="fade">
                                      <p:cBhvr>
                                        <p:cTn id="15" dur="1000"/>
                                        <p:tgtEl>
                                          <p:spTgt spid="39941">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9941">
                                            <p:txEl>
                                              <p:pRg st="3" end="3"/>
                                            </p:txEl>
                                          </p:spTgt>
                                        </p:tgtEl>
                                        <p:attrNameLst>
                                          <p:attrName>style.visibility</p:attrName>
                                        </p:attrNameLst>
                                      </p:cBhvr>
                                      <p:to>
                                        <p:strVal val="visible"/>
                                      </p:to>
                                    </p:set>
                                    <p:animEffect transition="in" filter="fade">
                                      <p:cBhvr>
                                        <p:cTn id="20" dur="1000"/>
                                        <p:tgtEl>
                                          <p:spTgt spid="39941">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941">
                                            <p:txEl>
                                              <p:pRg st="4" end="4"/>
                                            </p:txEl>
                                          </p:spTgt>
                                        </p:tgtEl>
                                        <p:attrNameLst>
                                          <p:attrName>style.visibility</p:attrName>
                                        </p:attrNameLst>
                                      </p:cBhvr>
                                      <p:to>
                                        <p:strVal val="visible"/>
                                      </p:to>
                                    </p:set>
                                    <p:animEffect transition="in" filter="fade">
                                      <p:cBhvr>
                                        <p:cTn id="25" dur="1000"/>
                                        <p:tgtEl>
                                          <p:spTgt spid="39941">
                                            <p:txEl>
                                              <p:pRg st="4" end="4"/>
                                            </p:txEl>
                                          </p:spTgt>
                                        </p:tgtEl>
                                      </p:cBhvr>
                                    </p:animEffect>
                                  </p:childTnLst>
                                </p:cTn>
                              </p:par>
                            </p:childTnLst>
                          </p:cTn>
                        </p:par>
                        <p:par>
                          <p:cTn id="26" fill="hold" nodeType="afterGroup">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9941">
                                            <p:txEl>
                                              <p:pRg st="5" end="5"/>
                                            </p:txEl>
                                          </p:spTgt>
                                        </p:tgtEl>
                                        <p:attrNameLst>
                                          <p:attrName>style.visibility</p:attrName>
                                        </p:attrNameLst>
                                      </p:cBhvr>
                                      <p:to>
                                        <p:strVal val="visible"/>
                                      </p:to>
                                    </p:set>
                                    <p:animEffect transition="in" filter="fade">
                                      <p:cBhvr>
                                        <p:cTn id="29" dur="1000"/>
                                        <p:tgtEl>
                                          <p:spTgt spid="39941">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9963"/>
                                        </p:tgtEl>
                                        <p:attrNameLst>
                                          <p:attrName>style.visibility</p:attrName>
                                        </p:attrNameLst>
                                      </p:cBhvr>
                                      <p:to>
                                        <p:strVal val="visible"/>
                                      </p:to>
                                    </p:set>
                                    <p:animEffect transition="in" filter="fade">
                                      <p:cBhvr>
                                        <p:cTn id="32" dur="1000"/>
                                        <p:tgtEl>
                                          <p:spTgt spid="3996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941">
                                            <p:txEl>
                                              <p:pRg st="6" end="6"/>
                                            </p:txEl>
                                          </p:spTgt>
                                        </p:tgtEl>
                                        <p:attrNameLst>
                                          <p:attrName>style.visibility</p:attrName>
                                        </p:attrNameLst>
                                      </p:cBhvr>
                                      <p:to>
                                        <p:strVal val="visible"/>
                                      </p:to>
                                    </p:set>
                                    <p:animEffect transition="in" filter="fade">
                                      <p:cBhvr>
                                        <p:cTn id="37" dur="1000"/>
                                        <p:tgtEl>
                                          <p:spTgt spid="39941">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9964"/>
                                        </p:tgtEl>
                                        <p:attrNameLst>
                                          <p:attrName>style.visibility</p:attrName>
                                        </p:attrNameLst>
                                      </p:cBhvr>
                                      <p:to>
                                        <p:strVal val="visible"/>
                                      </p:to>
                                    </p:set>
                                    <p:animEffect transition="in" filter="fade">
                                      <p:cBhvr>
                                        <p:cTn id="40" dur="1000"/>
                                        <p:tgtEl>
                                          <p:spTgt spid="39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a:extLst>
              <a:ext uri="{FF2B5EF4-FFF2-40B4-BE49-F238E27FC236}">
                <a16:creationId xmlns:a16="http://schemas.microsoft.com/office/drawing/2014/main" id="{9E03AE97-1A57-354C-889D-6888DC4C183D}"/>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97284" name="Rectangle 4">
            <a:extLst>
              <a:ext uri="{FF2B5EF4-FFF2-40B4-BE49-F238E27FC236}">
                <a16:creationId xmlns:a16="http://schemas.microsoft.com/office/drawing/2014/main" id="{9DDAECBA-2E52-0C4E-A6FB-599D9E0FAE67}"/>
              </a:ext>
            </a:extLst>
          </p:cNvPr>
          <p:cNvSpPr>
            <a:spLocks noGrp="1" noChangeArrowheads="1"/>
          </p:cNvSpPr>
          <p:nvPr>
            <p:ph type="body" sz="half" idx="1"/>
          </p:nvPr>
        </p:nvSpPr>
        <p:spPr>
          <a:xfrm>
            <a:off x="1143000" y="1143000"/>
            <a:ext cx="5867400" cy="4114800"/>
          </a:xfrm>
        </p:spPr>
        <p:txBody>
          <a:bodyPr/>
          <a:lstStyle/>
          <a:p>
            <a:pPr>
              <a:lnSpc>
                <a:spcPct val="150000"/>
              </a:lnSpc>
            </a:pPr>
            <a:r>
              <a:rPr lang="de-DE" altLang="de-DE" sz="2000"/>
              <a:t>Nahrung wird vorwiegend am Boden gesucht</a:t>
            </a:r>
          </a:p>
          <a:p>
            <a:pPr>
              <a:lnSpc>
                <a:spcPct val="150000"/>
              </a:lnSpc>
            </a:pPr>
            <a:r>
              <a:rPr lang="de-DE" altLang="de-DE" sz="2000"/>
              <a:t>sehr lange, klebrige Zunge, mit welcher Nahrung aufgenommen wird</a:t>
            </a:r>
          </a:p>
        </p:txBody>
      </p:sp>
      <p:pic>
        <p:nvPicPr>
          <p:cNvPr id="97301" name="Picture 21">
            <a:extLst>
              <a:ext uri="{FF2B5EF4-FFF2-40B4-BE49-F238E27FC236}">
                <a16:creationId xmlns:a16="http://schemas.microsoft.com/office/drawing/2014/main" id="{876AD00A-71B7-FC40-BF1C-4AAEA6479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25" y="1447800"/>
            <a:ext cx="13620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302" name="Picture 22">
            <a:extLst>
              <a:ext uri="{FF2B5EF4-FFF2-40B4-BE49-F238E27FC236}">
                <a16:creationId xmlns:a16="http://schemas.microsoft.com/office/drawing/2014/main" id="{64F4A2B2-9E0C-CD48-BDD9-8DE98DB63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0000"/>
            <a:ext cx="358140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303" name="Picture 23">
            <a:extLst>
              <a:ext uri="{FF2B5EF4-FFF2-40B4-BE49-F238E27FC236}">
                <a16:creationId xmlns:a16="http://schemas.microsoft.com/office/drawing/2014/main" id="{47EA14B5-6462-ED45-BAE3-F220927ED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7825" y="2981325"/>
            <a:ext cx="26193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304" name="Picture 24">
            <a:extLst>
              <a:ext uri="{FF2B5EF4-FFF2-40B4-BE49-F238E27FC236}">
                <a16:creationId xmlns:a16="http://schemas.microsoft.com/office/drawing/2014/main" id="{DA18E3A7-A531-3442-A7B0-C19BDC7DBB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66800"/>
            <a:ext cx="388938" cy="1768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84">
                                            <p:txEl>
                                              <p:pRg st="1" end="1"/>
                                            </p:txEl>
                                          </p:spTgt>
                                        </p:tgtEl>
                                        <p:attrNameLst>
                                          <p:attrName>style.visibility</p:attrName>
                                        </p:attrNameLst>
                                      </p:cBhvr>
                                      <p:to>
                                        <p:strVal val="visible"/>
                                      </p:to>
                                    </p:set>
                                    <p:animEffect transition="in" filter="fade">
                                      <p:cBhvr>
                                        <p:cTn id="7" dur="1000"/>
                                        <p:tgtEl>
                                          <p:spTgt spid="9728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7303"/>
                                        </p:tgtEl>
                                        <p:attrNameLst>
                                          <p:attrName>style.visibility</p:attrName>
                                        </p:attrNameLst>
                                      </p:cBhvr>
                                      <p:to>
                                        <p:strVal val="visible"/>
                                      </p:to>
                                    </p:set>
                                    <p:animEffect transition="in" filter="fade">
                                      <p:cBhvr>
                                        <p:cTn id="10" dur="1000"/>
                                        <p:tgtEl>
                                          <p:spTgt spid="9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Rectangle 8">
            <a:extLst>
              <a:ext uri="{FF2B5EF4-FFF2-40B4-BE49-F238E27FC236}">
                <a16:creationId xmlns:a16="http://schemas.microsoft.com/office/drawing/2014/main" id="{666A130C-CA6B-9346-85B4-16022D0998AE}"/>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22531" name="Rectangle 3">
            <a:extLst>
              <a:ext uri="{FF2B5EF4-FFF2-40B4-BE49-F238E27FC236}">
                <a16:creationId xmlns:a16="http://schemas.microsoft.com/office/drawing/2014/main" id="{3277B828-CF8C-C841-AA4C-082E1176C7D7}"/>
              </a:ext>
            </a:extLst>
          </p:cNvPr>
          <p:cNvSpPr>
            <a:spLocks noGrp="1" noChangeArrowheads="1"/>
          </p:cNvSpPr>
          <p:nvPr>
            <p:ph type="body" sz="half" idx="1"/>
          </p:nvPr>
        </p:nvSpPr>
        <p:spPr>
          <a:xfrm>
            <a:off x="1143000" y="1447800"/>
            <a:ext cx="3438525" cy="4114800"/>
          </a:xfrm>
        </p:spPr>
        <p:txBody>
          <a:bodyPr/>
          <a:lstStyle/>
          <a:p>
            <a:pPr>
              <a:lnSpc>
                <a:spcPct val="140000"/>
              </a:lnSpc>
            </a:pPr>
            <a:r>
              <a:rPr lang="de-DE" altLang="de-DE" sz="1600"/>
              <a:t>1976: relativ weit verbreitet</a:t>
            </a:r>
          </a:p>
          <a:p>
            <a:pPr>
              <a:lnSpc>
                <a:spcPct val="140000"/>
              </a:lnSpc>
            </a:pPr>
            <a:r>
              <a:rPr lang="de-DE" altLang="de-DE" sz="1600"/>
              <a:t>Fehlt heute in weiten Teilen des Mittellandes</a:t>
            </a:r>
          </a:p>
          <a:p>
            <a:pPr>
              <a:lnSpc>
                <a:spcPct val="140000"/>
              </a:lnSpc>
            </a:pPr>
            <a:r>
              <a:rPr lang="de-DE" altLang="de-DE" sz="1600"/>
              <a:t>In den Alpen und auf der Alpensüdseite verbreitet</a:t>
            </a:r>
          </a:p>
          <a:p>
            <a:pPr>
              <a:lnSpc>
                <a:spcPct val="140000"/>
              </a:lnSpc>
            </a:pPr>
            <a:r>
              <a:rPr lang="de-DE" altLang="de-DE" sz="1600"/>
              <a:t>Bestand 1993-1996: 2000 bis 3000 Brutpaare</a:t>
            </a:r>
          </a:p>
          <a:p>
            <a:pPr>
              <a:lnSpc>
                <a:spcPct val="140000"/>
              </a:lnSpc>
            </a:pPr>
            <a:r>
              <a:rPr lang="de-DE" altLang="de-DE" sz="1600"/>
              <a:t>Im Vergleich zur Zählung von 1972-1976 in 68 Atlasquadraten nicht mehr gefunden </a:t>
            </a:r>
          </a:p>
          <a:p>
            <a:pPr lvl="1">
              <a:lnSpc>
                <a:spcPct val="140000"/>
              </a:lnSpc>
            </a:pPr>
            <a:r>
              <a:rPr lang="de-DE" altLang="de-DE" sz="1600"/>
              <a:t>Rückgang um 22,2%</a:t>
            </a:r>
          </a:p>
          <a:p>
            <a:pPr>
              <a:lnSpc>
                <a:spcPct val="140000"/>
              </a:lnSpc>
            </a:pPr>
            <a:r>
              <a:rPr lang="de-DE" altLang="de-DE" sz="1600"/>
              <a:t>Rote Liste 2001: verletzlich</a:t>
            </a:r>
          </a:p>
        </p:txBody>
      </p:sp>
      <p:pic>
        <p:nvPicPr>
          <p:cNvPr id="22533" name="Picture 5">
            <a:extLst>
              <a:ext uri="{FF2B5EF4-FFF2-40B4-BE49-F238E27FC236}">
                <a16:creationId xmlns:a16="http://schemas.microsoft.com/office/drawing/2014/main" id="{935EDA0D-296A-E743-9062-4814F7E70E41}"/>
              </a:ext>
            </a:extLst>
          </p:cNvPr>
          <p:cNvPicPr>
            <a:picLocks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2401888"/>
            <a:ext cx="3994150" cy="2627312"/>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5" name="Picture 7">
            <a:extLst>
              <a:ext uri="{FF2B5EF4-FFF2-40B4-BE49-F238E27FC236}">
                <a16:creationId xmlns:a16="http://schemas.microsoft.com/office/drawing/2014/main" id="{88D8EF6F-5F6A-2E44-9D09-6F1EE5B317C6}"/>
              </a:ext>
            </a:extLst>
          </p:cNvPr>
          <p:cNvPicPr>
            <a:picLocks noChangeAspect="1" noChangeArrowheads="1"/>
          </p:cNvPicPr>
          <p:nvPr/>
        </p:nvPicPr>
        <p:blipFill>
          <a:blip r:embed="rId4"/>
          <a:srcRect/>
          <a:stretch/>
        </p:blipFill>
        <p:spPr bwMode="auto">
          <a:xfrm>
            <a:off x="4724400" y="2276872"/>
            <a:ext cx="4258378" cy="2776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42" name="Picture 14">
            <a:extLst>
              <a:ext uri="{FF2B5EF4-FFF2-40B4-BE49-F238E27FC236}">
                <a16:creationId xmlns:a16="http://schemas.microsoft.com/office/drawing/2014/main" id="{166AFEF0-B8E4-EE45-9AEE-0791EF431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388938" cy="4732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fade">
                                      <p:cBhvr>
                                        <p:cTn id="7" dur="1000"/>
                                        <p:tgtEl>
                                          <p:spTgt spid="2253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535"/>
                                        </p:tgtEl>
                                        <p:attrNameLst>
                                          <p:attrName>style.visibility</p:attrName>
                                        </p:attrNameLst>
                                      </p:cBhvr>
                                      <p:to>
                                        <p:strVal val="visible"/>
                                      </p:to>
                                    </p:set>
                                    <p:animEffect transition="in" filter="fade">
                                      <p:cBhvr>
                                        <p:cTn id="10" dur="1000"/>
                                        <p:tgtEl>
                                          <p:spTgt spid="2253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animEffect transition="in" filter="fade">
                                      <p:cBhvr>
                                        <p:cTn id="15" dur="1000"/>
                                        <p:tgtEl>
                                          <p:spTgt spid="22531">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22531">
                                            <p:txEl>
                                              <p:pRg st="3" end="3"/>
                                            </p:txEl>
                                          </p:spTgt>
                                        </p:tgtEl>
                                        <p:attrNameLst>
                                          <p:attrName>style.visibility</p:attrName>
                                        </p:attrNameLst>
                                      </p:cBhvr>
                                      <p:to>
                                        <p:strVal val="visible"/>
                                      </p:to>
                                    </p:set>
                                    <p:animEffect transition="in" filter="fade">
                                      <p:cBhvr>
                                        <p:cTn id="20" dur="1000"/>
                                        <p:tgtEl>
                                          <p:spTgt spid="22531">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2531">
                                            <p:txEl>
                                              <p:pRg st="4" end="4"/>
                                            </p:txEl>
                                          </p:spTgt>
                                        </p:tgtEl>
                                        <p:attrNameLst>
                                          <p:attrName>style.visibility</p:attrName>
                                        </p:attrNameLst>
                                      </p:cBhvr>
                                      <p:to>
                                        <p:strVal val="visible"/>
                                      </p:to>
                                    </p:set>
                                    <p:animEffect transition="in" filter="fade">
                                      <p:cBhvr>
                                        <p:cTn id="25" dur="1000"/>
                                        <p:tgtEl>
                                          <p:spTgt spid="22531">
                                            <p:txEl>
                                              <p:pRg st="4" end="4"/>
                                            </p:txEl>
                                          </p:spTgt>
                                        </p:tgtEl>
                                      </p:cBhvr>
                                    </p:animEffect>
                                  </p:childTnLst>
                                </p:cTn>
                              </p:par>
                            </p:childTnLst>
                          </p:cTn>
                        </p:par>
                        <p:par>
                          <p:cTn id="26" fill="hold" nodeType="afterGroup">
                            <p:stCondLst>
                              <p:cond delay="1000"/>
                            </p:stCondLst>
                            <p:childTnLst>
                              <p:par>
                                <p:cTn id="27" presetID="10" presetClass="entr" presetSubtype="0" fill="hold" grpId="1" nodeType="afterEffect">
                                  <p:stCondLst>
                                    <p:cond delay="0"/>
                                  </p:stCondLst>
                                  <p:childTnLst>
                                    <p:set>
                                      <p:cBhvr>
                                        <p:cTn id="28" dur="1" fill="hold">
                                          <p:stCondLst>
                                            <p:cond delay="0"/>
                                          </p:stCondLst>
                                        </p:cTn>
                                        <p:tgtEl>
                                          <p:spTgt spid="22531">
                                            <p:txEl>
                                              <p:pRg st="5" end="5"/>
                                            </p:txEl>
                                          </p:spTgt>
                                        </p:tgtEl>
                                        <p:attrNameLst>
                                          <p:attrName>style.visibility</p:attrName>
                                        </p:attrNameLst>
                                      </p:cBhvr>
                                      <p:to>
                                        <p:strVal val="visible"/>
                                      </p:to>
                                    </p:set>
                                    <p:animEffect transition="in" filter="fade">
                                      <p:cBhvr>
                                        <p:cTn id="29" dur="1000"/>
                                        <p:tgtEl>
                                          <p:spTgt spid="22531">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22531">
                                            <p:txEl>
                                              <p:pRg st="6" end="6"/>
                                            </p:txEl>
                                          </p:spTgt>
                                        </p:tgtEl>
                                        <p:attrNameLst>
                                          <p:attrName>style.visibility</p:attrName>
                                        </p:attrNameLst>
                                      </p:cBhvr>
                                      <p:to>
                                        <p:strVal val="visible"/>
                                      </p:to>
                                    </p:set>
                                    <p:animEffect transition="in" filter="fade">
                                      <p:cBhvr>
                                        <p:cTn id="34" dur="1000"/>
                                        <p:tgtEl>
                                          <p:spTgt spid="22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5" name="Rectangle 7">
            <a:extLst>
              <a:ext uri="{FF2B5EF4-FFF2-40B4-BE49-F238E27FC236}">
                <a16:creationId xmlns:a16="http://schemas.microsoft.com/office/drawing/2014/main" id="{ADC56CC7-9FB0-254B-85FE-2CC09CA753FC}"/>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53252" name="Rectangle 4">
            <a:extLst>
              <a:ext uri="{FF2B5EF4-FFF2-40B4-BE49-F238E27FC236}">
                <a16:creationId xmlns:a16="http://schemas.microsoft.com/office/drawing/2014/main" id="{0AB1C827-C139-2540-8321-793977CA8493}"/>
              </a:ext>
            </a:extLst>
          </p:cNvPr>
          <p:cNvSpPr>
            <a:spLocks noGrp="1" noChangeArrowheads="1"/>
          </p:cNvSpPr>
          <p:nvPr>
            <p:ph type="body" sz="half" idx="1"/>
          </p:nvPr>
        </p:nvSpPr>
        <p:spPr>
          <a:xfrm>
            <a:off x="1143000" y="1219200"/>
            <a:ext cx="3770313" cy="4114800"/>
          </a:xfrm>
        </p:spPr>
        <p:txBody>
          <a:bodyPr/>
          <a:lstStyle/>
          <a:p>
            <a:r>
              <a:rPr lang="de-DE" altLang="de-DE" sz="1800"/>
              <a:t>Rückgang der Ameisen</a:t>
            </a:r>
          </a:p>
          <a:p>
            <a:pPr>
              <a:buFontTx/>
              <a:buNone/>
            </a:pPr>
            <a:r>
              <a:rPr lang="de-DE" altLang="de-DE" sz="1800"/>
              <a:t>und</a:t>
            </a:r>
          </a:p>
          <a:p>
            <a:r>
              <a:rPr lang="de-DE" altLang="de-DE" sz="1800"/>
              <a:t>verringerte Zugänglichkeit durch zunehmend unterirdische Nester als Folge von </a:t>
            </a:r>
            <a:r>
              <a:rPr lang="de-DE" altLang="ja-JP" sz="1800"/>
              <a:t>Überdüngung</a:t>
            </a:r>
            <a:endParaRPr lang="de-DE" altLang="de-DE" sz="1800"/>
          </a:p>
        </p:txBody>
      </p:sp>
      <p:pic>
        <p:nvPicPr>
          <p:cNvPr id="53262" name="Picture 14">
            <a:extLst>
              <a:ext uri="{FF2B5EF4-FFF2-40B4-BE49-F238E27FC236}">
                <a16:creationId xmlns:a16="http://schemas.microsoft.com/office/drawing/2014/main" id="{5B3B56E9-4858-5E4C-84AB-BDC177DCF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1219200"/>
            <a:ext cx="379095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64" name="Picture 16">
            <a:extLst>
              <a:ext uri="{FF2B5EF4-FFF2-40B4-BE49-F238E27FC236}">
                <a16:creationId xmlns:a16="http://schemas.microsoft.com/office/drawing/2014/main" id="{6D557975-9C15-4D40-A62A-E14D3C1D6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267200"/>
            <a:ext cx="33528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66" name="Picture 18">
            <a:extLst>
              <a:ext uri="{FF2B5EF4-FFF2-40B4-BE49-F238E27FC236}">
                <a16:creationId xmlns:a16="http://schemas.microsoft.com/office/drawing/2014/main" id="{A8AA51B9-76BC-2742-9A31-7A35908749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388938" cy="4554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8" name="Rectangle 8">
            <a:extLst>
              <a:ext uri="{FF2B5EF4-FFF2-40B4-BE49-F238E27FC236}">
                <a16:creationId xmlns:a16="http://schemas.microsoft.com/office/drawing/2014/main" id="{6C1D776F-AC9C-8247-B22E-27AE1CFF979B}"/>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56323" name="Rectangle 3">
            <a:extLst>
              <a:ext uri="{FF2B5EF4-FFF2-40B4-BE49-F238E27FC236}">
                <a16:creationId xmlns:a16="http://schemas.microsoft.com/office/drawing/2014/main" id="{DE2B4DCE-AA0F-0446-BC2B-7FF0BC9DC8D3}"/>
              </a:ext>
            </a:extLst>
          </p:cNvPr>
          <p:cNvSpPr>
            <a:spLocks noGrp="1" noChangeArrowheads="1"/>
          </p:cNvSpPr>
          <p:nvPr>
            <p:ph type="body" sz="half" idx="1"/>
          </p:nvPr>
        </p:nvSpPr>
        <p:spPr>
          <a:xfrm>
            <a:off x="1143000" y="1524000"/>
            <a:ext cx="3438525" cy="4114800"/>
          </a:xfrm>
        </p:spPr>
        <p:txBody>
          <a:bodyPr/>
          <a:lstStyle/>
          <a:p>
            <a:pPr lvl="1">
              <a:lnSpc>
                <a:spcPct val="80000"/>
              </a:lnSpc>
            </a:pPr>
            <a:r>
              <a:rPr lang="de-DE" altLang="de-DE" sz="2400"/>
              <a:t> Biozideinsatz</a:t>
            </a:r>
            <a:endParaRPr lang="de-DE" altLang="de-DE" sz="2400">
              <a:sym typeface="Zapf Dingbats" pitchFamily="64" charset="2"/>
            </a:endParaRPr>
          </a:p>
        </p:txBody>
      </p:sp>
      <p:pic>
        <p:nvPicPr>
          <p:cNvPr id="56332" name="Picture 12">
            <a:extLst>
              <a:ext uri="{FF2B5EF4-FFF2-40B4-BE49-F238E27FC236}">
                <a16:creationId xmlns:a16="http://schemas.microsoft.com/office/drawing/2014/main" id="{ED5DD61C-9EE7-A84B-AC12-3F38F675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388938" cy="4554538"/>
          </a:xfrm>
          <a:prstGeom prst="rect">
            <a:avLst/>
          </a:prstGeom>
          <a:noFill/>
          <a:extLst>
            <a:ext uri="{909E8E84-426E-40DD-AFC4-6F175D3DCCD1}">
              <a14:hiddenFill xmlns:a14="http://schemas.microsoft.com/office/drawing/2010/main">
                <a:solidFill>
                  <a:srgbClr val="FFFFFF"/>
                </a:solidFill>
              </a14:hiddenFill>
            </a:ext>
          </a:extLst>
        </p:spPr>
      </p:pic>
      <p:pic>
        <p:nvPicPr>
          <p:cNvPr id="56336" name="Picture 16">
            <a:extLst>
              <a:ext uri="{FF2B5EF4-FFF2-40B4-BE49-F238E27FC236}">
                <a16:creationId xmlns:a16="http://schemas.microsoft.com/office/drawing/2014/main" id="{3ED0BB9D-422C-E14E-9D94-9879A5D83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305050"/>
            <a:ext cx="5943600"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30" name="Picture 10">
            <a:extLst>
              <a:ext uri="{FF2B5EF4-FFF2-40B4-BE49-F238E27FC236}">
                <a16:creationId xmlns:a16="http://schemas.microsoft.com/office/drawing/2014/main" id="{A09B6CBF-B0EF-2548-A3DC-A6E287DEC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295400"/>
            <a:ext cx="3886200"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4" name="Rectangle 10">
            <a:extLst>
              <a:ext uri="{FF2B5EF4-FFF2-40B4-BE49-F238E27FC236}">
                <a16:creationId xmlns:a16="http://schemas.microsoft.com/office/drawing/2014/main" id="{22B94EC3-80F6-E946-B1E3-1F5A4FC48117}"/>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57347" name="Rectangle 3">
            <a:extLst>
              <a:ext uri="{FF2B5EF4-FFF2-40B4-BE49-F238E27FC236}">
                <a16:creationId xmlns:a16="http://schemas.microsoft.com/office/drawing/2014/main" id="{7CAD6671-F9C4-3B43-BAB7-493BD6D8DE92}"/>
              </a:ext>
            </a:extLst>
          </p:cNvPr>
          <p:cNvSpPr>
            <a:spLocks noGrp="1" noChangeArrowheads="1"/>
          </p:cNvSpPr>
          <p:nvPr>
            <p:ph type="body" sz="half" idx="1"/>
          </p:nvPr>
        </p:nvSpPr>
        <p:spPr>
          <a:xfrm>
            <a:off x="1143000" y="1524000"/>
            <a:ext cx="4191000" cy="4114800"/>
          </a:xfrm>
        </p:spPr>
        <p:txBody>
          <a:bodyPr/>
          <a:lstStyle/>
          <a:p>
            <a:pPr lvl="1">
              <a:lnSpc>
                <a:spcPct val="140000"/>
              </a:lnSpc>
            </a:pPr>
            <a:r>
              <a:rPr lang="de-DE" altLang="de-DE" sz="1600"/>
              <a:t>Rodung und </a:t>
            </a:r>
            <a:r>
              <a:rPr lang="de-DE" altLang="ja-JP" sz="1600"/>
              <a:t>Überbauung von Hochstammobstgärten</a:t>
            </a:r>
          </a:p>
          <a:p>
            <a:pPr>
              <a:lnSpc>
                <a:spcPct val="140000"/>
              </a:lnSpc>
            </a:pPr>
            <a:endParaRPr lang="de-DE" altLang="ja-JP" sz="1800"/>
          </a:p>
          <a:p>
            <a:pPr>
              <a:lnSpc>
                <a:spcPct val="140000"/>
              </a:lnSpc>
            </a:pPr>
            <a:endParaRPr lang="de-DE" altLang="ja-JP" sz="1800"/>
          </a:p>
          <a:p>
            <a:pPr lvl="1">
              <a:lnSpc>
                <a:spcPct val="150000"/>
              </a:lnSpc>
            </a:pPr>
            <a:r>
              <a:rPr lang="de-DE" altLang="ja-JP" sz="1600"/>
              <a:t>Verlust höhlentragender Bäume</a:t>
            </a:r>
          </a:p>
          <a:p>
            <a:pPr>
              <a:lnSpc>
                <a:spcPct val="150000"/>
              </a:lnSpc>
            </a:pPr>
            <a:endParaRPr lang="de-DE" altLang="ja-JP" sz="1800"/>
          </a:p>
          <a:p>
            <a:pPr>
              <a:lnSpc>
                <a:spcPct val="150000"/>
              </a:lnSpc>
            </a:pPr>
            <a:endParaRPr lang="de-DE" altLang="ja-JP" sz="1800"/>
          </a:p>
          <a:p>
            <a:pPr>
              <a:lnSpc>
                <a:spcPct val="150000"/>
              </a:lnSpc>
            </a:pPr>
            <a:endParaRPr lang="de-DE" altLang="ja-JP" sz="1800"/>
          </a:p>
          <a:p>
            <a:pPr lvl="1">
              <a:lnSpc>
                <a:spcPct val="150000"/>
              </a:lnSpc>
            </a:pPr>
            <a:r>
              <a:rPr lang="de-DE" altLang="ja-JP" sz="1600"/>
              <a:t>Umwandlung von lichten Laub-(misch)wäldern zu dichten, dunklen Wäldern</a:t>
            </a:r>
            <a:endParaRPr lang="de-DE" altLang="de-DE" sz="1600"/>
          </a:p>
        </p:txBody>
      </p:sp>
      <p:pic>
        <p:nvPicPr>
          <p:cNvPr id="57358" name="Picture 14">
            <a:extLst>
              <a:ext uri="{FF2B5EF4-FFF2-40B4-BE49-F238E27FC236}">
                <a16:creationId xmlns:a16="http://schemas.microsoft.com/office/drawing/2014/main" id="{F95D9C90-0253-3E4A-B41E-9438E59CA377}"/>
              </a:ext>
            </a:extLst>
          </p:cNvPr>
          <p:cNvPicPr>
            <a:picLocks noChangeAspect="1" noChangeArrowheads="1"/>
          </p:cNvPicPr>
          <p:nvPr/>
        </p:nvPicPr>
        <p:blipFill>
          <a:blip r:embed="rId3">
            <a:lum bright="13000" contrast="18000"/>
            <a:extLst>
              <a:ext uri="{28A0092B-C50C-407E-A947-70E740481C1C}">
                <a14:useLocalDpi xmlns:a14="http://schemas.microsoft.com/office/drawing/2010/main" val="0"/>
              </a:ext>
            </a:extLst>
          </a:blip>
          <a:srcRect/>
          <a:stretch>
            <a:fillRect/>
          </a:stretch>
        </p:blipFill>
        <p:spPr bwMode="auto">
          <a:xfrm>
            <a:off x="5414963" y="914400"/>
            <a:ext cx="31242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9" name="Picture 15">
            <a:extLst>
              <a:ext uri="{FF2B5EF4-FFF2-40B4-BE49-F238E27FC236}">
                <a16:creationId xmlns:a16="http://schemas.microsoft.com/office/drawing/2014/main" id="{52079BF0-1426-2245-8D35-E456FFF1BCDD}"/>
              </a:ext>
            </a:extLst>
          </p:cNvPr>
          <p:cNvPicPr>
            <a:picLocks noChangeAspect="1" noChangeArrowheads="1"/>
          </p:cNvPicPr>
          <p:nvPr/>
        </p:nvPicPr>
        <p:blipFill>
          <a:blip r:embed="rId4">
            <a:lum bright="26000" contrast="-4000"/>
            <a:extLst>
              <a:ext uri="{28A0092B-C50C-407E-A947-70E740481C1C}">
                <a14:useLocalDpi xmlns:a14="http://schemas.microsoft.com/office/drawing/2010/main" val="0"/>
              </a:ext>
            </a:extLst>
          </a:blip>
          <a:srcRect/>
          <a:stretch>
            <a:fillRect/>
          </a:stretch>
        </p:blipFill>
        <p:spPr bwMode="auto">
          <a:xfrm>
            <a:off x="5427663" y="2895600"/>
            <a:ext cx="3114675"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63" name="Picture 19">
            <a:extLst>
              <a:ext uri="{FF2B5EF4-FFF2-40B4-BE49-F238E27FC236}">
                <a16:creationId xmlns:a16="http://schemas.microsoft.com/office/drawing/2014/main" id="{FF294FEF-519B-884E-B7F5-5C1244AAD6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5429250" y="4876800"/>
            <a:ext cx="3109913" cy="1773238"/>
          </a:xfrm>
          <a:prstGeom prst="rect">
            <a:avLst/>
          </a:prstGeom>
          <a:noFill/>
          <a:extLst>
            <a:ext uri="{909E8E84-426E-40DD-AFC4-6F175D3DCCD1}">
              <a14:hiddenFill xmlns:a14="http://schemas.microsoft.com/office/drawing/2010/main">
                <a:solidFill>
                  <a:srgbClr val="FFFFFF"/>
                </a:solidFill>
              </a14:hiddenFill>
            </a:ext>
          </a:extLst>
        </p:spPr>
      </p:pic>
      <p:pic>
        <p:nvPicPr>
          <p:cNvPr id="57364" name="Picture 20">
            <a:extLst>
              <a:ext uri="{FF2B5EF4-FFF2-40B4-BE49-F238E27FC236}">
                <a16:creationId xmlns:a16="http://schemas.microsoft.com/office/drawing/2014/main" id="{D505139C-5D19-7C41-BED1-6F67E0098E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066800"/>
            <a:ext cx="388938" cy="4554538"/>
          </a:xfrm>
          <a:prstGeom prst="rect">
            <a:avLst/>
          </a:prstGeom>
          <a:noFill/>
          <a:extLst>
            <a:ext uri="{909E8E84-426E-40DD-AFC4-6F175D3DCCD1}">
              <a14:hiddenFill xmlns:a14="http://schemas.microsoft.com/office/drawing/2010/main">
                <a:solidFill>
                  <a:srgbClr val="FFFFFF"/>
                </a:solidFill>
              </a14:hiddenFill>
            </a:ext>
          </a:extLst>
        </p:spPr>
      </p:pic>
      <p:sp>
        <p:nvSpPr>
          <p:cNvPr id="57365" name="Text Box 21">
            <a:extLst>
              <a:ext uri="{FF2B5EF4-FFF2-40B4-BE49-F238E27FC236}">
                <a16:creationId xmlns:a16="http://schemas.microsoft.com/office/drawing/2014/main" id="{F7B71DCE-EF69-C844-AD02-90136CCA091D}"/>
              </a:ext>
            </a:extLst>
          </p:cNvPr>
          <p:cNvSpPr txBox="1">
            <a:spLocks noChangeArrowheads="1"/>
          </p:cNvSpPr>
          <p:nvPr/>
        </p:nvSpPr>
        <p:spPr bwMode="auto">
          <a:xfrm>
            <a:off x="1143000" y="838200"/>
            <a:ext cx="411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de-DE" altLang="de-DE" b="1" u="none"/>
              <a:t>Lebensraumzerstörung</a:t>
            </a:r>
            <a:endParaRPr lang="de-DE" altLang="de-DE" u="none"/>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7">
                                            <p:txEl>
                                              <p:pRg st="3" end="3"/>
                                            </p:txEl>
                                          </p:spTgt>
                                        </p:tgtEl>
                                        <p:attrNameLst>
                                          <p:attrName>style.visibility</p:attrName>
                                        </p:attrNameLst>
                                      </p:cBhvr>
                                      <p:to>
                                        <p:strVal val="visible"/>
                                      </p:to>
                                    </p:set>
                                    <p:animEffect transition="in" filter="fade">
                                      <p:cBhvr>
                                        <p:cTn id="7" dur="1000"/>
                                        <p:tgtEl>
                                          <p:spTgt spid="5734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7359"/>
                                        </p:tgtEl>
                                        <p:attrNameLst>
                                          <p:attrName>style.visibility</p:attrName>
                                        </p:attrNameLst>
                                      </p:cBhvr>
                                      <p:to>
                                        <p:strVal val="visible"/>
                                      </p:to>
                                    </p:set>
                                    <p:animEffect transition="in" filter="fade">
                                      <p:cBhvr>
                                        <p:cTn id="10" dur="1000"/>
                                        <p:tgtEl>
                                          <p:spTgt spid="573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7347">
                                            <p:txEl>
                                              <p:pRg st="7" end="7"/>
                                            </p:txEl>
                                          </p:spTgt>
                                        </p:tgtEl>
                                        <p:attrNameLst>
                                          <p:attrName>style.visibility</p:attrName>
                                        </p:attrNameLst>
                                      </p:cBhvr>
                                      <p:to>
                                        <p:strVal val="visible"/>
                                      </p:to>
                                    </p:set>
                                    <p:animEffect transition="in" filter="fade">
                                      <p:cBhvr>
                                        <p:cTn id="15" dur="1000"/>
                                        <p:tgtEl>
                                          <p:spTgt spid="57347">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7363"/>
                                        </p:tgtEl>
                                        <p:attrNameLst>
                                          <p:attrName>style.visibility</p:attrName>
                                        </p:attrNameLst>
                                      </p:cBhvr>
                                      <p:to>
                                        <p:strVal val="visible"/>
                                      </p:to>
                                    </p:set>
                                    <p:animEffect transition="in" filter="fade">
                                      <p:cBhvr>
                                        <p:cTn id="18" dur="1000"/>
                                        <p:tgtEl>
                                          <p:spTgt spid="57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1" name="Picture 11">
            <a:extLst>
              <a:ext uri="{FF2B5EF4-FFF2-40B4-BE49-F238E27FC236}">
                <a16:creationId xmlns:a16="http://schemas.microsoft.com/office/drawing/2014/main" id="{F142289C-B9DB-F946-8CDE-3BAB22EF3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388938" cy="3536950"/>
          </a:xfrm>
          <a:prstGeom prst="rect">
            <a:avLst/>
          </a:prstGeom>
          <a:noFill/>
          <a:extLst>
            <a:ext uri="{909E8E84-426E-40DD-AFC4-6F175D3DCCD1}">
              <a14:hiddenFill xmlns:a14="http://schemas.microsoft.com/office/drawing/2010/main">
                <a:solidFill>
                  <a:srgbClr val="FFFFFF"/>
                </a:solidFill>
              </a14:hiddenFill>
            </a:ext>
          </a:extLst>
        </p:spPr>
      </p:pic>
      <p:sp>
        <p:nvSpPr>
          <p:cNvPr id="15362" name="Rectangle 2">
            <a:extLst>
              <a:ext uri="{FF2B5EF4-FFF2-40B4-BE49-F238E27FC236}">
                <a16:creationId xmlns:a16="http://schemas.microsoft.com/office/drawing/2014/main" id="{22833F91-7A24-2A4A-94F0-2EC9952C69B9}"/>
              </a:ext>
            </a:extLst>
          </p:cNvPr>
          <p:cNvSpPr>
            <a:spLocks noChangeArrowheads="1"/>
          </p:cNvSpPr>
          <p:nvPr>
            <p:ph type="title"/>
          </p:nvPr>
        </p:nvSpPr>
        <p:spPr bwMode="auto">
          <a:xfrm>
            <a:off x="914400" y="990600"/>
            <a:ext cx="80772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a:t>Vogel des Jahres 2007</a:t>
            </a:r>
          </a:p>
        </p:txBody>
      </p:sp>
      <p:sp>
        <p:nvSpPr>
          <p:cNvPr id="15363" name="Rectangle 3">
            <a:extLst>
              <a:ext uri="{FF2B5EF4-FFF2-40B4-BE49-F238E27FC236}">
                <a16:creationId xmlns:a16="http://schemas.microsoft.com/office/drawing/2014/main" id="{080E7EB8-37ED-EA40-8AC0-4DC3768EA716}"/>
              </a:ext>
            </a:extLst>
          </p:cNvPr>
          <p:cNvSpPr>
            <a:spLocks noGrp="1" noChangeArrowheads="1"/>
          </p:cNvSpPr>
          <p:nvPr>
            <p:ph type="body" idx="1"/>
          </p:nvPr>
        </p:nvSpPr>
        <p:spPr>
          <a:xfrm>
            <a:off x="1143000" y="1905000"/>
            <a:ext cx="6216650" cy="4114800"/>
          </a:xfrm>
        </p:spPr>
        <p:txBody>
          <a:bodyPr/>
          <a:lstStyle/>
          <a:p>
            <a:pPr lvl="1"/>
            <a:r>
              <a:rPr lang="de-DE" altLang="de-DE"/>
              <a:t>Ernannt durch den Schweizer Vogelschutz SVS/BirdLife Schweiz</a:t>
            </a:r>
          </a:p>
          <a:p>
            <a:endParaRPr lang="de-DE" altLang="de-DE"/>
          </a:p>
          <a:p>
            <a:pPr>
              <a:buFontTx/>
              <a:buNone/>
            </a:pPr>
            <a:r>
              <a:rPr lang="de-DE" altLang="de-DE" b="1"/>
              <a:t>Weshalb?</a:t>
            </a:r>
          </a:p>
          <a:p>
            <a:pPr>
              <a:lnSpc>
                <a:spcPct val="20000"/>
              </a:lnSpc>
              <a:buFontTx/>
              <a:buNone/>
            </a:pPr>
            <a:endParaRPr lang="de-DE" altLang="de-DE" b="1"/>
          </a:p>
          <a:p>
            <a:pPr lvl="1">
              <a:lnSpc>
                <a:spcPct val="140000"/>
              </a:lnSpc>
            </a:pPr>
            <a:r>
              <a:rPr lang="de-DE" altLang="de-DE"/>
              <a:t>gefährdeter Vogel</a:t>
            </a:r>
          </a:p>
          <a:p>
            <a:pPr lvl="1">
              <a:lnSpc>
                <a:spcPct val="140000"/>
              </a:lnSpc>
            </a:pPr>
            <a:r>
              <a:rPr lang="de-DE" altLang="de-DE"/>
              <a:t>Charakterart der Hochstamm-Obstgärten</a:t>
            </a:r>
          </a:p>
          <a:p>
            <a:pPr lvl="1">
              <a:lnSpc>
                <a:spcPct val="140000"/>
              </a:lnSpc>
            </a:pPr>
            <a:r>
              <a:rPr lang="de-DE" altLang="de-DE"/>
              <a:t>Botschafter der SVS-Kampagne Biodiversität</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9" name="Rectangle 11">
            <a:extLst>
              <a:ext uri="{FF2B5EF4-FFF2-40B4-BE49-F238E27FC236}">
                <a16:creationId xmlns:a16="http://schemas.microsoft.com/office/drawing/2014/main" id="{F9247E64-C878-A344-8C3E-1D63550E6EEF}"/>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58372" name="Rectangle 4">
            <a:extLst>
              <a:ext uri="{FF2B5EF4-FFF2-40B4-BE49-F238E27FC236}">
                <a16:creationId xmlns:a16="http://schemas.microsoft.com/office/drawing/2014/main" id="{D32D6DFB-3716-D54A-81F4-AA9DC0BB115F}"/>
              </a:ext>
            </a:extLst>
          </p:cNvPr>
          <p:cNvSpPr>
            <a:spLocks noGrp="1" noChangeArrowheads="1"/>
          </p:cNvSpPr>
          <p:nvPr>
            <p:ph type="body" sz="half" idx="2"/>
          </p:nvPr>
        </p:nvSpPr>
        <p:spPr>
          <a:xfrm>
            <a:off x="5334000" y="1752600"/>
            <a:ext cx="3240088" cy="4114800"/>
          </a:xfrm>
        </p:spPr>
        <p:txBody>
          <a:bodyPr/>
          <a:lstStyle/>
          <a:p>
            <a:r>
              <a:rPr lang="de-DE" altLang="de-DE" sz="1800"/>
              <a:t>v.a. Rückgang der Streuobstwiesen (Hochstamm-Obstgärten)</a:t>
            </a:r>
          </a:p>
          <a:p>
            <a:r>
              <a:rPr lang="de-DE" altLang="ja-JP" sz="1800"/>
              <a:t>Ökoqualitätsverordnung ÖQV unterstützt Hochstämmer</a:t>
            </a:r>
          </a:p>
          <a:p>
            <a:pPr lvl="1"/>
            <a:r>
              <a:rPr lang="de-DE" altLang="de-DE" sz="1600"/>
              <a:t>15.- pro Baum</a:t>
            </a:r>
          </a:p>
          <a:p>
            <a:pPr lvl="1"/>
            <a:r>
              <a:rPr lang="de-DE" altLang="de-DE" sz="1600"/>
              <a:t>2005: total 35 Mio. Franken Direktzahlungen für Hochstämmer</a:t>
            </a:r>
          </a:p>
          <a:p>
            <a:pPr lvl="1"/>
            <a:r>
              <a:rPr lang="de-DE" altLang="de-DE" sz="1600"/>
              <a:t>oftmals fehlen jedoch Höhlenbäume oder der extensive Unternutzen</a:t>
            </a:r>
          </a:p>
        </p:txBody>
      </p:sp>
      <p:sp>
        <p:nvSpPr>
          <p:cNvPr id="58374" name="Rectangle 6">
            <a:extLst>
              <a:ext uri="{FF2B5EF4-FFF2-40B4-BE49-F238E27FC236}">
                <a16:creationId xmlns:a16="http://schemas.microsoft.com/office/drawing/2014/main" id="{4ED56D6F-F185-F04E-8F93-BC75CF748CFE}"/>
              </a:ext>
            </a:extLst>
          </p:cNvPr>
          <p:cNvSpPr>
            <a:spLocks noChangeArrowheads="1"/>
          </p:cNvSpPr>
          <p:nvPr/>
        </p:nvSpPr>
        <p:spPr bwMode="auto">
          <a:xfrm>
            <a:off x="1143000" y="1752600"/>
            <a:ext cx="4038600" cy="4114800"/>
          </a:xfrm>
          <a:prstGeom prst="rect">
            <a:avLst/>
          </a:prstGeom>
          <a:solidFill>
            <a:schemeClr val="bg1"/>
          </a:solidFill>
          <a:ln w="12700">
            <a:solidFill>
              <a:schemeClr val="bg2"/>
            </a:solidFill>
            <a:miter lim="800000"/>
            <a:headEnd/>
            <a:tailEnd/>
          </a:ln>
        </p:spPr>
        <p:txBody>
          <a:bodyPr wrap="none" anchor="ctr"/>
          <a:lstStyle/>
          <a:p>
            <a:endParaRPr lang="de-DE"/>
          </a:p>
        </p:txBody>
      </p:sp>
      <p:sp>
        <p:nvSpPr>
          <p:cNvPr id="58375" name="Rectangle 7">
            <a:extLst>
              <a:ext uri="{FF2B5EF4-FFF2-40B4-BE49-F238E27FC236}">
                <a16:creationId xmlns:a16="http://schemas.microsoft.com/office/drawing/2014/main" id="{0AD0FF30-CCA6-FC40-A090-A88E41A84516}"/>
              </a:ext>
            </a:extLst>
          </p:cNvPr>
          <p:cNvSpPr>
            <a:spLocks noChangeArrowheads="1"/>
          </p:cNvSpPr>
          <p:nvPr/>
        </p:nvSpPr>
        <p:spPr bwMode="auto">
          <a:xfrm>
            <a:off x="1219200" y="1804988"/>
            <a:ext cx="39385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DE" altLang="de-DE" sz="1400" b="1" u="none"/>
              <a:t>Abnahme des Feldobstbaues in der Schweiz</a:t>
            </a:r>
          </a:p>
        </p:txBody>
      </p:sp>
      <p:pic>
        <p:nvPicPr>
          <p:cNvPr id="58376" name="Picture 8">
            <a:extLst>
              <a:ext uri="{FF2B5EF4-FFF2-40B4-BE49-F238E27FC236}">
                <a16:creationId xmlns:a16="http://schemas.microsoft.com/office/drawing/2014/main" id="{BCF86E40-34E5-FC44-A99A-8B8B31610EB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68438" y="2133600"/>
            <a:ext cx="3179762" cy="3657600"/>
          </a:xfrm>
        </p:spPr>
      </p:pic>
      <p:pic>
        <p:nvPicPr>
          <p:cNvPr id="58382" name="Picture 14">
            <a:extLst>
              <a:ext uri="{FF2B5EF4-FFF2-40B4-BE49-F238E27FC236}">
                <a16:creationId xmlns:a16="http://schemas.microsoft.com/office/drawing/2014/main" id="{7D57D211-E11B-4741-9E64-F837D963B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4554538"/>
          </a:xfrm>
          <a:prstGeom prst="rect">
            <a:avLst/>
          </a:prstGeom>
          <a:noFill/>
          <a:extLst>
            <a:ext uri="{909E8E84-426E-40DD-AFC4-6F175D3DCCD1}">
              <a14:hiddenFill xmlns:a14="http://schemas.microsoft.com/office/drawing/2010/main">
                <a:solidFill>
                  <a:srgbClr val="FFFFFF"/>
                </a:solidFill>
              </a14:hiddenFill>
            </a:ext>
          </a:extLst>
        </p:spPr>
      </p:pic>
      <p:sp>
        <p:nvSpPr>
          <p:cNvPr id="58383" name="Text Box 15">
            <a:extLst>
              <a:ext uri="{FF2B5EF4-FFF2-40B4-BE49-F238E27FC236}">
                <a16:creationId xmlns:a16="http://schemas.microsoft.com/office/drawing/2014/main" id="{A6E63E75-42D0-FB49-A054-62654CFAD689}"/>
              </a:ext>
            </a:extLst>
          </p:cNvPr>
          <p:cNvSpPr txBox="1">
            <a:spLocks noChangeArrowheads="1"/>
          </p:cNvSpPr>
          <p:nvPr/>
        </p:nvSpPr>
        <p:spPr bwMode="auto">
          <a:xfrm>
            <a:off x="1143000" y="838200"/>
            <a:ext cx="411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de-DE" altLang="de-DE" b="1" u="none"/>
              <a:t>Lebensraumzerstörung</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14" name="Rectangle 22">
            <a:extLst>
              <a:ext uri="{FF2B5EF4-FFF2-40B4-BE49-F238E27FC236}">
                <a16:creationId xmlns:a16="http://schemas.microsoft.com/office/drawing/2014/main" id="{1A360D21-29E5-AE4B-801D-A59AD88BB9E1}"/>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59395" name="Rectangle 3">
            <a:extLst>
              <a:ext uri="{FF2B5EF4-FFF2-40B4-BE49-F238E27FC236}">
                <a16:creationId xmlns:a16="http://schemas.microsoft.com/office/drawing/2014/main" id="{F7EDA888-DF39-C241-8C1B-9C5FDE3F0390}"/>
              </a:ext>
            </a:extLst>
          </p:cNvPr>
          <p:cNvSpPr>
            <a:spLocks noGrp="1" noChangeArrowheads="1"/>
          </p:cNvSpPr>
          <p:nvPr>
            <p:ph type="body" idx="1"/>
          </p:nvPr>
        </p:nvSpPr>
        <p:spPr>
          <a:xfrm>
            <a:off x="1143000" y="1600200"/>
            <a:ext cx="7620000" cy="4114800"/>
          </a:xfrm>
        </p:spPr>
        <p:txBody>
          <a:bodyPr/>
          <a:lstStyle/>
          <a:p>
            <a:r>
              <a:rPr lang="de-DE" altLang="de-DE" sz="2000" b="1"/>
              <a:t>Erhaltung strukturreicher Kulturlandschaft</a:t>
            </a:r>
            <a:endParaRPr lang="de-DE" altLang="de-DE"/>
          </a:p>
          <a:p>
            <a:pPr lvl="1">
              <a:lnSpc>
                <a:spcPct val="170000"/>
              </a:lnSpc>
            </a:pPr>
            <a:r>
              <a:rPr lang="de-DE" altLang="de-DE" sz="1800"/>
              <a:t>viele alte Bäume mit Höhlen</a:t>
            </a:r>
          </a:p>
          <a:p>
            <a:pPr lvl="1">
              <a:buFont typeface="Zapf Dingbats" pitchFamily="64" charset="2"/>
              <a:buNone/>
            </a:pPr>
            <a:endParaRPr lang="de-DE" altLang="de-DE"/>
          </a:p>
          <a:p>
            <a:r>
              <a:rPr lang="de-DE" altLang="de-DE" sz="2000"/>
              <a:t>Extensivierung der land- und forstwirtschaftlichen Nutzung</a:t>
            </a:r>
            <a:endParaRPr lang="de-DE" altLang="de-DE"/>
          </a:p>
          <a:p>
            <a:pPr lvl="1">
              <a:lnSpc>
                <a:spcPct val="170000"/>
              </a:lnSpc>
            </a:pPr>
            <a:r>
              <a:rPr lang="de-DE" altLang="de-DE" sz="1800"/>
              <a:t>Wiederherstellung &amp; Erhaltung von extensiv genutzten Wiesen, Weiden, Streuobstflächen &amp; Gärten</a:t>
            </a:r>
          </a:p>
          <a:p>
            <a:pPr lvl="1">
              <a:lnSpc>
                <a:spcPct val="170000"/>
              </a:lnSpc>
            </a:pPr>
            <a:r>
              <a:rPr lang="de-DE" altLang="de-DE" sz="1800"/>
              <a:t>Förderung &amp; Erhaltung von Magerrasen &amp; Ruderalflächen</a:t>
            </a:r>
          </a:p>
          <a:p>
            <a:pPr lvl="1">
              <a:lnSpc>
                <a:spcPct val="170000"/>
              </a:lnSpc>
            </a:pPr>
            <a:r>
              <a:rPr lang="de-DE" altLang="de-DE" sz="1800"/>
              <a:t>Keine Aufforstung von Lücken in Wäldern, lichte Wälder</a:t>
            </a:r>
          </a:p>
        </p:txBody>
      </p:sp>
      <p:pic>
        <p:nvPicPr>
          <p:cNvPr id="59411" name="Picture 19">
            <a:extLst>
              <a:ext uri="{FF2B5EF4-FFF2-40B4-BE49-F238E27FC236}">
                <a16:creationId xmlns:a16="http://schemas.microsoft.com/office/drawing/2014/main" id="{E2F7F530-3944-A245-B71D-A716CA849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388938" cy="3902075"/>
          </a:xfrm>
          <a:prstGeom prst="rect">
            <a:avLst/>
          </a:prstGeom>
          <a:noFill/>
          <a:extLst>
            <a:ext uri="{909E8E84-426E-40DD-AFC4-6F175D3DCCD1}">
              <a14:hiddenFill xmlns:a14="http://schemas.microsoft.com/office/drawing/2010/main">
                <a:solidFill>
                  <a:srgbClr val="FFFFFF"/>
                </a:solidFill>
              </a14:hiddenFill>
            </a:ext>
          </a:extLst>
        </p:spPr>
      </p:pic>
      <p:pic>
        <p:nvPicPr>
          <p:cNvPr id="59413" name="Picture 21">
            <a:extLst>
              <a:ext uri="{FF2B5EF4-FFF2-40B4-BE49-F238E27FC236}">
                <a16:creationId xmlns:a16="http://schemas.microsoft.com/office/drawing/2014/main" id="{FF8A1597-912A-1B4A-A948-E401FD64D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2057400"/>
            <a:ext cx="24669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412" name="Picture 20">
            <a:extLst>
              <a:ext uri="{FF2B5EF4-FFF2-40B4-BE49-F238E27FC236}">
                <a16:creationId xmlns:a16="http://schemas.microsoft.com/office/drawing/2014/main" id="{DA56F8B8-3271-084A-ACD5-D09F733FFA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762000"/>
            <a:ext cx="7696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animEffect transition="in" filter="fade">
                                      <p:cBhvr>
                                        <p:cTn id="7" dur="1000"/>
                                        <p:tgtEl>
                                          <p:spTgt spid="5939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9413"/>
                                        </p:tgtEl>
                                        <p:attrNameLst>
                                          <p:attrName>style.visibility</p:attrName>
                                        </p:attrNameLst>
                                      </p:cBhvr>
                                      <p:to>
                                        <p:strVal val="visible"/>
                                      </p:to>
                                    </p:set>
                                    <p:animEffect transition="in" filter="fade">
                                      <p:cBhvr>
                                        <p:cTn id="10" dur="1000"/>
                                        <p:tgtEl>
                                          <p:spTgt spid="594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1000"/>
                                        <p:tgtEl>
                                          <p:spTgt spid="59413"/>
                                        </p:tgtEl>
                                      </p:cBhvr>
                                    </p:animEffect>
                                    <p:set>
                                      <p:cBhvr>
                                        <p:cTn id="15" dur="1" fill="hold">
                                          <p:stCondLst>
                                            <p:cond delay="999"/>
                                          </p:stCondLst>
                                        </p:cTn>
                                        <p:tgtEl>
                                          <p:spTgt spid="5941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9395">
                                            <p:txEl>
                                              <p:pRg st="3" end="3"/>
                                            </p:txEl>
                                          </p:spTgt>
                                        </p:tgtEl>
                                        <p:attrNameLst>
                                          <p:attrName>style.visibility</p:attrName>
                                        </p:attrNameLst>
                                      </p:cBhvr>
                                      <p:to>
                                        <p:strVal val="visible"/>
                                      </p:to>
                                    </p:set>
                                    <p:animEffect transition="in" filter="fade">
                                      <p:cBhvr>
                                        <p:cTn id="18" dur="1000"/>
                                        <p:tgtEl>
                                          <p:spTgt spid="5939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animEffect transition="in" filter="fade">
                                      <p:cBhvr>
                                        <p:cTn id="23" dur="1000"/>
                                        <p:tgtEl>
                                          <p:spTgt spid="5939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9395">
                                            <p:txEl>
                                              <p:pRg st="5" end="5"/>
                                            </p:txEl>
                                          </p:spTgt>
                                        </p:tgtEl>
                                        <p:attrNameLst>
                                          <p:attrName>style.visibility</p:attrName>
                                        </p:attrNameLst>
                                      </p:cBhvr>
                                      <p:to>
                                        <p:strVal val="visible"/>
                                      </p:to>
                                    </p:set>
                                    <p:animEffect transition="in" filter="fade">
                                      <p:cBhvr>
                                        <p:cTn id="28" dur="1000"/>
                                        <p:tgtEl>
                                          <p:spTgt spid="59395">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9395">
                                            <p:txEl>
                                              <p:pRg st="6" end="6"/>
                                            </p:txEl>
                                          </p:spTgt>
                                        </p:tgtEl>
                                        <p:attrNameLst>
                                          <p:attrName>style.visibility</p:attrName>
                                        </p:attrNameLst>
                                      </p:cBhvr>
                                      <p:to>
                                        <p:strVal val="visible"/>
                                      </p:to>
                                    </p:set>
                                    <p:animEffect transition="in" filter="fade">
                                      <p:cBhvr>
                                        <p:cTn id="33" dur="1000"/>
                                        <p:tgtEl>
                                          <p:spTgt spid="59395">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9412"/>
                                        </p:tgtEl>
                                        <p:attrNameLst>
                                          <p:attrName>style.visibility</p:attrName>
                                        </p:attrNameLst>
                                      </p:cBhvr>
                                      <p:to>
                                        <p:strVal val="visible"/>
                                      </p:to>
                                    </p:set>
                                    <p:animEffect transition="in" filter="fade">
                                      <p:cBhvr>
                                        <p:cTn id="36" dur="1000"/>
                                        <p:tgtEl>
                                          <p:spTgt spid="59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6" name="Rectangle 10">
            <a:extLst>
              <a:ext uri="{FF2B5EF4-FFF2-40B4-BE49-F238E27FC236}">
                <a16:creationId xmlns:a16="http://schemas.microsoft.com/office/drawing/2014/main" id="{D14DFD05-792E-3245-81B1-60A65844F630}"/>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60419" name="Rectangle 3">
            <a:extLst>
              <a:ext uri="{FF2B5EF4-FFF2-40B4-BE49-F238E27FC236}">
                <a16:creationId xmlns:a16="http://schemas.microsoft.com/office/drawing/2014/main" id="{73C6E357-B84B-0648-8EDE-CF0FA3F56C72}"/>
              </a:ext>
            </a:extLst>
          </p:cNvPr>
          <p:cNvSpPr>
            <a:spLocks noGrp="1" noChangeArrowheads="1"/>
          </p:cNvSpPr>
          <p:nvPr>
            <p:ph type="body" idx="1"/>
          </p:nvPr>
        </p:nvSpPr>
        <p:spPr>
          <a:xfrm>
            <a:off x="1143000" y="1447800"/>
            <a:ext cx="7696200" cy="4343400"/>
          </a:xfrm>
        </p:spPr>
        <p:txBody>
          <a:bodyPr/>
          <a:lstStyle/>
          <a:p>
            <a:pPr>
              <a:lnSpc>
                <a:spcPct val="110000"/>
              </a:lnSpc>
            </a:pPr>
            <a:r>
              <a:rPr lang="de-DE" altLang="de-DE"/>
              <a:t>Massnahmen zur Ansiedelung und Förderung von Ameisenvölkern</a:t>
            </a:r>
            <a:endParaRPr lang="de-DE" altLang="de-DE" sz="2000"/>
          </a:p>
          <a:p>
            <a:pPr lvl="1">
              <a:lnSpc>
                <a:spcPct val="160000"/>
              </a:lnSpc>
            </a:pPr>
            <a:r>
              <a:rPr lang="de-DE" altLang="de-DE" sz="1800"/>
              <a:t>nur geringe landwirtschaftliche Nutzung</a:t>
            </a:r>
          </a:p>
          <a:p>
            <a:pPr lvl="1">
              <a:lnSpc>
                <a:spcPct val="160000"/>
              </a:lnSpc>
            </a:pPr>
            <a:r>
              <a:rPr lang="de-DE" altLang="de-DE" sz="1800"/>
              <a:t>sandige Böden vorteilhaft</a:t>
            </a:r>
          </a:p>
          <a:p>
            <a:pPr lvl="1">
              <a:lnSpc>
                <a:spcPct val="160000"/>
              </a:lnSpc>
            </a:pPr>
            <a:r>
              <a:rPr lang="de-DE" altLang="de-DE" sz="1800"/>
              <a:t>offene Bodenstellen schaffen</a:t>
            </a:r>
          </a:p>
        </p:txBody>
      </p:sp>
      <p:pic>
        <p:nvPicPr>
          <p:cNvPr id="60424" name="Picture 8">
            <a:extLst>
              <a:ext uri="{FF2B5EF4-FFF2-40B4-BE49-F238E27FC236}">
                <a16:creationId xmlns:a16="http://schemas.microsoft.com/office/drawing/2014/main" id="{390FA518-C26C-6D40-8C41-0AE5D25CA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388938" cy="3902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73A77C1A-7B90-1249-8844-881EFFED96D6}"/>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109570" name="Rectangle 2">
            <a:extLst>
              <a:ext uri="{FF2B5EF4-FFF2-40B4-BE49-F238E27FC236}">
                <a16:creationId xmlns:a16="http://schemas.microsoft.com/office/drawing/2014/main" id="{26663D89-64F0-1642-AECC-8D3E4F835808}"/>
              </a:ext>
            </a:extLst>
          </p:cNvPr>
          <p:cNvSpPr>
            <a:spLocks noGrp="1" noChangeArrowheads="1"/>
          </p:cNvSpPr>
          <p:nvPr>
            <p:ph type="body" idx="1"/>
          </p:nvPr>
        </p:nvSpPr>
        <p:spPr>
          <a:xfrm>
            <a:off x="1143000" y="1447800"/>
            <a:ext cx="7696200" cy="4343400"/>
          </a:xfrm>
        </p:spPr>
        <p:txBody>
          <a:bodyPr/>
          <a:lstStyle/>
          <a:p>
            <a:pPr>
              <a:lnSpc>
                <a:spcPct val="110000"/>
              </a:lnSpc>
            </a:pPr>
            <a:r>
              <a:rPr lang="de-DE" altLang="de-DE"/>
              <a:t>Reduktion von Düngemittel- und Biozideinsatz</a:t>
            </a:r>
            <a:endParaRPr lang="de-DE" altLang="de-DE" sz="1800"/>
          </a:p>
          <a:p>
            <a:pPr lvl="1">
              <a:lnSpc>
                <a:spcPct val="160000"/>
              </a:lnSpc>
            </a:pPr>
            <a:r>
              <a:rPr lang="de-DE" altLang="de-DE" sz="1800"/>
              <a:t>Einsatz umweltschonender Pfanzenschutzmittel, z.B.</a:t>
            </a:r>
          </a:p>
          <a:p>
            <a:pPr lvl="2">
              <a:lnSpc>
                <a:spcPct val="160000"/>
              </a:lnSpc>
            </a:pPr>
            <a:r>
              <a:rPr lang="de-DE" altLang="de-DE" sz="1600"/>
              <a:t>gegen </a:t>
            </a:r>
            <a:r>
              <a:rPr lang="de-DE" altLang="de-DE" sz="1600" b="1"/>
              <a:t>echten Mehltau</a:t>
            </a:r>
            <a:r>
              <a:rPr lang="de-DE" altLang="de-DE" sz="1600"/>
              <a:t>: Ackerschachtelhalmbrühe spritzen oder Mehltaumittel aus Sojabohnenöl</a:t>
            </a:r>
          </a:p>
          <a:p>
            <a:pPr lvl="2">
              <a:lnSpc>
                <a:spcPct val="160000"/>
              </a:lnSpc>
            </a:pPr>
            <a:r>
              <a:rPr lang="de-DE" altLang="de-DE" sz="1600"/>
              <a:t>gegen </a:t>
            </a:r>
            <a:r>
              <a:rPr lang="de-DE" altLang="de-DE" sz="1600" b="1"/>
              <a:t>Schorf</a:t>
            </a:r>
            <a:r>
              <a:rPr lang="de-DE" altLang="de-DE" sz="1600"/>
              <a:t>: befallene Triebe entfernen; um eine Neuinfektion zu vermeiden, Vorjahreslaub nicht zum Mulchen verwenden sondern vor dem Frühjahr entfernen und möglichst kontrolliert kompostieren</a:t>
            </a:r>
          </a:p>
          <a:p>
            <a:pPr lvl="2">
              <a:lnSpc>
                <a:spcPct val="160000"/>
              </a:lnSpc>
            </a:pPr>
            <a:r>
              <a:rPr lang="de-DE" altLang="de-DE" sz="1600"/>
              <a:t>gegen </a:t>
            </a:r>
            <a:r>
              <a:rPr lang="de-DE" altLang="de-DE" sz="1600" b="1"/>
              <a:t>Apfelwickler</a:t>
            </a:r>
            <a:r>
              <a:rPr lang="de-DE" altLang="de-DE" sz="1600"/>
              <a:t>: biologische Bek</a:t>
            </a:r>
            <a:r>
              <a:rPr lang="LID40000" altLang="de-DE" sz="1600"/>
              <a:t>ämp</a:t>
            </a:r>
            <a:r>
              <a:rPr lang="de-DE" altLang="de-DE" sz="1600"/>
              <a:t>fung mit Trichogramma- Schlupfwespen</a:t>
            </a:r>
          </a:p>
          <a:p>
            <a:pPr lvl="1">
              <a:lnSpc>
                <a:spcPct val="160000"/>
              </a:lnSpc>
            </a:pPr>
            <a:r>
              <a:rPr lang="de-DE" altLang="de-DE" sz="1800"/>
              <a:t>Keine Verwendung von Kunstdünger in Hochstammobstgärten</a:t>
            </a:r>
          </a:p>
          <a:p>
            <a:pPr lvl="2">
              <a:lnSpc>
                <a:spcPct val="160000"/>
              </a:lnSpc>
            </a:pPr>
            <a:r>
              <a:rPr lang="de-DE" altLang="de-DE" sz="1600"/>
              <a:t>stattdessen Hofdünger in beschränktem Mass verwenden</a:t>
            </a:r>
          </a:p>
        </p:txBody>
      </p:sp>
      <p:pic>
        <p:nvPicPr>
          <p:cNvPr id="109571" name="Picture 3">
            <a:extLst>
              <a:ext uri="{FF2B5EF4-FFF2-40B4-BE49-F238E27FC236}">
                <a16:creationId xmlns:a16="http://schemas.microsoft.com/office/drawing/2014/main" id="{08780A71-3EB4-DE44-89EC-C321291BA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388938" cy="3902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6" name="Rectangle 10">
            <a:extLst>
              <a:ext uri="{FF2B5EF4-FFF2-40B4-BE49-F238E27FC236}">
                <a16:creationId xmlns:a16="http://schemas.microsoft.com/office/drawing/2014/main" id="{25B05E34-7DAB-DF4E-9F3C-8AC4BB587A91}"/>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111618" name="Rectangle 2">
            <a:extLst>
              <a:ext uri="{FF2B5EF4-FFF2-40B4-BE49-F238E27FC236}">
                <a16:creationId xmlns:a16="http://schemas.microsoft.com/office/drawing/2014/main" id="{5E51A3CA-D393-1541-91BB-8E5DACB75010}"/>
              </a:ext>
            </a:extLst>
          </p:cNvPr>
          <p:cNvSpPr>
            <a:spLocks noGrp="1" noChangeArrowheads="1"/>
          </p:cNvSpPr>
          <p:nvPr>
            <p:ph type="body" idx="1"/>
          </p:nvPr>
        </p:nvSpPr>
        <p:spPr>
          <a:xfrm>
            <a:off x="1143000" y="1447800"/>
            <a:ext cx="7696200" cy="4343400"/>
          </a:xfrm>
        </p:spPr>
        <p:txBody>
          <a:bodyPr/>
          <a:lstStyle/>
          <a:p>
            <a:pPr>
              <a:lnSpc>
                <a:spcPct val="110000"/>
              </a:lnSpc>
            </a:pPr>
            <a:r>
              <a:rPr lang="de-DE" altLang="de-DE"/>
              <a:t>Einschränkung der Verfolgung in Durchzugs- und Wintergebieten</a:t>
            </a:r>
          </a:p>
        </p:txBody>
      </p:sp>
      <p:pic>
        <p:nvPicPr>
          <p:cNvPr id="111619" name="Picture 3">
            <a:extLst>
              <a:ext uri="{FF2B5EF4-FFF2-40B4-BE49-F238E27FC236}">
                <a16:creationId xmlns:a16="http://schemas.microsoft.com/office/drawing/2014/main" id="{0952C3E3-E8D4-ED42-8781-75B2AAA7E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388938" cy="3902075"/>
          </a:xfrm>
          <a:prstGeom prst="rect">
            <a:avLst/>
          </a:prstGeom>
          <a:noFill/>
          <a:extLst>
            <a:ext uri="{909E8E84-426E-40DD-AFC4-6F175D3DCCD1}">
              <a14:hiddenFill xmlns:a14="http://schemas.microsoft.com/office/drawing/2010/main">
                <a:solidFill>
                  <a:srgbClr val="FFFFFF"/>
                </a:solidFill>
              </a14:hiddenFill>
            </a:ext>
          </a:extLst>
        </p:spPr>
      </p:pic>
      <p:pic>
        <p:nvPicPr>
          <p:cNvPr id="111624" name="Picture 8">
            <a:extLst>
              <a:ext uri="{FF2B5EF4-FFF2-40B4-BE49-F238E27FC236}">
                <a16:creationId xmlns:a16="http://schemas.microsoft.com/office/drawing/2014/main" id="{A716BBB7-86BB-3749-8AC3-5A8600A80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221038"/>
            <a:ext cx="4416425" cy="30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1625" name="Picture 9">
            <a:extLst>
              <a:ext uri="{FF2B5EF4-FFF2-40B4-BE49-F238E27FC236}">
                <a16:creationId xmlns:a16="http://schemas.microsoft.com/office/drawing/2014/main" id="{CC77E4D1-8D27-AD40-8CEE-4FFCC4DEF1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133600"/>
            <a:ext cx="27241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5">
            <a:extLst>
              <a:ext uri="{FF2B5EF4-FFF2-40B4-BE49-F238E27FC236}">
                <a16:creationId xmlns:a16="http://schemas.microsoft.com/office/drawing/2014/main" id="{F6CE8DFB-7E74-FF4D-AEEB-1098902AAFA2}"/>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107522" name="Rectangle 2">
            <a:extLst>
              <a:ext uri="{FF2B5EF4-FFF2-40B4-BE49-F238E27FC236}">
                <a16:creationId xmlns:a16="http://schemas.microsoft.com/office/drawing/2014/main" id="{46712371-211F-B64E-A806-EC00D8B2D5AA}"/>
              </a:ext>
            </a:extLst>
          </p:cNvPr>
          <p:cNvSpPr>
            <a:spLocks noGrp="1" noChangeArrowheads="1"/>
          </p:cNvSpPr>
          <p:nvPr>
            <p:ph type="body" idx="1"/>
          </p:nvPr>
        </p:nvSpPr>
        <p:spPr>
          <a:xfrm>
            <a:off x="1143000" y="1447800"/>
            <a:ext cx="7696200" cy="4343400"/>
          </a:xfrm>
        </p:spPr>
        <p:txBody>
          <a:bodyPr/>
          <a:lstStyle/>
          <a:p>
            <a:pPr>
              <a:lnSpc>
                <a:spcPct val="110000"/>
              </a:lnSpc>
            </a:pPr>
            <a:r>
              <a:rPr lang="de-DE" altLang="de-DE"/>
              <a:t>Angebot an Nisthilfen</a:t>
            </a:r>
          </a:p>
          <a:p>
            <a:pPr lvl="1">
              <a:lnSpc>
                <a:spcPct val="160000"/>
              </a:lnSpc>
            </a:pPr>
            <a:r>
              <a:rPr lang="de-DE" altLang="de-DE" sz="1800"/>
              <a:t>An Orten, wo es viele Wiesenameisen-Nester gibt</a:t>
            </a:r>
            <a:endParaRPr lang="de-DE" altLang="de-DE"/>
          </a:p>
          <a:p>
            <a:pPr lvl="1">
              <a:lnSpc>
                <a:spcPct val="160000"/>
              </a:lnSpc>
            </a:pPr>
            <a:r>
              <a:rPr lang="de-DE" altLang="de-DE" sz="1800"/>
              <a:t>Durchmesser des Einflugloches mindestens 32 mm</a:t>
            </a:r>
            <a:endParaRPr lang="de-DE" altLang="de-DE"/>
          </a:p>
        </p:txBody>
      </p:sp>
      <p:pic>
        <p:nvPicPr>
          <p:cNvPr id="107523" name="Picture 3">
            <a:extLst>
              <a:ext uri="{FF2B5EF4-FFF2-40B4-BE49-F238E27FC236}">
                <a16:creationId xmlns:a16="http://schemas.microsoft.com/office/drawing/2014/main" id="{D2904759-B6D3-584C-9C1F-C2EF1E46F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388938" cy="3902075"/>
          </a:xfrm>
          <a:prstGeom prst="rect">
            <a:avLst/>
          </a:prstGeom>
          <a:noFill/>
          <a:extLst>
            <a:ext uri="{909E8E84-426E-40DD-AFC4-6F175D3DCCD1}">
              <a14:hiddenFill xmlns:a14="http://schemas.microsoft.com/office/drawing/2010/main">
                <a:solidFill>
                  <a:srgbClr val="FFFFFF"/>
                </a:solidFill>
              </a14:hiddenFill>
            </a:ext>
          </a:extLst>
        </p:spPr>
      </p:pic>
      <p:pic>
        <p:nvPicPr>
          <p:cNvPr id="107524" name="Picture 4">
            <a:extLst>
              <a:ext uri="{FF2B5EF4-FFF2-40B4-BE49-F238E27FC236}">
                <a16:creationId xmlns:a16="http://schemas.microsoft.com/office/drawing/2014/main" id="{B6CF075F-AFCF-3645-AFC9-8D343BDBB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390900"/>
            <a:ext cx="4267200" cy="2500313"/>
          </a:xfrm>
          <a:prstGeom prst="rect">
            <a:avLst/>
          </a:prstGeom>
          <a:noFill/>
          <a:extLst>
            <a:ext uri="{909E8E84-426E-40DD-AFC4-6F175D3DCCD1}">
              <a14:hiddenFill xmlns:a14="http://schemas.microsoft.com/office/drawing/2010/main">
                <a:solidFill>
                  <a:srgbClr val="FFFFFF"/>
                </a:solidFill>
              </a14:hiddenFill>
            </a:ext>
          </a:extLst>
        </p:spPr>
      </p:pic>
      <p:pic>
        <p:nvPicPr>
          <p:cNvPr id="107526" name="Picture 6">
            <a:extLst>
              <a:ext uri="{FF2B5EF4-FFF2-40B4-BE49-F238E27FC236}">
                <a16:creationId xmlns:a16="http://schemas.microsoft.com/office/drawing/2014/main" id="{BBF91D0E-71AB-4542-AE06-3FE619653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048000"/>
            <a:ext cx="2430463" cy="326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6" name="Rectangle 12">
            <a:extLst>
              <a:ext uri="{FF2B5EF4-FFF2-40B4-BE49-F238E27FC236}">
                <a16:creationId xmlns:a16="http://schemas.microsoft.com/office/drawing/2014/main" id="{B697B607-A363-6C47-A7F1-2788928AE232}"/>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62467" name="Rectangle 3">
            <a:extLst>
              <a:ext uri="{FF2B5EF4-FFF2-40B4-BE49-F238E27FC236}">
                <a16:creationId xmlns:a16="http://schemas.microsoft.com/office/drawing/2014/main" id="{88C6583D-6F9B-3144-9092-1B61FF629C53}"/>
              </a:ext>
            </a:extLst>
          </p:cNvPr>
          <p:cNvSpPr>
            <a:spLocks noGrp="1" noChangeArrowheads="1"/>
          </p:cNvSpPr>
          <p:nvPr>
            <p:ph type="body" idx="1"/>
          </p:nvPr>
        </p:nvSpPr>
        <p:spPr>
          <a:xfrm>
            <a:off x="1143000" y="1676400"/>
            <a:ext cx="7010400" cy="4114800"/>
          </a:xfrm>
        </p:spPr>
        <p:txBody>
          <a:bodyPr/>
          <a:lstStyle/>
          <a:p>
            <a:pPr>
              <a:lnSpc>
                <a:spcPct val="160000"/>
              </a:lnSpc>
            </a:pPr>
            <a:r>
              <a:rPr lang="de-DE" altLang="de-DE" sz="2000" b="1"/>
              <a:t>Förderung von Hochstammobst</a:t>
            </a:r>
            <a:endParaRPr lang="de-DE" altLang="de-DE" b="1"/>
          </a:p>
          <a:p>
            <a:pPr lvl="1">
              <a:lnSpc>
                <a:spcPct val="130000"/>
              </a:lnSpc>
            </a:pPr>
            <a:r>
              <a:rPr lang="de-DE" altLang="de-DE" sz="1800"/>
              <a:t>Saisonale Früchte aus einheimischer Produktion</a:t>
            </a:r>
          </a:p>
          <a:p>
            <a:pPr lvl="1">
              <a:lnSpc>
                <a:spcPct val="130000"/>
              </a:lnSpc>
            </a:pPr>
            <a:r>
              <a:rPr lang="de-DE" altLang="de-DE" sz="1800"/>
              <a:t>Auf HOCHSTAMM SUISSE-Label achten</a:t>
            </a:r>
          </a:p>
          <a:p>
            <a:pPr lvl="1">
              <a:lnSpc>
                <a:spcPct val="110000"/>
              </a:lnSpc>
              <a:buFont typeface="Zapf Dingbats" pitchFamily="64" charset="2"/>
              <a:buNone/>
            </a:pPr>
            <a:r>
              <a:rPr lang="de-DE" altLang="de-DE" sz="1800"/>
              <a:t>    www.hochstamm-suisse.ch</a:t>
            </a:r>
          </a:p>
          <a:p>
            <a:pPr lvl="1">
              <a:lnSpc>
                <a:spcPct val="130000"/>
              </a:lnSpc>
            </a:pPr>
            <a:r>
              <a:rPr lang="de-DE" altLang="de-DE" sz="1800"/>
              <a:t>Apfelsaft / Apfelwein trinken</a:t>
            </a:r>
          </a:p>
          <a:p>
            <a:pPr lvl="1">
              <a:lnSpc>
                <a:spcPct val="130000"/>
              </a:lnSpc>
            </a:pPr>
            <a:r>
              <a:rPr lang="de-DE" altLang="de-DE" sz="1800"/>
              <a:t>Birnendicksaft (BIRNEL der Winterhilfe) zum Süssen und als Brotaufstrich verwenden</a:t>
            </a:r>
            <a:endParaRPr lang="de-DE" altLang="de-DE"/>
          </a:p>
          <a:p>
            <a:pPr>
              <a:lnSpc>
                <a:spcPct val="200000"/>
              </a:lnSpc>
            </a:pPr>
            <a:r>
              <a:rPr lang="de-DE" altLang="de-DE" sz="2000"/>
              <a:t>Obstbäume pflanzen</a:t>
            </a:r>
          </a:p>
        </p:txBody>
      </p:sp>
      <p:pic>
        <p:nvPicPr>
          <p:cNvPr id="62468" name="Picture 4">
            <a:extLst>
              <a:ext uri="{FF2B5EF4-FFF2-40B4-BE49-F238E27FC236}">
                <a16:creationId xmlns:a16="http://schemas.microsoft.com/office/drawing/2014/main" id="{CDFF63A1-FD8C-6143-AE7F-A4729B923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1388" y="1219200"/>
            <a:ext cx="147161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62469" name="Picture 5">
            <a:extLst>
              <a:ext uri="{FF2B5EF4-FFF2-40B4-BE49-F238E27FC236}">
                <a16:creationId xmlns:a16="http://schemas.microsoft.com/office/drawing/2014/main" id="{58022D4D-497A-8F45-96B3-5C6FA2FEF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419600"/>
            <a:ext cx="2590800" cy="1687513"/>
          </a:xfrm>
          <a:prstGeom prst="rect">
            <a:avLst/>
          </a:prstGeom>
          <a:noFill/>
          <a:extLst>
            <a:ext uri="{909E8E84-426E-40DD-AFC4-6F175D3DCCD1}">
              <a14:hiddenFill xmlns:a14="http://schemas.microsoft.com/office/drawing/2010/main">
                <a:solidFill>
                  <a:srgbClr val="FFFFFF"/>
                </a:solidFill>
              </a14:hiddenFill>
            </a:ext>
          </a:extLst>
        </p:spPr>
      </p:pic>
      <p:pic>
        <p:nvPicPr>
          <p:cNvPr id="62475" name="Picture 11">
            <a:extLst>
              <a:ext uri="{FF2B5EF4-FFF2-40B4-BE49-F238E27FC236}">
                <a16:creationId xmlns:a16="http://schemas.microsoft.com/office/drawing/2014/main" id="{3EB2B7B4-F015-0C4E-86B8-FD4E2F3FD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388938" cy="4329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fade">
                                      <p:cBhvr>
                                        <p:cTn id="7" dur="1000"/>
                                        <p:tgtEl>
                                          <p:spTgt spid="6246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467">
                                            <p:txEl>
                                              <p:pRg st="2" end="2"/>
                                            </p:txEl>
                                          </p:spTgt>
                                        </p:tgtEl>
                                        <p:attrNameLst>
                                          <p:attrName>style.visibility</p:attrName>
                                        </p:attrNameLst>
                                      </p:cBhvr>
                                      <p:to>
                                        <p:strVal val="visible"/>
                                      </p:to>
                                    </p:set>
                                    <p:animEffect transition="in" filter="fade">
                                      <p:cBhvr>
                                        <p:cTn id="12" dur="1000"/>
                                        <p:tgtEl>
                                          <p:spTgt spid="62467">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2467">
                                            <p:txEl>
                                              <p:pRg st="3" end="3"/>
                                            </p:txEl>
                                          </p:spTgt>
                                        </p:tgtEl>
                                        <p:attrNameLst>
                                          <p:attrName>style.visibility</p:attrName>
                                        </p:attrNameLst>
                                      </p:cBhvr>
                                      <p:to>
                                        <p:strVal val="visible"/>
                                      </p:to>
                                    </p:set>
                                    <p:animEffect transition="in" filter="fade">
                                      <p:cBhvr>
                                        <p:cTn id="15" dur="1000"/>
                                        <p:tgtEl>
                                          <p:spTgt spid="6246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2468"/>
                                        </p:tgtEl>
                                        <p:attrNameLst>
                                          <p:attrName>style.visibility</p:attrName>
                                        </p:attrNameLst>
                                      </p:cBhvr>
                                      <p:to>
                                        <p:strVal val="visible"/>
                                      </p:to>
                                    </p:set>
                                    <p:animEffect transition="in" filter="fade">
                                      <p:cBhvr>
                                        <p:cTn id="18" dur="1000"/>
                                        <p:tgtEl>
                                          <p:spTgt spid="624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2467">
                                            <p:txEl>
                                              <p:pRg st="4" end="4"/>
                                            </p:txEl>
                                          </p:spTgt>
                                        </p:tgtEl>
                                        <p:attrNameLst>
                                          <p:attrName>style.visibility</p:attrName>
                                        </p:attrNameLst>
                                      </p:cBhvr>
                                      <p:to>
                                        <p:strVal val="visible"/>
                                      </p:to>
                                    </p:set>
                                    <p:animEffect transition="in" filter="fade">
                                      <p:cBhvr>
                                        <p:cTn id="23" dur="1000"/>
                                        <p:tgtEl>
                                          <p:spTgt spid="62467">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2467">
                                            <p:txEl>
                                              <p:pRg st="5" end="5"/>
                                            </p:txEl>
                                          </p:spTgt>
                                        </p:tgtEl>
                                        <p:attrNameLst>
                                          <p:attrName>style.visibility</p:attrName>
                                        </p:attrNameLst>
                                      </p:cBhvr>
                                      <p:to>
                                        <p:strVal val="visible"/>
                                      </p:to>
                                    </p:set>
                                    <p:animEffect transition="in" filter="fade">
                                      <p:cBhvr>
                                        <p:cTn id="28" dur="1000"/>
                                        <p:tgtEl>
                                          <p:spTgt spid="62467">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2469"/>
                                        </p:tgtEl>
                                        <p:attrNameLst>
                                          <p:attrName>style.visibility</p:attrName>
                                        </p:attrNameLst>
                                      </p:cBhvr>
                                      <p:to>
                                        <p:strVal val="visible"/>
                                      </p:to>
                                    </p:set>
                                    <p:animEffect transition="in" filter="fade">
                                      <p:cBhvr>
                                        <p:cTn id="31" dur="1000"/>
                                        <p:tgtEl>
                                          <p:spTgt spid="6246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2467">
                                            <p:txEl>
                                              <p:pRg st="6" end="6"/>
                                            </p:txEl>
                                          </p:spTgt>
                                        </p:tgtEl>
                                        <p:attrNameLst>
                                          <p:attrName>style.visibility</p:attrName>
                                        </p:attrNameLst>
                                      </p:cBhvr>
                                      <p:to>
                                        <p:strVal val="visible"/>
                                      </p:to>
                                    </p:set>
                                    <p:animEffect transition="in" filter="fade">
                                      <p:cBhvr>
                                        <p:cTn id="36" dur="1000"/>
                                        <p:tgtEl>
                                          <p:spTgt spid="624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9" name="Picture 7">
            <a:extLst>
              <a:ext uri="{FF2B5EF4-FFF2-40B4-BE49-F238E27FC236}">
                <a16:creationId xmlns:a16="http://schemas.microsoft.com/office/drawing/2014/main" id="{0FD6885E-0AD0-D742-A1E7-7892ABD91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5257800"/>
            <a:ext cx="2667000" cy="371475"/>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a:extLst>
              <a:ext uri="{FF2B5EF4-FFF2-40B4-BE49-F238E27FC236}">
                <a16:creationId xmlns:a16="http://schemas.microsoft.com/office/drawing/2014/main" id="{2525E922-6434-E749-BE98-7A9DCFDAB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981200"/>
            <a:ext cx="7620000" cy="220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a:extLst>
              <a:ext uri="{FF2B5EF4-FFF2-40B4-BE49-F238E27FC236}">
                <a16:creationId xmlns:a16="http://schemas.microsoft.com/office/drawing/2014/main" id="{A74C0702-3CC6-E849-BE2C-A276E5DBAC51}"/>
              </a:ext>
            </a:extLst>
          </p:cNvPr>
          <p:cNvSpPr>
            <a:spLocks noChangeArrowheads="1"/>
          </p:cNvSpPr>
          <p:nvPr/>
        </p:nvSpPr>
        <p:spPr bwMode="auto">
          <a:xfrm>
            <a:off x="762000" y="609600"/>
            <a:ext cx="8382000" cy="6248400"/>
          </a:xfrm>
          <a:prstGeom prst="rect">
            <a:avLst/>
          </a:prstGeom>
          <a:solidFill>
            <a:schemeClr val="bg1"/>
          </a:solidFill>
          <a:ln w="0">
            <a:solidFill>
              <a:schemeClr val="bg1"/>
            </a:solidFill>
            <a:miter lim="800000"/>
            <a:headEnd/>
            <a:tailEnd/>
          </a:ln>
        </p:spPr>
        <p:txBody>
          <a:bodyPr wrap="none" anchor="ctr"/>
          <a:lstStyle/>
          <a:p>
            <a:endParaRPr lang="de-DE"/>
          </a:p>
        </p:txBody>
      </p:sp>
      <p:pic>
        <p:nvPicPr>
          <p:cNvPr id="18443" name="Picture 11">
            <a:extLst>
              <a:ext uri="{FF2B5EF4-FFF2-40B4-BE49-F238E27FC236}">
                <a16:creationId xmlns:a16="http://schemas.microsoft.com/office/drawing/2014/main" id="{28954462-61BA-C04C-BAB9-6357A6664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647700"/>
            <a:ext cx="8372475" cy="6210300"/>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Rectangle 3">
            <a:extLst>
              <a:ext uri="{FF2B5EF4-FFF2-40B4-BE49-F238E27FC236}">
                <a16:creationId xmlns:a16="http://schemas.microsoft.com/office/drawing/2014/main" id="{EC3340D5-0D64-7B4E-AEA6-399E0B7F8499}"/>
              </a:ext>
            </a:extLst>
          </p:cNvPr>
          <p:cNvSpPr>
            <a:spLocks noGrp="1" noChangeArrowheads="1"/>
          </p:cNvSpPr>
          <p:nvPr>
            <p:ph type="body" idx="1"/>
          </p:nvPr>
        </p:nvSpPr>
        <p:spPr>
          <a:xfrm>
            <a:off x="914400" y="990600"/>
            <a:ext cx="8077200" cy="5029200"/>
          </a:xfrm>
        </p:spPr>
        <p:txBody>
          <a:bodyPr/>
          <a:lstStyle/>
          <a:p>
            <a:pPr>
              <a:lnSpc>
                <a:spcPct val="160000"/>
              </a:lnSpc>
            </a:pPr>
            <a:r>
              <a:rPr lang="de-DE" altLang="de-DE" sz="2200" dirty="0">
                <a:solidFill>
                  <a:schemeClr val="bg1"/>
                </a:solidFill>
              </a:rPr>
              <a:t>Gut </a:t>
            </a:r>
            <a:r>
              <a:rPr lang="de-DE" altLang="de-DE" sz="2200" dirty="0" err="1">
                <a:solidFill>
                  <a:schemeClr val="bg1"/>
                </a:solidFill>
              </a:rPr>
              <a:t>kleibergross</a:t>
            </a:r>
            <a:r>
              <a:rPr lang="de-DE" altLang="de-DE" sz="2200" dirty="0">
                <a:solidFill>
                  <a:schemeClr val="bg1"/>
                </a:solidFill>
              </a:rPr>
              <a:t> (16-17 cm, Spannweite 25-27 cm, 30-47 </a:t>
            </a:r>
            <a:r>
              <a:rPr lang="de-DE" altLang="de-DE" sz="2200" dirty="0" err="1">
                <a:solidFill>
                  <a:schemeClr val="bg1"/>
                </a:solidFill>
              </a:rPr>
              <a:t>g</a:t>
            </a:r>
            <a:r>
              <a:rPr lang="de-DE" altLang="de-DE" sz="2200" dirty="0">
                <a:solidFill>
                  <a:schemeClr val="bg1"/>
                </a:solidFill>
              </a:rPr>
              <a:t>)</a:t>
            </a:r>
          </a:p>
          <a:p>
            <a:pPr>
              <a:lnSpc>
                <a:spcPct val="160000"/>
              </a:lnSpc>
            </a:pPr>
            <a:r>
              <a:rPr lang="de-DE" altLang="de-DE" sz="2200" dirty="0">
                <a:solidFill>
                  <a:schemeClr val="bg1"/>
                </a:solidFill>
              </a:rPr>
              <a:t>Schlank mit länglichem Schwanz</a:t>
            </a:r>
          </a:p>
          <a:p>
            <a:pPr>
              <a:lnSpc>
                <a:spcPct val="160000"/>
              </a:lnSpc>
            </a:pPr>
            <a:r>
              <a:rPr lang="de-DE" altLang="de-DE" sz="2200" dirty="0">
                <a:solidFill>
                  <a:schemeClr val="bg1"/>
                </a:solidFill>
              </a:rPr>
              <a:t>Gefieder rindenfarbig</a:t>
            </a:r>
          </a:p>
          <a:p>
            <a:pPr>
              <a:lnSpc>
                <a:spcPct val="160000"/>
              </a:lnSpc>
            </a:pPr>
            <a:r>
              <a:rPr lang="de-DE" altLang="de-DE" sz="2200" dirty="0">
                <a:solidFill>
                  <a:schemeClr val="bg1"/>
                </a:solidFill>
              </a:rPr>
              <a:t>Kurzer Schnabel </a:t>
            </a:r>
          </a:p>
          <a:p>
            <a:pPr>
              <a:lnSpc>
                <a:spcPct val="160000"/>
              </a:lnSpc>
            </a:pPr>
            <a:r>
              <a:rPr lang="de-DE" altLang="de-DE" sz="2200" dirty="0">
                <a:solidFill>
                  <a:schemeClr val="bg1"/>
                </a:solidFill>
              </a:rPr>
              <a:t>Deutliche geografische Variation</a:t>
            </a:r>
          </a:p>
          <a:p>
            <a:pPr>
              <a:lnSpc>
                <a:spcPct val="160000"/>
              </a:lnSpc>
            </a:pPr>
            <a:r>
              <a:rPr lang="de-DE" altLang="de-DE" sz="2200" dirty="0">
                <a:solidFill>
                  <a:schemeClr val="bg1"/>
                </a:solidFill>
              </a:rPr>
              <a:t>Männchen und Weibchen gleich</a:t>
            </a:r>
          </a:p>
          <a:p>
            <a:pPr>
              <a:lnSpc>
                <a:spcPct val="160000"/>
              </a:lnSpc>
            </a:pPr>
            <a:r>
              <a:rPr lang="de-DE" altLang="de-DE" sz="2200" dirty="0">
                <a:solidFill>
                  <a:schemeClr val="bg1"/>
                </a:solidFill>
              </a:rPr>
              <a:t>Jugendkleid</a:t>
            </a:r>
            <a:r>
              <a:rPr lang="de-DE" altLang="de-DE" sz="2200" b="1" dirty="0">
                <a:solidFill>
                  <a:schemeClr val="bg1"/>
                </a:solidFill>
              </a:rPr>
              <a:t>:</a:t>
            </a:r>
            <a:r>
              <a:rPr lang="de-DE" altLang="de-DE" sz="2200" dirty="0">
                <a:solidFill>
                  <a:schemeClr val="bg1"/>
                </a:solidFill>
              </a:rPr>
              <a:t> mehr schmutzig-graubraune Oberseite, Muster weniger kontrastreich</a:t>
            </a:r>
          </a:p>
        </p:txBody>
      </p:sp>
      <p:pic>
        <p:nvPicPr>
          <p:cNvPr id="18445" name="Picture 13">
            <a:extLst>
              <a:ext uri="{FF2B5EF4-FFF2-40B4-BE49-F238E27FC236}">
                <a16:creationId xmlns:a16="http://schemas.microsoft.com/office/drawing/2014/main" id="{0C49E542-531F-C040-99D6-B503FB21F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2500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F95A3D27-A317-4540-977F-ACB7F3254300}"/>
              </a:ext>
            </a:extLst>
          </p:cNvPr>
          <p:cNvSpPr>
            <a:spLocks noGrp="1" noChangeArrowheads="1"/>
          </p:cNvSpPr>
          <p:nvPr>
            <p:ph type="body" sz="half" idx="1"/>
          </p:nvPr>
        </p:nvSpPr>
        <p:spPr>
          <a:xfrm>
            <a:off x="1143000" y="1295400"/>
            <a:ext cx="6878638" cy="4114800"/>
          </a:xfrm>
        </p:spPr>
        <p:txBody>
          <a:bodyPr/>
          <a:lstStyle/>
          <a:p>
            <a:pPr>
              <a:lnSpc>
                <a:spcPct val="170000"/>
              </a:lnSpc>
            </a:pPr>
            <a:r>
              <a:rPr lang="de-DE" altLang="de-DE" sz="2200"/>
              <a:t>Nur zur Fortpflanzungszeit ruffreudig</a:t>
            </a:r>
          </a:p>
          <a:p>
            <a:pPr>
              <a:lnSpc>
                <a:spcPct val="170000"/>
              </a:lnSpc>
            </a:pPr>
            <a:r>
              <a:rPr lang="de-DE" altLang="de-DE" sz="2200"/>
              <a:t>Gesang: leicht ansteigende Serie von "Wied-" oder "wäd"-Lauten, etwas in Spechtmanier</a:t>
            </a:r>
          </a:p>
          <a:p>
            <a:pPr>
              <a:lnSpc>
                <a:spcPct val="170000"/>
              </a:lnSpc>
            </a:pPr>
            <a:r>
              <a:rPr lang="de-DE" altLang="de-DE" sz="2200"/>
              <a:t>Kontaktlaute: leise knurrend</a:t>
            </a:r>
          </a:p>
          <a:p>
            <a:pPr>
              <a:lnSpc>
                <a:spcPct val="170000"/>
              </a:lnSpc>
            </a:pPr>
            <a:r>
              <a:rPr lang="de-DE" altLang="de-DE" sz="2200"/>
              <a:t>Warnrufe: laute an- und absteigende Serie von "Teck"- oder "töpp"-Silben</a:t>
            </a:r>
          </a:p>
        </p:txBody>
      </p:sp>
      <p:pic>
        <p:nvPicPr>
          <p:cNvPr id="49159" name="wendehals.mp3">
            <a:hlinkClick r:id="" action="ppaction://media"/>
            <a:extLst>
              <a:ext uri="{FF2B5EF4-FFF2-40B4-BE49-F238E27FC236}">
                <a16:creationId xmlns:a16="http://schemas.microsoft.com/office/drawing/2014/main" id="{1085EAB6-F087-2A4D-AD2A-44CEC143F853}"/>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375400" y="2743200"/>
            <a:ext cx="330200" cy="330200"/>
          </a:xfrm>
          <a:prstGeom prst="rect">
            <a:avLst/>
          </a:prstGeom>
          <a:noFill/>
          <a:extLst>
            <a:ext uri="{909E8E84-426E-40DD-AFC4-6F175D3DCCD1}">
              <a14:hiddenFill xmlns:a14="http://schemas.microsoft.com/office/drawing/2010/main">
                <a:solidFill>
                  <a:srgbClr val="FFFFFF"/>
                </a:solidFill>
              </a14:hiddenFill>
            </a:ext>
          </a:extLst>
        </p:spPr>
      </p:pic>
      <p:pic>
        <p:nvPicPr>
          <p:cNvPr id="49167" name="Picture 15">
            <a:extLst>
              <a:ext uri="{FF2B5EF4-FFF2-40B4-BE49-F238E27FC236}">
                <a16:creationId xmlns:a16="http://schemas.microsoft.com/office/drawing/2014/main" id="{76A8DD5D-D8FD-0143-BB4B-A845821F1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66800"/>
            <a:ext cx="388938" cy="1365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915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9159"/>
                                        </p:tgtEl>
                                      </p:cBhvr>
                                    </p:cmd>
                                  </p:childTnLst>
                                </p:cTn>
                              </p:par>
                            </p:childTnLst>
                          </p:cTn>
                        </p:par>
                      </p:childTnLst>
                    </p:cTn>
                  </p:par>
                </p:childTnLst>
              </p:cTn>
              <p:nextCondLst>
                <p:cond evt="onClick" delay="0">
                  <p:tgtEl>
                    <p:spTgt spid="49159"/>
                  </p:tgtEl>
                </p:cond>
              </p:nextCondLst>
            </p:seq>
            <p:audio>
              <p:cMediaNode vol="80000">
                <p:cTn id="7" fill="hold" display="0">
                  <p:stCondLst>
                    <p:cond delay="indefinite"/>
                  </p:stCondLst>
                  <p:endCondLst>
                    <p:cond evt="onStopAudio" delay="0">
                      <p:tgtEl>
                        <p:sldTgt/>
                      </p:tgtEl>
                    </p:cond>
                  </p:endCondLst>
                </p:cTn>
                <p:tgtEl>
                  <p:spTgt spid="4915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18" name="Rectangle 134">
            <a:extLst>
              <a:ext uri="{FF2B5EF4-FFF2-40B4-BE49-F238E27FC236}">
                <a16:creationId xmlns:a16="http://schemas.microsoft.com/office/drawing/2014/main" id="{A60186FE-3896-C849-939B-34F6731E53C7}"/>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grpSp>
        <p:nvGrpSpPr>
          <p:cNvPr id="16514" name="Group 130">
            <a:extLst>
              <a:ext uri="{FF2B5EF4-FFF2-40B4-BE49-F238E27FC236}">
                <a16:creationId xmlns:a16="http://schemas.microsoft.com/office/drawing/2014/main" id="{2C333572-081A-4149-8DA7-9ECE71439C16}"/>
              </a:ext>
            </a:extLst>
          </p:cNvPr>
          <p:cNvGrpSpPr>
            <a:grpSpLocks/>
          </p:cNvGrpSpPr>
          <p:nvPr/>
        </p:nvGrpSpPr>
        <p:grpSpPr bwMode="auto">
          <a:xfrm>
            <a:off x="906463" y="5027613"/>
            <a:ext cx="4017962" cy="1476375"/>
            <a:chOff x="571" y="3167"/>
            <a:chExt cx="2531" cy="930"/>
          </a:xfrm>
        </p:grpSpPr>
        <p:pic>
          <p:nvPicPr>
            <p:cNvPr id="16513" name="Picture 129">
              <a:extLst>
                <a:ext uri="{FF2B5EF4-FFF2-40B4-BE49-F238E27FC236}">
                  <a16:creationId xmlns:a16="http://schemas.microsoft.com/office/drawing/2014/main" id="{52F0EB55-9382-CF45-8EA6-6EE2810E5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 y="3167"/>
              <a:ext cx="678" cy="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512" name="Picture 128">
              <a:extLst>
                <a:ext uri="{FF2B5EF4-FFF2-40B4-BE49-F238E27FC236}">
                  <a16:creationId xmlns:a16="http://schemas.microsoft.com/office/drawing/2014/main" id="{CD173D5C-E98D-084E-BC3F-9FBD14AA2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 y="3167"/>
              <a:ext cx="780" cy="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511" name="Picture 127">
              <a:extLst>
                <a:ext uri="{FF2B5EF4-FFF2-40B4-BE49-F238E27FC236}">
                  <a16:creationId xmlns:a16="http://schemas.microsoft.com/office/drawing/2014/main" id="{9637D8BF-843B-AC4F-B65E-D3043B516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3167"/>
              <a:ext cx="750" cy="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6515" name="Group 131">
            <a:extLst>
              <a:ext uri="{FF2B5EF4-FFF2-40B4-BE49-F238E27FC236}">
                <a16:creationId xmlns:a16="http://schemas.microsoft.com/office/drawing/2014/main" id="{8BD2C543-2804-2C46-9217-155AC2816678}"/>
              </a:ext>
            </a:extLst>
          </p:cNvPr>
          <p:cNvGrpSpPr>
            <a:grpSpLocks/>
          </p:cNvGrpSpPr>
          <p:nvPr/>
        </p:nvGrpSpPr>
        <p:grpSpPr bwMode="auto">
          <a:xfrm>
            <a:off x="5219700" y="5027613"/>
            <a:ext cx="3800475" cy="1476375"/>
            <a:chOff x="3288" y="3167"/>
            <a:chExt cx="2394" cy="930"/>
          </a:xfrm>
        </p:grpSpPr>
        <p:pic>
          <p:nvPicPr>
            <p:cNvPr id="16510" name="Picture 126">
              <a:extLst>
                <a:ext uri="{FF2B5EF4-FFF2-40B4-BE49-F238E27FC236}">
                  <a16:creationId xmlns:a16="http://schemas.microsoft.com/office/drawing/2014/main" id="{A7F249B1-B1B0-4B4B-932C-6635E579EF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3167"/>
              <a:ext cx="792" cy="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92" name="Picture 108">
              <a:extLst>
                <a:ext uri="{FF2B5EF4-FFF2-40B4-BE49-F238E27FC236}">
                  <a16:creationId xmlns:a16="http://schemas.microsoft.com/office/drawing/2014/main" id="{084623D4-BA89-C745-B937-E289187CB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 y="3168"/>
              <a:ext cx="685" cy="929"/>
            </a:xfrm>
            <a:prstGeom prst="rect">
              <a:avLst/>
            </a:prstGeom>
            <a:noFill/>
            <a:extLst>
              <a:ext uri="{909E8E84-426E-40DD-AFC4-6F175D3DCCD1}">
                <a14:hiddenFill xmlns:a14="http://schemas.microsoft.com/office/drawing/2010/main">
                  <a:solidFill>
                    <a:srgbClr val="FFFFFF"/>
                  </a:solidFill>
                </a14:hiddenFill>
              </a:ext>
            </a:extLst>
          </p:spPr>
        </p:pic>
        <p:pic>
          <p:nvPicPr>
            <p:cNvPr id="16508" name="Picture 124">
              <a:extLst>
                <a:ext uri="{FF2B5EF4-FFF2-40B4-BE49-F238E27FC236}">
                  <a16:creationId xmlns:a16="http://schemas.microsoft.com/office/drawing/2014/main" id="{A5AAF48C-4F47-704C-B5AC-0A3F0D5769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2" y="3167"/>
              <a:ext cx="690" cy="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6387" name="Rectangle 3">
            <a:extLst>
              <a:ext uri="{FF2B5EF4-FFF2-40B4-BE49-F238E27FC236}">
                <a16:creationId xmlns:a16="http://schemas.microsoft.com/office/drawing/2014/main" id="{72FEE70F-7FA8-364E-AFE6-69F9AFC73786}"/>
              </a:ext>
            </a:extLst>
          </p:cNvPr>
          <p:cNvSpPr>
            <a:spLocks noGrp="1" noChangeArrowheads="1"/>
          </p:cNvSpPr>
          <p:nvPr>
            <p:ph type="body" idx="1"/>
          </p:nvPr>
        </p:nvSpPr>
        <p:spPr>
          <a:xfrm>
            <a:off x="1143000" y="990600"/>
            <a:ext cx="4298950" cy="4114800"/>
          </a:xfrm>
        </p:spPr>
        <p:txBody>
          <a:bodyPr/>
          <a:lstStyle/>
          <a:p>
            <a:r>
              <a:rPr lang="de-DE" altLang="de-DE" sz="1800" b="1"/>
              <a:t>Ordnung</a:t>
            </a:r>
            <a:r>
              <a:rPr lang="de-DE" altLang="de-DE" sz="1800"/>
              <a:t> Spechtvögel</a:t>
            </a:r>
          </a:p>
          <a:p>
            <a:r>
              <a:rPr lang="de-DE" altLang="de-DE" sz="1800" b="1"/>
              <a:t>Unterordnung</a:t>
            </a:r>
            <a:r>
              <a:rPr lang="de-DE" altLang="de-DE" sz="1800"/>
              <a:t> Spechtartige</a:t>
            </a:r>
          </a:p>
          <a:p>
            <a:r>
              <a:rPr lang="de-DE" altLang="de-DE" sz="1800" b="1"/>
              <a:t>Familie</a:t>
            </a:r>
            <a:r>
              <a:rPr lang="de-DE" altLang="de-DE" sz="1800"/>
              <a:t> Spechte</a:t>
            </a:r>
            <a:endParaRPr lang="de-DE" altLang="de-DE" sz="2000"/>
          </a:p>
          <a:p>
            <a:pPr>
              <a:buFontTx/>
              <a:buNone/>
            </a:pPr>
            <a:endParaRPr lang="de-DE" altLang="de-DE" sz="2000">
              <a:latin typeface="Verdana" panose="020B0604030504040204" pitchFamily="34" charset="0"/>
            </a:endParaRPr>
          </a:p>
        </p:txBody>
      </p:sp>
      <p:grpSp>
        <p:nvGrpSpPr>
          <p:cNvPr id="16472" name="Group 88">
            <a:extLst>
              <a:ext uri="{FF2B5EF4-FFF2-40B4-BE49-F238E27FC236}">
                <a16:creationId xmlns:a16="http://schemas.microsoft.com/office/drawing/2014/main" id="{9BC6D9D0-DD91-FD48-B8D2-F968022AB520}"/>
              </a:ext>
            </a:extLst>
          </p:cNvPr>
          <p:cNvGrpSpPr>
            <a:grpSpLocks/>
          </p:cNvGrpSpPr>
          <p:nvPr/>
        </p:nvGrpSpPr>
        <p:grpSpPr bwMode="auto">
          <a:xfrm>
            <a:off x="838200" y="3886200"/>
            <a:ext cx="4191000" cy="990600"/>
            <a:chOff x="528" y="3024"/>
            <a:chExt cx="2640" cy="624"/>
          </a:xfrm>
        </p:grpSpPr>
        <p:sp>
          <p:nvSpPr>
            <p:cNvPr id="16446" name="Line 62">
              <a:extLst>
                <a:ext uri="{FF2B5EF4-FFF2-40B4-BE49-F238E27FC236}">
                  <a16:creationId xmlns:a16="http://schemas.microsoft.com/office/drawing/2014/main" id="{B3A94655-B328-1545-9656-CB9F5C44B783}"/>
                </a:ext>
              </a:extLst>
            </p:cNvPr>
            <p:cNvSpPr>
              <a:spLocks noChangeShapeType="1"/>
            </p:cNvSpPr>
            <p:nvPr/>
          </p:nvSpPr>
          <p:spPr bwMode="auto">
            <a:xfrm>
              <a:off x="2064" y="302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16424" name="Group 40">
              <a:extLst>
                <a:ext uri="{FF2B5EF4-FFF2-40B4-BE49-F238E27FC236}">
                  <a16:creationId xmlns:a16="http://schemas.microsoft.com/office/drawing/2014/main" id="{DA127B1E-0AD9-274B-A2FD-771C5EB50CCC}"/>
                </a:ext>
              </a:extLst>
            </p:cNvPr>
            <p:cNvGrpSpPr>
              <a:grpSpLocks/>
            </p:cNvGrpSpPr>
            <p:nvPr/>
          </p:nvGrpSpPr>
          <p:grpSpPr bwMode="auto">
            <a:xfrm>
              <a:off x="528" y="3264"/>
              <a:ext cx="816" cy="384"/>
              <a:chOff x="528" y="3408"/>
              <a:chExt cx="816" cy="384"/>
            </a:xfrm>
          </p:grpSpPr>
          <p:sp>
            <p:nvSpPr>
              <p:cNvPr id="16416" name="AutoShape 32">
                <a:extLst>
                  <a:ext uri="{FF2B5EF4-FFF2-40B4-BE49-F238E27FC236}">
                    <a16:creationId xmlns:a16="http://schemas.microsoft.com/office/drawing/2014/main" id="{A227F026-A018-1C40-BF43-B750214BB4AE}"/>
                  </a:ext>
                </a:extLst>
              </p:cNvPr>
              <p:cNvSpPr>
                <a:spLocks noChangeArrowheads="1"/>
              </p:cNvSpPr>
              <p:nvPr/>
            </p:nvSpPr>
            <p:spPr bwMode="auto">
              <a:xfrm>
                <a:off x="528" y="3408"/>
                <a:ext cx="816" cy="384"/>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16402" name="Rectangle 18">
                <a:extLst>
                  <a:ext uri="{FF2B5EF4-FFF2-40B4-BE49-F238E27FC236}">
                    <a16:creationId xmlns:a16="http://schemas.microsoft.com/office/drawing/2014/main" id="{83FFC7BF-418A-2C45-8C34-6CBCE749ED36}"/>
                  </a:ext>
                </a:extLst>
              </p:cNvPr>
              <p:cNvSpPr>
                <a:spLocks noChangeArrowheads="1"/>
              </p:cNvSpPr>
              <p:nvPr/>
            </p:nvSpPr>
            <p:spPr bwMode="auto">
              <a:xfrm>
                <a:off x="548" y="3417"/>
                <a:ext cx="776"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sz="1800" u="none"/>
                  <a:t>Faulvögel</a:t>
                </a:r>
              </a:p>
              <a:p>
                <a:pPr algn="ctr"/>
                <a:r>
                  <a:rPr lang="de-DE" altLang="de-DE" sz="1400" i="1" u="none"/>
                  <a:t>(Bucconidae)</a:t>
                </a:r>
                <a:endParaRPr lang="de-DE" altLang="de-DE" sz="1400" u="none"/>
              </a:p>
            </p:txBody>
          </p:sp>
        </p:grpSp>
        <p:grpSp>
          <p:nvGrpSpPr>
            <p:cNvPr id="16425" name="Group 41">
              <a:extLst>
                <a:ext uri="{FF2B5EF4-FFF2-40B4-BE49-F238E27FC236}">
                  <a16:creationId xmlns:a16="http://schemas.microsoft.com/office/drawing/2014/main" id="{E7C90B3D-838C-5541-81AB-3DA4769C637D}"/>
                </a:ext>
              </a:extLst>
            </p:cNvPr>
            <p:cNvGrpSpPr>
              <a:grpSpLocks/>
            </p:cNvGrpSpPr>
            <p:nvPr/>
          </p:nvGrpSpPr>
          <p:grpSpPr bwMode="auto">
            <a:xfrm>
              <a:off x="1392" y="3264"/>
              <a:ext cx="836" cy="384"/>
              <a:chOff x="1440" y="3408"/>
              <a:chExt cx="836" cy="384"/>
            </a:xfrm>
          </p:grpSpPr>
          <p:sp>
            <p:nvSpPr>
              <p:cNvPr id="16417" name="AutoShape 33">
                <a:extLst>
                  <a:ext uri="{FF2B5EF4-FFF2-40B4-BE49-F238E27FC236}">
                    <a16:creationId xmlns:a16="http://schemas.microsoft.com/office/drawing/2014/main" id="{49915F58-578C-0841-AB03-F3CF713B4F12}"/>
                  </a:ext>
                </a:extLst>
              </p:cNvPr>
              <p:cNvSpPr>
                <a:spLocks noChangeArrowheads="1"/>
              </p:cNvSpPr>
              <p:nvPr/>
            </p:nvSpPr>
            <p:spPr bwMode="auto">
              <a:xfrm>
                <a:off x="1450" y="3408"/>
                <a:ext cx="816" cy="384"/>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16406" name="Rectangle 22">
                <a:extLst>
                  <a:ext uri="{FF2B5EF4-FFF2-40B4-BE49-F238E27FC236}">
                    <a16:creationId xmlns:a16="http://schemas.microsoft.com/office/drawing/2014/main" id="{C8C8EEF0-8255-9C42-9C31-84022BA1B179}"/>
                  </a:ext>
                </a:extLst>
              </p:cNvPr>
              <p:cNvSpPr>
                <a:spLocks noChangeArrowheads="1"/>
              </p:cNvSpPr>
              <p:nvPr/>
            </p:nvSpPr>
            <p:spPr bwMode="auto">
              <a:xfrm>
                <a:off x="1440" y="3417"/>
                <a:ext cx="836"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sz="1800" u="none"/>
                  <a:t>Glanzvögel</a:t>
                </a:r>
              </a:p>
              <a:p>
                <a:pPr algn="ctr"/>
                <a:r>
                  <a:rPr lang="de-DE" altLang="de-DE" sz="1400" i="1" u="none"/>
                  <a:t>(Galbulidae)</a:t>
                </a:r>
                <a:endParaRPr lang="de-DE" altLang="de-DE" sz="1400" u="none"/>
              </a:p>
            </p:txBody>
          </p:sp>
        </p:grpSp>
        <p:grpSp>
          <p:nvGrpSpPr>
            <p:cNvPr id="16435" name="Group 51">
              <a:extLst>
                <a:ext uri="{FF2B5EF4-FFF2-40B4-BE49-F238E27FC236}">
                  <a16:creationId xmlns:a16="http://schemas.microsoft.com/office/drawing/2014/main" id="{182303E8-42E6-B04E-A898-D8EDC9695BE3}"/>
                </a:ext>
              </a:extLst>
            </p:cNvPr>
            <p:cNvGrpSpPr>
              <a:grpSpLocks/>
            </p:cNvGrpSpPr>
            <p:nvPr/>
          </p:nvGrpSpPr>
          <p:grpSpPr bwMode="auto">
            <a:xfrm>
              <a:off x="2304" y="3264"/>
              <a:ext cx="864" cy="384"/>
              <a:chOff x="2304" y="3317"/>
              <a:chExt cx="864" cy="384"/>
            </a:xfrm>
          </p:grpSpPr>
          <p:sp>
            <p:nvSpPr>
              <p:cNvPr id="16419" name="AutoShape 35">
                <a:extLst>
                  <a:ext uri="{FF2B5EF4-FFF2-40B4-BE49-F238E27FC236}">
                    <a16:creationId xmlns:a16="http://schemas.microsoft.com/office/drawing/2014/main" id="{7531E0BC-82AB-A244-B459-8A688E3E6FB5}"/>
                  </a:ext>
                </a:extLst>
              </p:cNvPr>
              <p:cNvSpPr>
                <a:spLocks noChangeArrowheads="1"/>
              </p:cNvSpPr>
              <p:nvPr/>
            </p:nvSpPr>
            <p:spPr bwMode="auto">
              <a:xfrm>
                <a:off x="2304" y="3317"/>
                <a:ext cx="864" cy="384"/>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16407" name="Rectangle 23">
                <a:extLst>
                  <a:ext uri="{FF2B5EF4-FFF2-40B4-BE49-F238E27FC236}">
                    <a16:creationId xmlns:a16="http://schemas.microsoft.com/office/drawing/2014/main" id="{892312C3-E600-F644-B617-F5AE8D7A3661}"/>
                  </a:ext>
                </a:extLst>
              </p:cNvPr>
              <p:cNvSpPr>
                <a:spLocks noChangeArrowheads="1"/>
              </p:cNvSpPr>
              <p:nvPr/>
            </p:nvSpPr>
            <p:spPr bwMode="auto">
              <a:xfrm>
                <a:off x="2342" y="3326"/>
                <a:ext cx="788"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sz="1800" u="none"/>
                  <a:t>Bartvögel</a:t>
                </a:r>
              </a:p>
              <a:p>
                <a:pPr algn="ctr"/>
                <a:r>
                  <a:rPr lang="de-DE" altLang="de-DE" sz="1400" i="1" u="none"/>
                  <a:t>(Capitonidae)</a:t>
                </a:r>
                <a:endParaRPr lang="de-DE" altLang="de-DE" sz="1400" u="none"/>
              </a:p>
            </p:txBody>
          </p:sp>
        </p:grpSp>
        <p:sp>
          <p:nvSpPr>
            <p:cNvPr id="16448" name="Line 64">
              <a:extLst>
                <a:ext uri="{FF2B5EF4-FFF2-40B4-BE49-F238E27FC236}">
                  <a16:creationId xmlns:a16="http://schemas.microsoft.com/office/drawing/2014/main" id="{A1D6EB7B-4FC2-B14E-AB46-709D5A6D1959}"/>
                </a:ext>
              </a:extLst>
            </p:cNvPr>
            <p:cNvSpPr>
              <a:spLocks noChangeShapeType="1"/>
            </p:cNvSpPr>
            <p:nvPr/>
          </p:nvSpPr>
          <p:spPr bwMode="auto">
            <a:xfrm>
              <a:off x="912" y="3168"/>
              <a:ext cx="18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49" name="Line 65">
              <a:extLst>
                <a:ext uri="{FF2B5EF4-FFF2-40B4-BE49-F238E27FC236}">
                  <a16:creationId xmlns:a16="http://schemas.microsoft.com/office/drawing/2014/main" id="{214D7D0E-B9FA-9542-A8C1-685BC6F9E481}"/>
                </a:ext>
              </a:extLst>
            </p:cNvPr>
            <p:cNvSpPr>
              <a:spLocks noChangeShapeType="1"/>
            </p:cNvSpPr>
            <p:nvPr/>
          </p:nvSpPr>
          <p:spPr bwMode="auto">
            <a:xfrm>
              <a:off x="912" y="31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50" name="Line 66">
              <a:extLst>
                <a:ext uri="{FF2B5EF4-FFF2-40B4-BE49-F238E27FC236}">
                  <a16:creationId xmlns:a16="http://schemas.microsoft.com/office/drawing/2014/main" id="{E1D27E07-4A67-B444-8D4A-27CC9978B4C0}"/>
                </a:ext>
              </a:extLst>
            </p:cNvPr>
            <p:cNvSpPr>
              <a:spLocks noChangeShapeType="1"/>
            </p:cNvSpPr>
            <p:nvPr/>
          </p:nvSpPr>
          <p:spPr bwMode="auto">
            <a:xfrm>
              <a:off x="1824" y="31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51" name="Line 67">
              <a:extLst>
                <a:ext uri="{FF2B5EF4-FFF2-40B4-BE49-F238E27FC236}">
                  <a16:creationId xmlns:a16="http://schemas.microsoft.com/office/drawing/2014/main" id="{D464549B-006A-0D4B-A6F6-BA0EFA2F6D99}"/>
                </a:ext>
              </a:extLst>
            </p:cNvPr>
            <p:cNvSpPr>
              <a:spLocks noChangeShapeType="1"/>
            </p:cNvSpPr>
            <p:nvPr/>
          </p:nvSpPr>
          <p:spPr bwMode="auto">
            <a:xfrm>
              <a:off x="2736" y="31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16471" name="Group 87">
            <a:extLst>
              <a:ext uri="{FF2B5EF4-FFF2-40B4-BE49-F238E27FC236}">
                <a16:creationId xmlns:a16="http://schemas.microsoft.com/office/drawing/2014/main" id="{AAFC6C59-8CE2-574A-A870-0EF865549EC5}"/>
              </a:ext>
            </a:extLst>
          </p:cNvPr>
          <p:cNvGrpSpPr>
            <a:grpSpLocks/>
          </p:cNvGrpSpPr>
          <p:nvPr/>
        </p:nvGrpSpPr>
        <p:grpSpPr bwMode="auto">
          <a:xfrm>
            <a:off x="2362200" y="2819400"/>
            <a:ext cx="4986338" cy="1143000"/>
            <a:chOff x="1467" y="2352"/>
            <a:chExt cx="3141" cy="720"/>
          </a:xfrm>
        </p:grpSpPr>
        <p:sp>
          <p:nvSpPr>
            <p:cNvPr id="16444" name="Line 60">
              <a:extLst>
                <a:ext uri="{FF2B5EF4-FFF2-40B4-BE49-F238E27FC236}">
                  <a16:creationId xmlns:a16="http://schemas.microsoft.com/office/drawing/2014/main" id="{6ED110FA-2EE8-DB41-9F9D-A789D6376187}"/>
                </a:ext>
              </a:extLst>
            </p:cNvPr>
            <p:cNvSpPr>
              <a:spLocks noChangeShapeType="1"/>
            </p:cNvSpPr>
            <p:nvPr/>
          </p:nvSpPr>
          <p:spPr bwMode="auto">
            <a:xfrm>
              <a:off x="2064" y="244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16430" name="Group 46">
              <a:extLst>
                <a:ext uri="{FF2B5EF4-FFF2-40B4-BE49-F238E27FC236}">
                  <a16:creationId xmlns:a16="http://schemas.microsoft.com/office/drawing/2014/main" id="{9F3137F9-D1A0-4147-B3E9-AA403F586F65}"/>
                </a:ext>
              </a:extLst>
            </p:cNvPr>
            <p:cNvGrpSpPr>
              <a:grpSpLocks/>
            </p:cNvGrpSpPr>
            <p:nvPr/>
          </p:nvGrpSpPr>
          <p:grpSpPr bwMode="auto">
            <a:xfrm>
              <a:off x="1467" y="2570"/>
              <a:ext cx="1317" cy="502"/>
              <a:chOff x="1467" y="2736"/>
              <a:chExt cx="1317" cy="502"/>
            </a:xfrm>
          </p:grpSpPr>
          <p:sp>
            <p:nvSpPr>
              <p:cNvPr id="16414" name="AutoShape 30">
                <a:extLst>
                  <a:ext uri="{FF2B5EF4-FFF2-40B4-BE49-F238E27FC236}">
                    <a16:creationId xmlns:a16="http://schemas.microsoft.com/office/drawing/2014/main" id="{7CD9C50F-9973-ED48-80F3-19F4132129E3}"/>
                  </a:ext>
                </a:extLst>
              </p:cNvPr>
              <p:cNvSpPr>
                <a:spLocks noChangeArrowheads="1"/>
              </p:cNvSpPr>
              <p:nvPr/>
            </p:nvSpPr>
            <p:spPr bwMode="auto">
              <a:xfrm>
                <a:off x="1478" y="2736"/>
                <a:ext cx="1296" cy="502"/>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16401" name="Rectangle 17">
                <a:extLst>
                  <a:ext uri="{FF2B5EF4-FFF2-40B4-BE49-F238E27FC236}">
                    <a16:creationId xmlns:a16="http://schemas.microsoft.com/office/drawing/2014/main" id="{DE73894E-A6EE-7241-9711-BDAF949E03AC}"/>
                  </a:ext>
                </a:extLst>
              </p:cNvPr>
              <p:cNvSpPr>
                <a:spLocks noChangeArrowheads="1"/>
              </p:cNvSpPr>
              <p:nvPr/>
            </p:nvSpPr>
            <p:spPr bwMode="auto">
              <a:xfrm>
                <a:off x="1467" y="2785"/>
                <a:ext cx="1317"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sz="2000" u="none"/>
                  <a:t>Glanzvogelartige</a:t>
                </a:r>
                <a:endParaRPr lang="de-DE" altLang="de-DE" sz="1800" u="none"/>
              </a:p>
              <a:p>
                <a:pPr algn="ctr"/>
                <a:r>
                  <a:rPr lang="de-DE" altLang="de-DE" sz="1600" i="1" u="none"/>
                  <a:t>(Galbuloidea)</a:t>
                </a:r>
                <a:endParaRPr lang="de-DE" altLang="de-DE" sz="1600" u="none"/>
              </a:p>
            </p:txBody>
          </p:sp>
        </p:grpSp>
        <p:sp>
          <p:nvSpPr>
            <p:cNvPr id="16443" name="Line 59">
              <a:extLst>
                <a:ext uri="{FF2B5EF4-FFF2-40B4-BE49-F238E27FC236}">
                  <a16:creationId xmlns:a16="http://schemas.microsoft.com/office/drawing/2014/main" id="{3A1CC50E-1D3B-A84B-9B07-1CE872A3850D}"/>
                </a:ext>
              </a:extLst>
            </p:cNvPr>
            <p:cNvSpPr>
              <a:spLocks noChangeShapeType="1"/>
            </p:cNvSpPr>
            <p:nvPr/>
          </p:nvSpPr>
          <p:spPr bwMode="auto">
            <a:xfrm>
              <a:off x="2064" y="2448"/>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61" name="Line 77">
              <a:extLst>
                <a:ext uri="{FF2B5EF4-FFF2-40B4-BE49-F238E27FC236}">
                  <a16:creationId xmlns:a16="http://schemas.microsoft.com/office/drawing/2014/main" id="{EEFED1A1-D72E-D94E-A426-D2F1A4586A3B}"/>
                </a:ext>
              </a:extLst>
            </p:cNvPr>
            <p:cNvSpPr>
              <a:spLocks noChangeShapeType="1"/>
            </p:cNvSpPr>
            <p:nvPr/>
          </p:nvSpPr>
          <p:spPr bwMode="auto">
            <a:xfrm>
              <a:off x="3120" y="23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62" name="Line 78">
              <a:extLst>
                <a:ext uri="{FF2B5EF4-FFF2-40B4-BE49-F238E27FC236}">
                  <a16:creationId xmlns:a16="http://schemas.microsoft.com/office/drawing/2014/main" id="{CB2FFE88-F935-A349-B221-C44AE5A27887}"/>
                </a:ext>
              </a:extLst>
            </p:cNvPr>
            <p:cNvSpPr>
              <a:spLocks noChangeShapeType="1"/>
            </p:cNvSpPr>
            <p:nvPr/>
          </p:nvSpPr>
          <p:spPr bwMode="auto">
            <a:xfrm>
              <a:off x="3120" y="2448"/>
              <a:ext cx="96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63" name="Line 79">
              <a:extLst>
                <a:ext uri="{FF2B5EF4-FFF2-40B4-BE49-F238E27FC236}">
                  <a16:creationId xmlns:a16="http://schemas.microsoft.com/office/drawing/2014/main" id="{F6834821-7A3D-104A-B527-B6D71925471D}"/>
                </a:ext>
              </a:extLst>
            </p:cNvPr>
            <p:cNvSpPr>
              <a:spLocks noChangeShapeType="1"/>
            </p:cNvSpPr>
            <p:nvPr/>
          </p:nvSpPr>
          <p:spPr bwMode="auto">
            <a:xfrm>
              <a:off x="4080" y="2448"/>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16429" name="Group 45">
              <a:extLst>
                <a:ext uri="{FF2B5EF4-FFF2-40B4-BE49-F238E27FC236}">
                  <a16:creationId xmlns:a16="http://schemas.microsoft.com/office/drawing/2014/main" id="{57DB9728-EE49-8246-A815-465BB8FCB758}"/>
                </a:ext>
              </a:extLst>
            </p:cNvPr>
            <p:cNvGrpSpPr>
              <a:grpSpLocks/>
            </p:cNvGrpSpPr>
            <p:nvPr/>
          </p:nvGrpSpPr>
          <p:grpSpPr bwMode="auto">
            <a:xfrm>
              <a:off x="3504" y="2570"/>
              <a:ext cx="1104" cy="502"/>
              <a:chOff x="3504" y="2736"/>
              <a:chExt cx="1104" cy="502"/>
            </a:xfrm>
          </p:grpSpPr>
          <p:sp>
            <p:nvSpPr>
              <p:cNvPr id="16415" name="AutoShape 31">
                <a:extLst>
                  <a:ext uri="{FF2B5EF4-FFF2-40B4-BE49-F238E27FC236}">
                    <a16:creationId xmlns:a16="http://schemas.microsoft.com/office/drawing/2014/main" id="{FC9146F5-5D9B-D64C-BD34-1D21F6F88ECA}"/>
                  </a:ext>
                </a:extLst>
              </p:cNvPr>
              <p:cNvSpPr>
                <a:spLocks noChangeArrowheads="1"/>
              </p:cNvSpPr>
              <p:nvPr/>
            </p:nvSpPr>
            <p:spPr bwMode="auto">
              <a:xfrm>
                <a:off x="3504" y="2736"/>
                <a:ext cx="1104" cy="502"/>
              </a:xfrm>
              <a:prstGeom prst="roundRect">
                <a:avLst>
                  <a:gd name="adj" fmla="val 16667"/>
                </a:avLst>
              </a:prstGeom>
              <a:solidFill>
                <a:schemeClr val="bg1"/>
              </a:solidFill>
              <a:ln w="9525">
                <a:solidFill>
                  <a:srgbClr val="FF0000"/>
                </a:solidFill>
                <a:round/>
                <a:headEnd/>
                <a:tailEnd/>
              </a:ln>
            </p:spPr>
            <p:txBody>
              <a:bodyPr wrap="none" anchor="ctr"/>
              <a:lstStyle/>
              <a:p>
                <a:endParaRPr lang="de-DE"/>
              </a:p>
            </p:txBody>
          </p:sp>
          <p:sp>
            <p:nvSpPr>
              <p:cNvPr id="16404" name="Rectangle 20">
                <a:extLst>
                  <a:ext uri="{FF2B5EF4-FFF2-40B4-BE49-F238E27FC236}">
                    <a16:creationId xmlns:a16="http://schemas.microsoft.com/office/drawing/2014/main" id="{52AF8CE0-953B-8E41-987A-0464600334D2}"/>
                  </a:ext>
                </a:extLst>
              </p:cNvPr>
              <p:cNvSpPr>
                <a:spLocks noChangeArrowheads="1"/>
              </p:cNvSpPr>
              <p:nvPr/>
            </p:nvSpPr>
            <p:spPr bwMode="auto">
              <a:xfrm>
                <a:off x="3549" y="2785"/>
                <a:ext cx="1014"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sz="2000" u="none">
                    <a:solidFill>
                      <a:srgbClr val="FF0000"/>
                    </a:solidFill>
                  </a:rPr>
                  <a:t>Spechtartige</a:t>
                </a:r>
                <a:endParaRPr lang="de-DE" altLang="de-DE" sz="1800" u="none">
                  <a:solidFill>
                    <a:srgbClr val="FF0000"/>
                  </a:solidFill>
                </a:endParaRPr>
              </a:p>
              <a:p>
                <a:pPr algn="ctr"/>
                <a:r>
                  <a:rPr lang="de-DE" altLang="de-DE" sz="1600" i="1" u="none">
                    <a:solidFill>
                      <a:srgbClr val="FF0000"/>
                    </a:solidFill>
                  </a:rPr>
                  <a:t>(Picoidea)</a:t>
                </a:r>
                <a:endParaRPr lang="de-DE" altLang="de-DE" sz="1600" u="none">
                  <a:solidFill>
                    <a:srgbClr val="FF0000"/>
                  </a:solidFill>
                </a:endParaRPr>
              </a:p>
            </p:txBody>
          </p:sp>
        </p:grpSp>
      </p:grpSp>
      <p:grpSp>
        <p:nvGrpSpPr>
          <p:cNvPr id="16473" name="Group 89">
            <a:extLst>
              <a:ext uri="{FF2B5EF4-FFF2-40B4-BE49-F238E27FC236}">
                <a16:creationId xmlns:a16="http://schemas.microsoft.com/office/drawing/2014/main" id="{115EBCE3-E787-8647-8C9D-0EA9E96DFA7C}"/>
              </a:ext>
            </a:extLst>
          </p:cNvPr>
          <p:cNvGrpSpPr>
            <a:grpSpLocks/>
          </p:cNvGrpSpPr>
          <p:nvPr/>
        </p:nvGrpSpPr>
        <p:grpSpPr bwMode="auto">
          <a:xfrm>
            <a:off x="5105400" y="3962400"/>
            <a:ext cx="4057650" cy="914400"/>
            <a:chOff x="3216" y="3072"/>
            <a:chExt cx="2556" cy="576"/>
          </a:xfrm>
        </p:grpSpPr>
        <p:grpSp>
          <p:nvGrpSpPr>
            <p:cNvPr id="16427" name="Group 43">
              <a:extLst>
                <a:ext uri="{FF2B5EF4-FFF2-40B4-BE49-F238E27FC236}">
                  <a16:creationId xmlns:a16="http://schemas.microsoft.com/office/drawing/2014/main" id="{1D296EE8-69AA-A84D-8509-D44AAD876F99}"/>
                </a:ext>
              </a:extLst>
            </p:cNvPr>
            <p:cNvGrpSpPr>
              <a:grpSpLocks/>
            </p:cNvGrpSpPr>
            <p:nvPr/>
          </p:nvGrpSpPr>
          <p:grpSpPr bwMode="auto">
            <a:xfrm>
              <a:off x="3216" y="3264"/>
              <a:ext cx="1045" cy="384"/>
              <a:chOff x="3246" y="3408"/>
              <a:chExt cx="1045" cy="384"/>
            </a:xfrm>
          </p:grpSpPr>
          <p:sp>
            <p:nvSpPr>
              <p:cNvPr id="16420" name="AutoShape 36">
                <a:extLst>
                  <a:ext uri="{FF2B5EF4-FFF2-40B4-BE49-F238E27FC236}">
                    <a16:creationId xmlns:a16="http://schemas.microsoft.com/office/drawing/2014/main" id="{BE82C064-63C8-5F46-BF6C-0B5EE94FCD8B}"/>
                  </a:ext>
                </a:extLst>
              </p:cNvPr>
              <p:cNvSpPr>
                <a:spLocks noChangeArrowheads="1"/>
              </p:cNvSpPr>
              <p:nvPr/>
            </p:nvSpPr>
            <p:spPr bwMode="auto">
              <a:xfrm>
                <a:off x="3289" y="3408"/>
                <a:ext cx="960" cy="384"/>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16405" name="Rectangle 21">
                <a:extLst>
                  <a:ext uri="{FF2B5EF4-FFF2-40B4-BE49-F238E27FC236}">
                    <a16:creationId xmlns:a16="http://schemas.microsoft.com/office/drawing/2014/main" id="{E5B8DA6D-8749-9F47-94D1-53A952DBB2CF}"/>
                  </a:ext>
                </a:extLst>
              </p:cNvPr>
              <p:cNvSpPr>
                <a:spLocks noChangeArrowheads="1"/>
              </p:cNvSpPr>
              <p:nvPr/>
            </p:nvSpPr>
            <p:spPr bwMode="auto">
              <a:xfrm>
                <a:off x="3246" y="3417"/>
                <a:ext cx="1045"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sz="1800" u="none"/>
                  <a:t>Honiganzeiger</a:t>
                </a:r>
              </a:p>
              <a:p>
                <a:pPr algn="ctr"/>
                <a:r>
                  <a:rPr lang="de-DE" altLang="de-DE" sz="1400" i="1" u="none"/>
                  <a:t>(Indicatoridae)</a:t>
                </a:r>
                <a:endParaRPr lang="de-DE" altLang="de-DE" sz="1400" u="none"/>
              </a:p>
            </p:txBody>
          </p:sp>
        </p:grpSp>
        <p:grpSp>
          <p:nvGrpSpPr>
            <p:cNvPr id="16432" name="Group 48">
              <a:extLst>
                <a:ext uri="{FF2B5EF4-FFF2-40B4-BE49-F238E27FC236}">
                  <a16:creationId xmlns:a16="http://schemas.microsoft.com/office/drawing/2014/main" id="{69ED60A2-0D6C-F24D-8830-903D576B78D1}"/>
                </a:ext>
              </a:extLst>
            </p:cNvPr>
            <p:cNvGrpSpPr>
              <a:grpSpLocks/>
            </p:cNvGrpSpPr>
            <p:nvPr/>
          </p:nvGrpSpPr>
          <p:grpSpPr bwMode="auto">
            <a:xfrm>
              <a:off x="4233" y="3264"/>
              <a:ext cx="644" cy="384"/>
              <a:chOff x="4233" y="3408"/>
              <a:chExt cx="644" cy="384"/>
            </a:xfrm>
          </p:grpSpPr>
          <p:sp>
            <p:nvSpPr>
              <p:cNvPr id="16421" name="AutoShape 37">
                <a:extLst>
                  <a:ext uri="{FF2B5EF4-FFF2-40B4-BE49-F238E27FC236}">
                    <a16:creationId xmlns:a16="http://schemas.microsoft.com/office/drawing/2014/main" id="{F9C37ADD-9407-9C4A-933E-90E1DA349AD2}"/>
                  </a:ext>
                </a:extLst>
              </p:cNvPr>
              <p:cNvSpPr>
                <a:spLocks noChangeArrowheads="1"/>
              </p:cNvSpPr>
              <p:nvPr/>
            </p:nvSpPr>
            <p:spPr bwMode="auto">
              <a:xfrm>
                <a:off x="4244" y="3408"/>
                <a:ext cx="624" cy="384"/>
              </a:xfrm>
              <a:prstGeom prst="roundRect">
                <a:avLst>
                  <a:gd name="adj" fmla="val 16667"/>
                </a:avLst>
              </a:prstGeom>
              <a:solidFill>
                <a:schemeClr val="bg1"/>
              </a:solidFill>
              <a:ln w="9525">
                <a:solidFill>
                  <a:srgbClr val="FF0000"/>
                </a:solidFill>
                <a:round/>
                <a:headEnd/>
                <a:tailEnd/>
              </a:ln>
            </p:spPr>
            <p:txBody>
              <a:bodyPr wrap="none" anchor="ctr"/>
              <a:lstStyle/>
              <a:p>
                <a:endParaRPr lang="de-DE"/>
              </a:p>
            </p:txBody>
          </p:sp>
          <p:sp>
            <p:nvSpPr>
              <p:cNvPr id="16408" name="Rectangle 24">
                <a:extLst>
                  <a:ext uri="{FF2B5EF4-FFF2-40B4-BE49-F238E27FC236}">
                    <a16:creationId xmlns:a16="http://schemas.microsoft.com/office/drawing/2014/main" id="{BA14BA5E-170C-7F4C-892F-105F322F4F98}"/>
                  </a:ext>
                </a:extLst>
              </p:cNvPr>
              <p:cNvSpPr>
                <a:spLocks noChangeArrowheads="1"/>
              </p:cNvSpPr>
              <p:nvPr/>
            </p:nvSpPr>
            <p:spPr bwMode="auto">
              <a:xfrm>
                <a:off x="4233" y="3417"/>
                <a:ext cx="644"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sz="1800" u="none">
                    <a:solidFill>
                      <a:srgbClr val="FF0000"/>
                    </a:solidFill>
                  </a:rPr>
                  <a:t>Spechte</a:t>
                </a:r>
              </a:p>
              <a:p>
                <a:pPr algn="ctr"/>
                <a:r>
                  <a:rPr lang="de-DE" altLang="de-DE" sz="1400" i="1" u="none">
                    <a:solidFill>
                      <a:srgbClr val="FF0000"/>
                    </a:solidFill>
                  </a:rPr>
                  <a:t>(Picidae)</a:t>
                </a:r>
                <a:endParaRPr lang="de-DE" altLang="de-DE" sz="1400" u="none"/>
              </a:p>
            </p:txBody>
          </p:sp>
        </p:grpSp>
        <p:grpSp>
          <p:nvGrpSpPr>
            <p:cNvPr id="16431" name="Group 47">
              <a:extLst>
                <a:ext uri="{FF2B5EF4-FFF2-40B4-BE49-F238E27FC236}">
                  <a16:creationId xmlns:a16="http://schemas.microsoft.com/office/drawing/2014/main" id="{821C0762-2FEE-0844-AC74-DB6438D3DBC6}"/>
                </a:ext>
              </a:extLst>
            </p:cNvPr>
            <p:cNvGrpSpPr>
              <a:grpSpLocks/>
            </p:cNvGrpSpPr>
            <p:nvPr/>
          </p:nvGrpSpPr>
          <p:grpSpPr bwMode="auto">
            <a:xfrm>
              <a:off x="4859" y="3264"/>
              <a:ext cx="913" cy="384"/>
              <a:chOff x="4859" y="3408"/>
              <a:chExt cx="913" cy="384"/>
            </a:xfrm>
          </p:grpSpPr>
          <p:sp>
            <p:nvSpPr>
              <p:cNvPr id="16422" name="AutoShape 38">
                <a:extLst>
                  <a:ext uri="{FF2B5EF4-FFF2-40B4-BE49-F238E27FC236}">
                    <a16:creationId xmlns:a16="http://schemas.microsoft.com/office/drawing/2014/main" id="{050088DD-50EC-8B49-9F9C-4E16BC30A015}"/>
                  </a:ext>
                </a:extLst>
              </p:cNvPr>
              <p:cNvSpPr>
                <a:spLocks noChangeArrowheads="1"/>
              </p:cNvSpPr>
              <p:nvPr/>
            </p:nvSpPr>
            <p:spPr bwMode="auto">
              <a:xfrm>
                <a:off x="4884" y="3408"/>
                <a:ext cx="864" cy="384"/>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16409" name="Rectangle 25">
                <a:extLst>
                  <a:ext uri="{FF2B5EF4-FFF2-40B4-BE49-F238E27FC236}">
                    <a16:creationId xmlns:a16="http://schemas.microsoft.com/office/drawing/2014/main" id="{9BF74C0A-0475-984D-84B4-FE82588B674F}"/>
                  </a:ext>
                </a:extLst>
              </p:cNvPr>
              <p:cNvSpPr>
                <a:spLocks noChangeArrowheads="1"/>
              </p:cNvSpPr>
              <p:nvPr/>
            </p:nvSpPr>
            <p:spPr bwMode="auto">
              <a:xfrm>
                <a:off x="4859" y="3417"/>
                <a:ext cx="913"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sz="1800" u="none"/>
                  <a:t>Tukane</a:t>
                </a:r>
              </a:p>
              <a:p>
                <a:pPr algn="ctr"/>
                <a:r>
                  <a:rPr lang="de-DE" altLang="de-DE" sz="1400" i="1" u="none"/>
                  <a:t>(Ramphastidae)</a:t>
                </a:r>
                <a:endParaRPr lang="de-DE" altLang="de-DE" sz="1400" u="none"/>
              </a:p>
            </p:txBody>
          </p:sp>
        </p:grpSp>
        <p:sp>
          <p:nvSpPr>
            <p:cNvPr id="16452" name="Line 68">
              <a:extLst>
                <a:ext uri="{FF2B5EF4-FFF2-40B4-BE49-F238E27FC236}">
                  <a16:creationId xmlns:a16="http://schemas.microsoft.com/office/drawing/2014/main" id="{BFC64607-7540-7A4C-805C-4E7622AB8BF5}"/>
                </a:ext>
              </a:extLst>
            </p:cNvPr>
            <p:cNvSpPr>
              <a:spLocks noChangeShapeType="1"/>
            </p:cNvSpPr>
            <p:nvPr/>
          </p:nvSpPr>
          <p:spPr bwMode="auto">
            <a:xfrm>
              <a:off x="3696" y="3168"/>
              <a:ext cx="16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53" name="Line 69">
              <a:extLst>
                <a:ext uri="{FF2B5EF4-FFF2-40B4-BE49-F238E27FC236}">
                  <a16:creationId xmlns:a16="http://schemas.microsoft.com/office/drawing/2014/main" id="{81229E8F-06A3-D040-96DC-31805360EBC3}"/>
                </a:ext>
              </a:extLst>
            </p:cNvPr>
            <p:cNvSpPr>
              <a:spLocks noChangeShapeType="1"/>
            </p:cNvSpPr>
            <p:nvPr/>
          </p:nvSpPr>
          <p:spPr bwMode="auto">
            <a:xfrm>
              <a:off x="3696" y="31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55" name="Line 71">
              <a:extLst>
                <a:ext uri="{FF2B5EF4-FFF2-40B4-BE49-F238E27FC236}">
                  <a16:creationId xmlns:a16="http://schemas.microsoft.com/office/drawing/2014/main" id="{1B722F9C-54F8-DB44-98DD-227C12BC570F}"/>
                </a:ext>
              </a:extLst>
            </p:cNvPr>
            <p:cNvSpPr>
              <a:spLocks noChangeShapeType="1"/>
            </p:cNvSpPr>
            <p:nvPr/>
          </p:nvSpPr>
          <p:spPr bwMode="auto">
            <a:xfrm>
              <a:off x="5328" y="31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64" name="Line 80">
              <a:extLst>
                <a:ext uri="{FF2B5EF4-FFF2-40B4-BE49-F238E27FC236}">
                  <a16:creationId xmlns:a16="http://schemas.microsoft.com/office/drawing/2014/main" id="{30794C9D-7487-9F4B-BB05-F5F34A03B7FC}"/>
                </a:ext>
              </a:extLst>
            </p:cNvPr>
            <p:cNvSpPr>
              <a:spLocks noChangeShapeType="1"/>
            </p:cNvSpPr>
            <p:nvPr/>
          </p:nvSpPr>
          <p:spPr bwMode="auto">
            <a:xfrm>
              <a:off x="4080" y="307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65" name="Line 81">
              <a:extLst>
                <a:ext uri="{FF2B5EF4-FFF2-40B4-BE49-F238E27FC236}">
                  <a16:creationId xmlns:a16="http://schemas.microsoft.com/office/drawing/2014/main" id="{53E9C111-0A37-514B-9F96-47EF02BF1E13}"/>
                </a:ext>
              </a:extLst>
            </p:cNvPr>
            <p:cNvSpPr>
              <a:spLocks noChangeShapeType="1"/>
            </p:cNvSpPr>
            <p:nvPr/>
          </p:nvSpPr>
          <p:spPr bwMode="auto">
            <a:xfrm>
              <a:off x="4080" y="3168"/>
              <a:ext cx="48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66" name="Line 82">
              <a:extLst>
                <a:ext uri="{FF2B5EF4-FFF2-40B4-BE49-F238E27FC236}">
                  <a16:creationId xmlns:a16="http://schemas.microsoft.com/office/drawing/2014/main" id="{00239593-AD8B-1C40-AA16-97FACA632610}"/>
                </a:ext>
              </a:extLst>
            </p:cNvPr>
            <p:cNvSpPr>
              <a:spLocks noChangeShapeType="1"/>
            </p:cNvSpPr>
            <p:nvPr/>
          </p:nvSpPr>
          <p:spPr bwMode="auto">
            <a:xfrm>
              <a:off x="4560" y="316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16474" name="Group 90">
            <a:extLst>
              <a:ext uri="{FF2B5EF4-FFF2-40B4-BE49-F238E27FC236}">
                <a16:creationId xmlns:a16="http://schemas.microsoft.com/office/drawing/2014/main" id="{42F7C016-0789-7C4C-87F3-37058C8D5DBA}"/>
              </a:ext>
            </a:extLst>
          </p:cNvPr>
          <p:cNvGrpSpPr>
            <a:grpSpLocks/>
          </p:cNvGrpSpPr>
          <p:nvPr/>
        </p:nvGrpSpPr>
        <p:grpSpPr bwMode="auto">
          <a:xfrm>
            <a:off x="4800600" y="4876800"/>
            <a:ext cx="4302125" cy="838200"/>
            <a:chOff x="3024" y="3648"/>
            <a:chExt cx="2710" cy="528"/>
          </a:xfrm>
        </p:grpSpPr>
        <p:grpSp>
          <p:nvGrpSpPr>
            <p:cNvPr id="16470" name="Group 86">
              <a:extLst>
                <a:ext uri="{FF2B5EF4-FFF2-40B4-BE49-F238E27FC236}">
                  <a16:creationId xmlns:a16="http://schemas.microsoft.com/office/drawing/2014/main" id="{D8366767-878F-944A-9A07-AE50EF4C2836}"/>
                </a:ext>
              </a:extLst>
            </p:cNvPr>
            <p:cNvGrpSpPr>
              <a:grpSpLocks/>
            </p:cNvGrpSpPr>
            <p:nvPr/>
          </p:nvGrpSpPr>
          <p:grpSpPr bwMode="auto">
            <a:xfrm>
              <a:off x="3024" y="3840"/>
              <a:ext cx="828" cy="336"/>
              <a:chOff x="3024" y="3840"/>
              <a:chExt cx="828" cy="336"/>
            </a:xfrm>
          </p:grpSpPr>
          <p:sp>
            <p:nvSpPr>
              <p:cNvPr id="16433" name="AutoShape 49">
                <a:extLst>
                  <a:ext uri="{FF2B5EF4-FFF2-40B4-BE49-F238E27FC236}">
                    <a16:creationId xmlns:a16="http://schemas.microsoft.com/office/drawing/2014/main" id="{F2B696F8-0403-954F-B47A-F4BFD99F153A}"/>
                  </a:ext>
                </a:extLst>
              </p:cNvPr>
              <p:cNvSpPr>
                <a:spLocks noChangeArrowheads="1"/>
              </p:cNvSpPr>
              <p:nvPr/>
            </p:nvSpPr>
            <p:spPr bwMode="auto">
              <a:xfrm>
                <a:off x="3030" y="3840"/>
                <a:ext cx="816" cy="336"/>
              </a:xfrm>
              <a:prstGeom prst="roundRect">
                <a:avLst>
                  <a:gd name="adj" fmla="val 16667"/>
                </a:avLst>
              </a:prstGeom>
              <a:solidFill>
                <a:schemeClr val="bg1"/>
              </a:solidFill>
              <a:ln w="9525">
                <a:solidFill>
                  <a:srgbClr val="FF0000"/>
                </a:solidFill>
                <a:round/>
                <a:headEnd/>
                <a:tailEnd/>
              </a:ln>
            </p:spPr>
            <p:txBody>
              <a:bodyPr wrap="none" anchor="ctr"/>
              <a:lstStyle/>
              <a:p>
                <a:endParaRPr lang="de-DE"/>
              </a:p>
            </p:txBody>
          </p:sp>
          <p:sp>
            <p:nvSpPr>
              <p:cNvPr id="16403" name="Rectangle 19">
                <a:extLst>
                  <a:ext uri="{FF2B5EF4-FFF2-40B4-BE49-F238E27FC236}">
                    <a16:creationId xmlns:a16="http://schemas.microsoft.com/office/drawing/2014/main" id="{894AB1DC-BBF5-0244-9C09-35B82A684E9B}"/>
                  </a:ext>
                </a:extLst>
              </p:cNvPr>
              <p:cNvSpPr>
                <a:spLocks noChangeArrowheads="1"/>
              </p:cNvSpPr>
              <p:nvPr/>
            </p:nvSpPr>
            <p:spPr bwMode="auto">
              <a:xfrm>
                <a:off x="3024" y="3844"/>
                <a:ext cx="828"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sz="1600" u="none">
                    <a:solidFill>
                      <a:srgbClr val="FF0000"/>
                    </a:solidFill>
                  </a:rPr>
                  <a:t>Wendehälse</a:t>
                </a:r>
                <a:endParaRPr lang="de-DE" altLang="de-DE" sz="1800" u="none">
                  <a:solidFill>
                    <a:srgbClr val="FF0000"/>
                  </a:solidFill>
                </a:endParaRPr>
              </a:p>
              <a:p>
                <a:pPr algn="ctr"/>
                <a:r>
                  <a:rPr lang="de-DE" altLang="de-DE" sz="1200" i="1" u="none">
                    <a:solidFill>
                      <a:srgbClr val="FF0000"/>
                    </a:solidFill>
                  </a:rPr>
                  <a:t>(Jynginae)</a:t>
                </a:r>
                <a:endParaRPr lang="de-DE" altLang="de-DE" sz="1200" u="none">
                  <a:solidFill>
                    <a:srgbClr val="FF0000"/>
                  </a:solidFill>
                </a:endParaRPr>
              </a:p>
            </p:txBody>
          </p:sp>
        </p:grpSp>
        <p:grpSp>
          <p:nvGrpSpPr>
            <p:cNvPr id="16438" name="Group 54">
              <a:extLst>
                <a:ext uri="{FF2B5EF4-FFF2-40B4-BE49-F238E27FC236}">
                  <a16:creationId xmlns:a16="http://schemas.microsoft.com/office/drawing/2014/main" id="{ED5B949B-605A-1B43-AB8F-39E29030EF7C}"/>
                </a:ext>
              </a:extLst>
            </p:cNvPr>
            <p:cNvGrpSpPr>
              <a:grpSpLocks/>
            </p:cNvGrpSpPr>
            <p:nvPr/>
          </p:nvGrpSpPr>
          <p:grpSpPr bwMode="auto">
            <a:xfrm>
              <a:off x="3865" y="3840"/>
              <a:ext cx="949" cy="336"/>
              <a:chOff x="3865" y="3888"/>
              <a:chExt cx="949" cy="336"/>
            </a:xfrm>
          </p:grpSpPr>
          <p:sp>
            <p:nvSpPr>
              <p:cNvPr id="16434" name="AutoShape 50">
                <a:extLst>
                  <a:ext uri="{FF2B5EF4-FFF2-40B4-BE49-F238E27FC236}">
                    <a16:creationId xmlns:a16="http://schemas.microsoft.com/office/drawing/2014/main" id="{5FFF8E9C-67EA-F346-B870-9B97CF0C85F9}"/>
                  </a:ext>
                </a:extLst>
              </p:cNvPr>
              <p:cNvSpPr>
                <a:spLocks noChangeArrowheads="1"/>
              </p:cNvSpPr>
              <p:nvPr/>
            </p:nvSpPr>
            <p:spPr bwMode="auto">
              <a:xfrm>
                <a:off x="3884" y="3888"/>
                <a:ext cx="912" cy="336"/>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16411" name="Rectangle 27">
                <a:extLst>
                  <a:ext uri="{FF2B5EF4-FFF2-40B4-BE49-F238E27FC236}">
                    <a16:creationId xmlns:a16="http://schemas.microsoft.com/office/drawing/2014/main" id="{8B22E83A-2D84-3A4C-B4FA-15CEF9C3EB2A}"/>
                  </a:ext>
                </a:extLst>
              </p:cNvPr>
              <p:cNvSpPr>
                <a:spLocks noChangeArrowheads="1"/>
              </p:cNvSpPr>
              <p:nvPr/>
            </p:nvSpPr>
            <p:spPr bwMode="auto">
              <a:xfrm>
                <a:off x="3865" y="3892"/>
                <a:ext cx="949"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sz="1600" u="none"/>
                  <a:t>Echte Spechte</a:t>
                </a:r>
                <a:endParaRPr lang="de-DE" altLang="de-DE" sz="1800" u="none"/>
              </a:p>
              <a:p>
                <a:pPr algn="ctr"/>
                <a:r>
                  <a:rPr lang="de-DE" altLang="de-DE" sz="1200" i="1" u="none"/>
                  <a:t>(Picinae)</a:t>
                </a:r>
                <a:endParaRPr lang="de-DE" altLang="de-DE" sz="1200" u="none"/>
              </a:p>
            </p:txBody>
          </p:sp>
        </p:grpSp>
        <p:grpSp>
          <p:nvGrpSpPr>
            <p:cNvPr id="16437" name="Group 53">
              <a:extLst>
                <a:ext uri="{FF2B5EF4-FFF2-40B4-BE49-F238E27FC236}">
                  <a16:creationId xmlns:a16="http://schemas.microsoft.com/office/drawing/2014/main" id="{BC07832E-508B-AB43-8DDD-ACBEB05D4F90}"/>
                </a:ext>
              </a:extLst>
            </p:cNvPr>
            <p:cNvGrpSpPr>
              <a:grpSpLocks/>
            </p:cNvGrpSpPr>
            <p:nvPr/>
          </p:nvGrpSpPr>
          <p:grpSpPr bwMode="auto">
            <a:xfrm>
              <a:off x="4814" y="3840"/>
              <a:ext cx="920" cy="336"/>
              <a:chOff x="4814" y="3888"/>
              <a:chExt cx="920" cy="336"/>
            </a:xfrm>
          </p:grpSpPr>
          <p:sp>
            <p:nvSpPr>
              <p:cNvPr id="16436" name="AutoShape 52">
                <a:extLst>
                  <a:ext uri="{FF2B5EF4-FFF2-40B4-BE49-F238E27FC236}">
                    <a16:creationId xmlns:a16="http://schemas.microsoft.com/office/drawing/2014/main" id="{D50C4C87-5837-9F49-BB0E-53E70C62C72E}"/>
                  </a:ext>
                </a:extLst>
              </p:cNvPr>
              <p:cNvSpPr>
                <a:spLocks noChangeArrowheads="1"/>
              </p:cNvSpPr>
              <p:nvPr/>
            </p:nvSpPr>
            <p:spPr bwMode="auto">
              <a:xfrm>
                <a:off x="4842" y="3888"/>
                <a:ext cx="864" cy="336"/>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16412" name="Rectangle 28">
                <a:extLst>
                  <a:ext uri="{FF2B5EF4-FFF2-40B4-BE49-F238E27FC236}">
                    <a16:creationId xmlns:a16="http://schemas.microsoft.com/office/drawing/2014/main" id="{664584E8-11E4-A94E-9A39-7E1C4684D888}"/>
                  </a:ext>
                </a:extLst>
              </p:cNvPr>
              <p:cNvSpPr>
                <a:spLocks noChangeArrowheads="1"/>
              </p:cNvSpPr>
              <p:nvPr/>
            </p:nvSpPr>
            <p:spPr bwMode="auto">
              <a:xfrm>
                <a:off x="4814" y="3892"/>
                <a:ext cx="920"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sz="1600" u="none"/>
                  <a:t>Zwergspechte</a:t>
                </a:r>
                <a:endParaRPr lang="de-DE" altLang="de-DE" sz="1800" u="none"/>
              </a:p>
              <a:p>
                <a:pPr algn="ctr"/>
                <a:r>
                  <a:rPr lang="de-DE" altLang="de-DE" sz="1200" i="1" u="none"/>
                  <a:t>(Picumninae)</a:t>
                </a:r>
                <a:endParaRPr lang="de-DE" altLang="de-DE" sz="1200" u="none"/>
              </a:p>
            </p:txBody>
          </p:sp>
        </p:grpSp>
        <p:sp>
          <p:nvSpPr>
            <p:cNvPr id="16457" name="Line 73">
              <a:extLst>
                <a:ext uri="{FF2B5EF4-FFF2-40B4-BE49-F238E27FC236}">
                  <a16:creationId xmlns:a16="http://schemas.microsoft.com/office/drawing/2014/main" id="{859169D9-379B-8B4F-950F-94E4A6541A7D}"/>
                </a:ext>
              </a:extLst>
            </p:cNvPr>
            <p:cNvSpPr>
              <a:spLocks noChangeShapeType="1"/>
            </p:cNvSpPr>
            <p:nvPr/>
          </p:nvSpPr>
          <p:spPr bwMode="auto">
            <a:xfrm>
              <a:off x="3456" y="3744"/>
              <a:ext cx="18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59" name="Line 75">
              <a:extLst>
                <a:ext uri="{FF2B5EF4-FFF2-40B4-BE49-F238E27FC236}">
                  <a16:creationId xmlns:a16="http://schemas.microsoft.com/office/drawing/2014/main" id="{36FB5087-2654-C04B-85EE-775276F8DD9F}"/>
                </a:ext>
              </a:extLst>
            </p:cNvPr>
            <p:cNvSpPr>
              <a:spLocks noChangeShapeType="1"/>
            </p:cNvSpPr>
            <p:nvPr/>
          </p:nvSpPr>
          <p:spPr bwMode="auto">
            <a:xfrm>
              <a:off x="4320"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60" name="Line 76">
              <a:extLst>
                <a:ext uri="{FF2B5EF4-FFF2-40B4-BE49-F238E27FC236}">
                  <a16:creationId xmlns:a16="http://schemas.microsoft.com/office/drawing/2014/main" id="{DC603AE5-7B5F-D647-A85B-F6E80EB73BAC}"/>
                </a:ext>
              </a:extLst>
            </p:cNvPr>
            <p:cNvSpPr>
              <a:spLocks noChangeShapeType="1"/>
            </p:cNvSpPr>
            <p:nvPr/>
          </p:nvSpPr>
          <p:spPr bwMode="auto">
            <a:xfrm>
              <a:off x="5328"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67" name="Line 83">
              <a:extLst>
                <a:ext uri="{FF2B5EF4-FFF2-40B4-BE49-F238E27FC236}">
                  <a16:creationId xmlns:a16="http://schemas.microsoft.com/office/drawing/2014/main" id="{16C5342E-740F-6743-8D22-29550FD8A43A}"/>
                </a:ext>
              </a:extLst>
            </p:cNvPr>
            <p:cNvSpPr>
              <a:spLocks noChangeShapeType="1"/>
            </p:cNvSpPr>
            <p:nvPr/>
          </p:nvSpPr>
          <p:spPr bwMode="auto">
            <a:xfrm>
              <a:off x="4560" y="364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68" name="Line 84">
              <a:extLst>
                <a:ext uri="{FF2B5EF4-FFF2-40B4-BE49-F238E27FC236}">
                  <a16:creationId xmlns:a16="http://schemas.microsoft.com/office/drawing/2014/main" id="{9512B60A-D0A7-9E42-AFAA-923B54646E28}"/>
                </a:ext>
              </a:extLst>
            </p:cNvPr>
            <p:cNvSpPr>
              <a:spLocks noChangeShapeType="1"/>
            </p:cNvSpPr>
            <p:nvPr/>
          </p:nvSpPr>
          <p:spPr bwMode="auto">
            <a:xfrm>
              <a:off x="3456" y="3744"/>
              <a:ext cx="110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469" name="Line 85">
              <a:extLst>
                <a:ext uri="{FF2B5EF4-FFF2-40B4-BE49-F238E27FC236}">
                  <a16:creationId xmlns:a16="http://schemas.microsoft.com/office/drawing/2014/main" id="{A84E6972-A914-2B48-A455-F0824C2D6B33}"/>
                </a:ext>
              </a:extLst>
            </p:cNvPr>
            <p:cNvSpPr>
              <a:spLocks noChangeShapeType="1"/>
            </p:cNvSpPr>
            <p:nvPr/>
          </p:nvSpPr>
          <p:spPr bwMode="auto">
            <a:xfrm>
              <a:off x="3456" y="3744"/>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16428" name="Group 44">
            <a:extLst>
              <a:ext uri="{FF2B5EF4-FFF2-40B4-BE49-F238E27FC236}">
                <a16:creationId xmlns:a16="http://schemas.microsoft.com/office/drawing/2014/main" id="{E2D7FBB5-CAD4-3143-B0BB-42F214344BB0}"/>
              </a:ext>
            </a:extLst>
          </p:cNvPr>
          <p:cNvGrpSpPr>
            <a:grpSpLocks/>
          </p:cNvGrpSpPr>
          <p:nvPr/>
        </p:nvGrpSpPr>
        <p:grpSpPr bwMode="auto">
          <a:xfrm>
            <a:off x="4011613" y="2057400"/>
            <a:ext cx="1905000" cy="796925"/>
            <a:chOff x="2527" y="2140"/>
            <a:chExt cx="1200" cy="502"/>
          </a:xfrm>
        </p:grpSpPr>
        <p:sp>
          <p:nvSpPr>
            <p:cNvPr id="16399" name="AutoShape 15">
              <a:extLst>
                <a:ext uri="{FF2B5EF4-FFF2-40B4-BE49-F238E27FC236}">
                  <a16:creationId xmlns:a16="http://schemas.microsoft.com/office/drawing/2014/main" id="{B620554B-827C-BE4B-8206-F83EC99C5271}"/>
                </a:ext>
              </a:extLst>
            </p:cNvPr>
            <p:cNvSpPr>
              <a:spLocks noChangeArrowheads="1"/>
            </p:cNvSpPr>
            <p:nvPr/>
          </p:nvSpPr>
          <p:spPr bwMode="auto">
            <a:xfrm>
              <a:off x="2527" y="2140"/>
              <a:ext cx="1200" cy="502"/>
            </a:xfrm>
            <a:prstGeom prst="roundRect">
              <a:avLst>
                <a:gd name="adj" fmla="val 16667"/>
              </a:avLst>
            </a:prstGeom>
            <a:solidFill>
              <a:schemeClr val="bg1"/>
            </a:solidFill>
            <a:ln w="9525">
              <a:solidFill>
                <a:srgbClr val="FF0000"/>
              </a:solidFill>
              <a:round/>
              <a:headEnd/>
              <a:tailEnd/>
            </a:ln>
          </p:spPr>
          <p:txBody>
            <a:bodyPr wrap="none" anchor="ctr"/>
            <a:lstStyle/>
            <a:p>
              <a:endParaRPr lang="de-DE"/>
            </a:p>
          </p:txBody>
        </p:sp>
        <p:sp>
          <p:nvSpPr>
            <p:cNvPr id="16400" name="Rectangle 16">
              <a:extLst>
                <a:ext uri="{FF2B5EF4-FFF2-40B4-BE49-F238E27FC236}">
                  <a16:creationId xmlns:a16="http://schemas.microsoft.com/office/drawing/2014/main" id="{60942DE5-D358-044E-8F2D-DB3847716CE6}"/>
                </a:ext>
              </a:extLst>
            </p:cNvPr>
            <p:cNvSpPr>
              <a:spLocks noChangeArrowheads="1"/>
            </p:cNvSpPr>
            <p:nvPr/>
          </p:nvSpPr>
          <p:spPr bwMode="auto">
            <a:xfrm>
              <a:off x="2540" y="2160"/>
              <a:ext cx="1173" cy="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de-DE" altLang="de-DE" u="none">
                  <a:solidFill>
                    <a:srgbClr val="FF0000"/>
                  </a:solidFill>
                </a:rPr>
                <a:t>Spechtvögel</a:t>
              </a:r>
              <a:endParaRPr lang="de-DE" altLang="de-DE" sz="1800" u="none">
                <a:solidFill>
                  <a:srgbClr val="FF0000"/>
                </a:solidFill>
              </a:endParaRPr>
            </a:p>
            <a:p>
              <a:pPr algn="ctr"/>
              <a:r>
                <a:rPr lang="de-DE" altLang="de-DE" sz="1800" i="1" u="none">
                  <a:solidFill>
                    <a:srgbClr val="FF0000"/>
                  </a:solidFill>
                </a:rPr>
                <a:t>(Piciformes)</a:t>
              </a:r>
              <a:endParaRPr lang="de-DE" altLang="de-DE" sz="1800" u="none">
                <a:solidFill>
                  <a:srgbClr val="FF0000"/>
                </a:solidFill>
              </a:endParaRPr>
            </a:p>
          </p:txBody>
        </p:sp>
      </p:grpSp>
      <p:sp>
        <p:nvSpPr>
          <p:cNvPr id="16481" name="Rectangle 97">
            <a:extLst>
              <a:ext uri="{FF2B5EF4-FFF2-40B4-BE49-F238E27FC236}">
                <a16:creationId xmlns:a16="http://schemas.microsoft.com/office/drawing/2014/main" id="{F362E0D3-FF6B-6C44-80E3-CB4C65EDB8F0}"/>
              </a:ext>
            </a:extLst>
          </p:cNvPr>
          <p:cNvSpPr>
            <a:spLocks noChangeArrowheads="1"/>
          </p:cNvSpPr>
          <p:nvPr/>
        </p:nvSpPr>
        <p:spPr bwMode="auto">
          <a:xfrm>
            <a:off x="4800600" y="990600"/>
            <a:ext cx="4953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64"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fontAlgn="base">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fontAlgn="base">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fontAlgn="base">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fontAlgn="base">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30000"/>
              </a:lnSpc>
              <a:spcBef>
                <a:spcPct val="0"/>
              </a:spcBef>
            </a:pPr>
            <a:r>
              <a:rPr lang="de-DE" altLang="de-DE" sz="1800" b="1" u="none"/>
              <a:t>Unterfamilie </a:t>
            </a:r>
            <a:r>
              <a:rPr lang="de-DE" altLang="de-DE" sz="1800" u="none"/>
              <a:t>Wendehälse</a:t>
            </a:r>
          </a:p>
          <a:p>
            <a:pPr eaLnBrk="1" hangingPunct="1"/>
            <a:r>
              <a:rPr lang="de-DE" altLang="de-DE" sz="1800" b="1" u="none"/>
              <a:t>Art </a:t>
            </a:r>
            <a:r>
              <a:rPr lang="de-DE" altLang="de-DE" sz="1800" u="none"/>
              <a:t>Wendehals </a:t>
            </a:r>
            <a:r>
              <a:rPr lang="de-DE" altLang="de-DE" sz="1800" i="1" u="none"/>
              <a:t>(Jynx torquilla)</a:t>
            </a:r>
            <a:endParaRPr lang="de-DE" altLang="de-DE" sz="1800" u="none"/>
          </a:p>
          <a:p>
            <a:pPr eaLnBrk="1" hangingPunct="1">
              <a:buFontTx/>
              <a:buNone/>
            </a:pPr>
            <a:endParaRPr lang="de-DE" altLang="de-DE" sz="2000" u="none"/>
          </a:p>
          <a:p>
            <a:pPr eaLnBrk="1" hangingPunct="1">
              <a:buFontTx/>
              <a:buNone/>
            </a:pPr>
            <a:endParaRPr lang="de-DE" altLang="de-DE" sz="2000" u="none">
              <a:latin typeface="Verdana" panose="020B0604030504040204" pitchFamily="34" charset="0"/>
            </a:endParaRPr>
          </a:p>
        </p:txBody>
      </p:sp>
      <p:grpSp>
        <p:nvGrpSpPr>
          <p:cNvPr id="16507" name="Group 123">
            <a:extLst>
              <a:ext uri="{FF2B5EF4-FFF2-40B4-BE49-F238E27FC236}">
                <a16:creationId xmlns:a16="http://schemas.microsoft.com/office/drawing/2014/main" id="{700F8DFA-BC3E-FD41-A91A-68588753C76C}"/>
              </a:ext>
            </a:extLst>
          </p:cNvPr>
          <p:cNvGrpSpPr>
            <a:grpSpLocks/>
          </p:cNvGrpSpPr>
          <p:nvPr/>
        </p:nvGrpSpPr>
        <p:grpSpPr bwMode="auto">
          <a:xfrm>
            <a:off x="3962400" y="5715000"/>
            <a:ext cx="3352800" cy="762000"/>
            <a:chOff x="2496" y="3600"/>
            <a:chExt cx="2112" cy="480"/>
          </a:xfrm>
        </p:grpSpPr>
        <p:grpSp>
          <p:nvGrpSpPr>
            <p:cNvPr id="16501" name="Group 117">
              <a:extLst>
                <a:ext uri="{FF2B5EF4-FFF2-40B4-BE49-F238E27FC236}">
                  <a16:creationId xmlns:a16="http://schemas.microsoft.com/office/drawing/2014/main" id="{E358C615-B33E-7847-9ED0-9A2E14D1CEF4}"/>
                </a:ext>
              </a:extLst>
            </p:cNvPr>
            <p:cNvGrpSpPr>
              <a:grpSpLocks/>
            </p:cNvGrpSpPr>
            <p:nvPr/>
          </p:nvGrpSpPr>
          <p:grpSpPr bwMode="auto">
            <a:xfrm>
              <a:off x="2496" y="3792"/>
              <a:ext cx="1056" cy="288"/>
              <a:chOff x="2544" y="3792"/>
              <a:chExt cx="1056" cy="288"/>
            </a:xfrm>
          </p:grpSpPr>
          <p:sp>
            <p:nvSpPr>
              <p:cNvPr id="16496" name="AutoShape 112">
                <a:extLst>
                  <a:ext uri="{FF2B5EF4-FFF2-40B4-BE49-F238E27FC236}">
                    <a16:creationId xmlns:a16="http://schemas.microsoft.com/office/drawing/2014/main" id="{A10448CE-FBF7-784D-9D1E-3C19C1D55026}"/>
                  </a:ext>
                </a:extLst>
              </p:cNvPr>
              <p:cNvSpPr>
                <a:spLocks noChangeArrowheads="1"/>
              </p:cNvSpPr>
              <p:nvPr/>
            </p:nvSpPr>
            <p:spPr bwMode="auto">
              <a:xfrm>
                <a:off x="2616" y="3792"/>
                <a:ext cx="912" cy="288"/>
              </a:xfrm>
              <a:prstGeom prst="roundRect">
                <a:avLst>
                  <a:gd name="adj" fmla="val 16667"/>
                </a:avLst>
              </a:prstGeom>
              <a:solidFill>
                <a:schemeClr val="bg1"/>
              </a:solidFill>
              <a:ln w="9525">
                <a:solidFill>
                  <a:srgbClr val="FF0000"/>
                </a:solidFill>
                <a:round/>
                <a:headEnd/>
                <a:tailEnd/>
              </a:ln>
            </p:spPr>
            <p:txBody>
              <a:bodyPr wrap="none" anchor="ctr"/>
              <a:lstStyle/>
              <a:p>
                <a:endParaRPr lang="de-DE"/>
              </a:p>
            </p:txBody>
          </p:sp>
          <p:sp>
            <p:nvSpPr>
              <p:cNvPr id="16498" name="Text Box 114">
                <a:extLst>
                  <a:ext uri="{FF2B5EF4-FFF2-40B4-BE49-F238E27FC236}">
                    <a16:creationId xmlns:a16="http://schemas.microsoft.com/office/drawing/2014/main" id="{EAD52B56-F608-2748-946B-F9E1049E83C1}"/>
                  </a:ext>
                </a:extLst>
              </p:cNvPr>
              <p:cNvSpPr txBox="1">
                <a:spLocks noChangeArrowheads="1"/>
              </p:cNvSpPr>
              <p:nvPr/>
            </p:nvSpPr>
            <p:spPr bwMode="auto">
              <a:xfrm>
                <a:off x="2544" y="3820"/>
                <a:ext cx="1056" cy="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50000"/>
                  </a:lnSpc>
                  <a:spcBef>
                    <a:spcPct val="50000"/>
                  </a:spcBef>
                </a:pPr>
                <a:r>
                  <a:rPr lang="de-DE" altLang="de-DE" sz="1200" u="none">
                    <a:solidFill>
                      <a:srgbClr val="FF0000"/>
                    </a:solidFill>
                  </a:rPr>
                  <a:t>Wendehals</a:t>
                </a:r>
              </a:p>
              <a:p>
                <a:pPr algn="ctr">
                  <a:lnSpc>
                    <a:spcPct val="50000"/>
                  </a:lnSpc>
                  <a:spcBef>
                    <a:spcPct val="50000"/>
                  </a:spcBef>
                </a:pPr>
                <a:r>
                  <a:rPr lang="de-DE" altLang="de-DE" sz="1200" i="1" u="none">
                    <a:solidFill>
                      <a:srgbClr val="FF0000"/>
                    </a:solidFill>
                  </a:rPr>
                  <a:t>(Jynx torquilla)</a:t>
                </a:r>
              </a:p>
            </p:txBody>
          </p:sp>
        </p:grpSp>
        <p:grpSp>
          <p:nvGrpSpPr>
            <p:cNvPr id="16500" name="Group 116">
              <a:extLst>
                <a:ext uri="{FF2B5EF4-FFF2-40B4-BE49-F238E27FC236}">
                  <a16:creationId xmlns:a16="http://schemas.microsoft.com/office/drawing/2014/main" id="{110E88CD-1F84-B340-B956-7E9F7BDDE15D}"/>
                </a:ext>
              </a:extLst>
            </p:cNvPr>
            <p:cNvGrpSpPr>
              <a:grpSpLocks/>
            </p:cNvGrpSpPr>
            <p:nvPr/>
          </p:nvGrpSpPr>
          <p:grpSpPr bwMode="auto">
            <a:xfrm>
              <a:off x="3552" y="3792"/>
              <a:ext cx="1056" cy="288"/>
              <a:chOff x="3456" y="3792"/>
              <a:chExt cx="1056" cy="288"/>
            </a:xfrm>
          </p:grpSpPr>
          <p:sp>
            <p:nvSpPr>
              <p:cNvPr id="16497" name="AutoShape 113">
                <a:extLst>
                  <a:ext uri="{FF2B5EF4-FFF2-40B4-BE49-F238E27FC236}">
                    <a16:creationId xmlns:a16="http://schemas.microsoft.com/office/drawing/2014/main" id="{FB62C2FC-605E-C041-B18A-73FE167D0EB8}"/>
                  </a:ext>
                </a:extLst>
              </p:cNvPr>
              <p:cNvSpPr>
                <a:spLocks noChangeArrowheads="1"/>
              </p:cNvSpPr>
              <p:nvPr/>
            </p:nvSpPr>
            <p:spPr bwMode="auto">
              <a:xfrm>
                <a:off x="3528" y="3792"/>
                <a:ext cx="912" cy="288"/>
              </a:xfrm>
              <a:prstGeom prst="roundRect">
                <a:avLst>
                  <a:gd name="adj" fmla="val 16667"/>
                </a:avLst>
              </a:prstGeom>
              <a:solidFill>
                <a:schemeClr val="bg1"/>
              </a:solidFill>
              <a:ln w="9525">
                <a:solidFill>
                  <a:schemeClr val="tx1"/>
                </a:solidFill>
                <a:round/>
                <a:headEnd/>
                <a:tailEnd/>
              </a:ln>
            </p:spPr>
            <p:txBody>
              <a:bodyPr wrap="none" anchor="ctr"/>
              <a:lstStyle/>
              <a:p>
                <a:endParaRPr lang="de-DE"/>
              </a:p>
            </p:txBody>
          </p:sp>
          <p:sp>
            <p:nvSpPr>
              <p:cNvPr id="16499" name="Text Box 115">
                <a:extLst>
                  <a:ext uri="{FF2B5EF4-FFF2-40B4-BE49-F238E27FC236}">
                    <a16:creationId xmlns:a16="http://schemas.microsoft.com/office/drawing/2014/main" id="{5B14C9EE-FEE8-D94B-B9D8-A53F01B81043}"/>
                  </a:ext>
                </a:extLst>
              </p:cNvPr>
              <p:cNvSpPr txBox="1">
                <a:spLocks noChangeArrowheads="1"/>
              </p:cNvSpPr>
              <p:nvPr/>
            </p:nvSpPr>
            <p:spPr bwMode="auto">
              <a:xfrm>
                <a:off x="3456" y="3820"/>
                <a:ext cx="1056" cy="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50000"/>
                  </a:lnSpc>
                  <a:spcBef>
                    <a:spcPct val="50000"/>
                  </a:spcBef>
                </a:pPr>
                <a:r>
                  <a:rPr lang="de-DE" altLang="de-DE" sz="1200" u="none"/>
                  <a:t>Rotkehl-Wendehals</a:t>
                </a:r>
              </a:p>
              <a:p>
                <a:pPr algn="ctr">
                  <a:lnSpc>
                    <a:spcPct val="50000"/>
                  </a:lnSpc>
                  <a:spcBef>
                    <a:spcPct val="50000"/>
                  </a:spcBef>
                </a:pPr>
                <a:r>
                  <a:rPr lang="de-DE" altLang="de-DE" sz="1200" i="1" u="none"/>
                  <a:t>(Jynx ruficollis)</a:t>
                </a:r>
                <a:endParaRPr lang="de-DE" altLang="de-DE" sz="1200" u="none"/>
              </a:p>
            </p:txBody>
          </p:sp>
        </p:grpSp>
        <p:sp>
          <p:nvSpPr>
            <p:cNvPr id="16502" name="Line 118">
              <a:extLst>
                <a:ext uri="{FF2B5EF4-FFF2-40B4-BE49-F238E27FC236}">
                  <a16:creationId xmlns:a16="http://schemas.microsoft.com/office/drawing/2014/main" id="{526DD322-FF2C-EB43-B118-560481E0A0B2}"/>
                </a:ext>
              </a:extLst>
            </p:cNvPr>
            <p:cNvSpPr>
              <a:spLocks noChangeShapeType="1"/>
            </p:cNvSpPr>
            <p:nvPr/>
          </p:nvSpPr>
          <p:spPr bwMode="auto">
            <a:xfrm>
              <a:off x="3456" y="360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503" name="Line 119">
              <a:extLst>
                <a:ext uri="{FF2B5EF4-FFF2-40B4-BE49-F238E27FC236}">
                  <a16:creationId xmlns:a16="http://schemas.microsoft.com/office/drawing/2014/main" id="{59F478DC-9E6E-984E-9B79-A59469911FD8}"/>
                </a:ext>
              </a:extLst>
            </p:cNvPr>
            <p:cNvSpPr>
              <a:spLocks noChangeShapeType="1"/>
            </p:cNvSpPr>
            <p:nvPr/>
          </p:nvSpPr>
          <p:spPr bwMode="auto">
            <a:xfrm>
              <a:off x="3024" y="3696"/>
              <a:ext cx="43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504" name="Line 120">
              <a:extLst>
                <a:ext uri="{FF2B5EF4-FFF2-40B4-BE49-F238E27FC236}">
                  <a16:creationId xmlns:a16="http://schemas.microsoft.com/office/drawing/2014/main" id="{6FC4C9AF-988A-A141-AA15-90D72924BE87}"/>
                </a:ext>
              </a:extLst>
            </p:cNvPr>
            <p:cNvSpPr>
              <a:spLocks noChangeShapeType="1"/>
            </p:cNvSpPr>
            <p:nvPr/>
          </p:nvSpPr>
          <p:spPr bwMode="auto">
            <a:xfrm>
              <a:off x="3456" y="3696"/>
              <a:ext cx="6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505" name="Line 121">
              <a:extLst>
                <a:ext uri="{FF2B5EF4-FFF2-40B4-BE49-F238E27FC236}">
                  <a16:creationId xmlns:a16="http://schemas.microsoft.com/office/drawing/2014/main" id="{6B27FF43-4C57-E448-84D2-8DAAE41BB889}"/>
                </a:ext>
              </a:extLst>
            </p:cNvPr>
            <p:cNvSpPr>
              <a:spLocks noChangeShapeType="1"/>
            </p:cNvSpPr>
            <p:nvPr/>
          </p:nvSpPr>
          <p:spPr bwMode="auto">
            <a:xfrm>
              <a:off x="4080" y="3696"/>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506" name="Line 122">
              <a:extLst>
                <a:ext uri="{FF2B5EF4-FFF2-40B4-BE49-F238E27FC236}">
                  <a16:creationId xmlns:a16="http://schemas.microsoft.com/office/drawing/2014/main" id="{66C73B45-0B1A-4B40-B93D-FA7D4DBFCDA3}"/>
                </a:ext>
              </a:extLst>
            </p:cNvPr>
            <p:cNvSpPr>
              <a:spLocks noChangeShapeType="1"/>
            </p:cNvSpPr>
            <p:nvPr/>
          </p:nvSpPr>
          <p:spPr bwMode="auto">
            <a:xfrm>
              <a:off x="3024" y="3696"/>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pic>
        <p:nvPicPr>
          <p:cNvPr id="16517" name="Picture 133">
            <a:extLst>
              <a:ext uri="{FF2B5EF4-FFF2-40B4-BE49-F238E27FC236}">
                <a16:creationId xmlns:a16="http://schemas.microsoft.com/office/drawing/2014/main" id="{76697542-A8F8-7749-B0E0-6CA584AA89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066800"/>
            <a:ext cx="388938" cy="2200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16428"/>
                                        </p:tgtEl>
                                        <p:attrNameLst>
                                          <p:attrName>style.visibility</p:attrName>
                                        </p:attrNameLst>
                                      </p:cBhvr>
                                      <p:to>
                                        <p:strVal val="visible"/>
                                      </p:to>
                                    </p:set>
                                    <p:anim calcmode="lin" valueType="num">
                                      <p:cBhvr additive="base">
                                        <p:cTn id="11" dur="500" fill="hold"/>
                                        <p:tgtEl>
                                          <p:spTgt spid="16428"/>
                                        </p:tgtEl>
                                        <p:attrNameLst>
                                          <p:attrName>ppt_x</p:attrName>
                                        </p:attrNameLst>
                                      </p:cBhvr>
                                      <p:tavLst>
                                        <p:tav tm="0">
                                          <p:val>
                                            <p:strVal val="#ppt_x"/>
                                          </p:val>
                                        </p:tav>
                                        <p:tav tm="100000">
                                          <p:val>
                                            <p:strVal val="#ppt_x"/>
                                          </p:val>
                                        </p:tav>
                                      </p:tavLst>
                                    </p:anim>
                                    <p:anim calcmode="lin" valueType="num">
                                      <p:cBhvr additive="base">
                                        <p:cTn id="12" dur="500" fill="hold"/>
                                        <p:tgtEl>
                                          <p:spTgt spid="1642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1" end="1"/>
                                            </p:txEl>
                                          </p:spTgt>
                                        </p:tgtEl>
                                        <p:attrNameLst>
                                          <p:attrName>style.visibility</p:attrName>
                                        </p:attrNameLst>
                                      </p:cBhvr>
                                      <p:to>
                                        <p:strVal val="visible"/>
                                      </p:to>
                                    </p:set>
                                    <p:animEffect transition="in" filter="fade">
                                      <p:cBhvr>
                                        <p:cTn id="17" dur="500"/>
                                        <p:tgtEl>
                                          <p:spTgt spid="16387">
                                            <p:txEl>
                                              <p:pRg st="1" end="1"/>
                                            </p:txEl>
                                          </p:spTgt>
                                        </p:tgtEl>
                                      </p:cBhvr>
                                    </p:animEffect>
                                  </p:childTnLst>
                                </p:cTn>
                              </p:par>
                            </p:childTnLst>
                          </p:cTn>
                        </p:par>
                        <p:par>
                          <p:cTn id="18" fill="hold" nodeType="afterGroup">
                            <p:stCondLst>
                              <p:cond delay="500"/>
                            </p:stCondLst>
                            <p:childTnLst>
                              <p:par>
                                <p:cTn id="19" presetID="2" presetClass="entr" presetSubtype="4" fill="hold" nodeType="afterEffect">
                                  <p:stCondLst>
                                    <p:cond delay="0"/>
                                  </p:stCondLst>
                                  <p:childTnLst>
                                    <p:set>
                                      <p:cBhvr>
                                        <p:cTn id="20" dur="1" fill="hold">
                                          <p:stCondLst>
                                            <p:cond delay="0"/>
                                          </p:stCondLst>
                                        </p:cTn>
                                        <p:tgtEl>
                                          <p:spTgt spid="16471"/>
                                        </p:tgtEl>
                                        <p:attrNameLst>
                                          <p:attrName>style.visibility</p:attrName>
                                        </p:attrNameLst>
                                      </p:cBhvr>
                                      <p:to>
                                        <p:strVal val="visible"/>
                                      </p:to>
                                    </p:set>
                                    <p:anim calcmode="lin" valueType="num">
                                      <p:cBhvr additive="base">
                                        <p:cTn id="21" dur="500" fill="hold"/>
                                        <p:tgtEl>
                                          <p:spTgt spid="16471"/>
                                        </p:tgtEl>
                                        <p:attrNameLst>
                                          <p:attrName>ppt_x</p:attrName>
                                        </p:attrNameLst>
                                      </p:cBhvr>
                                      <p:tavLst>
                                        <p:tav tm="0">
                                          <p:val>
                                            <p:strVal val="#ppt_x"/>
                                          </p:val>
                                        </p:tav>
                                        <p:tav tm="100000">
                                          <p:val>
                                            <p:strVal val="#ppt_x"/>
                                          </p:val>
                                        </p:tav>
                                      </p:tavLst>
                                    </p:anim>
                                    <p:anim calcmode="lin" valueType="num">
                                      <p:cBhvr additive="base">
                                        <p:cTn id="22" dur="500" fill="hold"/>
                                        <p:tgtEl>
                                          <p:spTgt spid="16471"/>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87">
                                            <p:txEl>
                                              <p:pRg st="2" end="2"/>
                                            </p:txEl>
                                          </p:spTgt>
                                        </p:tgtEl>
                                        <p:attrNameLst>
                                          <p:attrName>style.visibility</p:attrName>
                                        </p:attrNameLst>
                                      </p:cBhvr>
                                      <p:to>
                                        <p:strVal val="visible"/>
                                      </p:to>
                                    </p:set>
                                    <p:animEffect transition="in" filter="fade">
                                      <p:cBhvr>
                                        <p:cTn id="27" dur="500"/>
                                        <p:tgtEl>
                                          <p:spTgt spid="16387">
                                            <p:txEl>
                                              <p:pRg st="2" end="2"/>
                                            </p:txEl>
                                          </p:spTgt>
                                        </p:tgtEl>
                                      </p:cBhvr>
                                    </p:animEffect>
                                  </p:childTnLst>
                                </p:cTn>
                              </p:par>
                              <p:par>
                                <p:cTn id="28" presetID="2" presetClass="entr" presetSubtype="4" fill="hold" nodeType="withEffect">
                                  <p:stCondLst>
                                    <p:cond delay="0"/>
                                  </p:stCondLst>
                                  <p:childTnLst>
                                    <p:set>
                                      <p:cBhvr>
                                        <p:cTn id="29" dur="1" fill="hold">
                                          <p:stCondLst>
                                            <p:cond delay="0"/>
                                          </p:stCondLst>
                                        </p:cTn>
                                        <p:tgtEl>
                                          <p:spTgt spid="16472"/>
                                        </p:tgtEl>
                                        <p:attrNameLst>
                                          <p:attrName>style.visibility</p:attrName>
                                        </p:attrNameLst>
                                      </p:cBhvr>
                                      <p:to>
                                        <p:strVal val="visible"/>
                                      </p:to>
                                    </p:set>
                                    <p:anim calcmode="lin" valueType="num">
                                      <p:cBhvr additive="base">
                                        <p:cTn id="30" dur="500" fill="hold"/>
                                        <p:tgtEl>
                                          <p:spTgt spid="16472"/>
                                        </p:tgtEl>
                                        <p:attrNameLst>
                                          <p:attrName>ppt_x</p:attrName>
                                        </p:attrNameLst>
                                      </p:cBhvr>
                                      <p:tavLst>
                                        <p:tav tm="0">
                                          <p:val>
                                            <p:strVal val="#ppt_x"/>
                                          </p:val>
                                        </p:tav>
                                        <p:tav tm="100000">
                                          <p:val>
                                            <p:strVal val="#ppt_x"/>
                                          </p:val>
                                        </p:tav>
                                      </p:tavLst>
                                    </p:anim>
                                    <p:anim calcmode="lin" valueType="num">
                                      <p:cBhvr additive="base">
                                        <p:cTn id="31" dur="500" fill="hold"/>
                                        <p:tgtEl>
                                          <p:spTgt spid="1647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473"/>
                                        </p:tgtEl>
                                        <p:attrNameLst>
                                          <p:attrName>style.visibility</p:attrName>
                                        </p:attrNameLst>
                                      </p:cBhvr>
                                      <p:to>
                                        <p:strVal val="visible"/>
                                      </p:to>
                                    </p:set>
                                    <p:anim calcmode="lin" valueType="num">
                                      <p:cBhvr additive="base">
                                        <p:cTn id="34" dur="500" fill="hold"/>
                                        <p:tgtEl>
                                          <p:spTgt spid="16473"/>
                                        </p:tgtEl>
                                        <p:attrNameLst>
                                          <p:attrName>ppt_x</p:attrName>
                                        </p:attrNameLst>
                                      </p:cBhvr>
                                      <p:tavLst>
                                        <p:tav tm="0">
                                          <p:val>
                                            <p:strVal val="#ppt_x"/>
                                          </p:val>
                                        </p:tav>
                                        <p:tav tm="100000">
                                          <p:val>
                                            <p:strVal val="#ppt_x"/>
                                          </p:val>
                                        </p:tav>
                                      </p:tavLst>
                                    </p:anim>
                                    <p:anim calcmode="lin" valueType="num">
                                      <p:cBhvr additive="base">
                                        <p:cTn id="35" dur="500" fill="hold"/>
                                        <p:tgtEl>
                                          <p:spTgt spid="16473"/>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500"/>
                            </p:stCondLst>
                            <p:childTnLst>
                              <p:par>
                                <p:cTn id="37" presetID="2" presetClass="entr" presetSubtype="4" fill="hold" nodeType="afterEffect">
                                  <p:stCondLst>
                                    <p:cond delay="0"/>
                                  </p:stCondLst>
                                  <p:childTnLst>
                                    <p:set>
                                      <p:cBhvr>
                                        <p:cTn id="38" dur="1" fill="hold">
                                          <p:stCondLst>
                                            <p:cond delay="0"/>
                                          </p:stCondLst>
                                        </p:cTn>
                                        <p:tgtEl>
                                          <p:spTgt spid="16514"/>
                                        </p:tgtEl>
                                        <p:attrNameLst>
                                          <p:attrName>style.visibility</p:attrName>
                                        </p:attrNameLst>
                                      </p:cBhvr>
                                      <p:to>
                                        <p:strVal val="visible"/>
                                      </p:to>
                                    </p:set>
                                    <p:anim calcmode="lin" valueType="num">
                                      <p:cBhvr additive="base">
                                        <p:cTn id="39" dur="500" fill="hold"/>
                                        <p:tgtEl>
                                          <p:spTgt spid="16514"/>
                                        </p:tgtEl>
                                        <p:attrNameLst>
                                          <p:attrName>ppt_x</p:attrName>
                                        </p:attrNameLst>
                                      </p:cBhvr>
                                      <p:tavLst>
                                        <p:tav tm="0">
                                          <p:val>
                                            <p:strVal val="#ppt_x"/>
                                          </p:val>
                                        </p:tav>
                                        <p:tav tm="100000">
                                          <p:val>
                                            <p:strVal val="#ppt_x"/>
                                          </p:val>
                                        </p:tav>
                                      </p:tavLst>
                                    </p:anim>
                                    <p:anim calcmode="lin" valueType="num">
                                      <p:cBhvr additive="base">
                                        <p:cTn id="40" dur="500" fill="hold"/>
                                        <p:tgtEl>
                                          <p:spTgt spid="165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515"/>
                                        </p:tgtEl>
                                        <p:attrNameLst>
                                          <p:attrName>style.visibility</p:attrName>
                                        </p:attrNameLst>
                                      </p:cBhvr>
                                      <p:to>
                                        <p:strVal val="visible"/>
                                      </p:to>
                                    </p:set>
                                    <p:anim calcmode="lin" valueType="num">
                                      <p:cBhvr additive="base">
                                        <p:cTn id="43" dur="500" fill="hold"/>
                                        <p:tgtEl>
                                          <p:spTgt spid="16515"/>
                                        </p:tgtEl>
                                        <p:attrNameLst>
                                          <p:attrName>ppt_x</p:attrName>
                                        </p:attrNameLst>
                                      </p:cBhvr>
                                      <p:tavLst>
                                        <p:tav tm="0">
                                          <p:val>
                                            <p:strVal val="#ppt_x"/>
                                          </p:val>
                                        </p:tav>
                                        <p:tav tm="100000">
                                          <p:val>
                                            <p:strVal val="#ppt_x"/>
                                          </p:val>
                                        </p:tav>
                                      </p:tavLst>
                                    </p:anim>
                                    <p:anim calcmode="lin" valueType="num">
                                      <p:cBhvr additive="base">
                                        <p:cTn id="44" dur="500" fill="hold"/>
                                        <p:tgtEl>
                                          <p:spTgt spid="1651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16514"/>
                                        </p:tgtEl>
                                      </p:cBhvr>
                                    </p:animEffect>
                                    <p:set>
                                      <p:cBhvr>
                                        <p:cTn id="49" dur="1" fill="hold">
                                          <p:stCondLst>
                                            <p:cond delay="499"/>
                                          </p:stCondLst>
                                        </p:cTn>
                                        <p:tgtEl>
                                          <p:spTgt spid="1651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6515"/>
                                        </p:tgtEl>
                                      </p:cBhvr>
                                    </p:animEffect>
                                    <p:set>
                                      <p:cBhvr>
                                        <p:cTn id="52" dur="1" fill="hold">
                                          <p:stCondLst>
                                            <p:cond delay="499"/>
                                          </p:stCondLst>
                                        </p:cTn>
                                        <p:tgtEl>
                                          <p:spTgt spid="16515"/>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6481">
                                            <p:txEl>
                                              <p:pRg st="0" end="0"/>
                                            </p:txEl>
                                          </p:spTgt>
                                        </p:tgtEl>
                                        <p:attrNameLst>
                                          <p:attrName>style.visibility</p:attrName>
                                        </p:attrNameLst>
                                      </p:cBhvr>
                                      <p:to>
                                        <p:strVal val="visible"/>
                                      </p:to>
                                    </p:set>
                                    <p:animEffect transition="in" filter="fade">
                                      <p:cBhvr>
                                        <p:cTn id="56" dur="500"/>
                                        <p:tgtEl>
                                          <p:spTgt spid="16481">
                                            <p:txEl>
                                              <p:pRg st="0" end="0"/>
                                            </p:txEl>
                                          </p:spTgt>
                                        </p:tgtEl>
                                      </p:cBhvr>
                                    </p:animEffect>
                                  </p:childTnLst>
                                </p:cTn>
                              </p:par>
                              <p:par>
                                <p:cTn id="57" presetID="2" presetClass="entr" presetSubtype="4" fill="hold" nodeType="withEffect">
                                  <p:stCondLst>
                                    <p:cond delay="0"/>
                                  </p:stCondLst>
                                  <p:childTnLst>
                                    <p:set>
                                      <p:cBhvr>
                                        <p:cTn id="58" dur="1" fill="hold">
                                          <p:stCondLst>
                                            <p:cond delay="0"/>
                                          </p:stCondLst>
                                        </p:cTn>
                                        <p:tgtEl>
                                          <p:spTgt spid="16474"/>
                                        </p:tgtEl>
                                        <p:attrNameLst>
                                          <p:attrName>style.visibility</p:attrName>
                                        </p:attrNameLst>
                                      </p:cBhvr>
                                      <p:to>
                                        <p:strVal val="visible"/>
                                      </p:to>
                                    </p:set>
                                    <p:anim calcmode="lin" valueType="num">
                                      <p:cBhvr additive="base">
                                        <p:cTn id="59" dur="500" fill="hold"/>
                                        <p:tgtEl>
                                          <p:spTgt spid="16474"/>
                                        </p:tgtEl>
                                        <p:attrNameLst>
                                          <p:attrName>ppt_x</p:attrName>
                                        </p:attrNameLst>
                                      </p:cBhvr>
                                      <p:tavLst>
                                        <p:tav tm="0">
                                          <p:val>
                                            <p:strVal val="#ppt_x"/>
                                          </p:val>
                                        </p:tav>
                                        <p:tav tm="100000">
                                          <p:val>
                                            <p:strVal val="#ppt_x"/>
                                          </p:val>
                                        </p:tav>
                                      </p:tavLst>
                                    </p:anim>
                                    <p:anim calcmode="lin" valueType="num">
                                      <p:cBhvr additive="base">
                                        <p:cTn id="60" dur="500" fill="hold"/>
                                        <p:tgtEl>
                                          <p:spTgt spid="16474"/>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481">
                                            <p:txEl>
                                              <p:pRg st="1" end="1"/>
                                            </p:txEl>
                                          </p:spTgt>
                                        </p:tgtEl>
                                        <p:attrNameLst>
                                          <p:attrName>style.visibility</p:attrName>
                                        </p:attrNameLst>
                                      </p:cBhvr>
                                      <p:to>
                                        <p:strVal val="visible"/>
                                      </p:to>
                                    </p:set>
                                    <p:animEffect transition="in" filter="fade">
                                      <p:cBhvr>
                                        <p:cTn id="65" dur="500"/>
                                        <p:tgtEl>
                                          <p:spTgt spid="16481">
                                            <p:txEl>
                                              <p:pRg st="1" end="1"/>
                                            </p:txEl>
                                          </p:spTgt>
                                        </p:tgtEl>
                                      </p:cBhvr>
                                    </p:animEffect>
                                  </p:childTnLst>
                                </p:cTn>
                              </p:par>
                            </p:childTnLst>
                          </p:cTn>
                        </p:par>
                        <p:par>
                          <p:cTn id="66" fill="hold" nodeType="afterGroup">
                            <p:stCondLst>
                              <p:cond delay="500"/>
                            </p:stCondLst>
                            <p:childTnLst>
                              <p:par>
                                <p:cTn id="67" presetID="2" presetClass="entr" presetSubtype="4" fill="hold" nodeType="afterEffect">
                                  <p:stCondLst>
                                    <p:cond delay="0"/>
                                  </p:stCondLst>
                                  <p:childTnLst>
                                    <p:set>
                                      <p:cBhvr>
                                        <p:cTn id="68" dur="1" fill="hold">
                                          <p:stCondLst>
                                            <p:cond delay="0"/>
                                          </p:stCondLst>
                                        </p:cTn>
                                        <p:tgtEl>
                                          <p:spTgt spid="16507"/>
                                        </p:tgtEl>
                                        <p:attrNameLst>
                                          <p:attrName>style.visibility</p:attrName>
                                        </p:attrNameLst>
                                      </p:cBhvr>
                                      <p:to>
                                        <p:strVal val="visible"/>
                                      </p:to>
                                    </p:set>
                                    <p:anim calcmode="lin" valueType="num">
                                      <p:cBhvr additive="base">
                                        <p:cTn id="69" dur="500" fill="hold"/>
                                        <p:tgtEl>
                                          <p:spTgt spid="16507"/>
                                        </p:tgtEl>
                                        <p:attrNameLst>
                                          <p:attrName>ppt_x</p:attrName>
                                        </p:attrNameLst>
                                      </p:cBhvr>
                                      <p:tavLst>
                                        <p:tav tm="0">
                                          <p:val>
                                            <p:strVal val="#ppt_x"/>
                                          </p:val>
                                        </p:tav>
                                        <p:tav tm="100000">
                                          <p:val>
                                            <p:strVal val="#ppt_x"/>
                                          </p:val>
                                        </p:tav>
                                      </p:tavLst>
                                    </p:anim>
                                    <p:anim calcmode="lin" valueType="num">
                                      <p:cBhvr additive="base">
                                        <p:cTn id="70" dur="500" fill="hold"/>
                                        <p:tgtEl>
                                          <p:spTgt spid="16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48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0" name="Rectangle 12">
            <a:extLst>
              <a:ext uri="{FF2B5EF4-FFF2-40B4-BE49-F238E27FC236}">
                <a16:creationId xmlns:a16="http://schemas.microsoft.com/office/drawing/2014/main" id="{32ED4DBC-FDCF-8E40-80B3-AD88B11806D5}"/>
              </a:ext>
            </a:extLst>
          </p:cNvPr>
          <p:cNvSpPr>
            <a:spLocks noChangeArrowheads="1"/>
          </p:cNvSpPr>
          <p:nvPr/>
        </p:nvSpPr>
        <p:spPr bwMode="auto">
          <a:xfrm>
            <a:off x="762000" y="609600"/>
            <a:ext cx="8382000" cy="6248400"/>
          </a:xfrm>
          <a:prstGeom prst="rect">
            <a:avLst/>
          </a:prstGeom>
          <a:solidFill>
            <a:schemeClr val="bg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DE"/>
          </a:p>
        </p:txBody>
      </p:sp>
      <p:sp>
        <p:nvSpPr>
          <p:cNvPr id="17410" name="Rectangle 2">
            <a:extLst>
              <a:ext uri="{FF2B5EF4-FFF2-40B4-BE49-F238E27FC236}">
                <a16:creationId xmlns:a16="http://schemas.microsoft.com/office/drawing/2014/main" id="{9CEE2B08-0184-894E-BBEB-9C4E66241C5C}"/>
              </a:ext>
            </a:extLst>
          </p:cNvPr>
          <p:cNvSpPr>
            <a:spLocks noChangeArrowheads="1"/>
          </p:cNvSpPr>
          <p:nvPr>
            <p:ph type="title"/>
          </p:nvPr>
        </p:nvSpPr>
        <p:spPr bwMode="auto">
          <a:xfrm>
            <a:off x="914400" y="990600"/>
            <a:ext cx="80772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i="1"/>
              <a:t>Jynx torquilla:</a:t>
            </a:r>
            <a:endParaRPr lang="de-DE" altLang="de-DE"/>
          </a:p>
        </p:txBody>
      </p:sp>
      <p:sp>
        <p:nvSpPr>
          <p:cNvPr id="17411" name="Rectangle 3">
            <a:extLst>
              <a:ext uri="{FF2B5EF4-FFF2-40B4-BE49-F238E27FC236}">
                <a16:creationId xmlns:a16="http://schemas.microsoft.com/office/drawing/2014/main" id="{D94BACF4-9673-6940-AB87-6F89C707EE35}"/>
              </a:ext>
            </a:extLst>
          </p:cNvPr>
          <p:cNvSpPr>
            <a:spLocks noGrp="1" noChangeArrowheads="1"/>
          </p:cNvSpPr>
          <p:nvPr>
            <p:ph type="body" idx="1"/>
          </p:nvPr>
        </p:nvSpPr>
        <p:spPr>
          <a:xfrm>
            <a:off x="914400" y="2057400"/>
            <a:ext cx="4495800" cy="4114800"/>
          </a:xfrm>
        </p:spPr>
        <p:txBody>
          <a:bodyPr/>
          <a:lstStyle/>
          <a:p>
            <a:r>
              <a:rPr lang="de-DE" altLang="de-DE" b="1"/>
              <a:t>Jynx: </a:t>
            </a:r>
            <a:r>
              <a:rPr lang="de-DE" altLang="de-DE"/>
              <a:t>Name einer Nymphe aus der griechischen Mythologie </a:t>
            </a:r>
          </a:p>
          <a:p>
            <a:pPr lvl="1"/>
            <a:r>
              <a:rPr lang="de-DE" altLang="de-DE">
                <a:sym typeface="Zapf Dingbats" pitchFamily="64" charset="2"/>
              </a:rPr>
              <a:t>Jynx verführte Zeus mit Hilfe eines Liebeszaubers</a:t>
            </a:r>
          </a:p>
          <a:p>
            <a:pPr lvl="1"/>
            <a:r>
              <a:rPr lang="de-DE" altLang="de-DE"/>
              <a:t>Hera verwandelte sie zur Strafe in einen Wendehals</a:t>
            </a:r>
            <a:r>
              <a:rPr lang="de-DE" altLang="de-DE">
                <a:sym typeface="Zapf Dingbats" pitchFamily="64" charset="2"/>
              </a:rPr>
              <a:t>		</a:t>
            </a:r>
          </a:p>
        </p:txBody>
      </p:sp>
      <p:pic>
        <p:nvPicPr>
          <p:cNvPr id="17416" name="Picture 8">
            <a:extLst>
              <a:ext uri="{FF2B5EF4-FFF2-40B4-BE49-F238E27FC236}">
                <a16:creationId xmlns:a16="http://schemas.microsoft.com/office/drawing/2014/main" id="{76F4A8AE-1020-0A4A-8C62-04B862A12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790700"/>
            <a:ext cx="2733675"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8" name="Picture 10">
            <a:extLst>
              <a:ext uri="{FF2B5EF4-FFF2-40B4-BE49-F238E27FC236}">
                <a16:creationId xmlns:a16="http://schemas.microsoft.com/office/drawing/2014/main" id="{9CD8E6D6-BA28-F045-839D-AB73E907C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3341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5">
            <a:extLst>
              <a:ext uri="{FF2B5EF4-FFF2-40B4-BE49-F238E27FC236}">
                <a16:creationId xmlns:a16="http://schemas.microsoft.com/office/drawing/2014/main" id="{CDA54F8A-572B-0A46-8F64-1886459E79B8}"/>
              </a:ext>
            </a:extLst>
          </p:cNvPr>
          <p:cNvSpPr>
            <a:spLocks noChangeArrowheads="1"/>
          </p:cNvSpPr>
          <p:nvPr/>
        </p:nvSpPr>
        <p:spPr bwMode="auto">
          <a:xfrm>
            <a:off x="762000" y="609600"/>
            <a:ext cx="8382000" cy="6248400"/>
          </a:xfrm>
          <a:prstGeom prst="rect">
            <a:avLst/>
          </a:prstGeom>
          <a:solidFill>
            <a:schemeClr val="bg1"/>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de-DE"/>
          </a:p>
        </p:txBody>
      </p:sp>
      <p:pic>
        <p:nvPicPr>
          <p:cNvPr id="78857" name="Picture 9">
            <a:extLst>
              <a:ext uri="{FF2B5EF4-FFF2-40B4-BE49-F238E27FC236}">
                <a16:creationId xmlns:a16="http://schemas.microsoft.com/office/drawing/2014/main" id="{1EC3FD72-88C8-B940-941A-63ED6F04D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647700"/>
            <a:ext cx="8372475" cy="6210300"/>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0" name="Rectangle 2">
            <a:extLst>
              <a:ext uri="{FF2B5EF4-FFF2-40B4-BE49-F238E27FC236}">
                <a16:creationId xmlns:a16="http://schemas.microsoft.com/office/drawing/2014/main" id="{D937434A-E804-8943-98D0-492E0337002A}"/>
              </a:ext>
            </a:extLst>
          </p:cNvPr>
          <p:cNvSpPr>
            <a:spLocks noChangeArrowheads="1"/>
          </p:cNvSpPr>
          <p:nvPr>
            <p:ph type="title"/>
          </p:nvPr>
        </p:nvSpPr>
        <p:spPr bwMode="auto">
          <a:xfrm>
            <a:off x="914400" y="990600"/>
            <a:ext cx="80772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i="1"/>
              <a:t>Jynx torquilla:</a:t>
            </a:r>
            <a:endParaRPr lang="de-DE" altLang="de-DE"/>
          </a:p>
        </p:txBody>
      </p:sp>
      <p:sp>
        <p:nvSpPr>
          <p:cNvPr id="78851" name="Rectangle 3">
            <a:extLst>
              <a:ext uri="{FF2B5EF4-FFF2-40B4-BE49-F238E27FC236}">
                <a16:creationId xmlns:a16="http://schemas.microsoft.com/office/drawing/2014/main" id="{40D466A2-E72D-214D-8DE6-27C86C384BA4}"/>
              </a:ext>
            </a:extLst>
          </p:cNvPr>
          <p:cNvSpPr>
            <a:spLocks noGrp="1" noChangeArrowheads="1"/>
          </p:cNvSpPr>
          <p:nvPr>
            <p:ph type="body" idx="1"/>
          </p:nvPr>
        </p:nvSpPr>
        <p:spPr>
          <a:xfrm>
            <a:off x="1143000" y="1676400"/>
            <a:ext cx="5489575" cy="4114800"/>
          </a:xfrm>
        </p:spPr>
        <p:txBody>
          <a:bodyPr/>
          <a:lstStyle/>
          <a:p>
            <a:pPr>
              <a:lnSpc>
                <a:spcPct val="110000"/>
              </a:lnSpc>
            </a:pPr>
            <a:r>
              <a:rPr lang="de-DE" altLang="de-DE" sz="2000" b="1"/>
              <a:t>torquilla: </a:t>
            </a:r>
            <a:r>
              <a:rPr lang="de-DE" altLang="de-DE" sz="2000"/>
              <a:t>(lateinisch) winden / drehen</a:t>
            </a:r>
          </a:p>
          <a:p>
            <a:pPr lvl="1">
              <a:lnSpc>
                <a:spcPct val="110000"/>
              </a:lnSpc>
            </a:pPr>
            <a:r>
              <a:rPr lang="de-DE" altLang="de-DE" sz="1800">
                <a:sym typeface="Zapf Dingbats" pitchFamily="64" charset="2"/>
              </a:rPr>
              <a:t>Vogel kann Kopf um &gt;180° drehen</a:t>
            </a:r>
          </a:p>
          <a:p>
            <a:pPr lvl="1">
              <a:lnSpc>
                <a:spcPct val="110000"/>
              </a:lnSpc>
              <a:buFont typeface="Zapf Dingbats" pitchFamily="64" charset="2"/>
              <a:buNone/>
            </a:pPr>
            <a:r>
              <a:rPr lang="de-DE" altLang="de-DE" sz="1800">
                <a:sym typeface="Zapf Dingbats" pitchFamily="64" charset="2"/>
              </a:rPr>
              <a:t>		</a:t>
            </a:r>
          </a:p>
        </p:txBody>
      </p:sp>
      <p:sp>
        <p:nvSpPr>
          <p:cNvPr id="78854" name="Text Box 6">
            <a:extLst>
              <a:ext uri="{FF2B5EF4-FFF2-40B4-BE49-F238E27FC236}">
                <a16:creationId xmlns:a16="http://schemas.microsoft.com/office/drawing/2014/main" id="{FC3BA79E-6D39-0E46-AFC4-2B73BD189B58}"/>
              </a:ext>
            </a:extLst>
          </p:cNvPr>
          <p:cNvSpPr txBox="1">
            <a:spLocks noChangeArrowheads="1"/>
          </p:cNvSpPr>
          <p:nvPr/>
        </p:nvSpPr>
        <p:spPr bwMode="auto">
          <a:xfrm>
            <a:off x="3276600" y="5753100"/>
            <a:ext cx="58674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lnSpc>
                <a:spcPct val="110000"/>
              </a:lnSpc>
              <a:spcBef>
                <a:spcPct val="20000"/>
              </a:spcBef>
              <a:buFont typeface="Zapf Dingbats" pitchFamily="64" charset="2"/>
              <a:buChar char=""/>
            </a:pPr>
            <a:r>
              <a:rPr lang="de-DE" altLang="de-DE" sz="1800" u="none">
                <a:sym typeface="Zapf Dingbats" pitchFamily="64" charset="2"/>
              </a:rPr>
              <a:t> War auch in anderen Sprachen namensgebend, z.B.</a:t>
            </a:r>
          </a:p>
          <a:p>
            <a:pPr lvl="2" eaLnBrk="1" hangingPunct="1">
              <a:lnSpc>
                <a:spcPct val="110000"/>
              </a:lnSpc>
              <a:spcBef>
                <a:spcPct val="20000"/>
              </a:spcBef>
              <a:buFontTx/>
              <a:buChar char="•"/>
            </a:pPr>
            <a:r>
              <a:rPr lang="de-DE" altLang="de-DE" sz="1600" u="none">
                <a:sym typeface="Zapf Dingbats" pitchFamily="64" charset="2"/>
              </a:rPr>
              <a:t> Englisch: </a:t>
            </a:r>
            <a:r>
              <a:rPr lang="de-DE" altLang="de-DE" sz="1600" b="1" u="none">
                <a:sym typeface="Zapf Dingbats" pitchFamily="64" charset="2"/>
              </a:rPr>
              <a:t>Wryneck</a:t>
            </a:r>
            <a:r>
              <a:rPr lang="de-DE" altLang="de-DE" sz="1600" u="none">
                <a:sym typeface="Zapf Dingbats" pitchFamily="64" charset="2"/>
              </a:rPr>
              <a:t> (Schiefhals)</a:t>
            </a:r>
          </a:p>
          <a:p>
            <a:pPr lvl="2" eaLnBrk="1" hangingPunct="1">
              <a:lnSpc>
                <a:spcPct val="110000"/>
              </a:lnSpc>
              <a:spcBef>
                <a:spcPct val="20000"/>
              </a:spcBef>
              <a:buFontTx/>
              <a:buChar char="•"/>
            </a:pPr>
            <a:r>
              <a:rPr lang="de-DE" altLang="de-DE" sz="1600" u="none">
                <a:sym typeface="Zapf Dingbats" pitchFamily="64" charset="2"/>
              </a:rPr>
              <a:t> Niederländisch: </a:t>
            </a:r>
            <a:r>
              <a:rPr lang="de-DE" altLang="de-DE" sz="1600" b="1" u="none">
                <a:sym typeface="Zapf Dingbats" pitchFamily="64" charset="2"/>
              </a:rPr>
              <a:t>Draaihals</a:t>
            </a:r>
            <a:r>
              <a:rPr lang="de-DE" altLang="de-DE" sz="1600" u="none">
                <a:sym typeface="Zapf Dingbats" pitchFamily="64" charset="2"/>
              </a:rPr>
              <a:t> (Drehhals)</a:t>
            </a:r>
          </a:p>
        </p:txBody>
      </p:sp>
      <p:pic>
        <p:nvPicPr>
          <p:cNvPr id="78858" name="Picture 10">
            <a:extLst>
              <a:ext uri="{FF2B5EF4-FFF2-40B4-BE49-F238E27FC236}">
                <a16:creationId xmlns:a16="http://schemas.microsoft.com/office/drawing/2014/main" id="{4BBD6084-BA8C-9C41-AFA6-ECDEDFA4CE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3341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7FE6E2A9-2382-0A40-AC4D-6D939579F2A6}"/>
              </a:ext>
            </a:extLst>
          </p:cNvPr>
          <p:cNvSpPr>
            <a:spLocks noChangeArrowheads="1"/>
          </p:cNvSpPr>
          <p:nvPr/>
        </p:nvSpPr>
        <p:spPr bwMode="auto">
          <a:xfrm>
            <a:off x="762000" y="609600"/>
            <a:ext cx="8382000" cy="6248400"/>
          </a:xfrm>
          <a:prstGeom prst="rect">
            <a:avLst/>
          </a:prstGeom>
          <a:solidFill>
            <a:schemeClr val="bg1"/>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de-DE"/>
          </a:p>
        </p:txBody>
      </p:sp>
      <p:pic>
        <p:nvPicPr>
          <p:cNvPr id="95243" name="Picture 11">
            <a:extLst>
              <a:ext uri="{FF2B5EF4-FFF2-40B4-BE49-F238E27FC236}">
                <a16:creationId xmlns:a16="http://schemas.microsoft.com/office/drawing/2014/main" id="{A8EF33E6-B352-9A49-9829-3480C5867B92}"/>
              </a:ext>
            </a:extLst>
          </p:cNvPr>
          <p:cNvPicPr>
            <a:picLocks noChangeAspect="1" noChangeArrowheads="1"/>
          </p:cNvPicPr>
          <p:nvPr/>
        </p:nvPicPr>
        <p:blipFill>
          <a:blip r:embed="rId3">
            <a:alphaModFix/>
            <a:lum bright="-4000"/>
            <a:extLst>
              <a:ext uri="{28A0092B-C50C-407E-A947-70E740481C1C}">
                <a14:useLocalDpi xmlns:a14="http://schemas.microsoft.com/office/drawing/2010/main" val="0"/>
              </a:ext>
            </a:extLst>
          </a:blip>
          <a:srcRect/>
          <a:stretch>
            <a:fillRect/>
          </a:stretch>
        </p:blipFill>
        <p:spPr bwMode="auto">
          <a:xfrm>
            <a:off x="771525" y="675084"/>
            <a:ext cx="8372475" cy="6210300"/>
          </a:xfrm>
          <a:prstGeom prst="rect">
            <a:avLst/>
          </a:prstGeom>
          <a:noFill/>
          <a:ln>
            <a:noFill/>
          </a:ln>
          <a:effectLst/>
          <a:extLst>
            <a:ext uri="{909E8E84-426E-40DD-AFC4-6F175D3DCCD1}">
              <a14:hiddenFill xmlns:a14="http://schemas.microsoft.com/office/drawing/2010/main">
                <a:solidFill>
                  <a:schemeClr val="accent1">
                    <a:alpha val="63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37" name="Rectangle 5">
            <a:extLst>
              <a:ext uri="{FF2B5EF4-FFF2-40B4-BE49-F238E27FC236}">
                <a16:creationId xmlns:a16="http://schemas.microsoft.com/office/drawing/2014/main" id="{47B518CC-C32E-9745-9EF4-A07FDE2E8406}"/>
              </a:ext>
            </a:extLst>
          </p:cNvPr>
          <p:cNvSpPr>
            <a:spLocks noGrp="1" noChangeArrowheads="1"/>
          </p:cNvSpPr>
          <p:nvPr>
            <p:ph type="body" idx="1"/>
          </p:nvPr>
        </p:nvSpPr>
        <p:spPr>
          <a:xfrm>
            <a:off x="1143000" y="990600"/>
            <a:ext cx="5943600" cy="4114800"/>
          </a:xfrm>
        </p:spPr>
        <p:txBody>
          <a:bodyPr/>
          <a:lstStyle/>
          <a:p>
            <a:pPr>
              <a:lnSpc>
                <a:spcPct val="110000"/>
              </a:lnSpc>
              <a:buFontTx/>
              <a:buNone/>
            </a:pPr>
            <a:r>
              <a:rPr lang="de-DE" altLang="de-DE" sz="2000" b="1" dirty="0">
                <a:solidFill>
                  <a:schemeClr val="bg1"/>
                </a:solidFill>
              </a:rPr>
              <a:t>Bedrohungssituationen:</a:t>
            </a:r>
            <a:endParaRPr lang="de-DE" altLang="de-DE" sz="2000" dirty="0">
              <a:solidFill>
                <a:schemeClr val="bg1"/>
              </a:solidFill>
            </a:endParaRPr>
          </a:p>
          <a:p>
            <a:pPr>
              <a:lnSpc>
                <a:spcPct val="110000"/>
              </a:lnSpc>
            </a:pPr>
            <a:r>
              <a:rPr lang="de-DE" altLang="de-DE" sz="2000" dirty="0">
                <a:solidFill>
                  <a:schemeClr val="bg1"/>
                </a:solidFill>
              </a:rPr>
              <a:t>bei meistens aufrechter Köperhaltung werden die Kopffedern aufgestellt und der Schwanz gespreizt</a:t>
            </a:r>
          </a:p>
          <a:p>
            <a:pPr>
              <a:lnSpc>
                <a:spcPct val="110000"/>
              </a:lnSpc>
            </a:pPr>
            <a:r>
              <a:rPr lang="de-DE" altLang="de-DE" sz="2000" dirty="0">
                <a:solidFill>
                  <a:schemeClr val="bg1"/>
                </a:solidFill>
              </a:rPr>
              <a:t>Kopf wird gedreht und gewendet</a:t>
            </a:r>
          </a:p>
          <a:p>
            <a:pPr>
              <a:lnSpc>
                <a:spcPct val="110000"/>
              </a:lnSpc>
            </a:pPr>
            <a:r>
              <a:rPr lang="de-DE" altLang="de-DE" sz="2000" dirty="0">
                <a:solidFill>
                  <a:schemeClr val="bg1"/>
                </a:solidFill>
              </a:rPr>
              <a:t>Zunge kann vorgeschleudert</a:t>
            </a:r>
          </a:p>
          <a:p>
            <a:pPr>
              <a:lnSpc>
                <a:spcPct val="80000"/>
              </a:lnSpc>
              <a:buFontTx/>
              <a:buNone/>
            </a:pPr>
            <a:r>
              <a:rPr lang="de-DE" altLang="de-DE" sz="2000" dirty="0">
                <a:solidFill>
                  <a:schemeClr val="bg1"/>
                </a:solidFill>
              </a:rPr>
              <a:t>     werden</a:t>
            </a:r>
          </a:p>
        </p:txBody>
      </p:sp>
      <p:sp>
        <p:nvSpPr>
          <p:cNvPr id="95242" name="Rectangle 10">
            <a:extLst>
              <a:ext uri="{FF2B5EF4-FFF2-40B4-BE49-F238E27FC236}">
                <a16:creationId xmlns:a16="http://schemas.microsoft.com/office/drawing/2014/main" id="{137AF584-5AAB-544F-8590-3130051F8511}"/>
              </a:ext>
            </a:extLst>
          </p:cNvPr>
          <p:cNvSpPr>
            <a:spLocks noChangeArrowheads="1"/>
          </p:cNvSpPr>
          <p:nvPr/>
        </p:nvSpPr>
        <p:spPr bwMode="auto">
          <a:xfrm>
            <a:off x="6324600" y="5410200"/>
            <a:ext cx="3048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64" charset="2"/>
              <a:buChar char=""/>
              <a:defRPr>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fontAlgn="base">
              <a:lnSpc>
                <a:spcPct val="12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fontAlgn="base">
              <a:lnSpc>
                <a:spcPct val="12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fontAlgn="base">
              <a:lnSpc>
                <a:spcPct val="12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fontAlgn="base">
              <a:lnSpc>
                <a:spcPct val="120000"/>
              </a:lnSpc>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buFontTx/>
              <a:buNone/>
            </a:pPr>
            <a:r>
              <a:rPr lang="de-DE" altLang="de-DE" u="none" dirty="0">
                <a:solidFill>
                  <a:schemeClr val="bg1"/>
                </a:solidFill>
                <a:sym typeface="Zapf Dingbats" pitchFamily="64" charset="2"/>
              </a:rPr>
              <a:t> </a:t>
            </a:r>
            <a:r>
              <a:rPr lang="de-DE" altLang="de-DE" u="none" dirty="0">
                <a:solidFill>
                  <a:schemeClr val="bg1"/>
                </a:solidFill>
              </a:rPr>
              <a:t>„</a:t>
            </a:r>
            <a:r>
              <a:rPr lang="de-DE" altLang="de-DE" u="none" dirty="0" err="1">
                <a:solidFill>
                  <a:schemeClr val="bg1"/>
                </a:solidFill>
              </a:rPr>
              <a:t>Schlangenmimikri</a:t>
            </a:r>
            <a:r>
              <a:rPr lang="de-DE" altLang="de-DE" u="none" dirty="0">
                <a:solidFill>
                  <a:schemeClr val="bg1"/>
                </a:solidFill>
              </a:rPr>
              <a:t>“</a:t>
            </a:r>
          </a:p>
        </p:txBody>
      </p:sp>
      <p:pic>
        <p:nvPicPr>
          <p:cNvPr id="95244" name="Picture 12">
            <a:extLst>
              <a:ext uri="{FF2B5EF4-FFF2-40B4-BE49-F238E27FC236}">
                <a16:creationId xmlns:a16="http://schemas.microsoft.com/office/drawing/2014/main" id="{C8F34374-268F-8247-8118-8A83505A8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388938" cy="3341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1755</Words>
  <Application>Microsoft Macintosh PowerPoint</Application>
  <PresentationFormat>Bildschirmpräsentation (4:3)</PresentationFormat>
  <Paragraphs>257</Paragraphs>
  <Slides>37</Slides>
  <Notes>37</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37</vt:i4>
      </vt:variant>
    </vt:vector>
  </HeadingPairs>
  <TitlesOfParts>
    <vt:vector size="44" baseType="lpstr">
      <vt:lpstr>Arial</vt:lpstr>
      <vt:lpstr>ＭＳ Ｐゴシック</vt:lpstr>
      <vt:lpstr>Zapf Dingbats</vt:lpstr>
      <vt:lpstr>Bank Gothic</vt:lpstr>
      <vt:lpstr>Verdana</vt:lpstr>
      <vt:lpstr>Helvetica</vt:lpstr>
      <vt:lpstr>Leere Präsentation</vt:lpstr>
      <vt:lpstr>PowerPoint-Präsentation</vt:lpstr>
      <vt:lpstr>PowerPoint-Präsentation</vt:lpstr>
      <vt:lpstr>Vogel des Jahres 2007</vt:lpstr>
      <vt:lpstr>PowerPoint-Präsentation</vt:lpstr>
      <vt:lpstr>PowerPoint-Präsentation</vt:lpstr>
      <vt:lpstr>PowerPoint-Präsentation</vt:lpstr>
      <vt:lpstr>Jynx torquilla:</vt:lpstr>
      <vt:lpstr>Jynx torquilla: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SVS 33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SVS 33</dc:creator>
  <cp:lastModifiedBy>Stefan Bachmann</cp:lastModifiedBy>
  <cp:revision>118</cp:revision>
  <dcterms:created xsi:type="dcterms:W3CDTF">2007-02-19T15:57:33Z</dcterms:created>
  <dcterms:modified xsi:type="dcterms:W3CDTF">2023-01-05T12:07:50Z</dcterms:modified>
</cp:coreProperties>
</file>