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98" r:id="rId4"/>
    <p:sldId id="311" r:id="rId5"/>
    <p:sldId id="308" r:id="rId6"/>
    <p:sldId id="309" r:id="rId7"/>
    <p:sldId id="312" r:id="rId8"/>
    <p:sldId id="310" r:id="rId9"/>
    <p:sldId id="313" r:id="rId10"/>
    <p:sldId id="289" r:id="rId11"/>
    <p:sldId id="314" r:id="rId12"/>
    <p:sldId id="316" r:id="rId13"/>
    <p:sldId id="318" r:id="rId14"/>
    <p:sldId id="319" r:id="rId15"/>
    <p:sldId id="304" r:id="rId16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P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46E"/>
    <a:srgbClr val="3B8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608" y="-1688"/>
      </p:cViewPr>
      <p:guideLst>
        <p:guide orient="horz" pos="2682"/>
        <p:guide orient="horz" pos="572"/>
        <p:guide orient="horz" pos="436"/>
        <p:guide orient="horz" pos="232"/>
        <p:guide orient="horz" pos="3906"/>
        <p:guide orient="horz" pos="4201"/>
        <p:guide orient="horz" pos="119"/>
        <p:guide orient="horz" pos="527"/>
        <p:guide pos="1633"/>
        <p:guide pos="385"/>
        <p:guide pos="4263"/>
        <p:guide pos="5511"/>
        <p:guide pos="113"/>
        <p:guide pos="2948"/>
        <p:guide pos="2880"/>
        <p:guide pos="3016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3B84F9-F01B-48F8-98D7-57AD32FEB415}" type="datetimeFigureOut">
              <a:rPr lang="de-CH"/>
              <a:pPr>
                <a:defRPr/>
              </a:pPr>
              <a:t>08.12.16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C1049E-8094-4339-B4A9-EEDB4A2679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3131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0D6195-C99D-441C-A214-6E262400F1CF}" type="datetimeFigureOut">
              <a:rPr lang="en-GB"/>
              <a:pPr>
                <a:defRPr/>
              </a:pPr>
              <a:t>08.12.16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42C88B-01B3-4416-893D-053384D2E0F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088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47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52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34541" y="4720307"/>
            <a:ext cx="5438140" cy="4442698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4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44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4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5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25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1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5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7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5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1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42C88B-01B3-4416-893D-053384D2E0F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08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657B82-2122-4E9D-B10C-9D687EE719C1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657B82-2122-4E9D-B10C-9D687EE719C1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657B82-2122-4E9D-B10C-9D687EE719C1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11188" y="2952000"/>
            <a:ext cx="8137525" cy="3240087"/>
          </a:xfrm>
        </p:spPr>
        <p:txBody>
          <a:bodyPr tIns="32400"/>
          <a:lstStyle>
            <a:lvl1pPr marL="0" indent="0">
              <a:spcBef>
                <a:spcPts val="0"/>
              </a:spcBef>
              <a:spcAft>
                <a:spcPts val="1210"/>
              </a:spcAft>
              <a:buNone/>
              <a:defRPr sz="3000"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spcAft>
                <a:spcPts val="500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spcAft>
                <a:spcPts val="1210"/>
              </a:spcAft>
              <a:buNone/>
              <a:defRPr sz="16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11188" y="1952625"/>
            <a:ext cx="8137525" cy="4248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|</a:t>
            </a:r>
            <a:fld id="{3D0115F6-3732-4596-8F7F-D24D614B271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952626"/>
            <a:ext cx="3960812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952626"/>
            <a:ext cx="3960813" cy="42481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|</a:t>
            </a:r>
            <a:fld id="{66FB51E8-57E9-4389-9DC2-10A558490F37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|</a:t>
            </a:r>
            <a:fld id="{CC93B192-8A44-4481-ADF1-2E1F2B491A8E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1952625"/>
            <a:ext cx="2124075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952625"/>
            <a:ext cx="5761038" cy="42481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|</a:t>
            </a:r>
            <a:fld id="{152E8BA8-8151-4142-B2A1-69AD1FE2FC2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1188" y="1952625"/>
            <a:ext cx="5905028" cy="42481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952625"/>
            <a:ext cx="1981200" cy="4248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 smtClean="0"/>
              <a:t>|</a:t>
            </a:r>
            <a:fld id="{117CF081-5D99-40D0-B934-FDC39FD54902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B2EE8AD8-D56E-45EB-99E2-2CCF51283985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657B82-2122-4E9D-B10C-9D687EE719C1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700ED-8522-4F83-9875-936FD71D3847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998BFA-F944-4C11-82FD-50A57D8496B6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EB789760-4F5F-4C5B-8FB9-8ECAB07A30C7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B5708697-7FF4-4C70-ADC8-CD4CF742565F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A4208D30-662C-4092-B077-A3393C60C469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|</a:t>
            </a:r>
            <a:fld id="{049A1766-3318-43F6-A5F2-FA85545A6A90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CH" smtClean="0"/>
              <a:t>04.03.2016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de-CH" smtClean="0"/>
              <a:t>|</a:t>
            </a:r>
            <a:fld id="{04657B82-2122-4E9D-B10C-9D687EE719C1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97" r:id="rId13"/>
    <p:sldLayoutId id="2147483696" r:id="rId14"/>
    <p:sldLayoutId id="2147483695" r:id="rId15"/>
    <p:sldLayoutId id="2147483694" r:id="rId16"/>
    <p:sldLayoutId id="2147483693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22_Subventionen\2010\Fotos\vPeter-Merian-Strasse_Blutbuche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0" y="5517232"/>
            <a:ext cx="9172922" cy="1008112"/>
          </a:xfrm>
          <a:solidFill>
            <a:schemeClr val="bg1">
              <a:alpha val="65000"/>
            </a:schemeClr>
          </a:solidFill>
        </p:spPr>
        <p:txBody>
          <a:bodyPr rtlCol="0">
            <a:normAutofit/>
          </a:bodyPr>
          <a:lstStyle/>
          <a:p>
            <a:pPr algn="ctr" defTabSz="342000" fontAlgn="auto">
              <a:buFont typeface="Arial" pitchFamily="34" charset="0"/>
              <a:buNone/>
              <a:defRPr/>
            </a:pPr>
            <a:r>
              <a:rPr lang="de-CH" dirty="0" smtClean="0"/>
              <a:t>Baumschutz der Stadt Basel</a:t>
            </a:r>
          </a:p>
          <a:p>
            <a:pPr lvl="2" algn="ctr" defTabSz="342000" fontAlgn="auto">
              <a:buFont typeface="Arial" pitchFamily="34" charset="0"/>
              <a:buNone/>
              <a:defRPr/>
            </a:pPr>
            <a:r>
              <a:rPr lang="de-CH" dirty="0" smtClean="0"/>
              <a:t>Dr. Yvonne Reisner, Stadtgärtnerei Basel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916832"/>
            <a:ext cx="6419056" cy="415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smtClean="0"/>
              <a:t>Ausgangslage</a:t>
            </a:r>
          </a:p>
          <a:p>
            <a:r>
              <a:rPr lang="de-CH" dirty="0"/>
              <a:t>ü</a:t>
            </a:r>
            <a:r>
              <a:rPr lang="de-CH" dirty="0" smtClean="0"/>
              <a:t>bergeordnete</a:t>
            </a:r>
            <a:r>
              <a:rPr lang="de-CH" dirty="0"/>
              <a:t>, stadträumliche </a:t>
            </a:r>
            <a:r>
              <a:rPr lang="de-CH" dirty="0" smtClean="0"/>
              <a:t>Einordnung</a:t>
            </a:r>
          </a:p>
          <a:p>
            <a:pPr marL="182880" lvl="1"/>
            <a:r>
              <a:rPr lang="de-CH" sz="2400" dirty="0" smtClean="0"/>
              <a:t>Raumanalyse</a:t>
            </a:r>
          </a:p>
          <a:p>
            <a:pPr marL="182880" lvl="1"/>
            <a:r>
              <a:rPr lang="de-CH" sz="2400" dirty="0" smtClean="0"/>
              <a:t>Platzverhältnisse im Strassenraum</a:t>
            </a:r>
          </a:p>
          <a:p>
            <a:pPr marL="182880" lvl="1"/>
            <a:r>
              <a:rPr lang="de-CH" sz="2400" dirty="0" smtClean="0"/>
              <a:t>Standortanalyse</a:t>
            </a:r>
          </a:p>
          <a:p>
            <a:pPr marL="182880" lvl="1"/>
            <a:endParaRPr lang="de-CH" sz="2400" u="sng" dirty="0"/>
          </a:p>
          <a:p>
            <a:pPr marL="182880" lvl="1"/>
            <a:r>
              <a:rPr lang="de-CH" sz="2400" b="1" dirty="0"/>
              <a:t>Eigenschaften von Bäumen</a:t>
            </a:r>
          </a:p>
          <a:p>
            <a:pPr marL="182880" lvl="1"/>
            <a:endParaRPr lang="de-CH" sz="2400" dirty="0"/>
          </a:p>
          <a:p>
            <a:pPr marL="182880" lvl="1"/>
            <a:r>
              <a:rPr lang="de-CH" sz="2400" dirty="0"/>
              <a:t>Baumartenauswahl</a:t>
            </a:r>
          </a:p>
          <a:p>
            <a:pPr marL="182880" lvl="1"/>
            <a:endParaRPr lang="de-CH" sz="2400" b="1" dirty="0">
              <a:solidFill>
                <a:srgbClr val="C00000"/>
              </a:solidFill>
            </a:endParaRPr>
          </a:p>
          <a:p>
            <a:pPr marL="182880" lvl="1"/>
            <a:endParaRPr lang="de-CH" sz="2400" u="sng" dirty="0"/>
          </a:p>
          <a:p>
            <a:pPr marL="182880" lvl="1"/>
            <a:endParaRPr lang="de-CH" sz="2400" dirty="0" smtClean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200" dirty="0">
                <a:solidFill>
                  <a:srgbClr val="34746E"/>
                </a:solidFill>
              </a:rPr>
              <a:t>Welcher Baum soll gepflanzt werden?</a:t>
            </a:r>
          </a:p>
        </p:txBody>
      </p:sp>
      <p:pic>
        <p:nvPicPr>
          <p:cNvPr id="4098" name="Picture 2" descr="\\bdgsitsvpbild1\BVD_Bilder\SF\Projekte\Abteilungen_SF\Gruenplanung\NLB\Baumbuch\Baumbuch_Baumarten\Liquidamber styraciflua\Baumfotos GS 8.-27.10.08 8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64735" y="456330"/>
            <a:ext cx="1357711" cy="20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bdgsitsvpbild1\BVD_Bilder\SF\Projekte\Abteilungen_SF\Gruenplanung\NLB\Baumbuch\Baumbuch_Baumarten\Liquidamber styraciflua\Baumfotos GS 8.-27.10.08 8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2688577"/>
            <a:ext cx="1526110" cy="22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bdgsitsvpbild1\BVD_Bilder\SF\Projekte\Abteilungen_SF\Gruenplanung\NLB\Baumbuch\Baumbuch_Baumarten\Liquidamber styraciflua\Baumfotos GS 8.-27.10.08 89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4999693"/>
            <a:ext cx="1526111" cy="18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bdgsitsvpbild1\BVD_Bilder\SF\Projekte\Abteilungen_SF\Gruenplanung\NLB\Baumbuch\Baumbuch_Baumarten\Liquidamber styraciflua\Baumfotos GS 8.-27.10.08 8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384322"/>
            <a:ext cx="1526110" cy="22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59832" y="6445472"/>
            <a:ext cx="4557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Amerikanische </a:t>
            </a:r>
            <a:r>
              <a:rPr lang="de-DE" sz="1400" b="1" dirty="0" err="1"/>
              <a:t>Amberbaum</a:t>
            </a:r>
            <a:r>
              <a:rPr lang="de-DE" sz="1400" dirty="0"/>
              <a:t> (</a:t>
            </a:r>
            <a:r>
              <a:rPr lang="de-DE" sz="1400" i="1" dirty="0" err="1"/>
              <a:t>Liquidambar</a:t>
            </a:r>
            <a:r>
              <a:rPr lang="de-DE" sz="1400" i="1" dirty="0"/>
              <a:t> </a:t>
            </a:r>
            <a:r>
              <a:rPr lang="de-DE" sz="1400" i="1" dirty="0" err="1"/>
              <a:t>styraciflua</a:t>
            </a:r>
            <a:r>
              <a:rPr lang="de-DE" sz="1400" dirty="0" smtClean="0"/>
              <a:t>)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9025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999029"/>
            <a:ext cx="5915000" cy="48072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26´300 öffentliche Bäume</a:t>
            </a:r>
            <a:r>
              <a:rPr lang="de-DE" dirty="0">
                <a:sym typeface="Wingdings" panose="05000000000000000000" pitchFamily="2" charset="2"/>
              </a:rPr>
              <a:t>, davon 11´000 an </a:t>
            </a:r>
            <a:r>
              <a:rPr lang="de-DE" dirty="0" err="1" smtClean="0">
                <a:sym typeface="Wingdings" panose="05000000000000000000" pitchFamily="2" charset="2"/>
              </a:rPr>
              <a:t>Strassen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CH" dirty="0" smtClean="0"/>
              <a:t>Baumkataster)</a:t>
            </a:r>
            <a:endParaRPr lang="de-CH" dirty="0">
              <a:sym typeface="Wingdings" panose="05000000000000000000" pitchFamily="2" charset="2"/>
            </a:endParaRP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/>
              <a:t>grosse Vielfalt verschiedener Baumarten (</a:t>
            </a:r>
            <a:r>
              <a:rPr lang="de-CH" dirty="0" smtClean="0"/>
              <a:t>453) 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/>
              <a:t>4 </a:t>
            </a:r>
            <a:r>
              <a:rPr lang="de-CH" dirty="0"/>
              <a:t>Gattungen dominierten das Bild: Linde, Ahorn, </a:t>
            </a:r>
            <a:r>
              <a:rPr lang="de-CH" dirty="0" smtClean="0"/>
              <a:t>Platane, Rosskastanie</a:t>
            </a:r>
            <a:endParaRPr lang="de-CH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i="1" dirty="0" err="1"/>
              <a:t>Tilia</a:t>
            </a:r>
            <a:r>
              <a:rPr lang="de-CH" dirty="0"/>
              <a:t> (</a:t>
            </a:r>
            <a:r>
              <a:rPr lang="de-CH" dirty="0" smtClean="0"/>
              <a:t>Linde): rund 4900 Linden, </a:t>
            </a:r>
            <a:r>
              <a:rPr lang="de-CH" dirty="0"/>
              <a:t>davon </a:t>
            </a:r>
            <a:r>
              <a:rPr lang="de-CH" dirty="0" smtClean="0"/>
              <a:t>3300 </a:t>
            </a:r>
            <a:r>
              <a:rPr lang="de-CH" dirty="0"/>
              <a:t>Krim-Linden (</a:t>
            </a:r>
            <a:r>
              <a:rPr lang="de-CH" i="1" dirty="0" err="1"/>
              <a:t>Tilia</a:t>
            </a:r>
            <a:r>
              <a:rPr lang="de-CH" i="1" dirty="0"/>
              <a:t> </a:t>
            </a:r>
            <a:r>
              <a:rPr lang="de-CH" i="1" dirty="0" err="1"/>
              <a:t>euchlora</a:t>
            </a:r>
            <a:r>
              <a:rPr lang="de-CH" dirty="0"/>
              <a:t>) </a:t>
            </a:r>
          </a:p>
          <a:p>
            <a:endParaRPr lang="de-CH" dirty="0" smtClean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>
                <a:solidFill>
                  <a:srgbClr val="34746E"/>
                </a:solidFill>
              </a:rPr>
              <a:t>Baumarten in Basel</a:t>
            </a:r>
          </a:p>
        </p:txBody>
      </p:sp>
      <p:pic>
        <p:nvPicPr>
          <p:cNvPr id="1026" name="Picture 2" descr="E:\2016_Vortrag_BirdLife\Tilia cordata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43" y="393254"/>
            <a:ext cx="2535957" cy="1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26823" y="1777109"/>
            <a:ext cx="221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rgbClr val="FFFF00"/>
                </a:solidFill>
              </a:rPr>
              <a:t>Winterlinde </a:t>
            </a:r>
            <a:r>
              <a:rPr lang="de-CH" sz="1400" dirty="0" smtClean="0">
                <a:solidFill>
                  <a:srgbClr val="FFFF00"/>
                </a:solidFill>
              </a:rPr>
              <a:t>(</a:t>
            </a:r>
            <a:r>
              <a:rPr lang="de-CH" sz="1400" i="1" dirty="0" err="1" smtClean="0">
                <a:solidFill>
                  <a:srgbClr val="FFFF00"/>
                </a:solidFill>
              </a:rPr>
              <a:t>Tilia</a:t>
            </a:r>
            <a:r>
              <a:rPr lang="de-CH" sz="1400" i="1" dirty="0" smtClean="0">
                <a:solidFill>
                  <a:srgbClr val="FFFF00"/>
                </a:solidFill>
              </a:rPr>
              <a:t> </a:t>
            </a:r>
            <a:r>
              <a:rPr lang="de-CH" sz="1400" i="1" dirty="0" err="1" smtClean="0">
                <a:solidFill>
                  <a:srgbClr val="FFFF00"/>
                </a:solidFill>
              </a:rPr>
              <a:t>cordata</a:t>
            </a:r>
            <a:r>
              <a:rPr lang="de-CH" sz="1400" dirty="0" smtClean="0">
                <a:solidFill>
                  <a:srgbClr val="FFFF00"/>
                </a:solidFill>
              </a:rPr>
              <a:t>)</a:t>
            </a:r>
            <a:endParaRPr lang="de-CH" sz="14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E:\2016_Vortrag_BirdLife\Tilia euchlor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43" y="2123331"/>
            <a:ext cx="2535957" cy="1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778044" y="3513523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FF00"/>
                </a:solidFill>
              </a:rPr>
              <a:t>Krim-Linde (</a:t>
            </a:r>
            <a:r>
              <a:rPr lang="de-CH" sz="1400" i="1" dirty="0" err="1" smtClean="0">
                <a:solidFill>
                  <a:srgbClr val="FFFF00"/>
                </a:solidFill>
              </a:rPr>
              <a:t>Tilia</a:t>
            </a:r>
            <a:r>
              <a:rPr lang="de-CH" sz="1400" i="1" dirty="0" smtClean="0">
                <a:solidFill>
                  <a:srgbClr val="FFFF00"/>
                </a:solidFill>
              </a:rPr>
              <a:t> </a:t>
            </a:r>
            <a:r>
              <a:rPr lang="de-CH" sz="1400" i="1" dirty="0" err="1" smtClean="0">
                <a:solidFill>
                  <a:srgbClr val="FFFF00"/>
                </a:solidFill>
              </a:rPr>
              <a:t>euchlora</a:t>
            </a:r>
            <a:r>
              <a:rPr lang="de-CH" sz="14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29" name="Picture 5" descr="O:\SF\Projekte\Abteilungen_SF\Gruenplanung\NLB\Baumbuch\Baumbuch_Baumarten\Tilia platyphyllos\Baumfotos GS 8.-27.10.08 5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235" y="3845480"/>
            <a:ext cx="1991765" cy="29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944691" y="6490856"/>
            <a:ext cx="2715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Sommerlinde</a:t>
            </a:r>
            <a:r>
              <a:rPr lang="de-CH" sz="1400" dirty="0" smtClean="0">
                <a:solidFill>
                  <a:srgbClr val="FFFF00"/>
                </a:solidFill>
              </a:rPr>
              <a:t> (</a:t>
            </a:r>
            <a:r>
              <a:rPr lang="de-CH" sz="1400" i="1" dirty="0" err="1" smtClean="0">
                <a:solidFill>
                  <a:srgbClr val="FFFF00"/>
                </a:solidFill>
              </a:rPr>
              <a:t>Tilia</a:t>
            </a:r>
            <a:r>
              <a:rPr lang="de-CH" sz="1400" i="1" dirty="0" smtClean="0">
                <a:solidFill>
                  <a:srgbClr val="FFFF00"/>
                </a:solidFill>
              </a:rPr>
              <a:t> </a:t>
            </a:r>
            <a:r>
              <a:rPr lang="de-CH" sz="1400" i="1" dirty="0" err="1" smtClean="0">
                <a:solidFill>
                  <a:srgbClr val="FFFF00"/>
                </a:solidFill>
              </a:rPr>
              <a:t>platyphyllos</a:t>
            </a:r>
            <a:r>
              <a:rPr lang="de-CH" sz="1400" dirty="0" smtClean="0"/>
              <a:t>)</a:t>
            </a:r>
            <a:endParaRPr lang="de-CH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96752"/>
            <a:ext cx="6131024" cy="5280248"/>
          </a:xfrm>
        </p:spPr>
        <p:txBody>
          <a:bodyPr>
            <a:normAutofit/>
          </a:bodyPr>
          <a:lstStyle/>
          <a:p>
            <a:r>
              <a:rPr lang="de-CH" dirty="0" smtClean="0"/>
              <a:t>Ahorn: rund 4200</a:t>
            </a:r>
          </a:p>
          <a:p>
            <a:pPr marL="0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Spitzahorn dominiert, </a:t>
            </a:r>
            <a:r>
              <a:rPr lang="de-CH" dirty="0"/>
              <a:t>gefolgt von </a:t>
            </a:r>
            <a:r>
              <a:rPr lang="de-CH" dirty="0" smtClean="0"/>
              <a:t>Feld-  </a:t>
            </a:r>
            <a:r>
              <a:rPr lang="de-CH" dirty="0"/>
              <a:t>und </a:t>
            </a:r>
            <a:r>
              <a:rPr lang="de-CH" dirty="0" smtClean="0"/>
              <a:t>Bergahorn, </a:t>
            </a:r>
            <a:r>
              <a:rPr lang="de-CH" i="1" dirty="0"/>
              <a:t>Acer </a:t>
            </a:r>
            <a:r>
              <a:rPr lang="de-CH" i="1" dirty="0" err="1" smtClean="0"/>
              <a:t>opalus</a:t>
            </a:r>
            <a:r>
              <a:rPr lang="de-CH" dirty="0" smtClean="0"/>
              <a:t>.</a:t>
            </a:r>
            <a:endParaRPr lang="de-CH" dirty="0">
              <a:sym typeface="Wingdings" panose="05000000000000000000" pitchFamily="2" charset="2"/>
            </a:endParaRPr>
          </a:p>
          <a:p>
            <a:endParaRPr lang="de-CH" dirty="0" smtClean="0"/>
          </a:p>
          <a:p>
            <a:r>
              <a:rPr lang="de-CH" dirty="0" smtClean="0"/>
              <a:t>Platanen: gut 2000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 "typischer" Strassenbaum</a:t>
            </a:r>
          </a:p>
          <a:p>
            <a:endParaRPr lang="de-CH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Rosskastanie: gut 2000. 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neben </a:t>
            </a:r>
            <a:r>
              <a:rPr lang="de-CH" i="1" dirty="0"/>
              <a:t>A. </a:t>
            </a:r>
            <a:r>
              <a:rPr lang="de-CH" i="1" dirty="0" err="1" smtClean="0"/>
              <a:t>hyppocastanus</a:t>
            </a:r>
            <a:r>
              <a:rPr lang="de-CH" i="1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weitere Arten, z.B. </a:t>
            </a:r>
            <a:r>
              <a:rPr lang="de-DE" i="1" dirty="0" err="1" smtClean="0">
                <a:sym typeface="Wingdings" panose="05000000000000000000" pitchFamily="2" charset="2"/>
              </a:rPr>
              <a:t>Aesculus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flava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(gelbe Rosskastanie)  kein Befall mit Miniermotten.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CH" dirty="0" smtClean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pic>
        <p:nvPicPr>
          <p:cNvPr id="7" name="Picture 4" descr="E:\2016_Vortrag_BirdLife\Acer platanoid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2095872" cy="31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16665" y="324581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FF00"/>
                </a:solidFill>
              </a:rPr>
              <a:t>Acer </a:t>
            </a:r>
            <a:r>
              <a:rPr lang="de-CH" sz="1400" dirty="0" err="1" smtClean="0">
                <a:solidFill>
                  <a:srgbClr val="FFFF00"/>
                </a:solidFill>
              </a:rPr>
              <a:t>platanoides</a:t>
            </a:r>
            <a:endParaRPr lang="de-CH" sz="1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2016_Vortrag_BirdLife\Platanus hispanic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58" y="5229200"/>
            <a:ext cx="2416986" cy="16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70385" y="6481665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solidFill>
                  <a:srgbClr val="FFFF00"/>
                </a:solidFill>
              </a:rPr>
              <a:t>Platanus</a:t>
            </a:r>
            <a:r>
              <a:rPr lang="de-CH" sz="1400" dirty="0" smtClean="0">
                <a:solidFill>
                  <a:srgbClr val="FFFF00"/>
                </a:solidFill>
              </a:rPr>
              <a:t> </a:t>
            </a:r>
            <a:r>
              <a:rPr lang="de-CH" sz="1400" dirty="0" err="1" smtClean="0">
                <a:solidFill>
                  <a:srgbClr val="FFFF00"/>
                </a:solidFill>
              </a:rPr>
              <a:t>hispanica</a:t>
            </a:r>
            <a:endParaRPr lang="de-CH" sz="14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O:\SF\Projekte\Abteilungen_SF\Gruenplanung\NLB\Baumbuch\Baumbuch_Baumarten\Aesculus hippocastanum\Aesculus hippocastanum\_MG_1527_Stadtgärtnerei_8-5-08_72dp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58" y="3595117"/>
            <a:ext cx="2404434" cy="16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742086" y="4891240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solidFill>
                  <a:srgbClr val="FFFF00"/>
                </a:solidFill>
              </a:rPr>
              <a:t>Aesculus</a:t>
            </a:r>
            <a:r>
              <a:rPr lang="de-CH" sz="1400" dirty="0" smtClean="0">
                <a:solidFill>
                  <a:srgbClr val="FFFF00"/>
                </a:solidFill>
              </a:rPr>
              <a:t> </a:t>
            </a:r>
            <a:r>
              <a:rPr lang="de-CH" sz="1400" dirty="0" err="1" smtClean="0">
                <a:solidFill>
                  <a:srgbClr val="FFFF00"/>
                </a:solidFill>
              </a:rPr>
              <a:t>hyppocastanum</a:t>
            </a:r>
            <a:endParaRPr lang="de-CH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6516432" cy="4925144"/>
          </a:xfrm>
        </p:spPr>
        <p:txBody>
          <a:bodyPr>
            <a:normAutofit fontScale="92500"/>
          </a:bodyPr>
          <a:lstStyle/>
          <a:p>
            <a:r>
              <a:rPr lang="de-CH" dirty="0" smtClean="0"/>
              <a:t>Vielfalt der Stadt (Unterschied Garten, Park oder Strassenraum)</a:t>
            </a:r>
          </a:p>
          <a:p>
            <a:r>
              <a:rPr lang="de-CH" dirty="0" smtClean="0"/>
              <a:t>Einheimische Arten</a:t>
            </a:r>
            <a:r>
              <a:rPr lang="de-CH" dirty="0" smtClean="0">
                <a:sym typeface="Wingdings" panose="05000000000000000000" pitchFamily="2" charset="2"/>
              </a:rPr>
              <a:t> hoher Wert für Fauna, Stadtklima 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Historische Aspekte z.B. Gartendenkmalpflege, Zusammenhang mit historischen Gebäuden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Veränderungen Klima – beeinflusst die Artenwahl Bsp. Hopfenbuche, Flaumeiche, Zerr-Eiche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Gefahren: Krankheiten, Schädlinge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de-CH" dirty="0" smtClean="0">
                <a:sym typeface="Wingdings" panose="05000000000000000000" pitchFamily="2" charset="2"/>
              </a:rPr>
              <a:t>Einheimisch ist wertvoll, Artenvielfalt ist wichtig</a:t>
            </a:r>
          </a:p>
          <a:p>
            <a:pPr>
              <a:buFont typeface="Wingdings"/>
              <a:buChar char="à"/>
            </a:pPr>
            <a:r>
              <a:rPr lang="de-CH" dirty="0" smtClean="0">
                <a:sym typeface="Wingdings" panose="05000000000000000000" pitchFamily="2" charset="2"/>
              </a:rPr>
              <a:t>Sorgfältige Auswahl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4746E"/>
                </a:solidFill>
                <a:sym typeface="Wingdings" panose="05000000000000000000" pitchFamily="2" charset="2"/>
              </a:rPr>
              <a:t>einheimisch - nicht einheimisch </a:t>
            </a:r>
            <a:endParaRPr lang="de-CH" dirty="0">
              <a:solidFill>
                <a:srgbClr val="34746E"/>
              </a:solidFill>
              <a:sym typeface="Wingdings" panose="05000000000000000000" pitchFamily="2" charset="2"/>
            </a:endParaRPr>
          </a:p>
        </p:txBody>
      </p:sp>
      <p:pic>
        <p:nvPicPr>
          <p:cNvPr id="2051" name="Picture 3" descr="I:\21_Pflanzenschutz\Krankheiten und Schäden\Eschentriebsterben\2012\Eschentriebsterben 02 Langenbruck Schöntalstrasse 2011 07 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632" y="3110592"/>
            <a:ext cx="2170368" cy="32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86708" y="6395803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Eschentriebsterben</a:t>
            </a:r>
            <a:endParaRPr lang="de-CH" sz="1600" dirty="0"/>
          </a:p>
        </p:txBody>
      </p:sp>
      <p:pic>
        <p:nvPicPr>
          <p:cNvPr id="9" name="Picture 2" descr="I:\21_Pflanzenschutz\Krankheiten und Schäden\ALB_CLB\Asiatischer Laubholzbockkäfer\ALB Öffentlichkeitsarbeit\WSL Fotos für Webseite\ALB_001_WS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632" y="1628800"/>
            <a:ext cx="2170368" cy="14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0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908720"/>
            <a:ext cx="5842992" cy="4536504"/>
          </a:xfrm>
        </p:spPr>
        <p:txBody>
          <a:bodyPr>
            <a:normAutofit/>
          </a:bodyPr>
          <a:lstStyle/>
          <a:p>
            <a:r>
              <a:rPr lang="de-CH" dirty="0" smtClean="0">
                <a:sym typeface="Wingdings" panose="05000000000000000000" pitchFamily="2" charset="2"/>
              </a:rPr>
              <a:t>Baumschutzgesetz gutes Steuerungsinstrument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oft greifen auch Naturschutzgesetze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Standort und Nutzung wichtig (Vorgarten, Kreuzung, Spielplatz etc.)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viele Beteiligte</a:t>
            </a:r>
          </a:p>
          <a:p>
            <a:r>
              <a:rPr lang="de-CH" dirty="0">
                <a:sym typeface="Wingdings" panose="05000000000000000000" pitchFamily="2" charset="2"/>
              </a:rPr>
              <a:t>v</a:t>
            </a:r>
            <a:r>
              <a:rPr lang="de-CH" dirty="0" smtClean="0">
                <a:sym typeface="Wingdings" panose="05000000000000000000" pitchFamily="2" charset="2"/>
              </a:rPr>
              <a:t>iele Gespräche</a:t>
            </a:r>
          </a:p>
          <a:p>
            <a:r>
              <a:rPr lang="de-CH" dirty="0" smtClean="0">
                <a:sym typeface="Wingdings" panose="05000000000000000000" pitchFamily="2" charset="2"/>
              </a:rPr>
              <a:t>Überzeugungsarbeit</a:t>
            </a:r>
          </a:p>
          <a:p>
            <a:r>
              <a:rPr lang="de-CH" dirty="0">
                <a:sym typeface="Wingdings" panose="05000000000000000000" pitchFamily="2" charset="2"/>
              </a:rPr>
              <a:t>g</a:t>
            </a:r>
            <a:r>
              <a:rPr lang="de-CH" dirty="0" smtClean="0">
                <a:sym typeface="Wingdings" panose="05000000000000000000" pitchFamily="2" charset="2"/>
              </a:rPr>
              <a:t>ute Begründungen</a:t>
            </a:r>
          </a:p>
          <a:p>
            <a:r>
              <a:rPr lang="de-CH" dirty="0">
                <a:sym typeface="Wingdings" panose="05000000000000000000" pitchFamily="2" charset="2"/>
              </a:rPr>
              <a:t>g</a:t>
            </a:r>
            <a:r>
              <a:rPr lang="de-CH" dirty="0" smtClean="0">
                <a:sym typeface="Wingdings" panose="05000000000000000000" pitchFamily="2" charset="2"/>
              </a:rPr>
              <a:t>ute Lösungen</a:t>
            </a:r>
            <a:endParaRPr lang="de-CH" dirty="0">
              <a:sym typeface="Wingdings" panose="05000000000000000000" pitchFamily="2" charset="2"/>
            </a:endParaRPr>
          </a:p>
        </p:txBody>
      </p:sp>
      <p:pic>
        <p:nvPicPr>
          <p:cNvPr id="3074" name="Picture 2" descr="I:\13_Naturschutz\Öffentlichkeitsarbeit\2016_Vortrag_BirdLife\Dorrenbachpromenad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8341" y="476672"/>
            <a:ext cx="2733799" cy="41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3_Naturschutz\Öffentlichkeitsarbeit\2016_Vortrag_BirdLife\2016-08-08_PHO_EMP_Bepflanzung Signalstrasse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00" y="4649055"/>
            <a:ext cx="2731840" cy="20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13_Naturschutz\Biotopverbundkonzept\Workshop_Projektbegleitgruppe\Workshop 3 - Mai 2012\Fotos\Bild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" y="5519007"/>
            <a:ext cx="1562247" cy="117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13_Naturschutz\Biotopverbundkonzept\Workshop_Projektbegleitgruppe\Workshop 4 - April 2013\Fotos\IMG_62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1097" y="5519007"/>
            <a:ext cx="1577995" cy="11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15_Baugesuche\Permanente Bauliche Anlagen\Engelgasse\IMG_63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434" y="5519007"/>
            <a:ext cx="1577995" cy="11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:\6_Exkursionen\Novatis Campus 2007\PICT22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476" y="5519007"/>
            <a:ext cx="1577994" cy="11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8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8137525" cy="791418"/>
          </a:xfrm>
        </p:spPr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Biotopverbundkonzept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Picture 7" descr="101-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0475913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11413" y="6308725"/>
            <a:ext cx="65532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de-DE" altLang="de-DE" sz="2400" smtClean="0">
                <a:solidFill>
                  <a:schemeClr val="bg1"/>
                </a:solidFill>
                <a:latin typeface="Arial" charset="0"/>
              </a:rPr>
              <a:t>Besten Dank für Ihre Aufmerksamkeit</a:t>
            </a:r>
            <a:endParaRPr lang="de-CH" altLang="de-DE" sz="240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8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33400"/>
            <a:ext cx="6273598" cy="990600"/>
          </a:xfrm>
        </p:spPr>
        <p:txBody>
          <a:bodyPr/>
          <a:lstStyle/>
          <a:p>
            <a:pPr algn="ctr"/>
            <a:r>
              <a:rPr lang="de-CH" dirty="0" smtClean="0">
                <a:solidFill>
                  <a:srgbClr val="34746E"/>
                </a:solidFill>
              </a:rPr>
              <a:t>Baumschutzgesetz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988840"/>
            <a:ext cx="5698976" cy="45136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dirty="0"/>
              <a:t>s</a:t>
            </a:r>
            <a:r>
              <a:rPr lang="de-CH" sz="2200" dirty="0" smtClean="0"/>
              <a:t>tammt von 1980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200" dirty="0" smtClean="0"/>
              <a:t>Qualität </a:t>
            </a:r>
            <a:r>
              <a:rPr lang="de-DE" sz="2200" dirty="0"/>
              <a:t>des </a:t>
            </a:r>
            <a:r>
              <a:rPr lang="de-DE" sz="2200" dirty="0" smtClean="0"/>
              <a:t>Lebensraumes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200" dirty="0" smtClean="0"/>
              <a:t>Bäume sind zu </a:t>
            </a:r>
            <a:r>
              <a:rPr lang="de-DE" sz="2200" dirty="0"/>
              <a:t>erhalten </a:t>
            </a:r>
            <a:r>
              <a:rPr lang="de-CH" sz="2200" dirty="0"/>
              <a:t>und möglichst zu </a:t>
            </a:r>
            <a:r>
              <a:rPr lang="de-CH" sz="2200" dirty="0" smtClean="0"/>
              <a:t>vermehren</a:t>
            </a:r>
            <a:endParaRPr lang="de-DE" sz="2200" dirty="0" smtClean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u="sng" dirty="0"/>
              <a:t>Baumschutzgebiete</a:t>
            </a:r>
            <a:r>
              <a:rPr lang="de-CH" sz="2200" dirty="0"/>
              <a:t>: </a:t>
            </a:r>
            <a:r>
              <a:rPr lang="de-CH" sz="2200" dirty="0" smtClean="0"/>
              <a:t>Zonenplan </a:t>
            </a:r>
            <a:r>
              <a:rPr lang="de-CH" sz="2200" dirty="0" smtClean="0">
                <a:sym typeface="Wingdings" panose="05000000000000000000" pitchFamily="2" charset="2"/>
              </a:rPr>
              <a:t> </a:t>
            </a:r>
            <a:r>
              <a:rPr lang="de-CH" sz="2200" dirty="0">
                <a:sym typeface="Wingdings" panose="05000000000000000000" pitchFamily="2" charset="2"/>
              </a:rPr>
              <a:t>Bäume mit </a:t>
            </a:r>
            <a:r>
              <a:rPr lang="de-CH" sz="2200" dirty="0" smtClean="0">
                <a:sym typeface="Wingdings" panose="05000000000000000000" pitchFamily="2" charset="2"/>
              </a:rPr>
              <a:t>Umfang </a:t>
            </a:r>
            <a:r>
              <a:rPr lang="de-CH" sz="2200" dirty="0">
                <a:sym typeface="Wingdings" panose="05000000000000000000" pitchFamily="2" charset="2"/>
              </a:rPr>
              <a:t>&gt; 50 cm </a:t>
            </a:r>
            <a:r>
              <a:rPr lang="de-CH" sz="2200" dirty="0" smtClean="0">
                <a:sym typeface="Wingdings" panose="05000000000000000000" pitchFamily="2" charset="2"/>
              </a:rPr>
              <a:t>geschützt</a:t>
            </a:r>
            <a:endParaRPr lang="de-CH" sz="2200" dirty="0">
              <a:sym typeface="Wingdings" panose="05000000000000000000" pitchFamily="2" charset="2"/>
            </a:endParaRP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u="sng" dirty="0">
                <a:sym typeface="Wingdings" panose="05000000000000000000" pitchFamily="2" charset="2"/>
              </a:rPr>
              <a:t>«Übrige Gebiete» </a:t>
            </a:r>
            <a:r>
              <a:rPr lang="de-CH" sz="2200" dirty="0">
                <a:sym typeface="Wingdings" panose="05000000000000000000" pitchFamily="2" charset="2"/>
              </a:rPr>
              <a:t>in der Stadt </a:t>
            </a:r>
            <a:r>
              <a:rPr lang="de-CH" sz="2200" dirty="0" smtClean="0">
                <a:sym typeface="Wingdings" panose="05000000000000000000" pitchFamily="2" charset="2"/>
              </a:rPr>
              <a:t>Basel: Bäume mit Umfang &gt;90 </a:t>
            </a:r>
            <a:r>
              <a:rPr lang="de-CH" sz="2200" dirty="0">
                <a:sym typeface="Wingdings" panose="05000000000000000000" pitchFamily="2" charset="2"/>
              </a:rPr>
              <a:t>cm geschützt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dirty="0" smtClean="0">
                <a:sym typeface="Wingdings" panose="05000000000000000000" pitchFamily="2" charset="2"/>
              </a:rPr>
              <a:t>Vollzug bei der Stadtgärtnerei Basel</a:t>
            </a:r>
            <a:endParaRPr lang="de-CH" dirty="0"/>
          </a:p>
          <a:p>
            <a:pPr marL="36000" indent="-457200">
              <a:buFont typeface="Symbol" panose="05050102010706020507" pitchFamily="18" charset="2"/>
              <a:buChar char="-"/>
            </a:pPr>
            <a:endParaRPr lang="de-CH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2052" name="Picture 4" descr="I:\13_Naturschutz\Öffentlichkeitsarbeit\2016_Vortrag_BirdLife\Bild 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598" y="2698142"/>
            <a:ext cx="2870402" cy="38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22_Subventionen\2013\Rundfahrt_Juni_2013\Mittlere STrasse 15\DSC_04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598" y="681174"/>
            <a:ext cx="2888658" cy="19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33400"/>
            <a:ext cx="7380313" cy="9906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>
                <a:solidFill>
                  <a:srgbClr val="34746E"/>
                </a:solidFill>
              </a:rPr>
              <a:t>Allmend – öffentliche Bäume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0565" y="2348880"/>
            <a:ext cx="5976663" cy="41764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err="1"/>
              <a:t>Baumfällgesuche</a:t>
            </a:r>
            <a:endParaRPr lang="de-CH" dirty="0"/>
          </a:p>
          <a:p>
            <a:pPr marL="731520" lvl="3" indent="-457200">
              <a:spcBef>
                <a:spcPts val="1200"/>
              </a:spcBef>
              <a:buSzPct val="85000"/>
              <a:buFont typeface="Symbol" panose="05050102010706020507" pitchFamily="18" charset="2"/>
              <a:buChar char="-"/>
            </a:pPr>
            <a:r>
              <a:rPr lang="de-CH" sz="2000" dirty="0" smtClean="0"/>
              <a:t>regulärer </a:t>
            </a:r>
            <a:r>
              <a:rPr lang="de-CH" sz="2000" dirty="0"/>
              <a:t>Unterhalt der Stadtgärtnerei </a:t>
            </a:r>
            <a:r>
              <a:rPr lang="de-CH" sz="2000" dirty="0">
                <a:sym typeface="Wingdings" panose="05000000000000000000" pitchFamily="2" charset="2"/>
              </a:rPr>
              <a:t>  Baumschutzkommission</a:t>
            </a:r>
            <a:endParaRPr lang="de-CH" sz="2000" dirty="0"/>
          </a:p>
          <a:p>
            <a:pPr marL="731520" lvl="3" indent="-457200">
              <a:spcBef>
                <a:spcPts val="1200"/>
              </a:spcBef>
              <a:buSzPct val="85000"/>
              <a:buFont typeface="Symbol" panose="05050102010706020507" pitchFamily="18" charset="2"/>
              <a:buChar char="-"/>
            </a:pPr>
            <a:r>
              <a:rPr lang="de-CH" sz="2000" dirty="0"/>
              <a:t>Bauvorhaben (z.B. Strassen, Plätze) -</a:t>
            </a:r>
            <a:r>
              <a:rPr lang="de-CH" sz="2000" dirty="0">
                <a:sym typeface="Wingdings" panose="05000000000000000000" pitchFamily="2" charset="2"/>
              </a:rPr>
              <a:t> Tiefbauamt, Publikation im Kantonsblatt</a:t>
            </a:r>
            <a:endParaRPr lang="de-CH" sz="2000" dirty="0"/>
          </a:p>
          <a:p>
            <a:pPr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400" dirty="0"/>
              <a:t>Baumschutzgesetz: sehr gute Grundlage </a:t>
            </a:r>
          </a:p>
          <a:p>
            <a:pPr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400" dirty="0" smtClean="0"/>
              <a:t>Anzahl Ersatzbäume und Baumarten</a:t>
            </a:r>
          </a:p>
          <a:p>
            <a:pPr marL="560070" lvl="1" indent="-285750">
              <a:buFont typeface="Symbol" panose="05050102010706020507" pitchFamily="18" charset="2"/>
              <a:buChar char="-"/>
            </a:pPr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pic>
        <p:nvPicPr>
          <p:cNvPr id="4100" name="Picture 4" descr="\\bdgsitsvpbild1\BVD_Bilder\SF\Projekte\Abteilungen_SF\Gruenplanung\NLB\Biotopverbund\2010-10-21 Wiese\IMG_0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228" y="3140967"/>
            <a:ext cx="2754205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bdgsitsvpbild1\BVD_Bilder\SF\Projekte\Abteilungen_SF\Gruenplanung\NLB\kantonales_Inventar\Naturobjekte_komprimiert\325\325-0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3" y="433239"/>
            <a:ext cx="1759496" cy="26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5410944" cy="519336"/>
          </a:xfrm>
        </p:spPr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Baumschutz auf Baustellen</a:t>
            </a:r>
            <a:endParaRPr lang="de-CH" sz="20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I:\13_Naturschutz\Öffentlichkeitsarbeit\2016_Vortrag_BirdLife\P10107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905" y="4077071"/>
            <a:ext cx="4128702" cy="27809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5" name="Picture 5" descr="I:\13_Naturschutz\Öffentlichkeitsarbeit\2016_Vortrag_BirdLife\P906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904" y="1268760"/>
            <a:ext cx="4128702" cy="2698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I:\13_Naturschutz\Öffentlichkeitsarbeit\2016_Vortrag_BirdLife\Bea Musy_101202_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4032448" cy="26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5_Baugesuche\BBG\K\Kettenackerweg 36\9073897_Kettenackerweg 36\Verstoss Baumschutz\00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77072"/>
            <a:ext cx="403244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4435" y="6381328"/>
            <a:ext cx="241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rgbClr val="FFFF00"/>
                </a:solidFill>
              </a:rPr>
              <a:t>u</a:t>
            </a:r>
            <a:r>
              <a:rPr lang="de-CH" sz="1400" dirty="0" smtClean="0">
                <a:solidFill>
                  <a:srgbClr val="FFFF00"/>
                </a:solidFill>
              </a:rPr>
              <a:t>ngut, Wurzeln grob verletzt</a:t>
            </a:r>
            <a:endParaRPr lang="de-CH" sz="1400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50122" y="6381328"/>
            <a:ext cx="2441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FF00"/>
                </a:solidFill>
              </a:rPr>
              <a:t>vorbildlich, mit Wurzelschutz</a:t>
            </a:r>
            <a:endParaRPr lang="de-CH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48680"/>
            <a:ext cx="4860032" cy="9906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>
                <a:solidFill>
                  <a:srgbClr val="34746E"/>
                </a:solidFill>
              </a:rPr>
              <a:t>Privatbäume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700808"/>
            <a:ext cx="6048673" cy="185236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dirty="0"/>
              <a:t>grosser Baumbestand in </a:t>
            </a:r>
            <a:r>
              <a:rPr lang="de-CH" sz="2200" dirty="0" smtClean="0"/>
              <a:t>Gärten, Vorgärten</a:t>
            </a:r>
            <a:endParaRPr lang="de-CH" sz="2200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dirty="0"/>
              <a:t>stark unter Druck </a:t>
            </a:r>
            <a:r>
              <a:rPr lang="de-CH" sz="2200" dirty="0" smtClean="0"/>
              <a:t>- </a:t>
            </a:r>
            <a:r>
              <a:rPr lang="de-CH" sz="2200" dirty="0" smtClean="0">
                <a:sym typeface="Wingdings" panose="05000000000000000000" pitchFamily="2" charset="2"/>
              </a:rPr>
              <a:t> </a:t>
            </a:r>
            <a:r>
              <a:rPr lang="de-CH" sz="2200" dirty="0">
                <a:sym typeface="Wingdings" panose="05000000000000000000" pitchFamily="2" charset="2"/>
              </a:rPr>
              <a:t>Verdichtung nach Innen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sz="2200" dirty="0">
                <a:sym typeface="Wingdings" panose="05000000000000000000" pitchFamily="2" charset="2"/>
              </a:rPr>
              <a:t>Baumschutzgesetz nennt 4 </a:t>
            </a:r>
            <a:r>
              <a:rPr lang="de-CH" sz="2200" dirty="0" err="1">
                <a:sym typeface="Wingdings" panose="05000000000000000000" pitchFamily="2" charset="2"/>
              </a:rPr>
              <a:t>Fällgründe</a:t>
            </a:r>
            <a:r>
              <a:rPr lang="de-CH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0" y="3429000"/>
            <a:ext cx="9234134" cy="3085957"/>
            <a:chOff x="0" y="3621381"/>
            <a:chExt cx="9234134" cy="3085957"/>
          </a:xfrm>
        </p:grpSpPr>
        <p:pic>
          <p:nvPicPr>
            <p:cNvPr id="4" name="Picture 2" descr="I:\14_Baumschutz_Gartendenkmalpflege\rekurse.einsprachen-Beschwerden\Mittlere Strasse 66\2015-01-29_Fotos_BSK_Mittlere Strasse 66\IMG_6436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1583" y="5051415"/>
              <a:ext cx="1878930" cy="16559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I:\14_Baumschutz_Gartendenkmalpflege\Ras Baumschutz\Korrespondenzen Ras\Brunngässlein_Astausbruch Rosskastanie\20160907_13170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437113"/>
              <a:ext cx="2942448" cy="22702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:\14_Baumschutz_Gartendenkmalpflege\Ras Baumschutz\Korrespondenzen Ras\Mohrhaldenstrasse 131\Fotos Mohrhaldenstrasse 131\IMG_217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362" y="3621381"/>
              <a:ext cx="2314468" cy="30859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827584" y="6346624"/>
              <a:ext cx="731290" cy="307777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de-CH" sz="1400" dirty="0" smtClean="0">
                  <a:solidFill>
                    <a:srgbClr val="C00000"/>
                  </a:solidFill>
                </a:rPr>
                <a:t>Gefahr</a:t>
              </a:r>
              <a:endParaRPr lang="de-CH" sz="1400" dirty="0">
                <a:solidFill>
                  <a:srgbClr val="C00000"/>
                </a:solidFill>
              </a:endParaRPr>
            </a:p>
          </p:txBody>
        </p:sp>
        <p:pic>
          <p:nvPicPr>
            <p:cNvPr id="3077" name="Picture 5" descr="I:\14_Baumschutz_Gartendenkmalpflege\Ras Baumschutz\Korrespondenzen Ras\Mühlestiegrain 50\IMG_090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2448" y="3621381"/>
              <a:ext cx="2225065" cy="30859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3013985" y="6361582"/>
              <a:ext cx="1846980" cy="307777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C00000"/>
                  </a:solidFill>
                </a:defRPr>
              </a:lvl1pPr>
            </a:lstStyle>
            <a:p>
              <a:r>
                <a:rPr lang="de-CH" dirty="0"/>
                <a:t>Pflege Baumbestand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167514" y="6361583"/>
              <a:ext cx="1276247" cy="307777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C00000"/>
                  </a:solidFill>
                </a:defRPr>
              </a:lvl1pPr>
            </a:lstStyle>
            <a:p>
              <a:r>
                <a:rPr lang="de-CH" dirty="0"/>
                <a:t>Wohnhygiene</a:t>
              </a:r>
            </a:p>
          </p:txBody>
        </p:sp>
        <p:pic>
          <p:nvPicPr>
            <p:cNvPr id="3078" name="Picture 6" descr="I:\14_Baumschutz_Gartendenkmalpflege\Ras Baumschutz\Korrespondenzen Ras\Rheingasse 13\Fotos Rheingasse 13\Rheingasse 13 Situation Innenhof\IMG_0170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353" y="3621381"/>
              <a:ext cx="1906781" cy="143003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7385488" y="6346624"/>
              <a:ext cx="1627369" cy="307777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C00000"/>
                  </a:solidFill>
                </a:defRPr>
              </a:lvl1pPr>
            </a:lstStyle>
            <a:p>
              <a:r>
                <a:rPr lang="de-CH" dirty="0"/>
                <a:t>Private Interessen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35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34746E"/>
                </a:solidFill>
              </a:rPr>
              <a:t>Privatbäume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844824"/>
            <a:ext cx="6220051" cy="185469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600" dirty="0"/>
              <a:t>m</a:t>
            </a:r>
            <a:r>
              <a:rPr lang="de-CH" sz="2600" dirty="0" smtClean="0"/>
              <a:t>it oder ohne Zusammenhang von Baugesuchen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600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600" dirty="0" smtClean="0"/>
              <a:t>Subventionen </a:t>
            </a:r>
          </a:p>
          <a:p>
            <a:pPr marL="274320" lvl="1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 smtClean="0"/>
              <a:t>60% der Baumpflege-Kosten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pic>
        <p:nvPicPr>
          <p:cNvPr id="2050" name="Picture 2" descr="I:\15_Baugesuche\BBG\M\Marschalkenstrasse 33\9074659_Marschalkenstrasse 33\Marschalkenstrasse 33_2015-11-15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587" y="416015"/>
            <a:ext cx="2528413" cy="33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682624" y="3391740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FF00"/>
                </a:solidFill>
              </a:rPr>
              <a:t>Baumschutz nicht beachtet</a:t>
            </a:r>
            <a:endParaRPr lang="de-CH" sz="14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I:\15_Baugesuche\BBG\M\Müllheimerstrasse 97\9068883_Müllheimerstrasse 97\2015-10-14_Bläsianlage_Baustelle-Trinkler (6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5587" y="3827570"/>
            <a:ext cx="2528413" cy="29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615587" y="6305469"/>
            <a:ext cx="2545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FF00"/>
                </a:solidFill>
              </a:rPr>
              <a:t>Baumerhalt=Herausforderung</a:t>
            </a:r>
            <a:endParaRPr lang="de-CH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:\22_Subventionen\Subventionsbegehungen 2010-2011\2011\IMG_202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60236"/>
            <a:ext cx="3050308" cy="25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22_Subventionen\Subventionsbegehungen 2010-2011\2011\IMG_13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164403"/>
            <a:ext cx="3356631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>
                <a:solidFill>
                  <a:srgbClr val="34746E"/>
                </a:solidFill>
              </a:rPr>
              <a:t>Bäume in der Stadt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pic>
        <p:nvPicPr>
          <p:cNvPr id="10" name="Inhaltsplatzhalt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34746E"/>
                </a:solidFill>
              </a:rPr>
              <a:t>Der Stadtbaum</a:t>
            </a:r>
            <a:endParaRPr lang="de-CH" dirty="0">
              <a:solidFill>
                <a:srgbClr val="34746E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53650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/>
              <a:t>Lebensqualität</a:t>
            </a:r>
            <a:endParaRPr lang="de-CH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prägt das Bild</a:t>
            </a:r>
            <a:endParaRPr lang="de-DE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dirty="0" smtClean="0"/>
              <a:t>Flora, Fauna, Stadtklima</a:t>
            </a:r>
            <a:endParaRPr lang="de-CH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/>
              <a:t>ungünstige </a:t>
            </a:r>
            <a:r>
              <a:rPr lang="de-CH" dirty="0"/>
              <a:t>Lebensbedingungen: </a:t>
            </a:r>
            <a:r>
              <a:rPr lang="de-DE" dirty="0" smtClean="0"/>
              <a:t>verdichtete </a:t>
            </a:r>
            <a:r>
              <a:rPr lang="de-DE" dirty="0"/>
              <a:t>Böden, </a:t>
            </a:r>
            <a:r>
              <a:rPr lang="de-DE" dirty="0" smtClean="0"/>
              <a:t>Wassermangel</a:t>
            </a:r>
            <a:r>
              <a:rPr lang="de-DE" dirty="0"/>
              <a:t>, </a:t>
            </a:r>
            <a:r>
              <a:rPr lang="de-DE" dirty="0" smtClean="0"/>
              <a:t>Hunde-Urin, usw</a:t>
            </a:r>
            <a:r>
              <a:rPr lang="de-DE" dirty="0"/>
              <a:t>.</a:t>
            </a:r>
            <a:endParaRPr lang="de-CH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/>
              <a:t>Lebenserwartung</a:t>
            </a:r>
            <a:endParaRPr lang="de-CH" dirty="0"/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>
                <a:sym typeface="Wingdings" panose="05000000000000000000" pitchFamily="2" charset="2"/>
              </a:rPr>
              <a:t>Artenwahl</a:t>
            </a:r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pic>
        <p:nvPicPr>
          <p:cNvPr id="2054" name="Picture 6" descr="I:\13_Naturschutz\Öffentlichkeitsarbeit\2016_Vortrag_BirdLife\Bild 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30" y="710875"/>
            <a:ext cx="2862320" cy="21854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8676456" y="2132856"/>
            <a:ext cx="72008" cy="72008"/>
          </a:xfrm>
          <a:prstGeom prst="round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Abgerundetes Rechteck 14"/>
          <p:cNvSpPr/>
          <p:nvPr/>
        </p:nvSpPr>
        <p:spPr>
          <a:xfrm>
            <a:off x="7380312" y="1091996"/>
            <a:ext cx="216024" cy="72008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Abgerundetes Rechteck 15"/>
          <p:cNvSpPr/>
          <p:nvPr/>
        </p:nvSpPr>
        <p:spPr>
          <a:xfrm>
            <a:off x="8820472" y="980728"/>
            <a:ext cx="216024" cy="7200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93000">
                <a:schemeClr val="accent1">
                  <a:tint val="44500"/>
                  <a:satMod val="160000"/>
                  <a:alpha val="3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I:\13_Naturschutz\Öffentlichkeitsarbeit\2016_Vortrag_BirdLife\P10305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05" y="2975192"/>
            <a:ext cx="2852795" cy="16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3_Naturschutz\Öffentlichkeitsarbeit\2016_Vortrag_BirdLife\131202 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06" y="4666636"/>
            <a:ext cx="2862320" cy="21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9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 smtClean="0">
                <a:solidFill>
                  <a:srgbClr val="C00000"/>
                </a:solidFill>
              </a:rPr>
              <a:t>Standortanforderungen</a:t>
            </a:r>
            <a:endParaRPr lang="de-CH" sz="2800" dirty="0">
              <a:solidFill>
                <a:srgbClr val="C0000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28800"/>
            <a:ext cx="6457224" cy="16252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/>
              <a:t>g</a:t>
            </a:r>
            <a:r>
              <a:rPr lang="de-CH" dirty="0" smtClean="0"/>
              <a:t>enügend Wurzelraum, gutes Substrat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/>
              <a:t>d</a:t>
            </a:r>
            <a:r>
              <a:rPr lang="de-CH" dirty="0" smtClean="0"/>
              <a:t>urchgängige Rabatten</a:t>
            </a:r>
          </a:p>
          <a:p>
            <a:pPr marL="457200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CH" dirty="0" smtClean="0"/>
              <a:t>Anfahrschutz, Winterdienst, Artenwahl, Unterwuchs, Baumpflege</a:t>
            </a:r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|</a:t>
            </a:r>
            <a:fld id="{B2EE8AD8-D56E-45EB-99E2-2CCF5128398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18288"/>
            <a:ext cx="9144000" cy="329184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Baumschutz im Kanton Basel-Stadt</a:t>
            </a:r>
            <a:endParaRPr lang="de-CH" dirty="0"/>
          </a:p>
        </p:txBody>
      </p:sp>
      <p:pic>
        <p:nvPicPr>
          <p:cNvPr id="3074" name="Picture 2" descr="I:\13_Naturschutz\Öffentlichkeitsarbeit\2016_Vortrag_BirdLife\Leitunge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860790"/>
            <a:ext cx="3048845" cy="37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13_Naturschutz\Öffentlichkeitsarbeit\2016_Vortrag_BirdLife\IMG_0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760" y="54868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13_Naturschutz\Öffentlichkeitsarbeit\2016_Vortrag_BirdLife\Betula_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96328"/>
            <a:ext cx="5256584" cy="35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5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576</Words>
  <Application>Microsoft Macintosh PowerPoint</Application>
  <PresentationFormat>Bildschirmpräsentation (4:3)</PresentationFormat>
  <Paragraphs>141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Klarheit</vt:lpstr>
      <vt:lpstr>PowerPoint-Präsentation</vt:lpstr>
      <vt:lpstr>Baumschutzgesetz</vt:lpstr>
      <vt:lpstr>Allmend – öffentliche Bäume</vt:lpstr>
      <vt:lpstr>Baumschutz auf Baustellen</vt:lpstr>
      <vt:lpstr>Privatbäume</vt:lpstr>
      <vt:lpstr>Privatbäume</vt:lpstr>
      <vt:lpstr>Bäume in der Stadt</vt:lpstr>
      <vt:lpstr>Der Stadtbaum</vt:lpstr>
      <vt:lpstr>Standortanforderungen</vt:lpstr>
      <vt:lpstr>Welcher Baum soll gepflanzt werden?</vt:lpstr>
      <vt:lpstr>Baumarten in Basel</vt:lpstr>
      <vt:lpstr>PowerPoint-Präsentation</vt:lpstr>
      <vt:lpstr>einheimisch - nicht einheimisch </vt:lpstr>
      <vt:lpstr>PowerPoint-Präsentation</vt:lpstr>
      <vt:lpstr>PowerPoint-Präsentation</vt:lpstr>
    </vt:vector>
  </TitlesOfParts>
  <Company>Kanton Basel-Stadt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Frei, Sascha</dc:creator>
  <cp:lastModifiedBy>Stefan Bachmann</cp:lastModifiedBy>
  <cp:revision>160</cp:revision>
  <dcterms:created xsi:type="dcterms:W3CDTF">2015-11-17T10:59:43Z</dcterms:created>
  <dcterms:modified xsi:type="dcterms:W3CDTF">2016-12-08T14:10:48Z</dcterms:modified>
</cp:coreProperties>
</file>