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2" r:id="rId1"/>
  </p:sldMasterIdLst>
  <p:notesMasterIdLst>
    <p:notesMasterId r:id="rId28"/>
  </p:notesMasterIdLst>
  <p:handoutMasterIdLst>
    <p:handoutMasterId r:id="rId29"/>
  </p:handoutMasterIdLst>
  <p:sldIdLst>
    <p:sldId id="342" r:id="rId2"/>
    <p:sldId id="344" r:id="rId3"/>
    <p:sldId id="345" r:id="rId4"/>
    <p:sldId id="349" r:id="rId5"/>
    <p:sldId id="363" r:id="rId6"/>
    <p:sldId id="364" r:id="rId7"/>
    <p:sldId id="362" r:id="rId8"/>
    <p:sldId id="365" r:id="rId9"/>
    <p:sldId id="361" r:id="rId10"/>
    <p:sldId id="346" r:id="rId11"/>
    <p:sldId id="366" r:id="rId12"/>
    <p:sldId id="347" r:id="rId13"/>
    <p:sldId id="348" r:id="rId14"/>
    <p:sldId id="368" r:id="rId15"/>
    <p:sldId id="360" r:id="rId16"/>
    <p:sldId id="350" r:id="rId17"/>
    <p:sldId id="354" r:id="rId18"/>
    <p:sldId id="369" r:id="rId19"/>
    <p:sldId id="351" r:id="rId20"/>
    <p:sldId id="352" r:id="rId21"/>
    <p:sldId id="353" r:id="rId22"/>
    <p:sldId id="355" r:id="rId23"/>
    <p:sldId id="356" r:id="rId24"/>
    <p:sldId id="357" r:id="rId25"/>
    <p:sldId id="358" r:id="rId26"/>
    <p:sldId id="359" r:id="rId27"/>
  </p:sldIdLst>
  <p:sldSz cx="9144000" cy="5143500" type="screen16x9"/>
  <p:notesSz cx="6797675" cy="9928225"/>
  <p:defaultTextStyle>
    <a:defPPr>
      <a:defRPr lang="de-CH"/>
    </a:defPPr>
    <a:lvl1pPr algn="l" rtl="0" fontAlgn="base">
      <a:lnSpc>
        <a:spcPts val="2400"/>
      </a:lnSpc>
      <a:spcBef>
        <a:spcPct val="0"/>
      </a:spcBef>
      <a:spcAft>
        <a:spcPts val="2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400"/>
      </a:lnSpc>
      <a:spcBef>
        <a:spcPct val="0"/>
      </a:spcBef>
      <a:spcAft>
        <a:spcPts val="2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400"/>
      </a:lnSpc>
      <a:spcBef>
        <a:spcPct val="0"/>
      </a:spcBef>
      <a:spcAft>
        <a:spcPts val="2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400"/>
      </a:lnSpc>
      <a:spcBef>
        <a:spcPct val="0"/>
      </a:spcBef>
      <a:spcAft>
        <a:spcPts val="2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400"/>
      </a:lnSpc>
      <a:spcBef>
        <a:spcPct val="0"/>
      </a:spcBef>
      <a:spcAft>
        <a:spcPts val="20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0">
          <p15:clr>
            <a:srgbClr val="A4A3A4"/>
          </p15:clr>
        </p15:guide>
        <p15:guide id="2" orient="horz" pos="180">
          <p15:clr>
            <a:srgbClr val="A4A3A4"/>
          </p15:clr>
        </p15:guide>
        <p15:guide id="3" orient="horz" pos="1512">
          <p15:clr>
            <a:srgbClr val="A4A3A4"/>
          </p15:clr>
        </p15:guide>
        <p15:guide id="4" orient="horz" pos="3109">
          <p15:clr>
            <a:srgbClr val="A4A3A4"/>
          </p15:clr>
        </p15:guide>
        <p15:guide id="5" orient="horz" pos="3162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pos="249">
          <p15:clr>
            <a:srgbClr val="A4A3A4"/>
          </p15:clr>
        </p15:guide>
        <p15:guide id="8" pos="2976">
          <p15:clr>
            <a:srgbClr val="A4A3A4"/>
          </p15:clr>
        </p15:guide>
        <p15:guide id="9" pos="2784">
          <p15:clr>
            <a:srgbClr val="A4A3A4"/>
          </p15:clr>
        </p15:guide>
        <p15:guide id="10" pos="5556">
          <p15:clr>
            <a:srgbClr val="A4A3A4"/>
          </p15:clr>
        </p15:guide>
        <p15:guide id="11" pos="703">
          <p15:clr>
            <a:srgbClr val="A4A3A4"/>
          </p15:clr>
        </p15:guide>
        <p15:guide id="12" pos="1066">
          <p15:clr>
            <a:srgbClr val="A4A3A4"/>
          </p15:clr>
        </p15:guide>
        <p15:guide id="13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8FFF"/>
    <a:srgbClr val="DDDDDD"/>
    <a:srgbClr val="0080FF"/>
    <a:srgbClr val="1966CC"/>
    <a:srgbClr val="0C0066"/>
    <a:srgbClr val="20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6462" autoAdjust="0"/>
  </p:normalViewPr>
  <p:slideViewPr>
    <p:cSldViewPr showGuides="1">
      <p:cViewPr varScale="1">
        <p:scale>
          <a:sx n="210" d="100"/>
          <a:sy n="210" d="100"/>
        </p:scale>
        <p:origin x="-616" y="-112"/>
      </p:cViewPr>
      <p:guideLst>
        <p:guide orient="horz" pos="770"/>
        <p:guide orient="horz" pos="180"/>
        <p:guide orient="horz" pos="1512"/>
        <p:guide orient="horz" pos="3109"/>
        <p:guide orient="horz" pos="3162"/>
        <p:guide orient="horz" pos="2880"/>
        <p:guide pos="249"/>
        <p:guide pos="2976"/>
        <p:guide pos="2784"/>
        <p:guide pos="5556"/>
        <p:guide pos="703"/>
        <p:guide pos="1066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9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70A1-DBB0-4E6A-986A-66895A1DFE6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63741-C66F-4040-B412-2E0D77AFB364}" type="datetimeFigureOut">
              <a:rPr lang="de-CH" smtClean="0"/>
              <a:pPr/>
              <a:t>08.12.16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8427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defRPr sz="1200">
                <a:latin typeface="Time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defRPr sz="1200">
                <a:latin typeface="Times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Mastertextformat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Aft>
                <a:spcPct val="0"/>
              </a:spcAft>
              <a:defRPr sz="1200">
                <a:latin typeface="Time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Aft>
                <a:spcPct val="0"/>
              </a:spcAft>
              <a:defRPr sz="1200">
                <a:latin typeface="Times"/>
              </a:defRPr>
            </a:lvl1pPr>
          </a:lstStyle>
          <a:p>
            <a:pPr>
              <a:defRPr/>
            </a:pPr>
            <a:fld id="{B977BB8B-5AEA-4129-A27A-0CEC2ABB5EB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84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accent4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accent4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accent4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accent4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accent4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87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Turbinen</a:t>
            </a:r>
            <a:r>
              <a:rPr lang="de-CH" baseline="0" dirty="0" smtClean="0"/>
              <a:t>platz: </a:t>
            </a:r>
            <a:r>
              <a:rPr lang="de-CH" dirty="0" smtClean="0"/>
              <a:t>Kleine Pechlibelle, Plattbauch</a:t>
            </a:r>
            <a:r>
              <a:rPr lang="de-CH" baseline="0" dirty="0" smtClean="0"/>
              <a:t>libelle, Langflügelige Schwertschrecke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563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56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217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088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087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36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Bilder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Albisrieder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Dorfbach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Schwamendinger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Dorfbach</a:t>
            </a:r>
            <a:r>
              <a:rPr lang="de-CH" baseline="0" dirty="0" smtClean="0"/>
              <a:t>,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563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576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7BB8B-5AEA-4129-A27A-0CEC2ABB5EB2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108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Slid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285750"/>
            <a:ext cx="8424862" cy="825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Legende 19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03776" y="2715766"/>
            <a:ext cx="2534816" cy="4860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453008" y="2715766"/>
            <a:ext cx="2534816" cy="4860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7"/>
          </p:nvPr>
        </p:nvSpPr>
        <p:spPr>
          <a:xfrm>
            <a:off x="6134660" y="2715766"/>
            <a:ext cx="2534816" cy="4860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Bildplatzhalter 11"/>
          <p:cNvSpPr>
            <a:spLocks noGrp="1" noChangeAspect="1"/>
          </p:cNvSpPr>
          <p:nvPr>
            <p:ph type="pic" sz="quarter" idx="13"/>
          </p:nvPr>
        </p:nvSpPr>
        <p:spPr>
          <a:xfrm>
            <a:off x="395290" y="1222374"/>
            <a:ext cx="2675528" cy="142138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7" name="Bildplatzhalter 11"/>
          <p:cNvSpPr>
            <a:spLocks noGrp="1" noChangeAspect="1"/>
          </p:cNvSpPr>
          <p:nvPr>
            <p:ph type="pic" sz="quarter" idx="18"/>
          </p:nvPr>
        </p:nvSpPr>
        <p:spPr>
          <a:xfrm>
            <a:off x="3236706" y="1222375"/>
            <a:ext cx="2675526" cy="142138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8" name="Bildplatzhalter 11"/>
          <p:cNvSpPr>
            <a:spLocks noGrp="1" noChangeAspect="1"/>
          </p:cNvSpPr>
          <p:nvPr>
            <p:ph type="pic" sz="quarter" idx="19"/>
          </p:nvPr>
        </p:nvSpPr>
        <p:spPr>
          <a:xfrm>
            <a:off x="6072940" y="1222376"/>
            <a:ext cx="2675524" cy="142138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 noChangeAspect="1"/>
          </p:cNvSpPr>
          <p:nvPr>
            <p:ph type="pic" sz="quarter" idx="13"/>
          </p:nvPr>
        </p:nvSpPr>
        <p:spPr>
          <a:xfrm>
            <a:off x="395290" y="1222374"/>
            <a:ext cx="2592534" cy="137729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3" name="Bildplatzhalter 11"/>
          <p:cNvSpPr>
            <a:spLocks noGrp="1" noChangeAspect="1"/>
          </p:cNvSpPr>
          <p:nvPr>
            <p:ph type="pic" sz="quarter" idx="14"/>
          </p:nvPr>
        </p:nvSpPr>
        <p:spPr>
          <a:xfrm>
            <a:off x="395289" y="2859782"/>
            <a:ext cx="2592534" cy="137729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7" name="Bildplatzhalter 11"/>
          <p:cNvSpPr>
            <a:spLocks noGrp="1" noChangeAspect="1"/>
          </p:cNvSpPr>
          <p:nvPr>
            <p:ph type="pic" sz="quarter" idx="15"/>
          </p:nvPr>
        </p:nvSpPr>
        <p:spPr>
          <a:xfrm>
            <a:off x="3275856" y="1222375"/>
            <a:ext cx="2592534" cy="137729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8" name="Bildplatzhalter 11"/>
          <p:cNvSpPr>
            <a:spLocks noGrp="1" noChangeAspect="1"/>
          </p:cNvSpPr>
          <p:nvPr>
            <p:ph type="pic" sz="quarter" idx="16"/>
          </p:nvPr>
        </p:nvSpPr>
        <p:spPr>
          <a:xfrm>
            <a:off x="3275856" y="2859782"/>
            <a:ext cx="2592534" cy="137729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9" name="Bildplatzhalter 11"/>
          <p:cNvSpPr>
            <a:spLocks noGrp="1" noChangeAspect="1"/>
          </p:cNvSpPr>
          <p:nvPr>
            <p:ph type="pic" sz="quarter" idx="17"/>
          </p:nvPr>
        </p:nvSpPr>
        <p:spPr>
          <a:xfrm>
            <a:off x="6156176" y="2859782"/>
            <a:ext cx="2592534" cy="137729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0" name="Bildplatzhalter 11"/>
          <p:cNvSpPr>
            <a:spLocks noGrp="1" noChangeAspect="1"/>
          </p:cNvSpPr>
          <p:nvPr>
            <p:ph type="pic" sz="quarter" idx="18"/>
          </p:nvPr>
        </p:nvSpPr>
        <p:spPr>
          <a:xfrm>
            <a:off x="6156177" y="1222375"/>
            <a:ext cx="2592534" cy="137729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>
            <a:lvl1pPr marL="457200" indent="-457200">
              <a:buFont typeface="+mj-lt"/>
              <a:buAutoNum type="arabicPeriod"/>
              <a:defRPr/>
            </a:lvl1pPr>
            <a:lvl2pPr marL="901700" indent="-457200">
              <a:buFont typeface="+mj-lt"/>
              <a:buAutoNum type="alphaLcParenR"/>
              <a:defRPr/>
            </a:lvl2pPr>
            <a:lvl3pPr marL="1408112" indent="-514350">
              <a:buFont typeface="+mj-lt"/>
              <a:buAutoNum type="romanLcPeriod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Vollbild (dunke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714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82001" cy="825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73199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Vollbild (h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82001" cy="825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73199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beschri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/>
          </p:nvPr>
        </p:nvSpPr>
        <p:spPr>
          <a:xfrm>
            <a:off x="395288" y="1222375"/>
            <a:ext cx="2304504" cy="129628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/>
        </p:nvGraphicFramePr>
        <p:xfrm>
          <a:off x="395288" y="2717800"/>
          <a:ext cx="4024312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352"/>
                <a:gridCol w="308796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CH" dirty="0" smtClean="0"/>
                        <a:t>Kennzahlen:</a:t>
                      </a:r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4724400" y="1222375"/>
            <a:ext cx="4095750" cy="3349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schnittsüberschrift -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714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82001" cy="825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221582"/>
            <a:ext cx="8382000" cy="33504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381000" y="4840003"/>
            <a:ext cx="1193800" cy="1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0"/>
              </a:spcAft>
              <a:defRPr sz="8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Stadt Zürich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Grün Stadt Zürich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382001" cy="8251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pic>
        <p:nvPicPr>
          <p:cNvPr id="29698" name="Picture 2" descr="C:\Users\gszweo\AppData\Local\Temp\7zE8F44.tmp\logo_stzh_gsz_sw_pos_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1" y="4579426"/>
            <a:ext cx="2610322" cy="440596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 userDrawn="1"/>
        </p:nvSpPr>
        <p:spPr bwMode="auto">
          <a:xfrm>
            <a:off x="107504" y="4245936"/>
            <a:ext cx="3384376" cy="8975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1808163" algn="l"/>
              </a:tabLst>
            </a:pPr>
            <a:endParaRPr kumimoji="0" lang="de-CH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381000" y="2400301"/>
            <a:ext cx="8439150" cy="1251347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pic>
        <p:nvPicPr>
          <p:cNvPr id="9" name="Grafik 8" descr="Pflanzenstecker_V1_5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988" y="2159893"/>
            <a:ext cx="711162" cy="28597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8425184" cy="3350419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395288" y="1221580"/>
            <a:ext cx="8424862" cy="335041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4024312" cy="3350419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24400" y="1221582"/>
            <a:ext cx="4095750" cy="3350419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 Text - Spalt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724400" y="1221582"/>
            <a:ext cx="4419600" cy="335041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395288" y="1222375"/>
            <a:ext cx="4024312" cy="33496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mit Bilda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83768" y="1221582"/>
            <a:ext cx="6336382" cy="918120"/>
          </a:xfrm>
        </p:spPr>
        <p:txBody>
          <a:bodyPr anchor="ctr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395536" y="1221581"/>
            <a:ext cx="1598712" cy="899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sz="half" idx="14"/>
          </p:nvPr>
        </p:nvSpPr>
        <p:spPr>
          <a:xfrm>
            <a:off x="2483768" y="2283718"/>
            <a:ext cx="6336382" cy="899232"/>
          </a:xfrm>
        </p:spPr>
        <p:txBody>
          <a:bodyPr anchor="ctr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6"/>
          </p:nvPr>
        </p:nvSpPr>
        <p:spPr>
          <a:xfrm>
            <a:off x="2483768" y="3363838"/>
            <a:ext cx="6336382" cy="908015"/>
          </a:xfrm>
        </p:spPr>
        <p:txBody>
          <a:bodyPr anchor="ctr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5" name="Bildplatzhalter 10"/>
          <p:cNvSpPr>
            <a:spLocks noGrp="1" noChangeAspect="1"/>
          </p:cNvSpPr>
          <p:nvPr>
            <p:ph type="pic" sz="quarter" idx="18"/>
          </p:nvPr>
        </p:nvSpPr>
        <p:spPr>
          <a:xfrm>
            <a:off x="388094" y="2283718"/>
            <a:ext cx="1598712" cy="899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6" name="Bildplatzhalter 10"/>
          <p:cNvSpPr>
            <a:spLocks noGrp="1" noChangeAspect="1"/>
          </p:cNvSpPr>
          <p:nvPr>
            <p:ph type="pic" sz="quarter" idx="19"/>
          </p:nvPr>
        </p:nvSpPr>
        <p:spPr>
          <a:xfrm>
            <a:off x="395536" y="3363838"/>
            <a:ext cx="1598712" cy="899276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nation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222375"/>
            <a:ext cx="4896792" cy="159760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3"/>
          </p:nvPr>
        </p:nvSpPr>
        <p:spPr>
          <a:xfrm>
            <a:off x="5940152" y="1222375"/>
            <a:ext cx="2879998" cy="1587852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sz="half" idx="14"/>
          </p:nvPr>
        </p:nvSpPr>
        <p:spPr>
          <a:xfrm>
            <a:off x="395288" y="3003798"/>
            <a:ext cx="4896792" cy="156820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5940152" y="3000122"/>
            <a:ext cx="2879998" cy="15718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1221581"/>
            <a:ext cx="4419600" cy="28098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4029969"/>
            <a:ext cx="4038600" cy="4860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0" y="4036219"/>
            <a:ext cx="4095749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Bildplatzhalter 11"/>
          <p:cNvSpPr>
            <a:spLocks noGrp="1"/>
          </p:cNvSpPr>
          <p:nvPr>
            <p:ph type="pic" sz="quarter" idx="14"/>
          </p:nvPr>
        </p:nvSpPr>
        <p:spPr>
          <a:xfrm>
            <a:off x="4724400" y="1221581"/>
            <a:ext cx="4419600" cy="28098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Legend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 noChangeAspect="1"/>
          </p:cNvSpPr>
          <p:nvPr>
            <p:ph type="pic" sz="quarter" idx="13"/>
          </p:nvPr>
        </p:nvSpPr>
        <p:spPr>
          <a:xfrm>
            <a:off x="395289" y="1222375"/>
            <a:ext cx="2663262" cy="199744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75856" y="3363838"/>
            <a:ext cx="2534816" cy="4860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Bildplatzhalter 11"/>
          <p:cNvSpPr>
            <a:spLocks noGrp="1" noChangeAspect="1"/>
          </p:cNvSpPr>
          <p:nvPr>
            <p:ph type="pic" sz="quarter" idx="14"/>
          </p:nvPr>
        </p:nvSpPr>
        <p:spPr>
          <a:xfrm>
            <a:off x="6084168" y="1222375"/>
            <a:ext cx="2663262" cy="199744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4" name="Bildplatzhalter 11"/>
          <p:cNvSpPr>
            <a:spLocks noGrp="1" noChangeAspect="1"/>
          </p:cNvSpPr>
          <p:nvPr>
            <p:ph type="pic" sz="quarter" idx="15"/>
          </p:nvPr>
        </p:nvSpPr>
        <p:spPr>
          <a:xfrm>
            <a:off x="3237218" y="1222375"/>
            <a:ext cx="2663262" cy="199744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6"/>
          </p:nvPr>
        </p:nvSpPr>
        <p:spPr>
          <a:xfrm>
            <a:off x="453008" y="3363838"/>
            <a:ext cx="2534816" cy="4860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7"/>
          </p:nvPr>
        </p:nvSpPr>
        <p:spPr>
          <a:xfrm>
            <a:off x="6156176" y="3363838"/>
            <a:ext cx="2534816" cy="486073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85750"/>
            <a:ext cx="8424862" cy="8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21600"/>
            <a:ext cx="8424862" cy="33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680" y="4833783"/>
            <a:ext cx="6959296" cy="9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0"/>
              </a:spcAft>
              <a:defRPr sz="80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de-CH" smtClean="0"/>
              <a:t>Mein Titel</a:t>
            </a:r>
            <a:endParaRPr lang="de-CH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81000" y="3371850"/>
            <a:ext cx="8382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691680" y="4919692"/>
            <a:ext cx="2592288" cy="19548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4283968" y="4935538"/>
            <a:ext cx="571128" cy="171201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algn="ctr"/>
            <a:fld id="{750460AE-20ED-46D5-8DE7-DC43FB88C30F}" type="slidenum">
              <a:rPr lang="de-CH" smtClean="0"/>
              <a:pPr algn="ctr"/>
              <a:t>‹Nr.›</a:t>
            </a:fld>
            <a:endParaRPr lang="de-CH" dirty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381000" y="4840003"/>
            <a:ext cx="1193800" cy="1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Aft>
                <a:spcPct val="0"/>
              </a:spcAft>
              <a:defRPr sz="800">
                <a:solidFill>
                  <a:schemeClr val="accent4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Grün Stadt Zürich</a:t>
            </a:r>
            <a:br>
              <a:rPr kumimoji="0" lang="de-CH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3" r:id="rId2"/>
    <p:sldLayoutId id="2147483850" r:id="rId3"/>
    <p:sldLayoutId id="2147483864" r:id="rId4"/>
    <p:sldLayoutId id="2147483851" r:id="rId5"/>
    <p:sldLayoutId id="2147483853" r:id="rId6"/>
    <p:sldLayoutId id="2147483852" r:id="rId7"/>
    <p:sldLayoutId id="2147483849" r:id="rId8"/>
    <p:sldLayoutId id="2147483868" r:id="rId9"/>
    <p:sldLayoutId id="2147483870" r:id="rId10"/>
    <p:sldLayoutId id="2147483869" r:id="rId11"/>
    <p:sldLayoutId id="2147483862" r:id="rId12"/>
    <p:sldLayoutId id="2147483835" r:id="rId13"/>
    <p:sldLayoutId id="2147483845" r:id="rId14"/>
    <p:sldLayoutId id="2147483865" r:id="rId15"/>
    <p:sldLayoutId id="2147483871" r:id="rId16"/>
    <p:sldLayoutId id="2147483867" r:id="rId17"/>
    <p:sldLayoutId id="2147483866" r:id="rId18"/>
    <p:sldLayoutId id="2147483858" r:id="rId1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ts val="200"/>
        </a:spcAft>
        <a:defRPr sz="2400">
          <a:solidFill>
            <a:schemeClr val="accent4"/>
          </a:solidFill>
          <a:latin typeface="+mn-lt"/>
          <a:ea typeface="+mn-ea"/>
          <a:cs typeface="+mn-cs"/>
        </a:defRPr>
      </a:lvl1pPr>
      <a:lvl2pPr marL="354013" indent="1588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defRPr sz="2000">
          <a:solidFill>
            <a:schemeClr val="accent4"/>
          </a:solidFill>
          <a:latin typeface="+mn-lt"/>
        </a:defRPr>
      </a:lvl2pPr>
      <a:lvl3pPr marL="719138" indent="-363538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tabLst/>
        <a:defRPr sz="2000">
          <a:solidFill>
            <a:schemeClr val="accent4"/>
          </a:solidFill>
          <a:latin typeface="+mn-lt"/>
        </a:defRPr>
      </a:lvl3pPr>
      <a:lvl4pPr marL="719138" indent="-363538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Font typeface="+mj-lt"/>
        <a:buAutoNum type="arabicPeriod"/>
        <a:tabLst/>
        <a:defRPr sz="2000">
          <a:solidFill>
            <a:schemeClr val="accent4"/>
          </a:solidFill>
          <a:latin typeface="+mn-lt"/>
        </a:defRPr>
      </a:lvl4pPr>
      <a:lvl5pPr marL="1074738" indent="-446088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tabLst/>
        <a:defRPr sz="2000">
          <a:solidFill>
            <a:schemeClr val="accent4"/>
          </a:solidFill>
          <a:latin typeface="+mn-lt"/>
        </a:defRPr>
      </a:lvl5pPr>
      <a:lvl6pPr marL="12192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16764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21336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25908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10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Biodiversität im Siedlungsraum</a:t>
            </a:r>
            <a:br>
              <a:rPr lang="de-CH" dirty="0" smtClean="0"/>
            </a:br>
            <a:r>
              <a:rPr lang="de-CH" dirty="0" smtClean="0"/>
              <a:t>Umsetzung in die Praxis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Wasser im Siedlungsgebiet </a:t>
            </a:r>
            <a:br>
              <a:rPr lang="de-CH" dirty="0" smtClean="0"/>
            </a:br>
            <a:r>
              <a:rPr lang="de-CH" dirty="0" smtClean="0"/>
              <a:t>Am Beispiel der Stadt Zürich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26. November 2016</a:t>
            </a:r>
          </a:p>
          <a:p>
            <a:r>
              <a:rPr lang="de-CH" dirty="0" smtClean="0"/>
              <a:t>Grün Stadt Zürich, Naturschutz</a:t>
            </a:r>
          </a:p>
          <a:p>
            <a:r>
              <a:rPr lang="de-CH" dirty="0" smtClean="0"/>
              <a:t>Max Ruckstuhl</a:t>
            </a: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6508568" cy="3350419"/>
          </a:xfrm>
        </p:spPr>
        <p:txBody>
          <a:bodyPr/>
          <a:lstStyle/>
          <a:p>
            <a:r>
              <a:rPr lang="de-CH" dirty="0" smtClean="0"/>
              <a:t>Bachkonzept</a:t>
            </a:r>
          </a:p>
          <a:p>
            <a:pPr marL="176213" indent="-176213"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1980er </a:t>
            </a:r>
            <a:r>
              <a:rPr lang="de-CH" sz="2000" dirty="0"/>
              <a:t>Jahre </a:t>
            </a:r>
            <a:r>
              <a:rPr lang="de-CH" sz="2000" dirty="0" smtClean="0"/>
              <a:t>Jahrzehnt </a:t>
            </a:r>
            <a:r>
              <a:rPr lang="de-CH" sz="2000" dirty="0"/>
              <a:t>der Umweltbewegung</a:t>
            </a:r>
          </a:p>
          <a:p>
            <a:pPr marL="176213" indent="-176213">
              <a:spcAft>
                <a:spcPts val="500"/>
              </a:spcAft>
              <a:buFontTx/>
              <a:buChar char="-"/>
            </a:pPr>
            <a:r>
              <a:rPr lang="de-CH" sz="2000" dirty="0"/>
              <a:t>Bewusstsein für Gewässer </a:t>
            </a:r>
            <a:r>
              <a:rPr lang="de-CH" sz="2000" dirty="0" smtClean="0"/>
              <a:t>ist stark gestiegen</a:t>
            </a:r>
            <a:endParaRPr lang="de-CH" sz="2000" dirty="0"/>
          </a:p>
          <a:p>
            <a:pPr marL="176213" indent="-176213">
              <a:spcAft>
                <a:spcPts val="500"/>
              </a:spcAft>
              <a:buFontTx/>
              <a:buChar char="-"/>
            </a:pPr>
            <a:r>
              <a:rPr lang="de-CH" sz="2000" dirty="0"/>
              <a:t>Städte werden grösser, Versiegelungsgrad steigt</a:t>
            </a:r>
          </a:p>
          <a:p>
            <a:pPr marL="176213" indent="-176213"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Hochwasser bereitet Probleme, ARA </a:t>
            </a:r>
            <a:r>
              <a:rPr lang="de-CH" sz="2000" dirty="0"/>
              <a:t>überlastet</a:t>
            </a:r>
          </a:p>
          <a:p>
            <a:pPr marL="176213" indent="-176213">
              <a:spcAft>
                <a:spcPts val="500"/>
              </a:spcAft>
              <a:buFontTx/>
              <a:buChar char="-"/>
            </a:pPr>
            <a:r>
              <a:rPr lang="de-CH" sz="2000" dirty="0" err="1" smtClean="0"/>
              <a:t>Bachausdolungen</a:t>
            </a:r>
            <a:r>
              <a:rPr lang="de-CH" sz="2000" dirty="0" smtClean="0"/>
              <a:t> </a:t>
            </a:r>
            <a:r>
              <a:rPr lang="de-CH" sz="2000" dirty="0"/>
              <a:t>als günstige Massnahme</a:t>
            </a:r>
          </a:p>
          <a:p>
            <a:pPr marL="176213" indent="-176213">
              <a:spcAft>
                <a:spcPts val="500"/>
              </a:spcAft>
              <a:buFontTx/>
              <a:buChar char="-"/>
            </a:pPr>
            <a:r>
              <a:rPr lang="de-CH" sz="2000" dirty="0"/>
              <a:t>Schmutzwasser </a:t>
            </a:r>
            <a:r>
              <a:rPr lang="de-CH" sz="2000" dirty="0" smtClean="0"/>
              <a:t>von </a:t>
            </a:r>
            <a:r>
              <a:rPr lang="de-CH" sz="2000" dirty="0"/>
              <a:t>sauberem Regenwasser </a:t>
            </a:r>
            <a:r>
              <a:rPr lang="de-CH" sz="2000" dirty="0" smtClean="0"/>
              <a:t>abtrennen</a:t>
            </a:r>
            <a:endParaRPr lang="de-CH" sz="2000" dirty="0"/>
          </a:p>
          <a:p>
            <a:pPr marL="176213" indent="-176213">
              <a:spcAft>
                <a:spcPts val="500"/>
              </a:spcAft>
              <a:buFontTx/>
              <a:buChar char="-"/>
            </a:pPr>
            <a:r>
              <a:rPr lang="de-CH" sz="2000" dirty="0"/>
              <a:t>Seit 1989 ca. </a:t>
            </a:r>
            <a:r>
              <a:rPr lang="de-CH" sz="2000" dirty="0" smtClean="0"/>
              <a:t>30 km </a:t>
            </a:r>
            <a:r>
              <a:rPr lang="de-CH" sz="2000" dirty="0"/>
              <a:t>Bäche </a:t>
            </a:r>
            <a:r>
              <a:rPr lang="de-CH" sz="2000" dirty="0" err="1" smtClean="0"/>
              <a:t>ausgedolt</a:t>
            </a:r>
            <a:r>
              <a:rPr lang="de-CH" sz="2000" dirty="0" smtClean="0"/>
              <a:t> / revitalisiert</a:t>
            </a:r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der Gewässer im Siedlungsraum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9124" y="771550"/>
            <a:ext cx="2214876" cy="19750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856" y="3021873"/>
            <a:ext cx="2265412" cy="20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Beispiele realisierter Bachprojekte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36" y="1148837"/>
            <a:ext cx="2715196" cy="192696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57070" y="1182175"/>
            <a:ext cx="180049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chemeClr val="tx1">
                    <a:lumMod val="50000"/>
                  </a:schemeClr>
                </a:solidFill>
              </a:rPr>
              <a:t>Döltschibach</a:t>
            </a:r>
            <a:endParaRPr lang="de-CH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1997 - heute</a:t>
            </a:r>
            <a:endParaRPr lang="de-CH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36" y="3147814"/>
            <a:ext cx="2715195" cy="201622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407079" y="3173260"/>
            <a:ext cx="2428870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>
                <a:solidFill>
                  <a:schemeClr val="tx1">
                    <a:lumMod val="50000"/>
                  </a:schemeClr>
                </a:solidFill>
              </a:rPr>
              <a:t>Dorfbach</a:t>
            </a:r>
            <a:endParaRPr lang="de-CH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Schwamendingen</a:t>
            </a: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1996 - heute</a:t>
            </a:r>
            <a:endParaRPr lang="de-CH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143885"/>
            <a:ext cx="3245260" cy="193192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3147813"/>
            <a:ext cx="3263734" cy="19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6120928" cy="3350419"/>
          </a:xfrm>
        </p:spPr>
        <p:txBody>
          <a:bodyPr/>
          <a:lstStyle/>
          <a:p>
            <a:r>
              <a:rPr lang="de-CH" dirty="0" smtClean="0"/>
              <a:t>Erholung</a:t>
            </a:r>
          </a:p>
          <a:p>
            <a:pPr marL="342900" indent="-342900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Spielen, sitzen, schauen, Natur erleben</a:t>
            </a:r>
          </a:p>
          <a:p>
            <a:pPr marL="342900" indent="-342900"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fliessendes Wasser schafft eine interessante Atmosphäre und Geräuschkulisse</a:t>
            </a:r>
          </a:p>
          <a:p>
            <a:pPr marL="342900" indent="-342900"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Wasser, Hochstaudenflur, Hecken und Gehölze sind anregende Naturelemente </a:t>
            </a:r>
          </a:p>
          <a:p>
            <a:pPr marL="342900" indent="-342900"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Veränderung und Entwicklung eines Baches in den Jahreszeiten und Jahren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der Gewässer im Siedlungsraum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006" y="669006"/>
            <a:ext cx="2447994" cy="4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3"/>
            <a:ext cx="5328840" cy="3612200"/>
          </a:xfrm>
        </p:spPr>
        <p:txBody>
          <a:bodyPr/>
          <a:lstStyle/>
          <a:p>
            <a:r>
              <a:rPr lang="de-CH" dirty="0" smtClean="0"/>
              <a:t>Naturschutz, Vernetzung</a:t>
            </a:r>
          </a:p>
          <a:p>
            <a:pPr marL="269875" indent="-269875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Kombination Ökologie-Erholung-Naturschutz</a:t>
            </a:r>
          </a:p>
          <a:p>
            <a:pPr marL="269875" indent="-269875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Strukturvielfalt: Bachführung, Gestaltung, Bepflanzung, Kleinstrukturen</a:t>
            </a:r>
          </a:p>
          <a:p>
            <a:pPr marL="269875" indent="-269875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sz="2000" dirty="0" smtClean="0"/>
              <a:t>Stetig fliessendes Wasser für Kleinlebewesen wichtig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der Gewässer im Siedlungsraum</a:t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1" y="3132594"/>
            <a:ext cx="2354073" cy="19862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1" y="987574"/>
            <a:ext cx="2329176" cy="201685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341" y="3132594"/>
            <a:ext cx="3111299" cy="19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3"/>
            <a:ext cx="8425184" cy="3612200"/>
          </a:xfrm>
        </p:spPr>
        <p:txBody>
          <a:bodyPr/>
          <a:lstStyle/>
          <a:p>
            <a:endParaRPr lang="de-CH" sz="1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Karte der Vernetzungskorridore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15566"/>
            <a:ext cx="4715796" cy="42256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07"/>
          <a:stretch/>
        </p:blipFill>
        <p:spPr>
          <a:xfrm>
            <a:off x="4994961" y="1851670"/>
            <a:ext cx="3988368" cy="32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6120928" cy="3350419"/>
          </a:xfrm>
        </p:spPr>
        <p:txBody>
          <a:bodyPr/>
          <a:lstStyle/>
          <a:p>
            <a:r>
              <a:rPr lang="de-CH" dirty="0" smtClean="0"/>
              <a:t>Zürichsee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Grosser ökologisch zusammenhängender Lebensraum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Magnet </a:t>
            </a:r>
            <a:r>
              <a:rPr lang="de-CH" sz="1800" dirty="0"/>
              <a:t>für die Erholung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Ufer meist stark verbaut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Trotzdem bedeutend für Fauna, z.B. Fische, Vögel</a:t>
            </a:r>
          </a:p>
          <a:p>
            <a:r>
              <a:rPr lang="de-CH" dirty="0" smtClean="0"/>
              <a:t>Katzensee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Regional von grosser Bedeutung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Magnet für die Erholung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Ufer naturnah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Grosse biologische Bedeutung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Kantonales Schutzgebiet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der Gewässer im Siedlungsraum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002" y="698302"/>
            <a:ext cx="2520280" cy="44508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672" y="3510699"/>
            <a:ext cx="2455937" cy="16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96763"/>
            <a:ext cx="5760888" cy="3350419"/>
          </a:xfrm>
        </p:spPr>
        <p:txBody>
          <a:bodyPr/>
          <a:lstStyle/>
          <a:p>
            <a:pPr marL="363538" lvl="1" indent="-26035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Wenige Aren grosse Kleingewässer</a:t>
            </a:r>
          </a:p>
          <a:p>
            <a:pPr marL="363538" lvl="1" indent="-26035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Meistens am Siedlungsrand und im Wald</a:t>
            </a:r>
          </a:p>
          <a:p>
            <a:pPr marL="363538" lvl="1" indent="-26035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Aber auch mitten im Häusermeer</a:t>
            </a:r>
          </a:p>
          <a:p>
            <a:pPr marL="363538" lvl="1" indent="-26035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Meistens künstlich hergestellt</a:t>
            </a:r>
          </a:p>
          <a:p>
            <a:pPr marL="363538" lvl="1" indent="-26035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Beliebt </a:t>
            </a:r>
            <a:r>
              <a:rPr lang="de-CH" sz="1800" dirty="0"/>
              <a:t>für Naturbeobachtungen</a:t>
            </a:r>
          </a:p>
          <a:p>
            <a:pPr marL="363538" lvl="1" indent="-26035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wichtige Amphibienlaichgebiete</a:t>
            </a:r>
          </a:p>
          <a:p>
            <a:pPr marL="363538" lvl="1" indent="-260350">
              <a:lnSpc>
                <a:spcPct val="120000"/>
              </a:lnSpc>
              <a:buFontTx/>
              <a:buChar char="-"/>
            </a:pPr>
            <a:r>
              <a:rPr lang="de-CH" sz="1800" dirty="0"/>
              <a:t>Gelbbauchunken </a:t>
            </a:r>
            <a:r>
              <a:rPr lang="de-CH" sz="1800" dirty="0" smtClean="0"/>
              <a:t>in </a:t>
            </a:r>
            <a:r>
              <a:rPr lang="de-CH" sz="1800" dirty="0"/>
              <a:t>Familiengärten </a:t>
            </a:r>
            <a:endParaRPr lang="de-CH" sz="1800" dirty="0" smtClean="0"/>
          </a:p>
          <a:p>
            <a:pPr lvl="1" indent="0"/>
            <a:endParaRPr lang="de-CH" dirty="0" smtClean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Weiher, Teiche, Tümpel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699542"/>
            <a:ext cx="2846776" cy="44439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698982"/>
            <a:ext cx="2160240" cy="14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072971"/>
            <a:ext cx="6552976" cy="3659019"/>
          </a:xfrm>
        </p:spPr>
        <p:txBody>
          <a:bodyPr/>
          <a:lstStyle/>
          <a:p>
            <a:pPr marL="176213" indent="-176213">
              <a:lnSpc>
                <a:spcPct val="120000"/>
              </a:lnSpc>
              <a:buFontTx/>
              <a:buChar char="-"/>
            </a:pPr>
            <a:r>
              <a:rPr lang="de-CH" sz="2000" dirty="0" smtClean="0"/>
              <a:t>Aus ästhetischen Gründen jährliche Pflegemassnahmen</a:t>
            </a:r>
          </a:p>
          <a:p>
            <a:pPr marL="176213" indent="-176213">
              <a:lnSpc>
                <a:spcPct val="120000"/>
              </a:lnSpc>
              <a:buFontTx/>
              <a:buChar char="-"/>
            </a:pPr>
            <a:r>
              <a:rPr lang="de-CH" sz="2000" dirty="0" smtClean="0"/>
              <a:t>Abfallproblematik kann dadurch verringert werden</a:t>
            </a:r>
          </a:p>
          <a:p>
            <a:pPr marL="176213" indent="-176213">
              <a:lnSpc>
                <a:spcPct val="120000"/>
              </a:lnSpc>
              <a:buFontTx/>
              <a:buChar char="-"/>
            </a:pPr>
            <a:r>
              <a:rPr lang="de-CH" sz="2000" dirty="0" smtClean="0"/>
              <a:t>Pflegearbeiten grundsätzlich im Herbst durchführen</a:t>
            </a:r>
            <a:r>
              <a:rPr lang="de-CH" sz="1800" dirty="0" smtClean="0"/>
              <a:t>:</a:t>
            </a:r>
          </a:p>
          <a:p>
            <a:pPr marL="363538" lvl="1" indent="-184150">
              <a:buFont typeface="Arial" panose="020B0604020202020204" pitchFamily="34" charset="0"/>
              <a:buChar char="•"/>
            </a:pPr>
            <a:r>
              <a:rPr lang="de-CH" sz="1800" dirty="0" smtClean="0"/>
              <a:t>Algen und Blätter herausfischen</a:t>
            </a:r>
          </a:p>
          <a:p>
            <a:pPr marL="363538" lvl="1" indent="-184150">
              <a:buFont typeface="Arial" panose="020B0604020202020204" pitchFamily="34" charset="0"/>
              <a:buChar char="•"/>
            </a:pPr>
            <a:r>
              <a:rPr lang="de-CH" sz="1800" dirty="0" smtClean="0"/>
              <a:t>Stark wuchernde Pflanzen jährlich ca. 1/3 entfernen</a:t>
            </a:r>
          </a:p>
          <a:p>
            <a:pPr marL="363538" lvl="1" indent="-184150">
              <a:buFont typeface="Arial" panose="020B0604020202020204" pitchFamily="34" charset="0"/>
              <a:buChar char="•"/>
            </a:pPr>
            <a:r>
              <a:rPr lang="de-CH" sz="1800" dirty="0" smtClean="0"/>
              <a:t>Gehölze </a:t>
            </a:r>
            <a:r>
              <a:rPr lang="de-CH" sz="1800" dirty="0"/>
              <a:t>direkt am Gewässer klein </a:t>
            </a:r>
            <a:r>
              <a:rPr lang="de-CH" sz="1800" dirty="0" smtClean="0"/>
              <a:t>halten, Laubeintrag verhindern</a:t>
            </a:r>
            <a:endParaRPr lang="de-CH" sz="1800" dirty="0"/>
          </a:p>
          <a:p>
            <a:pPr marL="363538" lvl="1" indent="-184150">
              <a:buFont typeface="Arial" panose="020B0604020202020204" pitchFamily="34" charset="0"/>
              <a:buChar char="•"/>
            </a:pPr>
            <a:r>
              <a:rPr lang="de-CH" sz="1800" dirty="0"/>
              <a:t>Für gute Besonnung sorgen (Amphibien)</a:t>
            </a:r>
          </a:p>
          <a:p>
            <a:pPr marL="363538" lvl="1" indent="-184150">
              <a:buFont typeface="Arial" panose="020B0604020202020204" pitchFamily="34" charset="0"/>
              <a:buChar char="•"/>
            </a:pPr>
            <a:r>
              <a:rPr lang="de-CH" sz="1800" dirty="0"/>
              <a:t>Fische </a:t>
            </a:r>
            <a:r>
              <a:rPr lang="de-CH" sz="1800" dirty="0" smtClean="0"/>
              <a:t>möglichst entfernen </a:t>
            </a:r>
            <a:endParaRPr lang="de-CH" sz="1800" dirty="0"/>
          </a:p>
          <a:p>
            <a:pPr marL="363538" lvl="1" indent="-184150">
              <a:buFont typeface="Arial" panose="020B0604020202020204" pitchFamily="34" charset="0"/>
              <a:buChar char="•"/>
            </a:pPr>
            <a:r>
              <a:rPr lang="de-CH" sz="1800" dirty="0" smtClean="0"/>
              <a:t>Invasive </a:t>
            </a:r>
            <a:r>
              <a:rPr lang="de-CH" sz="1800" dirty="0"/>
              <a:t>Neophyten </a:t>
            </a:r>
            <a:r>
              <a:rPr lang="de-CH" sz="1800" dirty="0" smtClean="0"/>
              <a:t>entfernen</a:t>
            </a:r>
          </a:p>
          <a:p>
            <a:pPr marL="363538" lvl="1" indent="-184150">
              <a:buFont typeface="Arial" panose="020B0604020202020204" pitchFamily="34" charset="0"/>
              <a:buChar char="•"/>
            </a:pPr>
            <a:r>
              <a:rPr lang="de-CH" sz="1800" dirty="0" smtClean="0"/>
              <a:t>Bagger für gefährdete Pionierarten wie Gelbbauchunken</a:t>
            </a:r>
            <a:endParaRPr lang="de-CH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Pflege und Unterhaltsmassnahmen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17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263" y="702698"/>
            <a:ext cx="2195663" cy="44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4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96763"/>
            <a:ext cx="5040808" cy="3350419"/>
          </a:xfrm>
        </p:spPr>
        <p:txBody>
          <a:bodyPr/>
          <a:lstStyle/>
          <a:p>
            <a:r>
              <a:rPr lang="de-CH" dirty="0" smtClean="0"/>
              <a:t>Sanierung</a:t>
            </a:r>
          </a:p>
          <a:p>
            <a:pPr marL="696913" lvl="1" indent="-34290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Verlandung</a:t>
            </a:r>
          </a:p>
          <a:p>
            <a:pPr marL="696913" lvl="1" indent="-34290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Starke Verschlammung</a:t>
            </a:r>
          </a:p>
          <a:p>
            <a:pPr marL="696913" lvl="1" indent="-34290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Probleme: Ansammlung von Giftstoffen</a:t>
            </a:r>
          </a:p>
          <a:p>
            <a:pPr lvl="1" indent="0">
              <a:lnSpc>
                <a:spcPct val="120000"/>
              </a:lnSpc>
            </a:pPr>
            <a:r>
              <a:rPr lang="de-CH" sz="1800" dirty="0" smtClean="0">
                <a:sym typeface="Wingdings" panose="05000000000000000000" pitchFamily="2" charset="2"/>
              </a:rPr>
              <a:t></a:t>
            </a:r>
            <a:r>
              <a:rPr lang="de-CH" sz="1800" dirty="0" smtClean="0"/>
              <a:t> </a:t>
            </a:r>
            <a:r>
              <a:rPr lang="de-CH" sz="1800" dirty="0" err="1" smtClean="0"/>
              <a:t>Sedimentanlayse</a:t>
            </a:r>
            <a:r>
              <a:rPr lang="de-CH" sz="1800" dirty="0" smtClean="0"/>
              <a:t> notwendig</a:t>
            </a:r>
          </a:p>
          <a:p>
            <a:pPr lvl="1" indent="0"/>
            <a:endParaRPr lang="de-CH" dirty="0" smtClean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Weiher</a:t>
            </a:r>
            <a:r>
              <a:rPr lang="de-CH" dirty="0"/>
              <a:t>, Teiche, Tümpel, 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"/>
          <a:stretch/>
        </p:blipFill>
        <p:spPr>
          <a:xfrm>
            <a:off x="6299684" y="599786"/>
            <a:ext cx="2844316" cy="45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7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96763"/>
            <a:ext cx="5400848" cy="3350419"/>
          </a:xfrm>
        </p:spPr>
        <p:txBody>
          <a:bodyPr/>
          <a:lstStyle/>
          <a:p>
            <a:pPr marL="176213" lvl="1" indent="-176213">
              <a:spcAft>
                <a:spcPts val="500"/>
              </a:spcAft>
              <a:buFontTx/>
              <a:buChar char="-"/>
            </a:pPr>
            <a:r>
              <a:rPr lang="de-CH" dirty="0" smtClean="0"/>
              <a:t>entstehen nach starken Niederschlägen und verschwinden rasch</a:t>
            </a:r>
          </a:p>
          <a:p>
            <a:pPr marL="176213" lvl="2" indent="-176213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dirty="0"/>
              <a:t>h</a:t>
            </a:r>
            <a:r>
              <a:rPr lang="de-CH" dirty="0" smtClean="0"/>
              <a:t>oher Grundwasserspiegel</a:t>
            </a:r>
          </a:p>
          <a:p>
            <a:pPr marL="176213" lvl="2" indent="-176213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dirty="0"/>
              <a:t>w</a:t>
            </a:r>
            <a:r>
              <a:rPr lang="de-CH" dirty="0" smtClean="0"/>
              <a:t>enig durchlässiger Boden (Lehm, Fels)</a:t>
            </a:r>
          </a:p>
          <a:p>
            <a:pPr marL="176213" lvl="1" indent="-176213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dirty="0"/>
              <a:t>i</a:t>
            </a:r>
            <a:r>
              <a:rPr lang="de-CH" dirty="0" smtClean="0"/>
              <a:t>m Siedlungsgebiet auf Dachflächen</a:t>
            </a:r>
          </a:p>
          <a:p>
            <a:pPr marL="176213" lvl="1" indent="-176213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dirty="0"/>
              <a:t>a</a:t>
            </a:r>
            <a:r>
              <a:rPr lang="de-CH" dirty="0" smtClean="0"/>
              <a:t>blassbare Teiche fördern Pionierarten</a:t>
            </a:r>
          </a:p>
          <a:p>
            <a:pPr marL="176213" lvl="1" indent="-176213">
              <a:lnSpc>
                <a:spcPct val="120000"/>
              </a:lnSpc>
              <a:spcAft>
                <a:spcPts val="500"/>
              </a:spcAft>
              <a:buFontTx/>
              <a:buChar char="-"/>
            </a:pPr>
            <a:r>
              <a:rPr lang="de-CH" dirty="0" smtClean="0"/>
              <a:t>Problematik Wasserfrösche reduziert</a:t>
            </a:r>
            <a:endParaRPr lang="de-CH" dirty="0"/>
          </a:p>
          <a:p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Temporäre Gewässer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-2658"/>
            <a:ext cx="3419871" cy="256077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7" y="2644024"/>
            <a:ext cx="3407589" cy="24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56940" y="1172559"/>
            <a:ext cx="7023372" cy="335041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CH" dirty="0" smtClean="0"/>
              <a:t>Bedeutung der Gewässer im Siedlungsraum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CH" dirty="0" smtClean="0"/>
              <a:t>Beispiele, Zuständigkeit, Konzepte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CH" dirty="0" smtClean="0"/>
              <a:t>Anforderungen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CH" dirty="0" smtClean="0"/>
              <a:t>Amphibien, Verkehr, Entwässerung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CH" dirty="0" smtClean="0"/>
              <a:t>Bilanz, Aussichten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393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48225"/>
            <a:ext cx="5976912" cy="3350419"/>
          </a:xfrm>
        </p:spPr>
        <p:txBody>
          <a:bodyPr/>
          <a:lstStyle/>
          <a:p>
            <a:pPr lvl="1" indent="-342900"/>
            <a:r>
              <a:rPr lang="de-CH" dirty="0" smtClean="0"/>
              <a:t>- Strassenabwasserbehandlungsanlagen (SABA)</a:t>
            </a:r>
          </a:p>
          <a:p>
            <a:pPr marL="11113" lvl="1" indent="0"/>
            <a:r>
              <a:rPr lang="de-CH" dirty="0" smtClean="0"/>
              <a:t>- Retentionsflächen für Siedlungsentwässerung</a:t>
            </a:r>
          </a:p>
          <a:p>
            <a:pPr marL="11113" lvl="1" indent="0"/>
            <a:r>
              <a:rPr lang="de-CH" dirty="0" smtClean="0"/>
              <a:t>- Rückhaltebecken für Hochwasserentlastung</a:t>
            </a:r>
          </a:p>
          <a:p>
            <a:pPr marL="11113" lvl="1" indent="0"/>
            <a:r>
              <a:rPr lang="de-CH" dirty="0" smtClean="0"/>
              <a:t>- Geschiebesammler</a:t>
            </a:r>
          </a:p>
          <a:p>
            <a:pPr lvl="1" indent="-342900">
              <a:buFontTx/>
              <a:buChar char="-"/>
            </a:pPr>
            <a:endParaRPr lang="de-CH" dirty="0" smtClean="0"/>
          </a:p>
          <a:p>
            <a:pPr marL="11113" lvl="1" indent="0">
              <a:lnSpc>
                <a:spcPct val="120000"/>
              </a:lnSpc>
            </a:pPr>
            <a:r>
              <a:rPr lang="de-CH" b="1" dirty="0" smtClean="0"/>
              <a:t>Bei entsprechender ökologischer Gestaltung und Bepflanzung interessante Biotope für Libellen und Amphibien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Technische Gewässer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6"/>
          <a:stretch/>
        </p:blipFill>
        <p:spPr>
          <a:xfrm>
            <a:off x="6516216" y="1004887"/>
            <a:ext cx="2589498" cy="4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5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96763"/>
            <a:ext cx="5616873" cy="3350419"/>
          </a:xfrm>
        </p:spPr>
        <p:txBody>
          <a:bodyPr/>
          <a:lstStyle/>
          <a:p>
            <a:r>
              <a:rPr lang="de-CH" dirty="0"/>
              <a:t>Gestaltung 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Bedürfnisse abklären und Ziele festlegen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Gute Gestaltung fördert Akzeptanz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Erholung einbeziehen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Beobachtung und Gewässerzugang schaffen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Abgrenzung zu Naturschutzzonen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Ev. Steg bauen?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Sicherheit</a:t>
            </a:r>
          </a:p>
          <a:p>
            <a:pPr marL="696913" lvl="1" indent="-342900">
              <a:buFont typeface="Wingdings" panose="05000000000000000000" pitchFamily="2" charset="2"/>
              <a:buChar char="Ø"/>
            </a:pPr>
            <a:r>
              <a:rPr lang="de-CH" sz="1800" dirty="0" smtClean="0"/>
              <a:t>steile </a:t>
            </a:r>
            <a:r>
              <a:rPr lang="de-CH" sz="1800" dirty="0"/>
              <a:t>Ufer benötigen </a:t>
            </a:r>
            <a:r>
              <a:rPr lang="de-CH" sz="1800" dirty="0" smtClean="0"/>
              <a:t>Zaun </a:t>
            </a:r>
          </a:p>
          <a:p>
            <a:pPr marL="696913" lvl="1" indent="-342900">
              <a:buFont typeface="Wingdings" panose="05000000000000000000" pitchFamily="2" charset="2"/>
              <a:buChar char="Ø"/>
            </a:pPr>
            <a:r>
              <a:rPr lang="de-CH" sz="1800" dirty="0" smtClean="0"/>
              <a:t>zugängliche </a:t>
            </a:r>
            <a:r>
              <a:rPr lang="de-CH" sz="1800" dirty="0"/>
              <a:t>Stellen mit gestuften Wassertiefen gestalten</a:t>
            </a:r>
          </a:p>
          <a:p>
            <a:pPr marL="696913" lvl="1" indent="-342900">
              <a:buFontTx/>
              <a:buChar char="-"/>
            </a:pPr>
            <a:endParaRPr lang="de-CH" dirty="0"/>
          </a:p>
          <a:p>
            <a:pPr marL="696913" lvl="1" indent="-342900">
              <a:buFontTx/>
              <a:buChar char="-"/>
            </a:pPr>
            <a:endParaRPr lang="de-CH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Anforderungen </a:t>
            </a:r>
            <a:r>
              <a:rPr lang="de-CH" dirty="0"/>
              <a:t>an Gewässer im Siedlungsraum </a:t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21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1" y="822523"/>
            <a:ext cx="3168351" cy="43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96763"/>
            <a:ext cx="5544864" cy="3350419"/>
          </a:xfrm>
        </p:spPr>
        <p:txBody>
          <a:bodyPr/>
          <a:lstStyle/>
          <a:p>
            <a:r>
              <a:rPr lang="de-CH" dirty="0"/>
              <a:t>Gestaltung </a:t>
            </a:r>
            <a:r>
              <a:rPr lang="de-CH" dirty="0" smtClean="0"/>
              <a:t>II</a:t>
            </a:r>
            <a:endParaRPr lang="de-CH" dirty="0"/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de-CH" dirty="0">
                <a:ea typeface="+mn-ea"/>
                <a:cs typeface="+mn-cs"/>
              </a:rPr>
              <a:t>Natürliche Materialien </a:t>
            </a:r>
            <a:r>
              <a:rPr lang="de-CH" dirty="0" smtClean="0">
                <a:ea typeface="+mn-ea"/>
                <a:cs typeface="+mn-cs"/>
              </a:rPr>
              <a:t>verwenden</a:t>
            </a:r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de-CH" dirty="0" smtClean="0">
                <a:ea typeface="+mn-ea"/>
                <a:cs typeface="+mn-cs"/>
              </a:rPr>
              <a:t>Attraktive </a:t>
            </a:r>
            <a:r>
              <a:rPr lang="de-CH" dirty="0">
                <a:ea typeface="+mn-ea"/>
                <a:cs typeface="+mn-cs"/>
              </a:rPr>
              <a:t>Pflanzen einbringen</a:t>
            </a:r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de-CH" dirty="0">
                <a:ea typeface="+mn-ea"/>
                <a:cs typeface="+mn-cs"/>
              </a:rPr>
              <a:t>Kleinstrukturen, Unterschlüpfe </a:t>
            </a:r>
            <a:endParaRPr lang="de-CH" dirty="0" smtClean="0">
              <a:ea typeface="+mn-ea"/>
              <a:cs typeface="+mn-cs"/>
            </a:endParaRPr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de-CH" dirty="0" smtClean="0">
                <a:ea typeface="+mn-ea"/>
                <a:cs typeface="+mn-cs"/>
              </a:rPr>
              <a:t>Magerwiesen </a:t>
            </a:r>
            <a:r>
              <a:rPr lang="de-CH" dirty="0">
                <a:ea typeface="+mn-ea"/>
                <a:cs typeface="+mn-cs"/>
              </a:rPr>
              <a:t>und </a:t>
            </a:r>
            <a:r>
              <a:rPr lang="de-CH" dirty="0" smtClean="0">
                <a:ea typeface="+mn-ea"/>
                <a:cs typeface="+mn-cs"/>
              </a:rPr>
              <a:t>Hecken in der Umgebung</a:t>
            </a:r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de-CH" dirty="0" smtClean="0">
                <a:ea typeface="+mn-ea"/>
                <a:cs typeface="+mn-cs"/>
              </a:rPr>
              <a:t>Nährstoffeintrag verhindern</a:t>
            </a:r>
            <a:endParaRPr lang="de-CH" dirty="0">
              <a:ea typeface="+mn-ea"/>
              <a:cs typeface="+mn-cs"/>
            </a:endParaRPr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FontTx/>
              <a:buChar char="-"/>
            </a:pPr>
            <a:r>
              <a:rPr lang="de-CH" dirty="0" smtClean="0">
                <a:ea typeface="+mn-ea"/>
                <a:cs typeface="+mn-cs"/>
              </a:rPr>
              <a:t>WICHTIG</a:t>
            </a:r>
            <a:r>
              <a:rPr lang="de-CH" dirty="0">
                <a:ea typeface="+mn-ea"/>
                <a:cs typeface="+mn-cs"/>
              </a:rPr>
              <a:t>: Keine Tiere aussetzen</a:t>
            </a:r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Anforderungen </a:t>
            </a:r>
            <a:r>
              <a:rPr lang="de-CH" dirty="0"/>
              <a:t>an Gewässer im Siedlungsraum </a:t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544" y="727252"/>
            <a:ext cx="3024336" cy="44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3727" y="915566"/>
            <a:ext cx="5544864" cy="3350419"/>
          </a:xfrm>
        </p:spPr>
        <p:txBody>
          <a:bodyPr/>
          <a:lstStyle/>
          <a:p>
            <a:r>
              <a:rPr lang="de-CH" dirty="0" smtClean="0"/>
              <a:t>Verkehr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Problematik ist hinlänglich bekannt</a:t>
            </a:r>
          </a:p>
          <a:p>
            <a:pPr marL="342900" indent="-342900">
              <a:buFontTx/>
              <a:buChar char="-"/>
            </a:pPr>
            <a:r>
              <a:rPr lang="de-CH" sz="2000" dirty="0" smtClean="0"/>
              <a:t>Massnahmen</a:t>
            </a:r>
          </a:p>
          <a:p>
            <a:pPr marL="696913" lvl="1" indent="-342900">
              <a:buFontTx/>
              <a:buChar char="-"/>
            </a:pPr>
            <a:r>
              <a:rPr lang="de-CH" sz="1800" dirty="0" smtClean="0"/>
              <a:t>Strassensperrung</a:t>
            </a:r>
          </a:p>
          <a:p>
            <a:pPr marL="696913" lvl="1" indent="-342900">
              <a:buFontTx/>
              <a:buChar char="-"/>
            </a:pPr>
            <a:r>
              <a:rPr lang="de-CH" sz="1800" dirty="0" smtClean="0"/>
              <a:t>Leitsysteme</a:t>
            </a:r>
          </a:p>
          <a:p>
            <a:pPr marL="696913" lvl="1" indent="-342900">
              <a:buFontTx/>
              <a:buChar char="-"/>
            </a:pPr>
            <a:r>
              <a:rPr lang="de-CH" sz="1800" dirty="0" smtClean="0"/>
              <a:t>Amphibientrag-Aktionen 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Amphibien: Verkehr, Entwässerung 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745" y="631966"/>
            <a:ext cx="3047278" cy="45159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5"/>
          <a:stretch/>
        </p:blipFill>
        <p:spPr>
          <a:xfrm>
            <a:off x="432048" y="2755209"/>
            <a:ext cx="4499992" cy="23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5688880" cy="3350419"/>
          </a:xfrm>
        </p:spPr>
        <p:txBody>
          <a:bodyPr/>
          <a:lstStyle/>
          <a:p>
            <a:r>
              <a:rPr lang="de-CH" dirty="0" smtClean="0"/>
              <a:t>Entwässerung</a:t>
            </a:r>
          </a:p>
          <a:p>
            <a:pPr marL="269875" indent="-269875">
              <a:buFontTx/>
              <a:buChar char="-"/>
            </a:pPr>
            <a:r>
              <a:rPr lang="de-CH" sz="2000" dirty="0" smtClean="0"/>
              <a:t>Tausende Amphibien im Kanalisationssystem</a:t>
            </a:r>
          </a:p>
          <a:p>
            <a:pPr marL="269875" indent="-269875">
              <a:buFontTx/>
              <a:buChar char="-"/>
            </a:pPr>
            <a:r>
              <a:rPr lang="de-CH" sz="2000" dirty="0" smtClean="0"/>
              <a:t>Sehr viele tote Tiere</a:t>
            </a:r>
          </a:p>
          <a:p>
            <a:pPr marL="269875" indent="-269875">
              <a:buFontTx/>
              <a:buChar char="-"/>
            </a:pPr>
            <a:r>
              <a:rPr lang="de-CH" sz="2000" dirty="0" smtClean="0"/>
              <a:t>überleben und tauchen in der ARA auf</a:t>
            </a:r>
          </a:p>
          <a:p>
            <a:pPr marL="269875" indent="-269875">
              <a:buFontTx/>
              <a:buChar char="-"/>
            </a:pPr>
            <a:r>
              <a:rPr lang="de-CH" sz="2000" dirty="0" smtClean="0"/>
              <a:t>Beispiel ARA Werdhölzli</a:t>
            </a:r>
          </a:p>
          <a:p>
            <a:pPr marL="269875" indent="-269875">
              <a:buFontTx/>
              <a:buChar char="-"/>
            </a:pPr>
            <a:r>
              <a:rPr lang="de-CH" sz="2000" dirty="0" smtClean="0"/>
              <a:t>Ziel: Tiere gelangen nicht in die Kanalisation</a:t>
            </a:r>
          </a:p>
          <a:p>
            <a:pPr marL="269875" indent="-269875">
              <a:buFontTx/>
              <a:buChar char="-"/>
            </a:pPr>
            <a:r>
              <a:rPr lang="de-CH" sz="2000" dirty="0" smtClean="0"/>
              <a:t>Massnahmen </a:t>
            </a:r>
          </a:p>
          <a:p>
            <a:pPr marL="546100" lvl="1" indent="-285750">
              <a:buFont typeface="Wingdings" panose="05000000000000000000" pitchFamily="2" charset="2"/>
              <a:buChar char="Ø"/>
            </a:pPr>
            <a:r>
              <a:rPr lang="de-CH" sz="1800" dirty="0" smtClean="0"/>
              <a:t>Bordsteine abflachen</a:t>
            </a:r>
          </a:p>
          <a:p>
            <a:pPr marL="546100" lvl="1" indent="-285750">
              <a:buFont typeface="Wingdings" panose="05000000000000000000" pitchFamily="2" charset="2"/>
              <a:buChar char="Ø"/>
            </a:pPr>
            <a:r>
              <a:rPr lang="de-CH" sz="1800" dirty="0" smtClean="0"/>
              <a:t>Schächte an Strassen, Friedhöfe und Parkanlagen mit Ausstiegshilfen ausrüsten</a:t>
            </a:r>
          </a:p>
          <a:p>
            <a:pPr marL="342900" indent="-342900">
              <a:buFontTx/>
              <a:buChar char="-"/>
            </a:pPr>
            <a:endParaRPr lang="de-CH" dirty="0" smtClean="0"/>
          </a:p>
          <a:p>
            <a:endParaRPr lang="de-CH" dirty="0" smtClean="0"/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Amphibien: Verkehr, Entwässerung 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250" y="641947"/>
            <a:ext cx="2997750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10386" y="1095252"/>
            <a:ext cx="6393862" cy="3551341"/>
          </a:xfrm>
        </p:spPr>
        <p:txBody>
          <a:bodyPr/>
          <a:lstStyle/>
          <a:p>
            <a:r>
              <a:rPr lang="de-CH" sz="1800" dirty="0" smtClean="0"/>
              <a:t>Erfolgsrezepte </a:t>
            </a:r>
            <a:r>
              <a:rPr lang="de-CH" sz="1800" dirty="0"/>
              <a:t>für gute Resultate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Wie viel Platz ist vorhanden?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Was sind die Ziele: Naturteich, Badeteich, Fischteich?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Zur Abdichtung Kautschuk-Folie verwenden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Folie mit Kies überschütten, keinen Humus verwenden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nur wenige Pflanzen einbringen 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Kleinstrukturen (Wurzelstock, Holz- und Steinhaufen)</a:t>
            </a:r>
          </a:p>
          <a:p>
            <a:pPr marL="714375" lvl="2" indent="-342900">
              <a:buFontTx/>
              <a:buChar char="-"/>
            </a:pPr>
            <a:r>
              <a:rPr lang="de-CH" sz="1800" dirty="0"/>
              <a:t>n</a:t>
            </a:r>
            <a:r>
              <a:rPr lang="de-CH" sz="1800" dirty="0" smtClean="0"/>
              <a:t>aturnaher Garten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Keine </a:t>
            </a:r>
            <a:r>
              <a:rPr lang="de-CH" sz="1800" dirty="0" err="1" smtClean="0"/>
              <a:t>Herbzide</a:t>
            </a:r>
            <a:r>
              <a:rPr lang="de-CH" sz="1800" dirty="0" smtClean="0"/>
              <a:t>, Fungizide, Insektizide oder Dünger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Keine Tiere aussetzen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Regenwasser bzw. Dachwasser</a:t>
            </a:r>
            <a:r>
              <a:rPr lang="de-CH" sz="1800" dirty="0"/>
              <a:t> </a:t>
            </a:r>
            <a:r>
              <a:rPr lang="de-CH" sz="1800" dirty="0" smtClean="0"/>
              <a:t>verwenden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Regelmässige Pflege, Algen und Blätter entfernen</a:t>
            </a:r>
          </a:p>
          <a:p>
            <a:pPr marL="714375" lvl="2" indent="-342900">
              <a:buFontTx/>
              <a:buChar char="-"/>
            </a:pPr>
            <a:r>
              <a:rPr lang="de-CH" sz="1800" dirty="0" smtClean="0"/>
              <a:t>Entwicklung Beobachten</a:t>
            </a:r>
          </a:p>
          <a:p>
            <a:pPr marL="1062038" lvl="2" indent="-342900">
              <a:buFontTx/>
              <a:buChar char="-"/>
            </a:pPr>
            <a:endParaRPr lang="de-CH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Teich im eigenen Garten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68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96763"/>
            <a:ext cx="5472856" cy="2499200"/>
          </a:xfrm>
        </p:spPr>
        <p:txBody>
          <a:bodyPr/>
          <a:lstStyle/>
          <a:p>
            <a:r>
              <a:rPr lang="de-CH" dirty="0" smtClean="0"/>
              <a:t>Gewässer im Siedlungsraum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smtClean="0"/>
              <a:t>Wichtige Biotope für Flora &amp; Fauna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smtClean="0"/>
              <a:t>Positiv für Stadtklima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smtClean="0"/>
              <a:t>Wichtig für Wasserhaushalt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smtClean="0"/>
              <a:t>Wasser als Magnet für Erholung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smtClean="0"/>
              <a:t>Naturbeobachtung und –</a:t>
            </a:r>
            <a:r>
              <a:rPr lang="de-CH" dirty="0" err="1" smtClean="0"/>
              <a:t>bildung</a:t>
            </a:r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smtClean="0"/>
              <a:t>Keine Tiere aussetzen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sz="1800" dirty="0"/>
          </a:p>
          <a:p>
            <a:pPr marL="342900" indent="-342900">
              <a:buFontTx/>
              <a:buChar char="-"/>
            </a:pPr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Bilanz und Aussichten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6" b="-1"/>
          <a:stretch/>
        </p:blipFill>
        <p:spPr>
          <a:xfrm>
            <a:off x="6084168" y="555526"/>
            <a:ext cx="3024336" cy="46085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01" y="3867936"/>
            <a:ext cx="1598035" cy="129610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661810"/>
            <a:ext cx="2736304" cy="4381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07" y="3867935"/>
            <a:ext cx="1582316" cy="12961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867936"/>
            <a:ext cx="1655554" cy="12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60639"/>
            <a:ext cx="5616872" cy="3485954"/>
          </a:xfrm>
        </p:spPr>
        <p:txBody>
          <a:bodyPr/>
          <a:lstStyle/>
          <a:p>
            <a:r>
              <a:rPr lang="de-CH" dirty="0" smtClean="0"/>
              <a:t>Stadtklima</a:t>
            </a:r>
          </a:p>
          <a:p>
            <a:pPr marL="269875" indent="-269875">
              <a:lnSpc>
                <a:spcPct val="100000"/>
              </a:lnSpc>
              <a:buFontTx/>
              <a:buChar char="-"/>
            </a:pPr>
            <a:r>
              <a:rPr lang="de-CH" sz="2000" dirty="0" smtClean="0"/>
              <a:t>Stadt Zürich liegt eingebettet zwischen den bewaldeten Hügelzügen Uetliberg und Zürichberg-Hönggerberg </a:t>
            </a:r>
          </a:p>
          <a:p>
            <a:pPr marL="269875" indent="-269875">
              <a:lnSpc>
                <a:spcPct val="100000"/>
              </a:lnSpc>
              <a:buFontTx/>
              <a:buChar char="-"/>
            </a:pPr>
            <a:r>
              <a:rPr lang="de-CH" sz="2000" dirty="0" smtClean="0"/>
              <a:t>Zürichsee, Limmat und Sihl bilden klimatisch und ökologisch ein entscheidendes Gerüst</a:t>
            </a:r>
          </a:p>
          <a:p>
            <a:pPr marL="269875" indent="-269875">
              <a:lnSpc>
                <a:spcPct val="100000"/>
              </a:lnSpc>
              <a:buFontTx/>
              <a:buChar char="-"/>
            </a:pPr>
            <a:r>
              <a:rPr lang="de-CH" sz="2000" dirty="0" smtClean="0"/>
              <a:t>Die von den Hügelzügen fliessenden Bäche sind die ökologischen Feinverteiler</a:t>
            </a:r>
          </a:p>
          <a:p>
            <a:pPr marL="269875" indent="-269875">
              <a:lnSpc>
                <a:spcPct val="100000"/>
              </a:lnSpc>
              <a:buFontTx/>
              <a:buChar char="-"/>
            </a:pPr>
            <a:r>
              <a:rPr lang="de-CH" sz="2000" dirty="0" smtClean="0"/>
              <a:t>Wasser und kühle Luft versorgen die Stadt mit den Lebenswichtigen Nährstoffen H</a:t>
            </a:r>
            <a:r>
              <a:rPr lang="de-CH" sz="1600" baseline="-25000" dirty="0" smtClean="0"/>
              <a:t>2</a:t>
            </a:r>
            <a:r>
              <a:rPr lang="de-CH" sz="2000" dirty="0" smtClean="0"/>
              <a:t>0 und O</a:t>
            </a:r>
            <a:r>
              <a:rPr lang="de-CH" sz="1600" baseline="-25000" dirty="0" smtClean="0"/>
              <a:t>2</a:t>
            </a:r>
            <a:r>
              <a:rPr lang="de-CH" sz="2000" dirty="0" smtClean="0"/>
              <a:t> </a:t>
            </a:r>
          </a:p>
          <a:p>
            <a:pPr marL="342900" indent="-342900">
              <a:buFontTx/>
              <a:buChar char="-"/>
            </a:pPr>
            <a:endParaRPr lang="de-CH" sz="1800" dirty="0" smtClean="0"/>
          </a:p>
          <a:p>
            <a:pPr marL="342900" indent="-342900">
              <a:buFontTx/>
              <a:buChar char="-"/>
            </a:pPr>
            <a:endParaRPr lang="de-CH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der Gewässer im </a:t>
            </a:r>
            <a:r>
              <a:rPr lang="de-CH" dirty="0" smtClean="0"/>
              <a:t>Siedlungsraum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9488" y="750514"/>
            <a:ext cx="2430000" cy="44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6264944" cy="3350419"/>
          </a:xfrm>
        </p:spPr>
        <p:txBody>
          <a:bodyPr/>
          <a:lstStyle/>
          <a:p>
            <a:r>
              <a:rPr lang="de-CH" dirty="0" smtClean="0"/>
              <a:t>Limmat, Sihl, Glatt</a:t>
            </a:r>
          </a:p>
          <a:p>
            <a:pPr marL="269875" lvl="1" indent="-176213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Grosse zusammenhängende Vernetzungskorridore</a:t>
            </a:r>
          </a:p>
          <a:p>
            <a:pPr marL="269875" lvl="1" indent="-176213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Wander- und Ausbreitungsräume z.B. für Biber und Fische</a:t>
            </a:r>
          </a:p>
          <a:p>
            <a:pPr marL="269875" lvl="1" indent="-176213">
              <a:lnSpc>
                <a:spcPct val="120000"/>
              </a:lnSpc>
              <a:buFontTx/>
              <a:buChar char="-"/>
            </a:pPr>
            <a:r>
              <a:rPr lang="de-CH" sz="1800" dirty="0" err="1" smtClean="0"/>
              <a:t>Brutorte</a:t>
            </a:r>
            <a:r>
              <a:rPr lang="de-CH" sz="1800" dirty="0" smtClean="0"/>
              <a:t> und Jagdgebiete z.B. für Vögel oder Fledermäuse </a:t>
            </a:r>
          </a:p>
          <a:p>
            <a:pPr marL="269875" lvl="1" indent="-176213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Magnete für die Erholung Wasser</a:t>
            </a:r>
          </a:p>
          <a:p>
            <a:pPr marL="269875" lvl="1" indent="-176213">
              <a:buFontTx/>
              <a:buChar char="-"/>
            </a:pPr>
            <a:r>
              <a:rPr lang="de-CH" sz="1800" dirty="0" smtClean="0"/>
              <a:t>Wassernutzung (Kraftwerke): Hindernisse für Fischwanderung werden mittels Fischtreppen abgebaut</a:t>
            </a:r>
            <a:endParaRPr lang="de-CH" sz="1800" dirty="0"/>
          </a:p>
          <a:p>
            <a:pPr marL="269875" lvl="1" indent="-176213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Ufer stark verbaut, Massnahmen zur Aufwertung erfolgen laufend</a:t>
            </a:r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Bedeutung der Gewässer im Siedlungsraum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899" y="627533"/>
            <a:ext cx="2340101" cy="45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60639"/>
            <a:ext cx="6163896" cy="34859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 smtClean="0"/>
              <a:t>Limmat Auenpark Werdhölzli 2013</a:t>
            </a:r>
          </a:p>
          <a:p>
            <a:pPr marL="342900" indent="-342900" defTabSz="269875">
              <a:lnSpc>
                <a:spcPct val="100000"/>
              </a:lnSpc>
              <a:buFontTx/>
              <a:buChar char="-"/>
            </a:pPr>
            <a:r>
              <a:rPr lang="de-CH" sz="2000" dirty="0" smtClean="0"/>
              <a:t>Zuständigkeit</a:t>
            </a:r>
            <a:r>
              <a:rPr lang="de-CH" sz="2000" dirty="0"/>
              <a:t>: AWEL Kanton Zürich</a:t>
            </a:r>
          </a:p>
          <a:p>
            <a:pPr marL="342900" indent="-342900" defTabSz="269875">
              <a:lnSpc>
                <a:spcPct val="100000"/>
              </a:lnSpc>
              <a:buFontTx/>
              <a:buChar char="-"/>
            </a:pPr>
            <a:r>
              <a:rPr lang="de-CH" sz="2000" dirty="0" smtClean="0"/>
              <a:t>Mitwirkung </a:t>
            </a:r>
            <a:r>
              <a:rPr lang="de-CH" sz="2000" dirty="0"/>
              <a:t>Stadt Zürich (und viele weitere)</a:t>
            </a:r>
          </a:p>
          <a:p>
            <a:pPr marL="620713" lvl="1" indent="-266700" defTabSz="44608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CH" sz="1800" dirty="0" smtClean="0"/>
              <a:t>Projektinput</a:t>
            </a:r>
          </a:p>
          <a:p>
            <a:pPr marL="620713" lvl="1" indent="-266700" defTabSz="44608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CH" sz="1800" dirty="0" smtClean="0"/>
              <a:t>Gestaltung Steg </a:t>
            </a:r>
          </a:p>
          <a:p>
            <a:pPr marL="620713" lvl="1" indent="-266700" defTabSz="44608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CH" sz="1800" dirty="0" smtClean="0"/>
              <a:t>Info- und Lenkungskonzept</a:t>
            </a:r>
          </a:p>
          <a:p>
            <a:pPr marL="620713" lvl="1" indent="-266700" defTabSz="44608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CH" sz="1800" dirty="0" smtClean="0"/>
              <a:t>Aufsichtsdienst sip-züri</a:t>
            </a:r>
          </a:p>
          <a:p>
            <a:pPr marL="620713" lvl="1" indent="-266700" defTabSz="44608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CH" sz="1800" dirty="0" smtClean="0"/>
              <a:t>Pflege / Unterhalt</a:t>
            </a:r>
          </a:p>
          <a:p>
            <a:pPr marL="342900" indent="-342900" defTabSz="269875">
              <a:lnSpc>
                <a:spcPct val="100000"/>
              </a:lnSpc>
              <a:buFontTx/>
              <a:buChar char="-"/>
            </a:pPr>
            <a:r>
              <a:rPr lang="de-CH" sz="2000" dirty="0" smtClean="0"/>
              <a:t>Kosten </a:t>
            </a:r>
            <a:r>
              <a:rPr lang="de-CH" sz="2000" dirty="0"/>
              <a:t>ca. 7.5 </a:t>
            </a:r>
            <a:r>
              <a:rPr lang="de-CH" sz="2000" dirty="0" err="1"/>
              <a:t>Mio</a:t>
            </a:r>
            <a:endParaRPr lang="de-CH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Beispiele, Zuständigkeit, Umsetzung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4" r="-691"/>
          <a:stretch/>
        </p:blipFill>
        <p:spPr>
          <a:xfrm>
            <a:off x="6674160" y="699542"/>
            <a:ext cx="2431554" cy="44134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4"/>
          <a:stretch/>
        </p:blipFill>
        <p:spPr>
          <a:xfrm>
            <a:off x="4067944" y="2571750"/>
            <a:ext cx="2517325" cy="25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7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60639"/>
            <a:ext cx="6163896" cy="34859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 smtClean="0"/>
              <a:t>Limmat Auenpark Werdhölzli 2013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Beispiele, Zuständigkeit, Umsetzung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310"/>
            <a:ext cx="9144000" cy="50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7" y="1059582"/>
            <a:ext cx="6118137" cy="2383399"/>
          </a:xfrm>
        </p:spPr>
        <p:txBody>
          <a:bodyPr/>
          <a:lstStyle/>
          <a:p>
            <a:pPr defTabSz="363538">
              <a:lnSpc>
                <a:spcPct val="100000"/>
              </a:lnSpc>
            </a:pPr>
            <a:r>
              <a:rPr lang="de-CH" sz="1800" dirty="0" smtClean="0"/>
              <a:t>Aufwertung </a:t>
            </a:r>
            <a:r>
              <a:rPr lang="de-CH" sz="1800" dirty="0"/>
              <a:t>rechtes Limmatufer </a:t>
            </a:r>
            <a:r>
              <a:rPr lang="de-CH" sz="1800" dirty="0" smtClean="0"/>
              <a:t>2015</a:t>
            </a:r>
            <a:endParaRPr lang="de-CH" sz="1800" dirty="0"/>
          </a:p>
          <a:p>
            <a:pPr defTabSz="179388">
              <a:lnSpc>
                <a:spcPct val="100000"/>
              </a:lnSpc>
              <a:spcAft>
                <a:spcPts val="500"/>
              </a:spcAft>
            </a:pPr>
            <a:r>
              <a:rPr lang="de-CH" sz="1800" dirty="0"/>
              <a:t>	</a:t>
            </a:r>
            <a:r>
              <a:rPr lang="de-CH" sz="1800" dirty="0" smtClean="0"/>
              <a:t>- Massnahme im Rahmen LEK Limmatraum</a:t>
            </a:r>
          </a:p>
          <a:p>
            <a:pPr defTabSz="179388">
              <a:lnSpc>
                <a:spcPct val="100000"/>
              </a:lnSpc>
              <a:spcAft>
                <a:spcPts val="500"/>
              </a:spcAft>
            </a:pPr>
            <a:r>
              <a:rPr lang="de-CH" sz="1800" dirty="0"/>
              <a:t>	</a:t>
            </a:r>
            <a:r>
              <a:rPr lang="de-CH" sz="1800" dirty="0" smtClean="0"/>
              <a:t>- Ausarbeitung Grün Stadt Zürich</a:t>
            </a:r>
          </a:p>
          <a:p>
            <a:pPr defTabSz="179388">
              <a:lnSpc>
                <a:spcPct val="100000"/>
              </a:lnSpc>
              <a:spcAft>
                <a:spcPts val="500"/>
              </a:spcAft>
            </a:pPr>
            <a:r>
              <a:rPr lang="de-CH" sz="1800" dirty="0"/>
              <a:t>	</a:t>
            </a:r>
            <a:r>
              <a:rPr lang="de-CH" sz="1800" dirty="0" smtClean="0"/>
              <a:t>- Ausbaulänge ca. 550m</a:t>
            </a:r>
          </a:p>
          <a:p>
            <a:pPr defTabSz="179388">
              <a:lnSpc>
                <a:spcPct val="100000"/>
              </a:lnSpc>
              <a:spcAft>
                <a:spcPts val="500"/>
              </a:spcAft>
            </a:pPr>
            <a:r>
              <a:rPr lang="de-CH" sz="1800" dirty="0"/>
              <a:t>	</a:t>
            </a:r>
            <a:r>
              <a:rPr lang="de-CH" sz="1800" dirty="0" smtClean="0"/>
              <a:t>- Genehmigung AWEL Kanton Zürich</a:t>
            </a:r>
          </a:p>
          <a:p>
            <a:pPr defTabSz="179388">
              <a:lnSpc>
                <a:spcPct val="100000"/>
              </a:lnSpc>
              <a:spcAft>
                <a:spcPts val="500"/>
              </a:spcAft>
            </a:pPr>
            <a:r>
              <a:rPr lang="de-CH" sz="1800" dirty="0"/>
              <a:t>	</a:t>
            </a:r>
            <a:r>
              <a:rPr lang="de-CH" sz="1800" dirty="0" smtClean="0"/>
              <a:t>- Info und Mitwirkung Vereine und Anwohner</a:t>
            </a:r>
          </a:p>
          <a:p>
            <a:pPr defTabSz="179388">
              <a:lnSpc>
                <a:spcPct val="100000"/>
              </a:lnSpc>
              <a:spcAft>
                <a:spcPts val="500"/>
              </a:spcAft>
            </a:pPr>
            <a:r>
              <a:rPr lang="de-CH" sz="1800" dirty="0"/>
              <a:t>	</a:t>
            </a:r>
            <a:r>
              <a:rPr lang="de-CH" sz="1800" dirty="0" smtClean="0"/>
              <a:t>- Kosten: ca. Fr. 200’000.-</a:t>
            </a:r>
          </a:p>
          <a:p>
            <a:pPr defTabSz="179388">
              <a:lnSpc>
                <a:spcPct val="100000"/>
              </a:lnSpc>
              <a:spcAft>
                <a:spcPts val="500"/>
              </a:spcAft>
            </a:pPr>
            <a:r>
              <a:rPr lang="de-CH" sz="1800" dirty="0"/>
              <a:t>	</a:t>
            </a:r>
            <a:r>
              <a:rPr lang="de-CH" sz="1800" dirty="0" smtClean="0"/>
              <a:t>- Finanzierungsbeteiligung </a:t>
            </a:r>
            <a:r>
              <a:rPr lang="de-CH" sz="1800" dirty="0" err="1" smtClean="0"/>
              <a:t>Naturemade</a:t>
            </a:r>
            <a:r>
              <a:rPr lang="de-CH" sz="1800" dirty="0" smtClean="0"/>
              <a:t> Star-Fonds</a:t>
            </a:r>
          </a:p>
          <a:p>
            <a:pPr marL="342900" indent="-342900">
              <a:buFontTx/>
              <a:buChar char="-"/>
            </a:pPr>
            <a:endParaRPr lang="de-CH" sz="1800" dirty="0" smtClean="0"/>
          </a:p>
          <a:p>
            <a:pPr marL="342900" indent="-342900">
              <a:buFontTx/>
              <a:buChar char="-"/>
            </a:pPr>
            <a:endParaRPr lang="de-CH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Beispiele, Zuständigkeit, Umsetzung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7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589003"/>
            <a:ext cx="2445482" cy="45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074" y="3695430"/>
            <a:ext cx="1958142" cy="146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94" y="4677028"/>
            <a:ext cx="2590800" cy="43815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723878"/>
            <a:ext cx="192042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723878"/>
            <a:ext cx="21503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668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160639"/>
            <a:ext cx="5472856" cy="3485954"/>
          </a:xfrm>
        </p:spPr>
        <p:txBody>
          <a:bodyPr/>
          <a:lstStyle/>
          <a:p>
            <a:pPr defTabSz="363538">
              <a:lnSpc>
                <a:spcPct val="100000"/>
              </a:lnSpc>
            </a:pPr>
            <a:r>
              <a:rPr lang="de-CH" sz="2000" dirty="0" smtClean="0"/>
              <a:t>Aufwertung </a:t>
            </a:r>
            <a:r>
              <a:rPr lang="de-CH" sz="2000" dirty="0"/>
              <a:t>rechtes Limmatufer </a:t>
            </a:r>
            <a:r>
              <a:rPr lang="de-CH" sz="2000" dirty="0" smtClean="0"/>
              <a:t>2015</a:t>
            </a:r>
            <a:endParaRPr lang="de-CH" sz="2000" dirty="0"/>
          </a:p>
          <a:p>
            <a:pPr defTabSz="363538">
              <a:lnSpc>
                <a:spcPct val="100000"/>
              </a:lnSpc>
            </a:pPr>
            <a:r>
              <a:rPr lang="de-CH" sz="2000" dirty="0"/>
              <a:t>	</a:t>
            </a:r>
            <a:r>
              <a:rPr lang="de-CH" sz="2000" dirty="0" smtClean="0"/>
              <a:t>- Ausarbeitung Projekt Grün Stadt Zürich</a:t>
            </a:r>
          </a:p>
          <a:p>
            <a:pPr defTabSz="363538">
              <a:lnSpc>
                <a:spcPct val="100000"/>
              </a:lnSpc>
            </a:pPr>
            <a:r>
              <a:rPr lang="de-CH" sz="2000" dirty="0"/>
              <a:t>	</a:t>
            </a:r>
            <a:r>
              <a:rPr lang="de-CH" sz="2000" dirty="0" smtClean="0"/>
              <a:t>- Ausbaulänge ca. 550m</a:t>
            </a:r>
          </a:p>
          <a:p>
            <a:pPr defTabSz="363538">
              <a:lnSpc>
                <a:spcPct val="100000"/>
              </a:lnSpc>
            </a:pPr>
            <a:r>
              <a:rPr lang="de-CH" sz="2000" dirty="0"/>
              <a:t>	</a:t>
            </a:r>
            <a:r>
              <a:rPr lang="de-CH" sz="2000" dirty="0" smtClean="0"/>
              <a:t>- Genehmigung AWEL Kanton Zürich</a:t>
            </a:r>
          </a:p>
          <a:p>
            <a:pPr defTabSz="363538">
              <a:lnSpc>
                <a:spcPct val="100000"/>
              </a:lnSpc>
            </a:pPr>
            <a:r>
              <a:rPr lang="de-CH" sz="2000" dirty="0"/>
              <a:t>	</a:t>
            </a:r>
            <a:r>
              <a:rPr lang="de-CH" sz="2000" dirty="0" smtClean="0"/>
              <a:t>- Info und Mitwirkung Vereine und Anwohner</a:t>
            </a:r>
          </a:p>
          <a:p>
            <a:pPr defTabSz="363538">
              <a:lnSpc>
                <a:spcPct val="100000"/>
              </a:lnSpc>
            </a:pPr>
            <a:r>
              <a:rPr lang="de-CH" sz="2000" dirty="0"/>
              <a:t>	</a:t>
            </a:r>
            <a:r>
              <a:rPr lang="de-CH" sz="2000" dirty="0" smtClean="0"/>
              <a:t>- Kosten: ca. Fr. 200’000.-</a:t>
            </a:r>
          </a:p>
          <a:p>
            <a:pPr marL="342900" indent="-342900">
              <a:buFontTx/>
              <a:buChar char="-"/>
            </a:pPr>
            <a:endParaRPr lang="de-CH" sz="1800" dirty="0" smtClean="0"/>
          </a:p>
          <a:p>
            <a:pPr marL="342900" indent="-342900">
              <a:buFontTx/>
              <a:buChar char="-"/>
            </a:pPr>
            <a:endParaRPr lang="de-CH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Beispiele, Zuständigkeit, Umsetzung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Wasser im Siedlungsraum</a:t>
            </a:r>
            <a:endParaRPr lang="de-CH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507" y="0"/>
            <a:ext cx="9139011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10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288" y="1221582"/>
            <a:ext cx="6048920" cy="3350419"/>
          </a:xfrm>
        </p:spPr>
        <p:txBody>
          <a:bodyPr/>
          <a:lstStyle/>
          <a:p>
            <a:r>
              <a:rPr lang="de-CH" dirty="0" smtClean="0"/>
              <a:t>Bäche</a:t>
            </a:r>
          </a:p>
          <a:p>
            <a:pPr marL="446088" lvl="1" indent="-34290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Quervernetzung Hügelzüge - Siedlungsgebiet</a:t>
            </a:r>
          </a:p>
          <a:p>
            <a:pPr marL="446088" lvl="1" indent="-342900">
              <a:buFontTx/>
              <a:buChar char="-"/>
            </a:pPr>
            <a:r>
              <a:rPr lang="de-CH" sz="1800" dirty="0" smtClean="0"/>
              <a:t>Wander- und Ausbreitungskorridore z.B. für Amphibien und verschiedene Wirbellose</a:t>
            </a:r>
            <a:endParaRPr lang="de-CH" sz="1800" dirty="0"/>
          </a:p>
          <a:p>
            <a:pPr marL="446088" lvl="1" indent="-342900">
              <a:buFontTx/>
              <a:buChar char="-"/>
            </a:pPr>
            <a:r>
              <a:rPr lang="de-CH" sz="1800" dirty="0"/>
              <a:t>Magnet für die </a:t>
            </a:r>
            <a:r>
              <a:rPr lang="de-CH" sz="1800" dirty="0" smtClean="0"/>
              <a:t>Erholung: Spazieren, Spielen, Velofahren, Sport, Naturbeobachtung</a:t>
            </a:r>
          </a:p>
          <a:p>
            <a:pPr marL="446088" lvl="1" indent="-34290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Wohltuender Kühlraum im Sommer</a:t>
            </a:r>
            <a:endParaRPr lang="de-CH" sz="1800" dirty="0"/>
          </a:p>
          <a:p>
            <a:pPr marL="446088" lvl="1" indent="-342900">
              <a:lnSpc>
                <a:spcPct val="120000"/>
              </a:lnSpc>
              <a:buFontTx/>
              <a:buChar char="-"/>
            </a:pPr>
            <a:r>
              <a:rPr lang="de-CH" sz="1800" dirty="0"/>
              <a:t>Ufer </a:t>
            </a:r>
            <a:r>
              <a:rPr lang="de-CH" sz="1800" dirty="0" smtClean="0"/>
              <a:t>naturnah bis stark verbaut </a:t>
            </a:r>
          </a:p>
          <a:p>
            <a:pPr marL="446088" lvl="1" indent="-342900">
              <a:lnSpc>
                <a:spcPct val="120000"/>
              </a:lnSpc>
              <a:buFontTx/>
              <a:buChar char="-"/>
            </a:pPr>
            <a:r>
              <a:rPr lang="de-CH" sz="1800" dirty="0" smtClean="0"/>
              <a:t>Strassen </a:t>
            </a:r>
            <a:r>
              <a:rPr lang="de-CH" sz="1800" dirty="0"/>
              <a:t>beeinträchtigen die ökologische Vernetzung</a:t>
            </a:r>
          </a:p>
          <a:p>
            <a:pPr marL="446088" lvl="1" indent="-342900">
              <a:buFontTx/>
              <a:buChar char="-"/>
            </a:pPr>
            <a:endParaRPr lang="de-CH" sz="1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Bedeutung der Gewässer im Siedlungsraum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EAFDA4-DC9C-496C-9A03-7618EEB1E770}" type="datetime1">
              <a:rPr lang="de-CH" smtClean="0"/>
              <a:pPr/>
              <a:t>08.12.16</a:t>
            </a:fld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750460AE-20ED-46D5-8DE7-DC43FB88C30F}" type="slidenum">
              <a:rPr lang="de-CH" smtClean="0"/>
              <a:pPr algn="ctr"/>
              <a:t>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Wasser im Siedlungsraum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720" y="654039"/>
            <a:ext cx="2520280" cy="4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uen-Stadt-Zuerich">
  <a:themeElements>
    <a:clrScheme name="Benutzerdefiniert 7">
      <a:dk1>
        <a:srgbClr val="336121"/>
      </a:dk1>
      <a:lt1>
        <a:srgbClr val="D0DF00"/>
      </a:lt1>
      <a:dk2>
        <a:srgbClr val="51534A"/>
      </a:dk2>
      <a:lt2>
        <a:srgbClr val="FFFFFF"/>
      </a:lt2>
      <a:accent1>
        <a:srgbClr val="D0DF00"/>
      </a:accent1>
      <a:accent2>
        <a:srgbClr val="336121"/>
      </a:accent2>
      <a:accent3>
        <a:srgbClr val="0033CC"/>
      </a:accent3>
      <a:accent4>
        <a:srgbClr val="000000"/>
      </a:accent4>
      <a:accent5>
        <a:srgbClr val="C00000"/>
      </a:accent5>
      <a:accent6>
        <a:srgbClr val="D6A300"/>
      </a:accent6>
      <a:hlink>
        <a:srgbClr val="729900"/>
      </a:hlink>
      <a:folHlink>
        <a:srgbClr val="D6A300"/>
      </a:folHlink>
    </a:clrScheme>
    <a:fontScheme name="Le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ts val="200"/>
          </a:spcAft>
          <a:buClrTx/>
          <a:buSzTx/>
          <a:buFontTx/>
          <a:buNone/>
          <a:tabLst>
            <a:tab pos="1808163" algn="l"/>
          </a:tabLst>
          <a:defRPr kumimoji="0" sz="2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ts val="200"/>
          </a:spcAft>
          <a:buClrTx/>
          <a:buSzTx/>
          <a:buFontTx/>
          <a:buNone/>
          <a:tabLst>
            <a:tab pos="1808163" algn="l"/>
          </a:tabLst>
          <a:defRPr kumimoji="0" lang="de-CH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Gruen-Stadt-Zuerich-2015" id="{D387970A-2CBC-4B27-9E8D-00B1ABA4C616}" vid="{85EC203E-8C06-494B-85C5-C6F834CF5771}"/>
    </a:ext>
  </a:extLst>
</a:theme>
</file>

<file path=ppt/theme/theme2.xml><?xml version="1.0" encoding="utf-8"?>
<a:theme xmlns:a="http://schemas.openxmlformats.org/drawingml/2006/main" name="Larissa-Design">
  <a:themeElements>
    <a:clrScheme name="GSZ">
      <a:dk1>
        <a:srgbClr val="336121"/>
      </a:dk1>
      <a:lt1>
        <a:srgbClr val="FFFFFF"/>
      </a:lt1>
      <a:dk2>
        <a:srgbClr val="336121"/>
      </a:dk2>
      <a:lt2>
        <a:srgbClr val="FFFFFF"/>
      </a:lt2>
      <a:accent1>
        <a:srgbClr val="729900"/>
      </a:accent1>
      <a:accent2>
        <a:srgbClr val="336121"/>
      </a:accent2>
      <a:accent3>
        <a:srgbClr val="FFFFFF"/>
      </a:accent3>
      <a:accent4>
        <a:srgbClr val="000000"/>
      </a:accent4>
      <a:accent5>
        <a:srgbClr val="99CC00"/>
      </a:accent5>
      <a:accent6>
        <a:srgbClr val="FFC000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SZ">
      <a:dk1>
        <a:srgbClr val="336121"/>
      </a:dk1>
      <a:lt1>
        <a:srgbClr val="FFFFFF"/>
      </a:lt1>
      <a:dk2>
        <a:srgbClr val="336121"/>
      </a:dk2>
      <a:lt2>
        <a:srgbClr val="FFFFFF"/>
      </a:lt2>
      <a:accent1>
        <a:srgbClr val="729900"/>
      </a:accent1>
      <a:accent2>
        <a:srgbClr val="336121"/>
      </a:accent2>
      <a:accent3>
        <a:srgbClr val="FFFFFF"/>
      </a:accent3>
      <a:accent4>
        <a:srgbClr val="000000"/>
      </a:accent4>
      <a:accent5>
        <a:srgbClr val="99CC00"/>
      </a:accent5>
      <a:accent6>
        <a:srgbClr val="FFC000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Grün-Stadt-Zürich-2015</Template>
  <TotalTime>0</TotalTime>
  <Words>1001</Words>
  <Application>Microsoft Macintosh PowerPoint</Application>
  <PresentationFormat>Bildschirmpräsentation (16:9)</PresentationFormat>
  <Paragraphs>287</Paragraphs>
  <Slides>26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Gruen-Stadt-Zuerich</vt:lpstr>
      <vt:lpstr>Biodiversität im Siedlungsraum Umsetzung in die Praxis  Wasser im Siedlungsgebiet  Am Beispiel der Stadt Zürich</vt:lpstr>
      <vt:lpstr>Inhalt</vt:lpstr>
      <vt:lpstr>Bedeutung der Gewässer im Siedlungsraum</vt:lpstr>
      <vt:lpstr>Bedeutung der Gewässer im Siedlungsraum  </vt:lpstr>
      <vt:lpstr>Beispiele, Zuständigkeit, Umsetzung</vt:lpstr>
      <vt:lpstr>Beispiele, Zuständigkeit, Umsetzung</vt:lpstr>
      <vt:lpstr>Beispiele, Zuständigkeit, Umsetzung</vt:lpstr>
      <vt:lpstr>Beispiele, Zuständigkeit, Umsetzung</vt:lpstr>
      <vt:lpstr>Bedeutung der Gewässer im Siedlungsraum  </vt:lpstr>
      <vt:lpstr>Bedeutung der Gewässer im Siedlungsraum</vt:lpstr>
      <vt:lpstr>Beispiele realisierter Bachprojekte</vt:lpstr>
      <vt:lpstr>Bedeutung der Gewässer im Siedlungsraum</vt:lpstr>
      <vt:lpstr>Bedeutung der Gewässer im Siedlungsraum </vt:lpstr>
      <vt:lpstr>Karte der Vernetzungskorridore </vt:lpstr>
      <vt:lpstr>Bedeutung der Gewässer im Siedlungsraum  </vt:lpstr>
      <vt:lpstr>Weiher, Teiche, Tümpel  </vt:lpstr>
      <vt:lpstr>Pflege und Unterhaltsmassnahmen </vt:lpstr>
      <vt:lpstr>Weiher, Teiche, Tümpel,   </vt:lpstr>
      <vt:lpstr>Temporäre Gewässer  </vt:lpstr>
      <vt:lpstr>Technische Gewässer </vt:lpstr>
      <vt:lpstr>Anforderungen an Gewässer im Siedlungsraum  </vt:lpstr>
      <vt:lpstr>Anforderungen an Gewässer im Siedlungsraum  </vt:lpstr>
      <vt:lpstr>Amphibien: Verkehr, Entwässerung  </vt:lpstr>
      <vt:lpstr>Amphibien: Verkehr, Entwässerung  </vt:lpstr>
      <vt:lpstr>Teich im eigenen Garten  </vt:lpstr>
      <vt:lpstr>Bilanz und Aussichten </vt:lpstr>
    </vt:vector>
  </TitlesOfParts>
  <Company>Stadt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Biodiversität im Siedlungsraum Umsetzung in die Praxis  Wasser im Siedlungsraum  Am Beispiel der Stadt Zürich</dc:title>
  <dc:creator>Max Ruckstuhl (gszrma)</dc:creator>
  <cp:lastModifiedBy>Stefan Bachmann</cp:lastModifiedBy>
  <cp:revision>99</cp:revision>
  <cp:lastPrinted>2016-11-22T14:05:49Z</cp:lastPrinted>
  <dcterms:created xsi:type="dcterms:W3CDTF">2016-11-14T16:00:50Z</dcterms:created>
  <dcterms:modified xsi:type="dcterms:W3CDTF">2016-12-08T14:10:27Z</dcterms:modified>
  <cp:category>Office 2013</cp:category>
</cp:coreProperties>
</file>